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Assessing noise exposure to beaked and sperm whales in the California Current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and Background</a:t>
            </a:r>
          </a:p>
        </p:txBody>
      </p:sp>
      <p:sp>
        <p:nvSpPr>
          <p:cNvPr id="3" name="Content Placeholder 2"/>
          <p:cNvSpPr>
            <a:spLocks noGrp="1"/>
          </p:cNvSpPr>
          <p:nvPr>
            <p:ph idx="1"/>
          </p:nvPr>
        </p:nvSpPr>
        <p:spPr/>
        <p:txBody>
          <a:bodyPr/>
          <a:lstStyle/>
          <a:p>
            <a:pPr lvl="0" indent="-342900" marL="342900">
              <a:buAutoNum type="arabicPeriod"/>
            </a:pPr>
            <a:r>
              <a:rPr/>
              <a:t>Introduction to the nature of the study</a:t>
            </a:r>
          </a:p>
          <a:p>
            <a:pPr lvl="1"/>
            <a:r>
              <a:rPr/>
              <a:t>Soundscapes/acoustic habitats + human-generate noise</a:t>
            </a:r>
          </a:p>
          <a:p>
            <a:pPr lvl="1"/>
            <a:r>
              <a:rPr/>
              <a:t>Threatened and little-known whale species. Visually cryptic, long dive times make study difficult.</a:t>
            </a:r>
          </a:p>
          <a:p>
            <a:pPr lvl="1"/>
            <a:r>
              <a:rPr/>
              <a:t>Using drifting sensors (buoys) to track this relationship in space and time</a:t>
            </a:r>
          </a:p>
          <a:p>
            <a:pPr lvl="1"/>
            <a:r>
              <a:rPr/>
              <a:t>PAM</a:t>
            </a:r>
          </a:p>
          <a:p>
            <a:pPr lvl="0" indent="-342900" marL="342900">
              <a:buAutoNum type="arabicPeriod"/>
            </a:pPr>
            <a:r>
              <a:rPr/>
              <a:t>Theoretical framework and literature review</a:t>
            </a:r>
          </a:p>
          <a:p>
            <a:pPr lvl="1"/>
            <a:r>
              <a:rPr/>
              <a:t>Framework: unsure (GIS, spatial framework?). Exploratory framework.</a:t>
            </a:r>
          </a:p>
          <a:p>
            <a:pPr lvl="1"/>
            <a:r>
              <a:rPr/>
              <a:t>Lit review:</a:t>
            </a:r>
          </a:p>
          <a:p>
            <a:pPr lvl="2"/>
            <a:r>
              <a:rPr/>
              <a:t>More noise/increased shipping is expected.</a:t>
            </a:r>
          </a:p>
          <a:p>
            <a:pPr lvl="2"/>
            <a:r>
              <a:rPr/>
              <a:t>Beaked/sperm whale detections are difficult to collect, presence-only</a:t>
            </a:r>
          </a:p>
          <a:p>
            <a:pPr lvl="2"/>
            <a:r>
              <a:rPr/>
              <a:t>Soundscape research is on the rise, acoustic habitat is an parameter to consider in conservation/protected habitat management applications</a:t>
            </a:r>
          </a:p>
          <a:p>
            <a:pPr lvl="0" indent="-342900" marL="342900">
              <a:buAutoNum type="arabicPeriod"/>
            </a:pPr>
            <a:r>
              <a:rPr/>
              <a:t>Specific research objectives.</a:t>
            </a:r>
          </a:p>
          <a:p>
            <a:pPr lvl="1"/>
            <a:r>
              <a:rPr/>
              <a:t>Explore 2018 dataset from CCES survey with soundscape metrics and beaked whale detections.</a:t>
            </a:r>
          </a:p>
          <a:p>
            <a:pPr lvl="2"/>
            <a:r>
              <a:rPr/>
              <a:t>spatial proximity of vessels with high intensity sound events</a:t>
            </a:r>
          </a:p>
          <a:p>
            <a:pPr lvl="1"/>
            <a:r>
              <a:rPr/>
              <a:t>Create an open-source, reproducible tool for visualizing noise exposure (broad). This tool can lay groundwork for future hypotheses, better defining conservation priorities (outside the scope of my study) and visualizing events requiring further protection.</a:t>
            </a:r>
          </a:p>
          <a:p>
            <a:pPr lvl="0" indent="-342900" marL="342900">
              <a:buAutoNum type="arabicPeriod"/>
            </a:pPr>
            <a:r>
              <a:rPr/>
              <a:t>Rationale</a:t>
            </a:r>
          </a:p>
          <a:p>
            <a:pPr lvl="1"/>
            <a:r>
              <a:rPr/>
              <a:t>Researchers and managers need a tool to continue to investigate the relationship between human activity and threatened animals as the ocean becomes noisier. Patterns of noise within Sanctuaries is important. Effective for planning “noise-generating activities” (Hooker et al. 2019) around sensitive species.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 and Materials</a:t>
            </a:r>
          </a:p>
        </p:txBody>
      </p:sp>
      <p:sp>
        <p:nvSpPr>
          <p:cNvPr id="3" name="Content Placeholder 2"/>
          <p:cNvSpPr>
            <a:spLocks noGrp="1"/>
          </p:cNvSpPr>
          <p:nvPr>
            <p:ph idx="1"/>
          </p:nvPr>
        </p:nvSpPr>
        <p:spPr/>
        <p:txBody>
          <a:bodyPr/>
          <a:lstStyle/>
          <a:p>
            <a:pPr lvl="0" indent="-342900" marL="342900">
              <a:buAutoNum type="arabicPeriod"/>
            </a:pPr>
            <a:r>
              <a:rPr/>
              <a:t>Description of study area</a:t>
            </a:r>
          </a:p>
          <a:p>
            <a:pPr lvl="1"/>
            <a:r>
              <a:rPr/>
              <a:t>California Current Ecosystem (S. Oregon to N. Mexico)</a:t>
            </a:r>
          </a:p>
          <a:p>
            <a:pPr lvl="1"/>
            <a:r>
              <a:rPr/>
              <a:t>[ insert map of drifts here] {#fig-driftmap}</a:t>
            </a:r>
          </a:p>
          <a:p>
            <a:pPr lvl="1"/>
            <a:r>
              <a:rPr/>
              <a:t>productive and well-managed/studied ecosystem</a:t>
            </a:r>
          </a:p>
          <a:p>
            <a:pPr lvl="0" indent="-342900" marL="342900">
              <a:buAutoNum type="arabicPeriod"/>
            </a:pPr>
            <a:r>
              <a:rPr/>
              <a:t>Detailed description of methods to resolve research objectives</a:t>
            </a:r>
          </a:p>
          <a:p>
            <a:pPr lvl="1"/>
            <a:r>
              <a:rPr/>
              <a:t>Use RStudio:</a:t>
            </a:r>
          </a:p>
          <a:p>
            <a:pPr lvl="2"/>
            <a:r>
              <a:rPr/>
              <a:t>Overall, generate map animations</a:t>
            </a:r>
          </a:p>
          <a:p>
            <a:pPr lvl="2"/>
            <a:r>
              <a:rPr/>
              <a:t>Packages </a:t>
            </a:r>
            <a:r>
              <a:rPr i="1"/>
              <a:t>gganimate</a:t>
            </a:r>
          </a:p>
          <a:p>
            <a:pPr lvl="2"/>
            <a:r>
              <a:rPr/>
              <a:t>LOTS of data from CCES_2018, AIS to wrangle</a:t>
            </a:r>
          </a:p>
          <a:p>
            <a:pPr lvl="1"/>
            <a:r>
              <a:rPr/>
              <a:t>Use Github:</a:t>
            </a:r>
          </a:p>
          <a:p>
            <a:pPr lvl="2"/>
            <a:r>
              <a:rPr/>
              <a:t>reproducible code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Projected Results</a:t>
            </a:r>
          </a:p>
        </p:txBody>
      </p:sp>
      <p:sp>
        <p:nvSpPr>
          <p:cNvPr id="3" name="Content Placeholder 2"/>
          <p:cNvSpPr>
            <a:spLocks noGrp="1"/>
          </p:cNvSpPr>
          <p:nvPr>
            <p:ph idx="1"/>
          </p:nvPr>
        </p:nvSpPr>
        <p:spPr/>
        <p:txBody>
          <a:bodyPr/>
          <a:lstStyle/>
          <a:p>
            <a:pPr lvl="0" indent="-342900" marL="342900">
              <a:buAutoNum type="arabicPeriod"/>
            </a:pPr>
            <a:r>
              <a:rPr/>
              <a:t>What kind of info will this design acquire?</a:t>
            </a:r>
          </a:p>
          <a:p>
            <a:pPr lvl="0" indent="-342900" marL="342900">
              <a:buAutoNum type="arabicPeriod"/>
            </a:pPr>
            <a:r>
              <a:rPr/>
              <a:t>How will you use this info to reach objectives?</a:t>
            </a:r>
          </a:p>
          <a:p>
            <a:pPr lvl="0" indent="-342900" marL="342900">
              <a:buAutoNum type="arabicPeriod"/>
            </a:pPr>
            <a:r>
              <a:rPr/>
              <a:t>How will proposed research contribute to knowledge of field?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noise exposure to beaked and sperm whales in the California Current</dc:title>
  <dc:creator/>
  <cp:keywords/>
  <dcterms:created xsi:type="dcterms:W3CDTF">2023-02-09T21:19:50Z</dcterms:created>
  <dcterms:modified xsi:type="dcterms:W3CDTF">2023-02-09T21:19:50Z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