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92" r:id="rId5"/>
    <p:sldId id="310" r:id="rId6"/>
    <p:sldId id="311" r:id="rId7"/>
    <p:sldId id="31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6992" autoAdjust="0"/>
  </p:normalViewPr>
  <p:slideViewPr>
    <p:cSldViewPr snapToGrid="0">
      <p:cViewPr varScale="1">
        <p:scale>
          <a:sx n="65" d="100"/>
          <a:sy n="65" d="100"/>
        </p:scale>
        <p:origin x="2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3364B-3CC6-420C-914F-8D0D78650FDD}"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49D5A-AE2B-4070-B9A0-AC77A3253D37}" type="slidenum">
              <a:rPr lang="en-US" smtClean="0"/>
              <a:t>‹#›</a:t>
            </a:fld>
            <a:endParaRPr lang="en-US"/>
          </a:p>
        </p:txBody>
      </p:sp>
    </p:spTree>
    <p:extLst>
      <p:ext uri="{BB962C8B-B14F-4D97-AF65-F5344CB8AC3E}">
        <p14:creationId xmlns:p14="http://schemas.microsoft.com/office/powerpoint/2010/main" val="157053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Grant, and I’m representing the Consumer Financial Protection Bureau as the VP of Loan Regulation.</a:t>
            </a:r>
          </a:p>
          <a:p>
            <a:endParaRPr lang="en-US" dirty="0"/>
          </a:p>
          <a:p>
            <a:r>
              <a:rPr lang="en-US" dirty="0"/>
              <a:t>We are here today to discuss the possibility of an automated solution for mortgage loan origination. First a little bit of background on the problem.</a:t>
            </a:r>
          </a:p>
          <a:p>
            <a:endParaRPr lang="en-US" dirty="0"/>
          </a:p>
          <a:p>
            <a:r>
              <a:rPr lang="en-US" dirty="0"/>
              <a:t>In the state of Illinois, it takes on average 30.5 days to get a mortgage (from loan application to decision), which carries a cost of $13 billion annually to consumers and financial institutions. Therefore, an automated solution has the potential to be attractive for consumers, yourselves as the financial institutions who need to process the loans, and us as the regulator.</a:t>
            </a:r>
          </a:p>
          <a:p>
            <a:endParaRPr lang="en-US" dirty="0"/>
          </a:p>
          <a:p>
            <a:r>
              <a:rPr lang="en-US" dirty="0"/>
              <a:t>For example, consumers would no longer need to wait a month for extremely important and life changing news about their loan. Cost savings of potentially 13 billion dollars a year would mean higher profits for banks, and some of that would trickle down to consumers as banks would have more breathing room to compete for loan applicants.</a:t>
            </a:r>
          </a:p>
          <a:p>
            <a:endParaRPr lang="en-US" dirty="0"/>
          </a:p>
          <a:p>
            <a:r>
              <a:rPr lang="en-US" dirty="0"/>
              <a:t>As for us as the regulator, we also see the potential benefits for ourselves. As you all know, our agency is dedicated to making sure everyone is treated fairly by banks, lenders and other financial institutions. An automated solution has the potential to increase fairness by reducing the implicit and explicit bias that has historically and currently exists in the US Financial System.</a:t>
            </a:r>
          </a:p>
          <a:p>
            <a:endParaRPr lang="en-US" dirty="0"/>
          </a:p>
          <a:p>
            <a:r>
              <a:rPr lang="en-US" dirty="0"/>
              <a:t>However, there is a reason it takes over 30 days for a loan to be processed. A loan decision has the potential to massively alter the trajectory of an entire family's future. The remainder of todays discussion will focus on two equally important questions:</a:t>
            </a:r>
          </a:p>
          <a:p>
            <a:endParaRPr lang="en-US" dirty="0"/>
          </a:p>
          <a:p>
            <a:r>
              <a:rPr lang="en-US" dirty="0"/>
              <a:t>1. Is an automated machine learning approach to loan origination possible?</a:t>
            </a:r>
          </a:p>
          <a:p>
            <a:endParaRPr lang="en-US" dirty="0"/>
          </a:p>
          <a:p>
            <a:r>
              <a:rPr lang="en-US" dirty="0"/>
              <a:t>2. Is it the right thing to do?</a:t>
            </a:r>
          </a:p>
        </p:txBody>
      </p:sp>
      <p:sp>
        <p:nvSpPr>
          <p:cNvPr id="4" name="Slide Number Placeholder 3"/>
          <p:cNvSpPr>
            <a:spLocks noGrp="1"/>
          </p:cNvSpPr>
          <p:nvPr>
            <p:ph type="sldNum" sz="quarter" idx="5"/>
          </p:nvPr>
        </p:nvSpPr>
        <p:spPr/>
        <p:txBody>
          <a:bodyPr/>
          <a:lstStyle/>
          <a:p>
            <a:fld id="{A9349D5A-AE2B-4070-B9A0-AC77A3253D37}" type="slidenum">
              <a:rPr lang="en-US" smtClean="0"/>
              <a:t>1</a:t>
            </a:fld>
            <a:endParaRPr lang="en-US"/>
          </a:p>
        </p:txBody>
      </p:sp>
    </p:spTree>
    <p:extLst>
      <p:ext uri="{BB962C8B-B14F-4D97-AF65-F5344CB8AC3E}">
        <p14:creationId xmlns:p14="http://schemas.microsoft.com/office/powerpoint/2010/main" val="33145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first question. Is this even possible? </a:t>
            </a:r>
          </a:p>
          <a:p>
            <a:endParaRPr lang="en-US" dirty="0"/>
          </a:p>
          <a:p>
            <a:r>
              <a:rPr lang="en-US" dirty="0"/>
              <a:t>Based on internal work done by our data scientists, a ML model can be used to predict loan approvals with a very high level of accuracy, and other model evaluation metrics indicate that we are off to a good start. There are two reasons why a model appears to work well.</a:t>
            </a:r>
          </a:p>
          <a:p>
            <a:endParaRPr lang="en-US" dirty="0"/>
          </a:p>
          <a:p>
            <a:pPr marL="228600" indent="-228600">
              <a:buAutoNum type="arabicPeriod"/>
            </a:pPr>
            <a:r>
              <a:rPr lang="en-US" dirty="0"/>
              <a:t>This problem is well suited for a model. You have a very clear independent variable, and dependent variables that are intuitively related to that independent variable. These are ideal conditions for a statistical model.</a:t>
            </a:r>
          </a:p>
          <a:p>
            <a:pPr marL="228600" indent="-228600">
              <a:buAutoNum type="arabicPeriod"/>
            </a:pPr>
            <a:r>
              <a:rPr lang="en-US" dirty="0"/>
              <a:t>There is a huge amount of data. Based on the data provided by the financial institutions, we have well over 500,000 individual loans that can be used to teach the model how to evaluate a loan application. This amount of data is way more than the bare minimum for an effective model, and the more data the better. A lot of data is both a blessing and a curse. Having a lot of loans in the dataset is great, but having 50+ factors (income, loan amount, </a:t>
            </a:r>
            <a:r>
              <a:rPr lang="en-US" dirty="0" err="1"/>
              <a:t>etc</a:t>
            </a:r>
            <a:r>
              <a:rPr lang="en-US" dirty="0"/>
              <a:t>) that need to be considered prior to loan origination is a challenge obviously for human loan officers, but also machine learning models. Our internal data scientists have said that the huge number of dependent variables is the largest challenge to creating a production model, however I’ve been assured that our data scientists have used the correct statistical methods to deal with this issue.</a:t>
            </a:r>
          </a:p>
          <a:p>
            <a:pPr marL="228600" indent="-228600">
              <a:buAutoNum type="arabicPeriod"/>
            </a:pPr>
            <a:endParaRPr lang="en-US" dirty="0"/>
          </a:p>
          <a:p>
            <a:pPr marL="0" indent="0">
              <a:buNone/>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2</a:t>
            </a:fld>
            <a:endParaRPr lang="en-US"/>
          </a:p>
        </p:txBody>
      </p:sp>
    </p:spTree>
    <p:extLst>
      <p:ext uri="{BB962C8B-B14F-4D97-AF65-F5344CB8AC3E}">
        <p14:creationId xmlns:p14="http://schemas.microsoft.com/office/powerpoint/2010/main" val="307403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preliminary results are encouraging, lets put things in perspective.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Mortgage lenders issued 2.71 million residential loans in the first three months of 2022 across the US. A model that is 99% accurate would have made the incorrect loan decision 27 thousand times. That means that 27 thousand people and their families would either be given a loan that they can't afford (default, eviction), or qualified applicants would be rejected, and their dream of home ownership and financial independence could be irreversibly damaged.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27 thousand errors are in addition to the fact that the model is bult on top of loan decision made by humans. The model can only ever perform as well, but not better than a human loan officers' judgement. </a:t>
            </a:r>
          </a:p>
          <a:p>
            <a:endParaRPr lang="en-US" dirty="0"/>
          </a:p>
          <a:p>
            <a:endParaRPr lang="en-US" dirty="0"/>
          </a:p>
        </p:txBody>
      </p:sp>
      <p:sp>
        <p:nvSpPr>
          <p:cNvPr id="4" name="Slide Number Placeholder 3"/>
          <p:cNvSpPr>
            <a:spLocks noGrp="1"/>
          </p:cNvSpPr>
          <p:nvPr>
            <p:ph type="sldNum" sz="quarter" idx="5"/>
          </p:nvPr>
        </p:nvSpPr>
        <p:spPr/>
        <p:txBody>
          <a:bodyPr/>
          <a:lstStyle/>
          <a:p>
            <a:fld id="{A9349D5A-AE2B-4070-B9A0-AC77A3253D37}" type="slidenum">
              <a:rPr lang="en-US" smtClean="0"/>
              <a:t>3</a:t>
            </a:fld>
            <a:endParaRPr lang="en-US"/>
          </a:p>
        </p:txBody>
      </p:sp>
    </p:spTree>
    <p:extLst>
      <p:ext uri="{BB962C8B-B14F-4D97-AF65-F5344CB8AC3E}">
        <p14:creationId xmlns:p14="http://schemas.microsoft.com/office/powerpoint/2010/main" val="366417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a model can be built, but given the discussion on the last slide, its not clear if it would be the right thing to do. The increased speed and potential for cheaper loans would undoubtedly benefit consumers, however the 27 thousand errors each quarter have us concerned.</a:t>
            </a:r>
          </a:p>
          <a:p>
            <a:endParaRPr lang="en-US" dirty="0"/>
          </a:p>
          <a:p>
            <a:r>
              <a:rPr lang="en-US" dirty="0"/>
              <a:t>The consumer financial protection agency will only support a production model if it furthers our mandate by performing at least as good, or better, than human loan officers. The good news is that our data scientists have a plan to make this happen. It may be possible to use modern statistical methods to significantly reduce bias in the loan origination process. Its no secret that the US financial system continues to engage in lending discrimination on the basis of race, sex and national origin, with a justice department settlement made public as recent as September of this year.</a:t>
            </a:r>
          </a:p>
          <a:p>
            <a:endParaRPr lang="en-US" dirty="0"/>
          </a:p>
          <a:p>
            <a:r>
              <a:rPr lang="en-US" dirty="0"/>
              <a:t>The high-level details of our data scientists plan is on this slide. We would like to ask you as the financial institutions to re-submit their loan data in the required format. Our data scientists can use this to build a new model that contains fewer biases compared to existing loan processes. If this goes according to plan, an automated approach to loan origination could move forward with our support, subject to the appropriate conditions and controls.</a:t>
            </a:r>
          </a:p>
          <a:p>
            <a:endParaRPr lang="en-US" dirty="0"/>
          </a:p>
          <a:p>
            <a:r>
              <a:rPr lang="en-US" dirty="0"/>
              <a:t>Questions?</a:t>
            </a:r>
          </a:p>
        </p:txBody>
      </p:sp>
      <p:sp>
        <p:nvSpPr>
          <p:cNvPr id="4" name="Slide Number Placeholder 3"/>
          <p:cNvSpPr>
            <a:spLocks noGrp="1"/>
          </p:cNvSpPr>
          <p:nvPr>
            <p:ph type="sldNum" sz="quarter" idx="5"/>
          </p:nvPr>
        </p:nvSpPr>
        <p:spPr/>
        <p:txBody>
          <a:bodyPr/>
          <a:lstStyle/>
          <a:p>
            <a:fld id="{A9349D5A-AE2B-4070-B9A0-AC77A3253D37}" type="slidenum">
              <a:rPr lang="en-US" smtClean="0"/>
              <a:t>4</a:t>
            </a:fld>
            <a:endParaRPr lang="en-US"/>
          </a:p>
        </p:txBody>
      </p:sp>
    </p:spTree>
    <p:extLst>
      <p:ext uri="{BB962C8B-B14F-4D97-AF65-F5344CB8AC3E}">
        <p14:creationId xmlns:p14="http://schemas.microsoft.com/office/powerpoint/2010/main" val="310683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ustice.gov/opa/pr/justice-department-announces-actions-resolve-lending-discrimination-claims-against-evolv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4"/>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Loan Fast approval</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85000" lnSpcReduction="20000"/>
          </a:bodyPr>
          <a:lstStyle/>
          <a:p>
            <a:r>
              <a:rPr lang="en-US" dirty="0">
                <a:solidFill>
                  <a:schemeClr val="tx1"/>
                </a:solidFill>
              </a:rPr>
              <a:t>VP – Loan Regulation, Consumer Financial Protection Bureau</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F56F-49F4-4776-AB45-A8B447F6EF99}"/>
              </a:ext>
            </a:extLst>
          </p:cNvPr>
          <p:cNvSpPr>
            <a:spLocks noGrp="1"/>
          </p:cNvSpPr>
          <p:nvPr>
            <p:ph type="title"/>
          </p:nvPr>
        </p:nvSpPr>
        <p:spPr/>
        <p:txBody>
          <a:bodyPr/>
          <a:lstStyle/>
          <a:p>
            <a:r>
              <a:rPr lang="en-US" dirty="0"/>
              <a:t>Can a model predict loan approvals?</a:t>
            </a:r>
          </a:p>
        </p:txBody>
      </p:sp>
      <p:sp>
        <p:nvSpPr>
          <p:cNvPr id="3" name="Content Placeholder 2">
            <a:extLst>
              <a:ext uri="{FF2B5EF4-FFF2-40B4-BE49-F238E27FC236}">
                <a16:creationId xmlns:a16="http://schemas.microsoft.com/office/drawing/2014/main" id="{659ED298-A87F-4A16-B002-7CF7AEA10994}"/>
              </a:ext>
            </a:extLst>
          </p:cNvPr>
          <p:cNvSpPr>
            <a:spLocks noGrp="1"/>
          </p:cNvSpPr>
          <p:nvPr>
            <p:ph idx="1"/>
          </p:nvPr>
        </p:nvSpPr>
        <p:spPr/>
        <p:txBody>
          <a:bodyPr>
            <a:normAutofit/>
          </a:bodyPr>
          <a:lstStyle/>
          <a:p>
            <a:r>
              <a:rPr lang="en-US" sz="1600" dirty="0"/>
              <a:t>Yes! Our internal analysis indicates that a machine learning (ML) model can accurately, but not perfectly, approve or reject a loan.</a:t>
            </a:r>
          </a:p>
          <a:p>
            <a:r>
              <a:rPr lang="en-US" sz="1600" dirty="0"/>
              <a:t>Based on the input data, there are 52 “features” that human loan officers take into consideration. 52 features is a lot for a ML model, and this number can increase depending on if feature engineering, encoding, or interaction features used on the data prior to model training. ML is most accurate when using the smallest amount of relevant/best variables. The solution to this dilemma is called “feature selection”. </a:t>
            </a:r>
          </a:p>
          <a:p>
            <a:r>
              <a:rPr lang="en-US" sz="1600" dirty="0"/>
              <a:t>This problem lends itself well to an automated feature selection method such as stepwise forward selection or LASSO. These methods automatically include the best features, which helps increase the accuracy, while also reducing the human bias associated with manually choosing which features are the most important for deciding a loan outcome.</a:t>
            </a:r>
          </a:p>
          <a:p>
            <a:endParaRPr lang="en-US" sz="1600" dirty="0"/>
          </a:p>
        </p:txBody>
      </p:sp>
    </p:spTree>
    <p:extLst>
      <p:ext uri="{BB962C8B-B14F-4D97-AF65-F5344CB8AC3E}">
        <p14:creationId xmlns:p14="http://schemas.microsoft.com/office/powerpoint/2010/main" val="276486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ED3B-6951-4B40-A1CC-69D344D41121}"/>
              </a:ext>
            </a:extLst>
          </p:cNvPr>
          <p:cNvSpPr>
            <a:spLocks noGrp="1"/>
          </p:cNvSpPr>
          <p:nvPr>
            <p:ph type="title"/>
          </p:nvPr>
        </p:nvSpPr>
        <p:spPr/>
        <p:txBody>
          <a:bodyPr/>
          <a:lstStyle/>
          <a:p>
            <a:r>
              <a:rPr lang="en-US" dirty="0"/>
              <a:t>Which model is the best?</a:t>
            </a:r>
          </a:p>
        </p:txBody>
      </p:sp>
      <p:sp>
        <p:nvSpPr>
          <p:cNvPr id="3" name="Content Placeholder 2">
            <a:extLst>
              <a:ext uri="{FF2B5EF4-FFF2-40B4-BE49-F238E27FC236}">
                <a16:creationId xmlns:a16="http://schemas.microsoft.com/office/drawing/2014/main" id="{65E79C95-733F-45BE-A665-4751846E2B96}"/>
              </a:ext>
            </a:extLst>
          </p:cNvPr>
          <p:cNvSpPr>
            <a:spLocks noGrp="1"/>
          </p:cNvSpPr>
          <p:nvPr>
            <p:ph idx="1"/>
          </p:nvPr>
        </p:nvSpPr>
        <p:spPr/>
        <p:txBody>
          <a:bodyPr/>
          <a:lstStyle/>
          <a:p>
            <a:r>
              <a:rPr lang="en-US" dirty="0"/>
              <a:t>A loan approval or rejection has major implications in a person's life, and loan decisions carry significant regulatory and legal implications. Only a highly accurate model should be selected.</a:t>
            </a:r>
          </a:p>
          <a:p>
            <a:r>
              <a:rPr lang="en-US" dirty="0"/>
              <a:t>Based on the problem and the dataset, two models were trained and evaluated. </a:t>
            </a:r>
          </a:p>
          <a:p>
            <a:pPr marL="342900" indent="-342900">
              <a:buFont typeface="+mj-lt"/>
              <a:buAutoNum type="arabicPeriod"/>
            </a:pPr>
            <a:r>
              <a:rPr lang="en-US" dirty="0"/>
              <a:t>logistic regression with stepwise forward selection</a:t>
            </a:r>
          </a:p>
          <a:p>
            <a:pPr marL="342900" indent="-342900">
              <a:buFont typeface="+mj-lt"/>
              <a:buAutoNum type="arabicPeriod"/>
            </a:pPr>
            <a:r>
              <a:rPr lang="en-US" dirty="0"/>
              <a:t>Logistic regression LASSO with cross validation</a:t>
            </a:r>
          </a:p>
          <a:p>
            <a:r>
              <a:rPr lang="en-US" dirty="0"/>
              <a:t>Model 2 produced high (&gt;0.99) accuracy, precision, recall, and AUC scores in the model test data. This indicates that the model will likely perform very well on real loans outside of the provided dataset. Model 2 has several characteristics that apply nicely to this problem. Features in the dataset that are not significantly associated with the loan outcome are not included. Also with cross validation, multiple models are evaluated to further refine accuracy on unseen data.</a:t>
            </a:r>
          </a:p>
          <a:p>
            <a:r>
              <a:rPr lang="en-US" dirty="0"/>
              <a:t>Its important to remember that all ML models involve assumptions and are not perfect. A model is only as good as the data that is used to train it. More on this in the next slide.</a:t>
            </a:r>
          </a:p>
          <a:p>
            <a:endParaRPr lang="en-US" dirty="0"/>
          </a:p>
        </p:txBody>
      </p:sp>
    </p:spTree>
    <p:extLst>
      <p:ext uri="{BB962C8B-B14F-4D97-AF65-F5344CB8AC3E}">
        <p14:creationId xmlns:p14="http://schemas.microsoft.com/office/powerpoint/2010/main" val="217147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745-978E-42A6-955B-940DACD03C90}"/>
              </a:ext>
            </a:extLst>
          </p:cNvPr>
          <p:cNvSpPr>
            <a:spLocks noGrp="1"/>
          </p:cNvSpPr>
          <p:nvPr>
            <p:ph type="title"/>
          </p:nvPr>
        </p:nvSpPr>
        <p:spPr/>
        <p:txBody>
          <a:bodyPr/>
          <a:lstStyle/>
          <a:p>
            <a:r>
              <a:rPr lang="en-US" dirty="0"/>
              <a:t>Should a model be built and deployed?</a:t>
            </a:r>
          </a:p>
        </p:txBody>
      </p:sp>
      <p:sp>
        <p:nvSpPr>
          <p:cNvPr id="3" name="Content Placeholder 2">
            <a:extLst>
              <a:ext uri="{FF2B5EF4-FFF2-40B4-BE49-F238E27FC236}">
                <a16:creationId xmlns:a16="http://schemas.microsoft.com/office/drawing/2014/main" id="{C97F1C3C-A44A-4A5E-B960-BBAF3AAF451D}"/>
              </a:ext>
            </a:extLst>
          </p:cNvPr>
          <p:cNvSpPr>
            <a:spLocks noGrp="1"/>
          </p:cNvSpPr>
          <p:nvPr>
            <p:ph idx="1"/>
          </p:nvPr>
        </p:nvSpPr>
        <p:spPr/>
        <p:txBody>
          <a:bodyPr>
            <a:normAutofit fontScale="92500" lnSpcReduction="20000"/>
          </a:bodyPr>
          <a:lstStyle/>
          <a:p>
            <a:r>
              <a:rPr lang="en-US" dirty="0"/>
              <a:t>No. Not until steps have been taken to minimize algorithmic bias.</a:t>
            </a:r>
          </a:p>
          <a:p>
            <a:r>
              <a:rPr lang="en-US" dirty="0"/>
              <a:t>The dataset used to train the model comes from real loans issued by financial institutions. The Fair Housing Act and the Equal Credit Opportunity Act, prohibit financial institutions from discriminating on the basis of race, sex or national origin in their mortgage lending services. However, its possible that some of the loans in the dataset </a:t>
            </a:r>
            <a:r>
              <a:rPr lang="en-US" dirty="0">
                <a:hlinkClick r:id="rId3"/>
              </a:rPr>
              <a:t>violate these acts</a:t>
            </a:r>
            <a:r>
              <a:rPr lang="en-US" dirty="0"/>
              <a:t>. An algorithm trained on these loans may learn those biases and use them on forward looking predictions. </a:t>
            </a:r>
          </a:p>
          <a:p>
            <a:r>
              <a:rPr lang="en-US" dirty="0"/>
              <a:t>Prior to model training, bias should be removed from the data. This can be done in two steps. </a:t>
            </a:r>
          </a:p>
          <a:p>
            <a:pPr marL="342900" indent="-342900">
              <a:buFont typeface="+mj-lt"/>
              <a:buAutoNum type="arabicPeriod"/>
            </a:pPr>
            <a:r>
              <a:rPr lang="en-US" dirty="0"/>
              <a:t>Remove explicit bias. Ask financial institutions to re-submit data, and only include loans that were not found by the Justice Department to be in violation of The Fair Housing Act and the Equal Credit Opportunity Act.</a:t>
            </a:r>
          </a:p>
          <a:p>
            <a:pPr marL="342900" indent="-342900">
              <a:buFont typeface="+mj-lt"/>
              <a:buAutoNum type="arabicPeriod"/>
            </a:pPr>
            <a:r>
              <a:rPr lang="en-US" dirty="0"/>
              <a:t>Remove implicit bias. Ask financial institutions to re-submit data, but with features corresponding to race, sex, and National Origin. Data Science methods can then be used to automatically eliminate any features/dependent variables that correspond significantly with race, sex, and National Origin. Models should also be built for each reported category of race, sex, and National Origin, and categories that significantly lie outside of average or expected loan outcomes should have those records removed from the data.</a:t>
            </a:r>
          </a:p>
          <a:p>
            <a:r>
              <a:rPr lang="en-US" dirty="0"/>
              <a:t>If these two steps can be completed, and there is still enough data with enough features to build an accurate model, then a model can be built and deployed. If a model is deployed, it should be accompanied by a Consumer Financial Protection Bureau program to handle complaints of algorithmic bias.</a:t>
            </a:r>
          </a:p>
          <a:p>
            <a:endParaRPr lang="en-US" dirty="0"/>
          </a:p>
        </p:txBody>
      </p:sp>
    </p:spTree>
    <p:extLst>
      <p:ext uri="{BB962C8B-B14F-4D97-AF65-F5344CB8AC3E}">
        <p14:creationId xmlns:p14="http://schemas.microsoft.com/office/powerpoint/2010/main" val="329077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{ADB9C3B4-7C62-42E5-BBB9-579C52A4143B}tf78829772_win32</Template>
  <TotalTime>424</TotalTime>
  <Words>1662</Words>
  <Application>Microsoft Office PowerPoint</Application>
  <PresentationFormat>Widescreen</PresentationFormat>
  <Paragraphs>59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Garamond</vt:lpstr>
      <vt:lpstr>Sagona Book</vt:lpstr>
      <vt:lpstr>Sagona ExtraLight</vt:lpstr>
      <vt:lpstr>SavonVTI</vt:lpstr>
      <vt:lpstr>Loan Fast approval</vt:lpstr>
      <vt:lpstr>Can a model predict loan approvals?</vt:lpstr>
      <vt:lpstr>Which model is the best?</vt:lpstr>
      <vt:lpstr>Should a model be built and deployed?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Fast approval</dc:title>
  <dc:creator>Grant Moss</dc:creator>
  <cp:lastModifiedBy>Grant Moss</cp:lastModifiedBy>
  <cp:revision>17</cp:revision>
  <dcterms:created xsi:type="dcterms:W3CDTF">2022-10-10T14:52:09Z</dcterms:created>
  <dcterms:modified xsi:type="dcterms:W3CDTF">2022-11-15T23:06:38Z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