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FF9B7324-C46D-4B82-810B-EA3D95BFC327}"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79F603A-DB40-4290-B940-BE2D778F074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ED0A0DD8-093F-45F8-80AC-B90CB727611A}"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A57B452-B26A-493F-8280-10655FC6F45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D926AE22-92C2-498D-9B38-3C321AC1AC46}"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A95000E-597B-4EC9-853C-9AF0A216138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57A0242-D773-4821-BD0D-AB8DD089FF39}"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72F7AF8-209F-45B3-B5B5-DBC48D5250C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2271EC6-60A2-499E-BB53-C8F5C32334F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03EE1A3-0233-4D6A-A7DC-79AB70281ED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091A67C-0CF0-45FC-A354-83EDB5E4B92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CA" sz="4400" b="0" strike="noStrike" spc="-1">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CA"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B956F98-4F1B-4153-A79B-EF5766A2A64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n-CA" sz="4400" b="0" strike="noStrike" spc="-1">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latin typeface="Arial"/>
              </a:rPr>
              <a:t>Second Outline Level</a:t>
            </a:r>
          </a:p>
          <a:p>
            <a:pPr marL="1296000" lvl="2" indent="-288000">
              <a:spcBef>
                <a:spcPts val="850"/>
              </a:spcBef>
              <a:buClr>
                <a:srgbClr val="000000"/>
              </a:buClr>
              <a:buSzPct val="45000"/>
              <a:buFont typeface="Wingdings" charset="2"/>
              <a:buChar char=""/>
            </a:pPr>
            <a:r>
              <a:rPr lang="en-CA" sz="2400" b="0" strike="noStrike" spc="-1">
                <a:latin typeface="Arial"/>
              </a:rPr>
              <a:t>Third Outline Level</a:t>
            </a:r>
          </a:p>
          <a:p>
            <a:pPr marL="1728000" lvl="3" indent="-216000">
              <a:spcBef>
                <a:spcPts val="567"/>
              </a:spcBef>
              <a:buClr>
                <a:srgbClr val="000000"/>
              </a:buClr>
              <a:buSzPct val="75000"/>
              <a:buFont typeface="Symbol" charset="2"/>
              <a:buChar char=""/>
            </a:pPr>
            <a:r>
              <a:rPr lang="en-CA" sz="2000" b="0" strike="noStrike" spc="-1">
                <a:latin typeface="Arial"/>
              </a:rPr>
              <a:t>Fourth Outline Level</a:t>
            </a:r>
          </a:p>
          <a:p>
            <a:pPr marL="2160000" lvl="4" indent="-216000">
              <a:spcBef>
                <a:spcPts val="283"/>
              </a:spcBef>
              <a:buClr>
                <a:srgbClr val="000000"/>
              </a:buClr>
              <a:buSzPct val="45000"/>
              <a:buFont typeface="Wingdings" charset="2"/>
              <a:buChar char=""/>
            </a:pPr>
            <a:r>
              <a:rPr lang="en-CA" sz="2000" b="0" strike="noStrike" spc="-1">
                <a:latin typeface="Arial"/>
              </a:rPr>
              <a:t>Fifth Outline Level</a:t>
            </a:r>
          </a:p>
          <a:p>
            <a:pPr marL="2592000" lvl="5" indent="-216000">
              <a:spcBef>
                <a:spcPts val="283"/>
              </a:spcBef>
              <a:buClr>
                <a:srgbClr val="000000"/>
              </a:buClr>
              <a:buSzPct val="45000"/>
              <a:buFont typeface="Wingdings" charset="2"/>
              <a:buChar char=""/>
            </a:pPr>
            <a:r>
              <a:rPr lang="en-CA" sz="2000" b="0" strike="noStrike" spc="-1">
                <a:latin typeface="Arial"/>
              </a:rPr>
              <a:t>Sixth Outline Level</a:t>
            </a:r>
          </a:p>
          <a:p>
            <a:pPr marL="3024000" lvl="6" indent="-216000">
              <a:spcBef>
                <a:spcPts val="283"/>
              </a:spcBef>
              <a:buClr>
                <a:srgbClr val="000000"/>
              </a:buClr>
              <a:buSzPct val="45000"/>
              <a:buFont typeface="Wingdings" charset="2"/>
              <a:buChar char=""/>
            </a:pPr>
            <a:r>
              <a:rPr lang="en-CA" sz="2000" b="0" strike="noStrike" spc="-1">
                <a:latin typeface="Arial"/>
              </a:rPr>
              <a:t>Seventh Outline Level</a:t>
            </a: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tIns="0" rIns="0" bIns="0" anchor="t">
            <a:noAutofit/>
          </a:bodyPr>
          <a:lstStyle>
            <a:lvl1pPr>
              <a:defRPr lang="en-CA" sz="1400" b="0" strike="noStrike" spc="-1">
                <a:latin typeface="Times New Roman"/>
              </a:defRPr>
            </a:lvl1pPr>
          </a:lstStyle>
          <a:p>
            <a:r>
              <a:rPr lang="en-CA" sz="1400" b="0" strike="noStrike" spc="-1">
                <a:latin typeface="Times New Roman"/>
              </a:rPr>
              <a:t>&lt;date/time&gt;</a:t>
            </a: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tIns="0" rIns="0" bIns="0" anchor="t">
            <a:noAutofit/>
          </a:bodyPr>
          <a:lstStyle>
            <a:lvl1pPr algn="ctr">
              <a:buNone/>
              <a:defRPr lang="en-CA" sz="1400" b="0" strike="noStrike" spc="-1">
                <a:latin typeface="Times New Roman"/>
              </a:defRPr>
            </a:lvl1pPr>
          </a:lstStyle>
          <a:p>
            <a:pPr algn="ctr">
              <a:buNone/>
            </a:pPr>
            <a:r>
              <a:rPr lang="en-CA" sz="1400" b="0" strike="noStrike" spc="-1">
                <a:latin typeface="Times New Roman"/>
              </a:rPr>
              <a:t>&lt;footer&gt;</a:t>
            </a: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tIns="0" rIns="0" bIns="0" anchor="t">
            <a:noAutofit/>
          </a:bodyPr>
          <a:lstStyle>
            <a:lvl1pPr algn="r">
              <a:buNone/>
              <a:defRPr lang="en-CA" sz="1400" b="0" strike="noStrike" spc="-1">
                <a:latin typeface="Times New Roman"/>
              </a:defRPr>
            </a:lvl1pPr>
          </a:lstStyle>
          <a:p>
            <a:pPr algn="r">
              <a:buNone/>
            </a:pPr>
            <a:fld id="{01B5FC46-AF9F-4DDE-B773-7FA313C58967}" type="slidenum">
              <a:rPr lang="en-CA" sz="1400" b="0" strike="noStrike" spc="-1">
                <a:latin typeface="Times New Roman"/>
              </a:rPr>
              <a:t>‹#›</a:t>
            </a:fld>
            <a:endParaRPr lang="en-CA"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n-CA" sz="4400" b="0" strike="noStrike" spc="-1" dirty="0">
                <a:latin typeface="Arial"/>
              </a:rPr>
              <a:t>Automatic Loan Fast Approval</a:t>
            </a:r>
          </a:p>
        </p:txBody>
      </p:sp>
      <p:sp>
        <p:nvSpPr>
          <p:cNvPr id="42"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algn="ctr">
              <a:buNone/>
            </a:pPr>
            <a:r>
              <a:rPr lang="en-CA" sz="3200" b="0" strike="noStrike" spc="-1" dirty="0">
                <a:latin typeface="Arial"/>
              </a:rPr>
              <a:t>Is it possible?</a:t>
            </a:r>
          </a:p>
          <a:p>
            <a:pPr algn="ctr">
              <a:buNone/>
            </a:pPr>
            <a:r>
              <a:rPr lang="en-CA" sz="3200" b="0" strike="noStrike" spc="-1" dirty="0">
                <a:latin typeface="Arial"/>
              </a:rPr>
              <a:t>VP – Loan Regulation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n-CA" sz="3200" b="0" strike="noStrike" spc="-1">
                <a:latin typeface="Arial"/>
              </a:rPr>
              <a:t>Can a model predict loan approvals?</a:t>
            </a:r>
          </a:p>
        </p:txBody>
      </p:sp>
      <p:sp>
        <p:nvSpPr>
          <p:cNvPr id="44" name="PlaceHolder 2"/>
          <p:cNvSpPr>
            <a:spLocks noGrp="1"/>
          </p:cNvSpPr>
          <p:nvPr>
            <p:ph/>
          </p:nvPr>
        </p:nvSpPr>
        <p:spPr>
          <a:xfrm>
            <a:off x="504000" y="1324440"/>
            <a:ext cx="9071640" cy="3288240"/>
          </a:xfrm>
          <a:prstGeom prst="rect">
            <a:avLst/>
          </a:prstGeom>
          <a:noFill/>
          <a:ln w="0">
            <a:noFill/>
          </a:ln>
        </p:spPr>
        <p:txBody>
          <a:bodyPr lIns="0" tIns="0" rIns="0" bIns="0" anchor="t">
            <a:normAutofit fontScale="85500" lnSpcReduction="20000"/>
          </a:bodyPr>
          <a:lstStyle/>
          <a:p>
            <a:pPr marL="432000" indent="-324000">
              <a:spcBef>
                <a:spcPts val="1417"/>
              </a:spcBef>
              <a:buClr>
                <a:srgbClr val="000000"/>
              </a:buClr>
              <a:buSzPct val="45000"/>
              <a:buFont typeface="Wingdings" charset="2"/>
              <a:buChar char=""/>
            </a:pPr>
            <a:r>
              <a:rPr lang="en-CA" sz="2400" b="0" strike="noStrike" spc="-1" dirty="0">
                <a:latin typeface="Arial"/>
              </a:rPr>
              <a:t>Yes! Our internal analysis indicates that a machine learning (ML) model can accurately, but not perfectly, approve or reject a loan.</a:t>
            </a:r>
          </a:p>
          <a:p>
            <a:pPr marL="432000" indent="-324000">
              <a:spcBef>
                <a:spcPts val="1417"/>
              </a:spcBef>
              <a:buClr>
                <a:srgbClr val="000000"/>
              </a:buClr>
              <a:buSzPct val="45000"/>
              <a:buFont typeface="Wingdings" charset="2"/>
              <a:buChar char=""/>
            </a:pPr>
            <a:r>
              <a:rPr lang="en-CA" sz="2400" b="0" strike="noStrike" spc="-1" dirty="0">
                <a:latin typeface="Arial"/>
              </a:rPr>
              <a:t>Based on the input data, there are 52 “features” that human loan officers take into consideration. 52 features is a lot for a ML model, and this number can increase depending on if feature engineering, encoding, or interaction features </a:t>
            </a:r>
            <a:r>
              <a:rPr lang="en-CA" sz="2400" spc="-1" dirty="0">
                <a:latin typeface="Arial"/>
              </a:rPr>
              <a:t>are added to </a:t>
            </a:r>
            <a:r>
              <a:rPr lang="en-CA" sz="2400" b="0" strike="noStrike" spc="-1" dirty="0">
                <a:latin typeface="Arial"/>
              </a:rPr>
              <a:t>the data prior to model training. ML is most accurate when using the smallest amount of relevant/best variables. The solution to this dilemma is called feature selection.</a:t>
            </a:r>
          </a:p>
          <a:p>
            <a:pPr marL="432000" indent="-324000">
              <a:spcBef>
                <a:spcPts val="1417"/>
              </a:spcBef>
              <a:buClr>
                <a:srgbClr val="000000"/>
              </a:buClr>
              <a:buSzPct val="45000"/>
              <a:buFont typeface="Wingdings" charset="2"/>
              <a:buChar char=""/>
            </a:pPr>
            <a:r>
              <a:rPr lang="en-CA" sz="2400" b="0" strike="noStrike" spc="-1" dirty="0">
                <a:latin typeface="Arial"/>
              </a:rPr>
              <a:t>The large dataset needs a solution that </a:t>
            </a:r>
            <a:r>
              <a:rPr lang="en-CA" sz="2400" spc="-1" dirty="0">
                <a:latin typeface="Arial"/>
              </a:rPr>
              <a:t>can automatically select which features are appropriate for predicting the loan outcome. This provides for better predictions and less bias associated with manually choosing what features are important. Two approaches,</a:t>
            </a:r>
            <a:r>
              <a:rPr lang="en-CA" sz="2400" b="0" strike="noStrike" spc="-1" dirty="0">
                <a:latin typeface="Arial"/>
              </a:rPr>
              <a:t> stepwise forward selection </a:t>
            </a:r>
            <a:r>
              <a:rPr lang="en-CA" sz="2400" spc="-1" dirty="0">
                <a:latin typeface="Arial"/>
              </a:rPr>
              <a:t>and</a:t>
            </a:r>
            <a:r>
              <a:rPr lang="en-CA" sz="2400" b="0" strike="noStrike" spc="-1" dirty="0">
                <a:latin typeface="Arial"/>
              </a:rPr>
              <a:t> LASSO.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n-CA" sz="4400" b="0" strike="noStrike" spc="-1">
                <a:latin typeface="Arial"/>
              </a:rPr>
              <a:t>Which model is the best?</a:t>
            </a:r>
          </a:p>
        </p:txBody>
      </p:sp>
      <p:sp>
        <p:nvSpPr>
          <p:cNvPr id="46"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75500" lnSpcReduction="20000"/>
          </a:bodyPr>
          <a:lstStyle/>
          <a:p>
            <a:pPr marL="432000" indent="-324000">
              <a:spcBef>
                <a:spcPts val="1417"/>
              </a:spcBef>
              <a:buClr>
                <a:srgbClr val="000000"/>
              </a:buClr>
              <a:buSzPct val="45000"/>
              <a:buFont typeface="Wingdings" charset="2"/>
              <a:buChar char=""/>
            </a:pPr>
            <a:r>
              <a:rPr lang="en-CA" sz="3200" b="0" strike="noStrike" spc="-1" dirty="0">
                <a:latin typeface="Arial"/>
              </a:rPr>
              <a:t>A loan approval or rejection has major implications in a persons life, and banking/loans carry significant regulatory and legal implications. Only a highly accurate model should be selected.</a:t>
            </a:r>
          </a:p>
          <a:p>
            <a:pPr marL="432000" indent="-324000">
              <a:spcBef>
                <a:spcPts val="1417"/>
              </a:spcBef>
              <a:buClr>
                <a:srgbClr val="000000"/>
              </a:buClr>
              <a:buSzPct val="45000"/>
              <a:buFont typeface="Wingdings" charset="2"/>
              <a:buChar char=""/>
            </a:pPr>
            <a:r>
              <a:rPr lang="en-CA" sz="3200" b="0" strike="noStrike" spc="-1" dirty="0">
                <a:latin typeface="Arial"/>
              </a:rPr>
              <a:t>Based on the problem and the dataset, two models were trained and evaluated. </a:t>
            </a:r>
          </a:p>
          <a:p>
            <a:pPr marL="108000">
              <a:spcBef>
                <a:spcPts val="1417"/>
              </a:spcBef>
              <a:buClr>
                <a:srgbClr val="000000"/>
              </a:buClr>
              <a:buSzPct val="45000"/>
            </a:pPr>
            <a:r>
              <a:rPr lang="en-CA" sz="3200" b="0" strike="noStrike" spc="-1" dirty="0">
                <a:latin typeface="Arial"/>
              </a:rPr>
              <a:t>	1) logistic regression with stepwise forward selection</a:t>
            </a:r>
          </a:p>
          <a:p>
            <a:pPr marL="108000">
              <a:spcBef>
                <a:spcPts val="1417"/>
              </a:spcBef>
              <a:buClr>
                <a:srgbClr val="000000"/>
              </a:buClr>
              <a:buSzPct val="45000"/>
            </a:pPr>
            <a:r>
              <a:rPr lang="en-CA" sz="3200" spc="-1" dirty="0">
                <a:latin typeface="Arial"/>
                <a:ea typeface="Noto Sans CJK SC"/>
              </a:rPr>
              <a:t>	</a:t>
            </a:r>
            <a:r>
              <a:rPr lang="en-CA" sz="3200" b="0" strike="noStrike" spc="-1" dirty="0">
                <a:latin typeface="Arial"/>
                <a:ea typeface="Noto Sans CJK SC"/>
              </a:rPr>
              <a:t>2) </a:t>
            </a:r>
            <a:r>
              <a:rPr lang="en-CA" sz="3200" b="0" strike="noStrike" spc="-1" dirty="0">
                <a:latin typeface="Arial"/>
              </a:rPr>
              <a:t>Logistic regression LASSO with cross validation</a:t>
            </a:r>
          </a:p>
          <a:p>
            <a:pPr marL="432000" indent="-324000">
              <a:spcBef>
                <a:spcPts val="1417"/>
              </a:spcBef>
              <a:buClr>
                <a:srgbClr val="000000"/>
              </a:buClr>
              <a:buSzPct val="45000"/>
              <a:buFont typeface="Wingdings" charset="2"/>
              <a:buChar char=""/>
            </a:pPr>
            <a:r>
              <a:rPr lang="en-CA" sz="3200" b="0" strike="noStrike" spc="-1" dirty="0">
                <a:latin typeface="Arial"/>
              </a:rPr>
              <a:t>Model 2 produced high (&gt;0.99) accuracy, precision, recall, and AUC scores in the model test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74160"/>
            <a:ext cx="9071640" cy="1250280"/>
          </a:xfrm>
          <a:prstGeom prst="rect">
            <a:avLst/>
          </a:prstGeom>
          <a:noFill/>
          <a:ln w="0">
            <a:noFill/>
          </a:ln>
        </p:spPr>
        <p:txBody>
          <a:bodyPr lIns="0" tIns="0" rIns="0" bIns="0" anchor="ctr">
            <a:noAutofit/>
          </a:bodyPr>
          <a:lstStyle/>
          <a:p>
            <a:pPr algn="ctr">
              <a:buNone/>
            </a:pPr>
            <a:r>
              <a:rPr lang="en-CA" sz="4400" b="0" strike="noStrike" spc="-1">
                <a:latin typeface="Arial"/>
              </a:rPr>
              <a:t>Should a model be built and deployed?</a:t>
            </a:r>
          </a:p>
        </p:txBody>
      </p:sp>
      <p:sp>
        <p:nvSpPr>
          <p:cNvPr id="48"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40000" lnSpcReduction="20000"/>
          </a:bodyPr>
          <a:lstStyle/>
          <a:p>
            <a:pPr marL="432000" indent="-324000">
              <a:spcBef>
                <a:spcPts val="1417"/>
              </a:spcBef>
              <a:buClr>
                <a:srgbClr val="000000"/>
              </a:buClr>
              <a:buSzPct val="45000"/>
              <a:buFont typeface="Wingdings" charset="2"/>
              <a:buChar char=""/>
            </a:pPr>
            <a:r>
              <a:rPr lang="en-CA" sz="3200" b="0" strike="noStrike" spc="-1">
                <a:latin typeface="Arial"/>
              </a:rPr>
              <a:t>No. Not until steps have been taken to minimize algorithmic bias.</a:t>
            </a:r>
          </a:p>
          <a:p>
            <a:pPr marL="432000" indent="-324000">
              <a:spcBef>
                <a:spcPts val="1417"/>
              </a:spcBef>
              <a:buClr>
                <a:srgbClr val="000000"/>
              </a:buClr>
              <a:buSzPct val="45000"/>
              <a:buFont typeface="Wingdings" charset="2"/>
              <a:buChar char=""/>
            </a:pPr>
            <a:r>
              <a:rPr lang="en-CA" sz="3200" b="0" strike="noStrike" spc="-1">
                <a:latin typeface="Arial"/>
              </a:rPr>
              <a:t>The dataset used to train the model comes from real loans issued by financial institutions. The Fair Housing Act and the Equal Credit Opportunity Act, prohibit financial institutions from discriminating on the basis of race, sex or national origin in their mortgage lending services. However these acts have a history of being violated. An algorithm trained on illegal, or unethical, loans will learn those biases and use them on forward looking predictions. </a:t>
            </a:r>
          </a:p>
          <a:p>
            <a:pPr marL="432000" indent="-324000">
              <a:spcBef>
                <a:spcPts val="1417"/>
              </a:spcBef>
              <a:buClr>
                <a:srgbClr val="000000"/>
              </a:buClr>
              <a:buSzPct val="45000"/>
              <a:buFont typeface="Wingdings" charset="2"/>
              <a:buChar char=""/>
            </a:pPr>
            <a:r>
              <a:rPr lang="en-CA" sz="3200" b="0" strike="noStrike" spc="-1">
                <a:latin typeface="Arial"/>
              </a:rPr>
              <a:t>Prior to model training, bias should be removed from the data. This can be done in two steps. </a:t>
            </a:r>
          </a:p>
          <a:p>
            <a:pPr marL="432000" indent="-324000">
              <a:spcBef>
                <a:spcPts val="1417"/>
              </a:spcBef>
              <a:buClr>
                <a:srgbClr val="000000"/>
              </a:buClr>
              <a:buSzPct val="45000"/>
              <a:buFont typeface="Wingdings" charset="2"/>
              <a:buChar char=""/>
            </a:pPr>
            <a:r>
              <a:rPr lang="en-CA" sz="3200" b="0" strike="noStrike" spc="-1">
                <a:latin typeface="Arial"/>
                <a:ea typeface="Noto Sans CJK SC"/>
              </a:rPr>
              <a:t>1. Remove explicit bias. Ask financial institutions to re-submit data, and only include loans that were not found by the Justice Department to be in violation of </a:t>
            </a:r>
            <a:r>
              <a:rPr lang="en-CA" sz="3200" b="0" strike="noStrike" spc="-1">
                <a:latin typeface="Arial"/>
              </a:rPr>
              <a:t>The Fair Housing Act and the Equal Credit Opportunity Act.</a:t>
            </a:r>
          </a:p>
          <a:p>
            <a:pPr marL="432000" indent="-324000">
              <a:spcBef>
                <a:spcPts val="1417"/>
              </a:spcBef>
              <a:buClr>
                <a:srgbClr val="000000"/>
              </a:buClr>
              <a:buSzPct val="45000"/>
              <a:buFont typeface="Wingdings" charset="2"/>
              <a:buChar char=""/>
            </a:pPr>
            <a:r>
              <a:rPr lang="en-CA" sz="3200" b="0" strike="noStrike" spc="-1">
                <a:latin typeface="Arial"/>
                <a:ea typeface="Noto Sans CJK SC"/>
              </a:rPr>
              <a:t>2. Remove implicit bias. Ask financial institutions to re-submit data, but with features corresponding to race, sex, and National Origin. Data Science methods can then be used to automatically eliminate any features/dependent variables that correspond significantly with race, sex, and National Origin. Models should also be built for each reported category of </a:t>
            </a:r>
            <a:r>
              <a:rPr lang="en-CA" sz="3200" b="0" strike="noStrike" spc="-1">
                <a:latin typeface="Arial"/>
              </a:rPr>
              <a:t>race, sex, and National Origin, and categories that significantly lie outside of average or expected loan outcome should have those records removed from the data</a:t>
            </a:r>
          </a:p>
          <a:p>
            <a:pPr marL="432000" indent="-324000">
              <a:spcBef>
                <a:spcPts val="1417"/>
              </a:spcBef>
              <a:buClr>
                <a:srgbClr val="000000"/>
              </a:buClr>
              <a:buSzPct val="45000"/>
              <a:buFont typeface="Wingdings" charset="2"/>
              <a:buChar char=""/>
            </a:pPr>
            <a:r>
              <a:rPr lang="en-CA" sz="3200" b="0" strike="noStrike" spc="-1">
                <a:latin typeface="Arial"/>
              </a:rPr>
              <a:t>If these two steps can be completed, and there is still enough data with enough features to build an accurate model, then a model can be build and deployed. If a model is deployed, it should be accompanied by a Consumer Financial Protection Bureau program to handle complaints of algorithmic bias.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577</Words>
  <Application>Microsoft Office PowerPoint</Application>
  <PresentationFormat>Custom</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Symbol</vt:lpstr>
      <vt:lpstr>Times New Roman</vt:lpstr>
      <vt:lpstr>Wingdings</vt:lpstr>
      <vt:lpstr>Office Theme</vt:lpstr>
      <vt:lpstr>Automatic Loan Fast Approval</vt:lpstr>
      <vt:lpstr>Can a model predict loan approvals?</vt:lpstr>
      <vt:lpstr>Which model is the best?</vt:lpstr>
      <vt:lpstr>Should a model be built and deployed?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Loan Fast Approval</dc:title>
  <dc:subject/>
  <dc:creator/>
  <dc:description/>
  <cp:lastModifiedBy>Grant Moss</cp:lastModifiedBy>
  <cp:revision>10</cp:revision>
  <dcterms:created xsi:type="dcterms:W3CDTF">2022-10-08T15:05:33Z</dcterms:created>
  <dcterms:modified xsi:type="dcterms:W3CDTF">2022-10-09T01:13:11Z</dcterms:modified>
  <dc:language>en-CA</dc:language>
</cp:coreProperties>
</file>