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ce.gov/opa/pr/justice-department-announces-actions-resolve-lending-discrimination-claims-against-evol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Loan Fast approval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VP – Loan Regulation, Consumer Financial Protection Bureau</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56F-49F4-4776-AB45-A8B447F6EF99}"/>
              </a:ext>
            </a:extLst>
          </p:cNvPr>
          <p:cNvSpPr>
            <a:spLocks noGrp="1"/>
          </p:cNvSpPr>
          <p:nvPr>
            <p:ph type="title"/>
          </p:nvPr>
        </p:nvSpPr>
        <p:spPr/>
        <p:txBody>
          <a:bodyPr/>
          <a:lstStyle/>
          <a:p>
            <a:r>
              <a:rPr lang="en-US" dirty="0"/>
              <a:t>Can a model predict loan approvals?</a:t>
            </a:r>
          </a:p>
        </p:txBody>
      </p:sp>
      <p:sp>
        <p:nvSpPr>
          <p:cNvPr id="3" name="Content Placeholder 2">
            <a:extLst>
              <a:ext uri="{FF2B5EF4-FFF2-40B4-BE49-F238E27FC236}">
                <a16:creationId xmlns:a16="http://schemas.microsoft.com/office/drawing/2014/main" id="{659ED298-A87F-4A16-B002-7CF7AEA10994}"/>
              </a:ext>
            </a:extLst>
          </p:cNvPr>
          <p:cNvSpPr>
            <a:spLocks noGrp="1"/>
          </p:cNvSpPr>
          <p:nvPr>
            <p:ph idx="1"/>
          </p:nvPr>
        </p:nvSpPr>
        <p:spPr/>
        <p:txBody>
          <a:bodyPr>
            <a:normAutofit/>
          </a:bodyPr>
          <a:lstStyle/>
          <a:p>
            <a:r>
              <a:rPr lang="en-US" sz="1600" dirty="0"/>
              <a:t>Yes! Our internal analysis indicates that a machine learning (ML) model can accurately, but not perfectly, approve or reject a loan.</a:t>
            </a:r>
          </a:p>
          <a:p>
            <a:r>
              <a:rPr lang="en-US" sz="1600" dirty="0"/>
              <a:t>Based on the input data, there are 52 “features” that human loan officers take into consideration. 52 features is a lot for a ML model, and this number can increase depending on if feature engineering, encoding, or interaction features used on the data prior to model training. ML is most accurate when using the smallest amount of relevant/best variables. The solution to this dilemma is called “feature selection”. </a:t>
            </a:r>
          </a:p>
          <a:p>
            <a:r>
              <a:rPr lang="en-US" sz="1600" dirty="0"/>
              <a:t>This problem lends itself well to an automated feature selection method such as stepwise forward selection or LASSO. These methods automatically include the best features, which helps increase the accuracy, while also reducing the human bias associated with manually choosing which features are the most important for deciding a loan outcome.</a:t>
            </a:r>
          </a:p>
          <a:p>
            <a:endParaRPr lang="en-US" sz="1600" dirty="0"/>
          </a:p>
        </p:txBody>
      </p:sp>
    </p:spTree>
    <p:extLst>
      <p:ext uri="{BB962C8B-B14F-4D97-AF65-F5344CB8AC3E}">
        <p14:creationId xmlns:p14="http://schemas.microsoft.com/office/powerpoint/2010/main" val="276486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D3B-6951-4B40-A1CC-69D344D41121}"/>
              </a:ext>
            </a:extLst>
          </p:cNvPr>
          <p:cNvSpPr>
            <a:spLocks noGrp="1"/>
          </p:cNvSpPr>
          <p:nvPr>
            <p:ph type="title"/>
          </p:nvPr>
        </p:nvSpPr>
        <p:spPr/>
        <p:txBody>
          <a:bodyPr/>
          <a:lstStyle/>
          <a:p>
            <a:r>
              <a:rPr lang="en-US" dirty="0"/>
              <a:t>Which model is the best?</a:t>
            </a:r>
          </a:p>
        </p:txBody>
      </p:sp>
      <p:sp>
        <p:nvSpPr>
          <p:cNvPr id="3" name="Content Placeholder 2">
            <a:extLst>
              <a:ext uri="{FF2B5EF4-FFF2-40B4-BE49-F238E27FC236}">
                <a16:creationId xmlns:a16="http://schemas.microsoft.com/office/drawing/2014/main" id="{65E79C95-733F-45BE-A665-4751846E2B96}"/>
              </a:ext>
            </a:extLst>
          </p:cNvPr>
          <p:cNvSpPr>
            <a:spLocks noGrp="1"/>
          </p:cNvSpPr>
          <p:nvPr>
            <p:ph idx="1"/>
          </p:nvPr>
        </p:nvSpPr>
        <p:spPr/>
        <p:txBody>
          <a:bodyPr/>
          <a:lstStyle/>
          <a:p>
            <a:r>
              <a:rPr lang="en-US" dirty="0"/>
              <a:t>A loan approval or rejection has major implications in a person's life, and loan decisions carry significant regulatory and legal implications. Only a highly accurate model should be selected.</a:t>
            </a:r>
          </a:p>
          <a:p>
            <a:r>
              <a:rPr lang="en-US" dirty="0"/>
              <a:t>Based on the problem and the dataset, two models were trained and evaluated. </a:t>
            </a:r>
          </a:p>
          <a:p>
            <a:pPr marL="342900" indent="-342900">
              <a:buFont typeface="+mj-lt"/>
              <a:buAutoNum type="arabicPeriod"/>
            </a:pPr>
            <a:r>
              <a:rPr lang="en-US" dirty="0"/>
              <a:t>logistic regression with stepwise forward selection</a:t>
            </a:r>
          </a:p>
          <a:p>
            <a:pPr marL="342900" indent="-342900">
              <a:buFont typeface="+mj-lt"/>
              <a:buAutoNum type="arabicPeriod"/>
            </a:pPr>
            <a:r>
              <a:rPr lang="en-US" dirty="0"/>
              <a:t>Logistic regression LASSO with cross validation</a:t>
            </a:r>
          </a:p>
          <a:p>
            <a:r>
              <a:rPr lang="en-US" dirty="0"/>
              <a:t>Model 2 produced high (&gt;0.99) accuracy, precision, recall, and AUC scores in the model test data. This indicates that the model will likely perform very well on real loans outside of the provided dataset. Model 2 has several characteristics that apply nicely to this problem. Features in the dataset that are not significantly associated with the loan outcome are not included. Also with cross validation, multiple models are evaluated to further refine accuracy on unseen data.</a:t>
            </a:r>
          </a:p>
          <a:p>
            <a:r>
              <a:rPr lang="en-US" dirty="0"/>
              <a:t>Its important to remember that all ML models involve assumptions and are not perfect. A model is only as good as the data that is used to train it. More on this in the next slide.</a:t>
            </a:r>
          </a:p>
          <a:p>
            <a:endParaRPr lang="en-US" dirty="0"/>
          </a:p>
        </p:txBody>
      </p:sp>
    </p:spTree>
    <p:extLst>
      <p:ext uri="{BB962C8B-B14F-4D97-AF65-F5344CB8AC3E}">
        <p14:creationId xmlns:p14="http://schemas.microsoft.com/office/powerpoint/2010/main" val="217147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745-978E-42A6-955B-940DACD03C90}"/>
              </a:ext>
            </a:extLst>
          </p:cNvPr>
          <p:cNvSpPr>
            <a:spLocks noGrp="1"/>
          </p:cNvSpPr>
          <p:nvPr>
            <p:ph type="title"/>
          </p:nvPr>
        </p:nvSpPr>
        <p:spPr/>
        <p:txBody>
          <a:bodyPr/>
          <a:lstStyle/>
          <a:p>
            <a:r>
              <a:rPr lang="en-US" dirty="0"/>
              <a:t>Should a model be built and deployed?</a:t>
            </a:r>
          </a:p>
        </p:txBody>
      </p:sp>
      <p:sp>
        <p:nvSpPr>
          <p:cNvPr id="3" name="Content Placeholder 2">
            <a:extLst>
              <a:ext uri="{FF2B5EF4-FFF2-40B4-BE49-F238E27FC236}">
                <a16:creationId xmlns:a16="http://schemas.microsoft.com/office/drawing/2014/main" id="{C97F1C3C-A44A-4A5E-B960-BBAF3AAF451D}"/>
              </a:ext>
            </a:extLst>
          </p:cNvPr>
          <p:cNvSpPr>
            <a:spLocks noGrp="1"/>
          </p:cNvSpPr>
          <p:nvPr>
            <p:ph idx="1"/>
          </p:nvPr>
        </p:nvSpPr>
        <p:spPr/>
        <p:txBody>
          <a:bodyPr>
            <a:normAutofit fontScale="92500" lnSpcReduction="20000"/>
          </a:bodyPr>
          <a:lstStyle/>
          <a:p>
            <a:r>
              <a:rPr lang="en-US" dirty="0"/>
              <a:t>No. Not until steps have been taken to minimize algorithmic bias.</a:t>
            </a:r>
          </a:p>
          <a:p>
            <a:r>
              <a:rPr lang="en-US" dirty="0"/>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its possible that some of the loans in the dataset </a:t>
            </a:r>
            <a:r>
              <a:rPr lang="en-US" dirty="0">
                <a:hlinkClick r:id="rId2"/>
              </a:rPr>
              <a:t>violate these acts</a:t>
            </a:r>
            <a:r>
              <a:rPr lang="en-US" dirty="0"/>
              <a:t>. An algorithm trained on these loans may learn those biases and use them on forward looking predictions. </a:t>
            </a:r>
          </a:p>
          <a:p>
            <a:r>
              <a:rPr lang="en-US" dirty="0"/>
              <a:t>Prior to model training, bias should be removed from the data. This can be done in two steps. </a:t>
            </a:r>
          </a:p>
          <a:p>
            <a:pPr marL="342900" indent="-342900">
              <a:buFont typeface="+mj-lt"/>
              <a:buAutoNum type="arabicPeriod"/>
            </a:pPr>
            <a:r>
              <a:rPr lang="en-US" dirty="0"/>
              <a:t>Remove explicit bias. Ask financial institutions to re-submit data, and only include loans that were not found by the Justice Department to be in violation of The Fair Housing Act and the Equal Credit Opportunity Act.</a:t>
            </a:r>
          </a:p>
          <a:p>
            <a:pPr marL="342900" indent="-342900">
              <a:buFont typeface="+mj-lt"/>
              <a:buAutoNum type="arabicPeriod"/>
            </a:pPr>
            <a:r>
              <a:rPr lang="en-US" dirty="0"/>
              <a:t>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race, sex, and National Origin, and categories that significantly lie outside of average or expected loan outcomes should have those records removed from the data.</a:t>
            </a:r>
          </a:p>
          <a:p>
            <a:r>
              <a:rPr lang="en-US" dirty="0"/>
              <a:t>If these two steps can be completed, and there is still enough data with enough features to build an accurate model, then a model can be built and deployed. If a model is deployed, it should be accompanied by a Consumer Financial Protection Bureau program to handle complaints of algorithmic bias.</a:t>
            </a:r>
          </a:p>
          <a:p>
            <a:endParaRPr lang="en-US" dirty="0"/>
          </a:p>
        </p:txBody>
      </p:sp>
    </p:spTree>
    <p:extLst>
      <p:ext uri="{BB962C8B-B14F-4D97-AF65-F5344CB8AC3E}">
        <p14:creationId xmlns:p14="http://schemas.microsoft.com/office/powerpoint/2010/main" val="329077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{ADB9C3B4-7C62-42E5-BBB9-579C52A4143B}tf78829772_win32</Template>
  <TotalTime>27</TotalTime>
  <Words>682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Garamond</vt:lpstr>
      <vt:lpstr>Sagona Book</vt:lpstr>
      <vt:lpstr>Sagona ExtraLight</vt:lpstr>
      <vt:lpstr>SavonVTI</vt:lpstr>
      <vt:lpstr>Loan Fast approval</vt:lpstr>
      <vt:lpstr>Can a model predict loan approvals?</vt:lpstr>
      <vt:lpstr>Which model is the best?</vt:lpstr>
      <vt:lpstr>Should a model be built and deployed?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Fast approval</dc:title>
  <dc:creator>Grant Moss</dc:creator>
  <cp:lastModifiedBy>Grant Moss</cp:lastModifiedBy>
  <cp:revision>2</cp:revision>
  <dcterms:created xsi:type="dcterms:W3CDTF">2022-10-10T14:52:09Z</dcterms:created>
  <dcterms:modified xsi:type="dcterms:W3CDTF">2022-10-10T23:32:21Z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