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92" r:id="rId5"/>
    <p:sldId id="310" r:id="rId6"/>
    <p:sldId id="311" r:id="rId7"/>
    <p:sldId id="31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992" autoAdjust="0"/>
  </p:normalViewPr>
  <p:slideViewPr>
    <p:cSldViewPr snapToGrid="0">
      <p:cViewPr varScale="1">
        <p:scale>
          <a:sx n="65" d="100"/>
          <a:sy n="65" d="100"/>
        </p:scale>
        <p:origin x="2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3364B-3CC6-420C-914F-8D0D78650FDD}"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49D5A-AE2B-4070-B9A0-AC77A3253D37}" type="slidenum">
              <a:rPr lang="en-US" smtClean="0"/>
              <a:t>‹#›</a:t>
            </a:fld>
            <a:endParaRPr lang="en-US"/>
          </a:p>
        </p:txBody>
      </p:sp>
    </p:spTree>
    <p:extLst>
      <p:ext uri="{BB962C8B-B14F-4D97-AF65-F5344CB8AC3E}">
        <p14:creationId xmlns:p14="http://schemas.microsoft.com/office/powerpoint/2010/main" val="157053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Grant, and I’m representing the Consumer Financial Protection Bureau as the VP of Loan Regulation.</a:t>
            </a:r>
          </a:p>
          <a:p>
            <a:endParaRPr lang="en-US" dirty="0"/>
          </a:p>
          <a:p>
            <a:r>
              <a:rPr lang="en-US" dirty="0"/>
              <a:t>We are here today to discuss the possibility of an automated solution for mortgage loan origination. First a little bit of background on the problem.</a:t>
            </a:r>
          </a:p>
          <a:p>
            <a:endParaRPr lang="en-US" dirty="0"/>
          </a:p>
          <a:p>
            <a:r>
              <a:rPr lang="en-US" dirty="0"/>
              <a:t>In the state of Illinois, it takes an average of 30.5 days to get a mortgage (from loan application to decision), which carries a cost of $13 billion annually to consumers and financial institutions. Therefore, an automated solution has the potential to be highly attractive.</a:t>
            </a:r>
          </a:p>
          <a:p>
            <a:endParaRPr lang="en-US" dirty="0"/>
          </a:p>
          <a:p>
            <a:r>
              <a:rPr lang="en-US" dirty="0"/>
              <a:t>Some examples of the potential benefits would be; consumers would no longer need to wait a month for extremely important and life changing news about their loan. Cost savings of potentially 13 billion dollars a year would mean higher profits for yourselves, and hopefully cost savings for consumers.</a:t>
            </a:r>
          </a:p>
          <a:p>
            <a:endParaRPr lang="en-US" dirty="0"/>
          </a:p>
          <a:p>
            <a:r>
              <a:rPr lang="en-US" dirty="0"/>
              <a:t>As for us as the regulator, we also see the potential benefits for ourselves. As you all know, our agency is dedicated to ensuring everyone is treated fairly by banks, lenders and other financial institutions. An automated solution has the potential to increase fairness by reducing the bias that unfortunately exists in the US Financial System.</a:t>
            </a:r>
          </a:p>
          <a:p>
            <a:endParaRPr lang="en-US" dirty="0"/>
          </a:p>
          <a:p>
            <a:r>
              <a:rPr lang="en-US" dirty="0"/>
              <a:t>The remainder of today’s discussion will focus on two equally important questions:</a:t>
            </a:r>
          </a:p>
          <a:p>
            <a:endParaRPr lang="en-US" dirty="0"/>
          </a:p>
          <a:p>
            <a:r>
              <a:rPr lang="en-US" dirty="0"/>
              <a:t>1. Is an automated machine learning based approach to loan origination possible?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Is it the right thing to do? There is a reason it takes over 30 days for a loan to be processed. A loan decision has the potential to massively alter the trajectory of an entire family’s financial future. </a:t>
            </a:r>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1</a:t>
            </a:fld>
            <a:endParaRPr lang="en-US"/>
          </a:p>
        </p:txBody>
      </p:sp>
    </p:spTree>
    <p:extLst>
      <p:ext uri="{BB962C8B-B14F-4D97-AF65-F5344CB8AC3E}">
        <p14:creationId xmlns:p14="http://schemas.microsoft.com/office/powerpoint/2010/main" val="33145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first question. Is this even possible? </a:t>
            </a:r>
          </a:p>
          <a:p>
            <a:endParaRPr lang="en-US" dirty="0"/>
          </a:p>
          <a:p>
            <a:r>
              <a:rPr lang="en-US" dirty="0"/>
              <a:t>Based on internal work done by our data scientists, a ML model can be used to predict loan approvals with a very high level of accuracy. There are two reasons why a model appears to work well.</a:t>
            </a:r>
          </a:p>
          <a:p>
            <a:endParaRPr lang="en-US" dirty="0"/>
          </a:p>
          <a:p>
            <a:pPr marL="228600" indent="-228600">
              <a:buAutoNum type="arabicPeriod"/>
            </a:pPr>
            <a:r>
              <a:rPr lang="en-US" dirty="0"/>
              <a:t>This problem is well suited for a model. You have a very clear dependent variable (loan outcome), and independent variables (income, loan amount, </a:t>
            </a:r>
            <a:r>
              <a:rPr lang="en-US" dirty="0" err="1"/>
              <a:t>etc</a:t>
            </a:r>
            <a:r>
              <a:rPr lang="en-US" dirty="0"/>
              <a:t>) that are intuitively related to that dependent variable. These are ideal conditions for a statistical model to be applied.</a:t>
            </a:r>
          </a:p>
          <a:p>
            <a:pPr marL="228600" indent="-228600">
              <a:buAutoNum type="arabicPeriod"/>
            </a:pPr>
            <a:r>
              <a:rPr lang="en-US" dirty="0"/>
              <a:t>There is a huge amount of data. Based on the data provided by the financial institutions, we have well over 500,000 individual loans that can be used to teach the model how to mimic a human loan officer and process a loan application correctly. This amount of data is way more than the bare minimum for an effective model, and the more data the better. A lot of data is both a blessing and a curse. Having a lot of loans in the dataset is great, but having 50+ variables (income, loan amount, </a:t>
            </a:r>
            <a:r>
              <a:rPr lang="en-US" dirty="0" err="1"/>
              <a:t>etc</a:t>
            </a:r>
            <a:r>
              <a:rPr lang="en-US" dirty="0"/>
              <a:t>) that need to be considered prior to loan origination is a challenge obviously for human loan officers, but also machine learning models. Our internal data scientists have said that the huge number of dependent variables is the largest challenge to creating a production model, however I’ve been assured that our data scientists have used the correct statistical methods to deal with this issue.</a:t>
            </a:r>
          </a:p>
          <a:p>
            <a:pPr marL="228600" indent="-228600">
              <a:buAutoNum type="arabicPeriod"/>
            </a:pPr>
            <a:endParaRPr lang="en-US" dirty="0"/>
          </a:p>
          <a:p>
            <a:pPr marL="0" inden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2</a:t>
            </a:fld>
            <a:endParaRPr lang="en-US"/>
          </a:p>
        </p:txBody>
      </p:sp>
    </p:spTree>
    <p:extLst>
      <p:ext uri="{BB962C8B-B14F-4D97-AF65-F5344CB8AC3E}">
        <p14:creationId xmlns:p14="http://schemas.microsoft.com/office/powerpoint/2010/main" val="307403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let's discuss the model results. I’m not familiar with the details of how these models work, but our data scientists have assured me that these models are particularly well suited for the problem and the dataset, and we have the results to back that up. Model 2 was able to correctly predict loan outcomes with 99 percent accuracy.</a:t>
            </a:r>
          </a:p>
          <a:p>
            <a:endParaRPr lang="en-US" dirty="0"/>
          </a:p>
          <a:p>
            <a:r>
              <a:rPr lang="en-US" dirty="0"/>
              <a:t>While these preliminary results are encouraging, lets put things in perspective.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Mortgage lenders issued 2.71 million residential loans in the first three months of 2022 across the US. A model that is 99% accurate would have made the incorrect loan decision just over 27 thousand times. That means that 27 thousand people and their families would either be given a loan that they can't afford (default, eviction), or qualified applicants would be rejected, and their dream of home ownership and financial independence could be irreversibly damaged.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Given this stat, I think its clear that we need to think about how to do better, and that brings me to our second question of the day. (Should a model be built and deployed?)</a:t>
            </a:r>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3</a:t>
            </a:fld>
            <a:endParaRPr lang="en-US"/>
          </a:p>
        </p:txBody>
      </p:sp>
    </p:spTree>
    <p:extLst>
      <p:ext uri="{BB962C8B-B14F-4D97-AF65-F5344CB8AC3E}">
        <p14:creationId xmlns:p14="http://schemas.microsoft.com/office/powerpoint/2010/main" val="366417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a model can be built, but its not 100% clear if it would be the right thing to do. The increased speed and potential for cheaper loans would undoubtedly benefit consumers, however, the 27 thousand errors each quarter have us concerned.</a:t>
            </a:r>
          </a:p>
          <a:p>
            <a:endParaRPr lang="en-US" dirty="0"/>
          </a:p>
          <a:p>
            <a:r>
              <a:rPr lang="en-US" dirty="0"/>
              <a:t>The consumer financial protection bureau will only support a production model if it furthers our mandate by performing at least as well, or better than human loan officers. The good news is that our data scientists have a plan to make this happen. It may be possible to use modern statistical methods to significantly reduce bias in the loan origination process. Like many institutions, the financial system continues to struggle with bias and discrimination. In fact, as recently as September of this year, the Justice Department announced a settlement for lending discrimination on the basis of race, sex and national origin.  </a:t>
            </a:r>
          </a:p>
          <a:p>
            <a:endParaRPr lang="en-US" dirty="0"/>
          </a:p>
          <a:p>
            <a:r>
              <a:rPr lang="en-US" dirty="0"/>
              <a:t>The high-level details of our data scientists </a:t>
            </a:r>
            <a:r>
              <a:rPr lang="en-US"/>
              <a:t>plan are </a:t>
            </a:r>
            <a:r>
              <a:rPr lang="en-US" dirty="0"/>
              <a:t>on this slide. We would like to ask you as the financial institutions to re-submit their loan data in the required format. Our data scientists can use this to build a new model that contains fewer biases compared to existing loan processes. If this goes according to plan, an automated approach to loan origination could move forward with our support, subject to the appropriate conditions and controls. </a:t>
            </a:r>
          </a:p>
          <a:p>
            <a:endParaRPr lang="en-US" dirty="0"/>
          </a:p>
          <a:p>
            <a:r>
              <a:rPr lang="en-US" dirty="0"/>
              <a:t>Even with our support, a transition to algorithmic loan origination needs to be planned properly, and we have a few ideas and compromises for you to consider:</a:t>
            </a:r>
          </a:p>
          <a:p>
            <a:endParaRPr lang="en-US" dirty="0"/>
          </a:p>
          <a:p>
            <a:pPr marL="228600" indent="-228600">
              <a:buAutoNum type="arabicPeriod"/>
            </a:pPr>
            <a:r>
              <a:rPr lang="en-US" dirty="0"/>
              <a:t>Hybrid model. Something like an algorithm that is used only for loan pre-approvals, or a model that assists human loan officers, but doesn’t make the full decision without human supervision.</a:t>
            </a:r>
          </a:p>
          <a:p>
            <a:pPr marL="228600" indent="-228600">
              <a:buAutoNum type="arabicPeriod"/>
            </a:pPr>
            <a:r>
              <a:rPr lang="en-US" dirty="0"/>
              <a:t>Open-source model</a:t>
            </a:r>
          </a:p>
          <a:p>
            <a:pPr marL="0" indent="0">
              <a:buNone/>
            </a:pPr>
            <a:endParaRPr lang="en-US" dirty="0"/>
          </a:p>
          <a:p>
            <a:pPr marL="0" indent="0">
              <a:buNone/>
            </a:pPr>
            <a:r>
              <a:rPr lang="en-US" dirty="0"/>
              <a:t>Any use of a model would need to include a program to handle complaints.</a:t>
            </a:r>
          </a:p>
          <a:p>
            <a:endParaRPr lang="en-US" dirty="0"/>
          </a:p>
          <a:p>
            <a:r>
              <a:rPr lang="en-US" dirty="0"/>
              <a:t>Given the importance of this topic, I hope that we can continue discussions between industry and regulator to produce a solution.</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A9349D5A-AE2B-4070-B9A0-AC77A3253D37}" type="slidenum">
              <a:rPr lang="en-US" smtClean="0"/>
              <a:t>4</a:t>
            </a:fld>
            <a:endParaRPr lang="en-US"/>
          </a:p>
        </p:txBody>
      </p:sp>
    </p:spTree>
    <p:extLst>
      <p:ext uri="{BB962C8B-B14F-4D97-AF65-F5344CB8AC3E}">
        <p14:creationId xmlns:p14="http://schemas.microsoft.com/office/powerpoint/2010/main" val="310683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ustice.gov/opa/pr/justice-department-announces-actions-resolve-lending-discrimination-claims-against-evolv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4"/>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Loan Fast approval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VP – Loan Regulation, Consumer Financial Protection Bureau</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56F-49F4-4776-AB45-A8B447F6EF99}"/>
              </a:ext>
            </a:extLst>
          </p:cNvPr>
          <p:cNvSpPr>
            <a:spLocks noGrp="1"/>
          </p:cNvSpPr>
          <p:nvPr>
            <p:ph type="title"/>
          </p:nvPr>
        </p:nvSpPr>
        <p:spPr/>
        <p:txBody>
          <a:bodyPr/>
          <a:lstStyle/>
          <a:p>
            <a:r>
              <a:rPr lang="en-US" dirty="0"/>
              <a:t>Can a model predict loan approvals?</a:t>
            </a:r>
          </a:p>
        </p:txBody>
      </p:sp>
      <p:sp>
        <p:nvSpPr>
          <p:cNvPr id="3" name="Content Placeholder 2">
            <a:extLst>
              <a:ext uri="{FF2B5EF4-FFF2-40B4-BE49-F238E27FC236}">
                <a16:creationId xmlns:a16="http://schemas.microsoft.com/office/drawing/2014/main" id="{659ED298-A87F-4A16-B002-7CF7AEA10994}"/>
              </a:ext>
            </a:extLst>
          </p:cNvPr>
          <p:cNvSpPr>
            <a:spLocks noGrp="1"/>
          </p:cNvSpPr>
          <p:nvPr>
            <p:ph idx="1"/>
          </p:nvPr>
        </p:nvSpPr>
        <p:spPr/>
        <p:txBody>
          <a:bodyPr>
            <a:normAutofit/>
          </a:bodyPr>
          <a:lstStyle/>
          <a:p>
            <a:r>
              <a:rPr lang="en-US" sz="1600" dirty="0"/>
              <a:t>Yes! Our internal analysis indicates that a machine learning (ML) model can accurately, but not perfectly, approve or reject a loan.</a:t>
            </a:r>
          </a:p>
          <a:p>
            <a:r>
              <a:rPr lang="en-US" sz="1600" dirty="0"/>
              <a:t>Based on the input data, there are 52 “features” that human loan officers take into consideration. 52 features is a lot for a ML model, and this number can increase depending on if feature engineering, encoding, or interaction features used on the data prior to model training. ML is most accurate when using the smallest amount of relevant/best variables. The solution to this dilemma is called “feature selection”. </a:t>
            </a:r>
          </a:p>
          <a:p>
            <a:r>
              <a:rPr lang="en-US" sz="1600" dirty="0"/>
              <a:t>This problem lends itself well to an automated feature selection method such as stepwise forward selection or LASSO. These methods automatically include the best features, which helps increase the accuracy, while also reducing the human bias associated with manually choosing which features are the most important for deciding a loan outcome.</a:t>
            </a:r>
          </a:p>
          <a:p>
            <a:endParaRPr lang="en-US" sz="1600" dirty="0"/>
          </a:p>
        </p:txBody>
      </p:sp>
    </p:spTree>
    <p:extLst>
      <p:ext uri="{BB962C8B-B14F-4D97-AF65-F5344CB8AC3E}">
        <p14:creationId xmlns:p14="http://schemas.microsoft.com/office/powerpoint/2010/main" val="276486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D3B-6951-4B40-A1CC-69D344D41121}"/>
              </a:ext>
            </a:extLst>
          </p:cNvPr>
          <p:cNvSpPr>
            <a:spLocks noGrp="1"/>
          </p:cNvSpPr>
          <p:nvPr>
            <p:ph type="title"/>
          </p:nvPr>
        </p:nvSpPr>
        <p:spPr/>
        <p:txBody>
          <a:bodyPr/>
          <a:lstStyle/>
          <a:p>
            <a:r>
              <a:rPr lang="en-US" dirty="0"/>
              <a:t>Which model is the best?</a:t>
            </a:r>
          </a:p>
        </p:txBody>
      </p:sp>
      <p:sp>
        <p:nvSpPr>
          <p:cNvPr id="3" name="Content Placeholder 2">
            <a:extLst>
              <a:ext uri="{FF2B5EF4-FFF2-40B4-BE49-F238E27FC236}">
                <a16:creationId xmlns:a16="http://schemas.microsoft.com/office/drawing/2014/main" id="{65E79C95-733F-45BE-A665-4751846E2B96}"/>
              </a:ext>
            </a:extLst>
          </p:cNvPr>
          <p:cNvSpPr>
            <a:spLocks noGrp="1"/>
          </p:cNvSpPr>
          <p:nvPr>
            <p:ph idx="1"/>
          </p:nvPr>
        </p:nvSpPr>
        <p:spPr/>
        <p:txBody>
          <a:bodyPr/>
          <a:lstStyle/>
          <a:p>
            <a:r>
              <a:rPr lang="en-US" dirty="0"/>
              <a:t>A loan approval or rejection has major implications in a person's life, and loan decisions carry significant regulatory and legal implications. Only a highly accurate model should be selected.</a:t>
            </a:r>
          </a:p>
          <a:p>
            <a:r>
              <a:rPr lang="en-US" dirty="0"/>
              <a:t>Based on the problem and the dataset, two models were trained and evaluated. </a:t>
            </a:r>
          </a:p>
          <a:p>
            <a:pPr marL="342900" indent="-342900">
              <a:buFont typeface="+mj-lt"/>
              <a:buAutoNum type="arabicPeriod"/>
            </a:pPr>
            <a:r>
              <a:rPr lang="en-US" dirty="0"/>
              <a:t>logistic regression with stepwise forward selection</a:t>
            </a:r>
          </a:p>
          <a:p>
            <a:pPr marL="342900" indent="-342900">
              <a:buFont typeface="+mj-lt"/>
              <a:buAutoNum type="arabicPeriod"/>
            </a:pPr>
            <a:r>
              <a:rPr lang="en-US" dirty="0"/>
              <a:t>Logistic regression LASSO with cross validation</a:t>
            </a:r>
          </a:p>
          <a:p>
            <a:r>
              <a:rPr lang="en-US" dirty="0"/>
              <a:t>Model 2 produced high (&gt;0.99) accuracy, precision, recall, and AUC scores in the model test data. This indicates that the model will likely perform very well on real loans outside of the provided dataset. Model 2 has several characteristics that apply nicely to this problem. Features in the dataset that are not significantly associated with the loan outcome are not included. Also with cross validation, multiple models are evaluated to further refine accuracy on unseen data.</a:t>
            </a:r>
          </a:p>
          <a:p>
            <a:r>
              <a:rPr lang="en-US" dirty="0"/>
              <a:t>Its important to remember that all ML models involve assumptions and are not perfect. A model is only as good as the data that is used to train it. More on this in the next slide.</a:t>
            </a:r>
          </a:p>
          <a:p>
            <a:endParaRPr lang="en-US" dirty="0"/>
          </a:p>
        </p:txBody>
      </p:sp>
    </p:spTree>
    <p:extLst>
      <p:ext uri="{BB962C8B-B14F-4D97-AF65-F5344CB8AC3E}">
        <p14:creationId xmlns:p14="http://schemas.microsoft.com/office/powerpoint/2010/main" val="217147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745-978E-42A6-955B-940DACD03C90}"/>
              </a:ext>
            </a:extLst>
          </p:cNvPr>
          <p:cNvSpPr>
            <a:spLocks noGrp="1"/>
          </p:cNvSpPr>
          <p:nvPr>
            <p:ph type="title"/>
          </p:nvPr>
        </p:nvSpPr>
        <p:spPr/>
        <p:txBody>
          <a:bodyPr/>
          <a:lstStyle/>
          <a:p>
            <a:r>
              <a:rPr lang="en-US" dirty="0"/>
              <a:t>Should a model be built and deployed?</a:t>
            </a:r>
          </a:p>
        </p:txBody>
      </p:sp>
      <p:sp>
        <p:nvSpPr>
          <p:cNvPr id="3" name="Content Placeholder 2">
            <a:extLst>
              <a:ext uri="{FF2B5EF4-FFF2-40B4-BE49-F238E27FC236}">
                <a16:creationId xmlns:a16="http://schemas.microsoft.com/office/drawing/2014/main" id="{C97F1C3C-A44A-4A5E-B960-BBAF3AAF451D}"/>
              </a:ext>
            </a:extLst>
          </p:cNvPr>
          <p:cNvSpPr>
            <a:spLocks noGrp="1"/>
          </p:cNvSpPr>
          <p:nvPr>
            <p:ph idx="1"/>
          </p:nvPr>
        </p:nvSpPr>
        <p:spPr/>
        <p:txBody>
          <a:bodyPr>
            <a:normAutofit fontScale="92500" lnSpcReduction="20000"/>
          </a:bodyPr>
          <a:lstStyle/>
          <a:p>
            <a:r>
              <a:rPr lang="en-US" dirty="0"/>
              <a:t>No. Not until steps have been taken to minimize algorithmic bias.</a:t>
            </a:r>
          </a:p>
          <a:p>
            <a:r>
              <a:rPr lang="en-US" dirty="0"/>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its possible that some of the loans in the dataset </a:t>
            </a:r>
            <a:r>
              <a:rPr lang="en-US" dirty="0">
                <a:hlinkClick r:id="rId3"/>
              </a:rPr>
              <a:t>violate these acts</a:t>
            </a:r>
            <a:r>
              <a:rPr lang="en-US" dirty="0"/>
              <a:t>. An algorithm trained on these loans may learn those biases and use them on forward looking predictions. </a:t>
            </a:r>
          </a:p>
          <a:p>
            <a:r>
              <a:rPr lang="en-US" dirty="0"/>
              <a:t>Prior to model training, bias should be removed from the data. This can be done in two steps. </a:t>
            </a:r>
          </a:p>
          <a:p>
            <a:pPr marL="342900" indent="-342900">
              <a:buFont typeface="+mj-lt"/>
              <a:buAutoNum type="arabicPeriod"/>
            </a:pPr>
            <a:r>
              <a:rPr lang="en-US" dirty="0"/>
              <a:t>Remove explicit bias. Ask financial institutions to re-submit data, and only include loans that were not found by the Justice Department to be in violation of The Fair Housing Act and the Equal Credit Opportunity Act.</a:t>
            </a:r>
          </a:p>
          <a:p>
            <a:pPr marL="342900" indent="-342900">
              <a:buFont typeface="+mj-lt"/>
              <a:buAutoNum type="arabicPeriod"/>
            </a:pPr>
            <a:r>
              <a:rPr lang="en-US" dirty="0"/>
              <a:t>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race, sex, and National Origin, and categories that significantly lie outside of average or expected loan outcomes should have those records removed from the data.</a:t>
            </a:r>
          </a:p>
          <a:p>
            <a:r>
              <a:rPr lang="en-US" dirty="0"/>
              <a:t>If these two steps can be completed, and there is still enough data with enough features to build an accurate model, then a model can be built and deployed. If a model is deployed, it should be accompanied by a Consumer Financial Protection Bureau program to handle complaints of algorithmic bias.</a:t>
            </a:r>
          </a:p>
          <a:p>
            <a:endParaRPr lang="en-US" dirty="0"/>
          </a:p>
        </p:txBody>
      </p:sp>
    </p:spTree>
    <p:extLst>
      <p:ext uri="{BB962C8B-B14F-4D97-AF65-F5344CB8AC3E}">
        <p14:creationId xmlns:p14="http://schemas.microsoft.com/office/powerpoint/2010/main" val="329077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{ADB9C3B4-7C62-42E5-BBB9-579C52A4143B}tf78829772_win32</Template>
  <TotalTime>1664</TotalTime>
  <Words>1802</Words>
  <Application>Microsoft Office PowerPoint</Application>
  <PresentationFormat>Widescreen</PresentationFormat>
  <Paragraphs>70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Garamond</vt:lpstr>
      <vt:lpstr>Sagona Book</vt:lpstr>
      <vt:lpstr>Sagona ExtraLight</vt:lpstr>
      <vt:lpstr>SavonVTI</vt:lpstr>
      <vt:lpstr>Loan Fast approval</vt:lpstr>
      <vt:lpstr>Can a model predict loan approvals?</vt:lpstr>
      <vt:lpstr>Which model is the best?</vt:lpstr>
      <vt:lpstr>Should a model be built and deployed?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Fast approval</dc:title>
  <dc:creator>Grant Moss</dc:creator>
  <cp:lastModifiedBy>Grant Moss</cp:lastModifiedBy>
  <cp:revision>43</cp:revision>
  <dcterms:created xsi:type="dcterms:W3CDTF">2022-10-10T14:52:09Z</dcterms:created>
  <dcterms:modified xsi:type="dcterms:W3CDTF">2022-11-17T16:46:19Z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