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F9B7324-C46D-4B82-810B-EA3D95BFC327}" type="slidenum">
              <a:t>&lt;#&gt;</a:t>
            </a:fld>
          </a:p>
        </p:txBody>
      </p:sp>
      <p:sp>
        <p:nvSpPr>
          <p:cNvPr id="4" name="PlaceHolder 3"/>
          <p:cNvSpPr>
            <a:spLocks noGrp="1"/>
          </p:cNvSpPr>
          <p:nvPr>
            <p:ph type="dt" idx="1"/>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CA"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79F603A-DB40-4290-B940-BE2D778F074E}"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D0A0DD8-093F-45F8-80AC-B90CB727611A}" type="slidenum">
              <a:t>&lt;#&gt;</a:t>
            </a:fld>
          </a:p>
        </p:txBody>
      </p:sp>
      <p:sp>
        <p:nvSpPr>
          <p:cNvPr id="9" name="PlaceHolder 8"/>
          <p:cNvSpPr>
            <a:spLocks noGrp="1"/>
          </p:cNvSpPr>
          <p:nvPr>
            <p:ph type="dt" idx="1"/>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CA"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A57B452-B26A-493F-8280-10655FC6F452}" type="slidenum">
              <a:t>&lt;#&gt;</a:t>
            </a:fld>
          </a:p>
        </p:txBody>
      </p:sp>
      <p:sp>
        <p:nvSpPr>
          <p:cNvPr id="11" name="PlaceHolder 10"/>
          <p:cNvSpPr>
            <a:spLocks noGrp="1"/>
          </p:cNvSpPr>
          <p:nvPr>
            <p:ph type="dt" idx="1"/>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926AE22-92C2-498D-9B38-3C321AC1AC46}"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CA"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A95000E-597B-4EC9-853C-9AF0A2161387}"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CA"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CA"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57A0242-D773-4821-BD0D-AB8DD089FF39}"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72F7AF8-209F-45B3-B5B5-DBC48D5250C1}"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2271EC6-60A2-499E-BB53-C8F5C32334F4}"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CA"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3EE1A3-0233-4D6A-A7DC-79AB70281ED4}"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CA"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91A67C-0CF0-45FC-A354-83EDB5E4B929}"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CA"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CA"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CA"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B956F98-4F1B-4153-A79B-EF5766A2A64A}" type="slidenum">
              <a:t>&lt;#&gt;</a:t>
            </a:fld>
          </a:p>
        </p:txBody>
      </p:sp>
      <p:sp>
        <p:nvSpPr>
          <p:cNvPr id="8" name="PlaceHolder 7"/>
          <p:cNvSpPr>
            <a:spLocks noGrp="1"/>
          </p:cNvSpPr>
          <p:nvPr>
            <p:ph type="dt" idx="1"/>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CA" sz="1400" spc="-1" strike="noStrike">
                <a:latin typeface="Times New Roman"/>
              </a:defRPr>
            </a:lvl1pPr>
          </a:lstStyle>
          <a:p>
            <a:r>
              <a:rPr b="0" lang="en-CA" sz="1400" spc="-1" strike="noStrike">
                <a:latin typeface="Times New Roman"/>
              </a:rPr>
              <a:t>&lt;date/time&gt;</a:t>
            </a:r>
            <a:endParaRPr b="0" lang="en-CA"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CA" sz="1400" spc="-1" strike="noStrike">
                <a:latin typeface="Times New Roman"/>
              </a:defRPr>
            </a:lvl1pPr>
          </a:lstStyle>
          <a:p>
            <a:pPr algn="ctr">
              <a:buNone/>
            </a:pPr>
            <a:r>
              <a:rPr b="0" lang="en-CA" sz="1400" spc="-1" strike="noStrike">
                <a:latin typeface="Times New Roman"/>
              </a:rPr>
              <a:t>&lt;footer&gt;</a:t>
            </a:r>
            <a:endParaRPr b="0" lang="en-CA"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CA" sz="1400" spc="-1" strike="noStrike">
                <a:latin typeface="Times New Roman"/>
              </a:defRPr>
            </a:lvl1pPr>
          </a:lstStyle>
          <a:p>
            <a:pPr algn="r">
              <a:buNone/>
            </a:pPr>
            <a:fld id="{01B5FC46-AF9F-4DDE-B773-7FA313C58967}"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CA" sz="4400" spc="-1" strike="noStrike">
                <a:latin typeface="Arial"/>
              </a:rPr>
              <a:t>Loan Fast Approval</a:t>
            </a:r>
            <a:endParaRPr b="0" lang="en-CA"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r>
              <a:rPr b="0" lang="en-CA" sz="3200" spc="-1" strike="noStrike">
                <a:latin typeface="Arial"/>
              </a:rPr>
              <a:t>Is it possible?</a:t>
            </a:r>
            <a:endParaRPr b="0" lang="en-CA" sz="3200" spc="-1" strike="noStrike">
              <a:latin typeface="Arial"/>
            </a:endParaRPr>
          </a:p>
          <a:p>
            <a:pPr algn="ctr">
              <a:buNone/>
            </a:pPr>
            <a:r>
              <a:rPr b="0" lang="en-CA" sz="3200" spc="-1" strike="noStrike">
                <a:latin typeface="Arial"/>
              </a:rPr>
              <a:t>VP – Loan Regulation</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CA" sz="3200" spc="-1" strike="noStrike">
                <a:latin typeface="Arial"/>
              </a:rPr>
              <a:t>Can a model predict loan approvals?</a:t>
            </a:r>
            <a:endParaRPr b="0" lang="en-CA" sz="3200" spc="-1" strike="noStrike">
              <a:latin typeface="Arial"/>
            </a:endParaRPr>
          </a:p>
        </p:txBody>
      </p:sp>
      <p:sp>
        <p:nvSpPr>
          <p:cNvPr id="44" name="PlaceHolder 2"/>
          <p:cNvSpPr>
            <a:spLocks noGrp="1"/>
          </p:cNvSpPr>
          <p:nvPr>
            <p:ph/>
          </p:nvPr>
        </p:nvSpPr>
        <p:spPr>
          <a:xfrm>
            <a:off x="504000" y="1324440"/>
            <a:ext cx="9071640" cy="3288240"/>
          </a:xfrm>
          <a:prstGeom prst="rect">
            <a:avLst/>
          </a:prstGeom>
          <a:noFill/>
          <a:ln w="0">
            <a:noFill/>
          </a:ln>
        </p:spPr>
        <p:txBody>
          <a:bodyPr lIns="0" rIns="0" tIns="0" bIns="0" anchor="t">
            <a:normAutofit fontScale="78000"/>
          </a:bodyPr>
          <a:p>
            <a:pPr marL="432000" indent="-324000">
              <a:spcBef>
                <a:spcPts val="1417"/>
              </a:spcBef>
              <a:buClr>
                <a:srgbClr val="000000"/>
              </a:buClr>
              <a:buSzPct val="45000"/>
              <a:buFont typeface="Wingdings" charset="2"/>
              <a:buChar char=""/>
            </a:pPr>
            <a:r>
              <a:rPr b="0" lang="en-CA" sz="2400" spc="-1" strike="noStrike">
                <a:latin typeface="Arial"/>
              </a:rPr>
              <a:t>Yes! Our internal analysis indicates that a machine learning </a:t>
            </a:r>
            <a:r>
              <a:rPr b="0" lang="en-CA" sz="2400" spc="-1" strike="noStrike">
                <a:latin typeface="Arial"/>
              </a:rPr>
              <a:t>(ML) model can accurately, but not perfectly, approve or reject </a:t>
            </a:r>
            <a:r>
              <a:rPr b="0" lang="en-CA" sz="2400" spc="-1" strike="noStrike">
                <a:latin typeface="Arial"/>
              </a:rPr>
              <a:t>a loan.</a:t>
            </a:r>
            <a:endParaRPr b="0" lang="en-CA" sz="2400" spc="-1" strike="noStrike">
              <a:latin typeface="Arial"/>
            </a:endParaRPr>
          </a:p>
          <a:p>
            <a:pPr marL="432000" indent="-324000">
              <a:spcBef>
                <a:spcPts val="1417"/>
              </a:spcBef>
              <a:buClr>
                <a:srgbClr val="000000"/>
              </a:buClr>
              <a:buSzPct val="45000"/>
              <a:buFont typeface="Wingdings" charset="2"/>
              <a:buChar char=""/>
            </a:pPr>
            <a:r>
              <a:rPr b="0" lang="en-CA" sz="2400" spc="-1" strike="noStrike">
                <a:latin typeface="Arial"/>
              </a:rPr>
              <a:t>Based on the input data, there are 52 “features” that human </a:t>
            </a:r>
            <a:r>
              <a:rPr b="0" lang="en-CA" sz="2400" spc="-1" strike="noStrike">
                <a:latin typeface="Arial"/>
              </a:rPr>
              <a:t>loan officers take into consideration. 52 features is a lot for a </a:t>
            </a:r>
            <a:r>
              <a:rPr b="0" lang="en-CA" sz="2400" spc="-1" strike="noStrike">
                <a:latin typeface="Arial"/>
              </a:rPr>
              <a:t>ML model, and this number can increase depending on if </a:t>
            </a:r>
            <a:r>
              <a:rPr b="0" lang="en-CA" sz="2400" spc="-1" strike="noStrike">
                <a:latin typeface="Arial"/>
              </a:rPr>
              <a:t>feature engineering, encoding, or interaction features used on </a:t>
            </a:r>
            <a:r>
              <a:rPr b="0" lang="en-CA" sz="2400" spc="-1" strike="noStrike">
                <a:latin typeface="Arial"/>
              </a:rPr>
              <a:t>the data prior to model training. ML is most accurate when </a:t>
            </a:r>
            <a:r>
              <a:rPr b="0" lang="en-CA" sz="2400" spc="-1" strike="noStrike">
                <a:latin typeface="Arial"/>
              </a:rPr>
              <a:t>using the smallest amount of relevant/best variables. The </a:t>
            </a:r>
            <a:r>
              <a:rPr b="0" lang="en-CA" sz="2400" spc="-1" strike="noStrike">
                <a:latin typeface="Arial"/>
              </a:rPr>
              <a:t>solution to this dilemma is called “feature selection”. </a:t>
            </a:r>
            <a:endParaRPr b="0" lang="en-CA" sz="2400" spc="-1" strike="noStrike">
              <a:latin typeface="Arial"/>
            </a:endParaRPr>
          </a:p>
          <a:p>
            <a:pPr marL="432000" indent="-324000">
              <a:spcBef>
                <a:spcPts val="1417"/>
              </a:spcBef>
              <a:buClr>
                <a:srgbClr val="000000"/>
              </a:buClr>
              <a:buSzPct val="45000"/>
              <a:buFont typeface="Wingdings" charset="2"/>
              <a:buChar char=""/>
            </a:pPr>
            <a:r>
              <a:rPr b="0" lang="en-CA" sz="2400" spc="-1" strike="noStrike">
                <a:latin typeface="Arial"/>
              </a:rPr>
              <a:t>This problem lends itself well to an automated feature selection </a:t>
            </a:r>
            <a:r>
              <a:rPr b="0" lang="en-CA" sz="2400" spc="-1" strike="noStrike">
                <a:latin typeface="Arial"/>
              </a:rPr>
              <a:t>method such as stepwise forward selection or LASSO. These </a:t>
            </a:r>
            <a:r>
              <a:rPr b="0" lang="en-CA" sz="2400" spc="-1" strike="noStrike">
                <a:latin typeface="Arial"/>
              </a:rPr>
              <a:t>methods automatically include the best features, which helps </a:t>
            </a:r>
            <a:r>
              <a:rPr b="0" lang="en-CA" sz="2400" spc="-1" strike="noStrike">
                <a:latin typeface="Arial"/>
              </a:rPr>
              <a:t>increase the accuracy, while also reducing the human bias </a:t>
            </a:r>
            <a:r>
              <a:rPr b="0" lang="en-CA" sz="2400" spc="-1" strike="noStrike">
                <a:latin typeface="Arial"/>
              </a:rPr>
              <a:t>associated with manually choosing which features to use in the </a:t>
            </a:r>
            <a:r>
              <a:rPr b="0" lang="en-CA" sz="2400" spc="-1" strike="noStrike">
                <a:latin typeface="Arial"/>
              </a:rPr>
              <a:t>model.</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CA" sz="4400" spc="-1" strike="noStrike">
                <a:latin typeface="Arial"/>
              </a:rPr>
              <a:t>Which model is the best?</a:t>
            </a:r>
            <a:endParaRPr b="0" lang="en-CA" sz="44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CA" sz="3200" spc="-1" strike="noStrike">
                <a:latin typeface="Arial"/>
              </a:rPr>
              <a:t>A loan approval or rejection has major </a:t>
            </a:r>
            <a:r>
              <a:rPr b="0" lang="en-CA" sz="3200" spc="-1" strike="noStrike">
                <a:latin typeface="Arial"/>
              </a:rPr>
              <a:t>implications in a persons life, and </a:t>
            </a:r>
            <a:r>
              <a:rPr b="0" lang="en-CA" sz="3200" spc="-1" strike="noStrike">
                <a:latin typeface="Arial"/>
              </a:rPr>
              <a:t>banking/loans carry significant regulatory and </a:t>
            </a:r>
            <a:r>
              <a:rPr b="0" lang="en-CA" sz="3200" spc="-1" strike="noStrike">
                <a:latin typeface="Arial"/>
              </a:rPr>
              <a:t>legal implications. Only a highly accurate </a:t>
            </a:r>
            <a:r>
              <a:rPr b="0" lang="en-CA" sz="3200" spc="-1" strike="noStrike">
                <a:latin typeface="Arial"/>
              </a:rPr>
              <a:t>model should be selected.</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Based on the problem and the dataset, two </a:t>
            </a:r>
            <a:r>
              <a:rPr b="0" lang="en-CA" sz="3200" spc="-1" strike="noStrike">
                <a:latin typeface="Arial"/>
              </a:rPr>
              <a:t>models were trained and evaluated.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1) logistic regression with stepwise forward </a:t>
            </a:r>
            <a:r>
              <a:rPr b="0" lang="en-CA" sz="3200" spc="-1" strike="noStrike">
                <a:latin typeface="Arial"/>
              </a:rPr>
              <a:t>selection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ea typeface="Noto Sans CJK SC"/>
              </a:rPr>
              <a:t>2) </a:t>
            </a:r>
            <a:r>
              <a:rPr b="0" lang="en-CA" sz="3200" spc="-1" strike="noStrike">
                <a:latin typeface="Arial"/>
              </a:rPr>
              <a:t>Logistic regression LASSO with cross </a:t>
            </a:r>
            <a:r>
              <a:rPr b="0" lang="en-CA" sz="3200" spc="-1" strike="noStrike">
                <a:latin typeface="Arial"/>
              </a:rPr>
              <a:t>validation</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Model 2 produced high (&gt;0.99) accuracy, </a:t>
            </a:r>
            <a:r>
              <a:rPr b="0" lang="en-CA" sz="3200" spc="-1" strike="noStrike">
                <a:latin typeface="Arial"/>
              </a:rPr>
              <a:t>precision, recall, and AUC scores in the model </a:t>
            </a:r>
            <a:r>
              <a:rPr b="0" lang="en-CA" sz="3200" spc="-1" strike="noStrike">
                <a:latin typeface="Arial"/>
              </a:rPr>
              <a:t>test data.</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CA" sz="4400" spc="-1" strike="noStrike">
                <a:latin typeface="Arial"/>
              </a:rPr>
              <a:t>Should a model be built and deployed?</a:t>
            </a:r>
            <a:endParaRPr b="0" lang="en-CA" sz="44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40000"/>
          </a:bodyPr>
          <a:p>
            <a:pPr marL="432000" indent="-324000">
              <a:spcBef>
                <a:spcPts val="1417"/>
              </a:spcBef>
              <a:buClr>
                <a:srgbClr val="000000"/>
              </a:buClr>
              <a:buSzPct val="45000"/>
              <a:buFont typeface="Wingdings" charset="2"/>
              <a:buChar char=""/>
            </a:pPr>
            <a:r>
              <a:rPr b="0" lang="en-CA" sz="3200" spc="-1" strike="noStrike">
                <a:latin typeface="Arial"/>
              </a:rPr>
              <a:t>No. Not until steps have been taken to minimize algorithmic bias.</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The dataset used to train the model comes from real loans issued by financial institutions. The Fair Housing Act and the Equal Credit Opportunity Act, prohibit financial institutions from discriminating on the basis of race, sex or national origin in their mortgage lending services. However these acts have a history of being violated. An algorithm trained on illegal, or unethical, loans will learn those biases and use them on forward looking predictions.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Prior to model training, bias should be removed from the data. This can be done in two steps.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ea typeface="Noto Sans CJK SC"/>
              </a:rPr>
              <a:t>1. Remove explicit bias. Ask financial institutions to re-submit data, and only include loans that were not found by the Justice Department to be in violation of </a:t>
            </a:r>
            <a:r>
              <a:rPr b="0" lang="en-CA" sz="3200" spc="-1" strike="noStrike">
                <a:latin typeface="Arial"/>
              </a:rPr>
              <a:t>The Fair Housing Act and the Equal Credit Opportunity Act.</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ea typeface="Noto Sans CJK SC"/>
              </a:rPr>
              <a:t>2. Remove implicit bias. Ask financial institutions to re-submit data, but with features corresponding to race, sex, and National Origin. Data Science methods can then be used to automatically eliminate any features/dependent variables that correspond significantly with race, sex, and National Origin. Models should also be built for each reported category of </a:t>
            </a:r>
            <a:r>
              <a:rPr b="0" lang="en-CA" sz="3200" spc="-1" strike="noStrike">
                <a:latin typeface="Arial"/>
              </a:rPr>
              <a:t>race, sex, and National Origin, and categories that significantly lie outside of average or expected loan outcome should have those records removed from the data</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If these two steps can be completed, and there is still enough data with enough features to build an accurate model, then a model can be build and deployed. If a model is deployed, it should be accompanied by a Consumer Financial Protection Bureau program to handle complaints of algorithmic bias.</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2022-10-08T15:05:33Z</dcterms:created>
  <dc:creator/>
  <dc:description/>
  <dc:language>en-CA</dc:language>
  <cp:lastModifiedBy/>
  <dcterms:modified xsi:type="dcterms:W3CDTF">2022-10-08T17:37:10Z</dcterms:modified>
  <cp:revision>8</cp:revision>
  <dc:subject/>
  <dc:title/>
</cp:coreProperties>
</file>