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6301" r:id="rId2"/>
    <p:sldId id="6309" r:id="rId3"/>
    <p:sldId id="6312" r:id="rId4"/>
    <p:sldId id="6311" r:id="rId5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F1315-7C45-DE47-8D67-CC8C5466079A}">
          <p14:sldIdLst>
            <p14:sldId id="6301"/>
            <p14:sldId id="6309"/>
            <p14:sldId id="6312"/>
            <p14:sldId id="6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5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C63F"/>
    <a:srgbClr val="8BB59C"/>
    <a:srgbClr val="F19027"/>
    <a:srgbClr val="FFFFFF"/>
    <a:srgbClr val="00B0DA"/>
    <a:srgbClr val="F04E37"/>
    <a:srgbClr val="010000"/>
    <a:srgbClr val="FDB813"/>
    <a:srgbClr val="00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9" autoAdjust="0"/>
    <p:restoredTop sz="94983" autoAdjust="0"/>
  </p:normalViewPr>
  <p:slideViewPr>
    <p:cSldViewPr snapToGrid="0" snapToObjects="1">
      <p:cViewPr>
        <p:scale>
          <a:sx n="250" d="100"/>
          <a:sy n="250" d="100"/>
        </p:scale>
        <p:origin x="720" y="400"/>
      </p:cViewPr>
      <p:guideLst>
        <p:guide orient="horz" pos="755"/>
        <p:guide pos="2835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730CC7-D97A-8541-AC60-BD4A3DD7E3AE}"/>
              </a:ext>
            </a:extLst>
          </p:cNvPr>
          <p:cNvSpPr/>
          <p:nvPr/>
        </p:nvSpPr>
        <p:spPr>
          <a:xfrm>
            <a:off x="3486097" y="2012695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8E2A9D8-19EA-D44D-B826-406B0CAA584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55747" y="2162387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CC7428-9F45-D34E-B6B5-52CD566F26BB}"/>
              </a:ext>
            </a:extLst>
          </p:cNvPr>
          <p:cNvSpPr/>
          <p:nvPr/>
        </p:nvSpPr>
        <p:spPr>
          <a:xfrm>
            <a:off x="3415248" y="2071226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1F9B9C7-157C-0F45-A874-67C969578A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2531" y="2162388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3E3843-DFDE-AB4C-91E2-CE86F5A73209}"/>
              </a:ext>
            </a:extLst>
          </p:cNvPr>
          <p:cNvGrpSpPr/>
          <p:nvPr/>
        </p:nvGrpSpPr>
        <p:grpSpPr>
          <a:xfrm>
            <a:off x="5117410" y="1357137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CD896-C24C-CD43-B7E4-5A341EBCAC63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99AB00-CA69-0942-A117-789AE69506CB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987CED-BD24-C646-BF10-F1EFD0C5079F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50" name="pasted-image.png">
            <a:extLst>
              <a:ext uri="{FF2B5EF4-FFF2-40B4-BE49-F238E27FC236}">
                <a16:creationId xmlns:a16="http://schemas.microsoft.com/office/drawing/2014/main" id="{A193387F-6EC7-F645-AC8A-6D610DBB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33" b="-1"/>
          <a:stretch/>
        </p:blipFill>
        <p:spPr>
          <a:xfrm>
            <a:off x="1242460" y="2865095"/>
            <a:ext cx="562929" cy="60927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1C757-5831-FA42-A7FA-3FF91FF08DF2}"/>
              </a:ext>
            </a:extLst>
          </p:cNvPr>
          <p:cNvSpPr/>
          <p:nvPr/>
        </p:nvSpPr>
        <p:spPr>
          <a:xfrm>
            <a:off x="3344399" y="2129758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E50A15-5538-214F-8583-A3E369E4664D}"/>
              </a:ext>
            </a:extLst>
          </p:cNvPr>
          <p:cNvGrpSpPr/>
          <p:nvPr/>
        </p:nvGrpSpPr>
        <p:grpSpPr>
          <a:xfrm>
            <a:off x="3477455" y="2410090"/>
            <a:ext cx="1683082" cy="869792"/>
            <a:chOff x="-1387083" y="883069"/>
            <a:chExt cx="2250488" cy="11630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F8A6C6-B7E0-0D4D-9F70-82B4AB42A418}"/>
                </a:ext>
              </a:extLst>
            </p:cNvPr>
            <p:cNvSpPr/>
            <p:nvPr/>
          </p:nvSpPr>
          <p:spPr>
            <a:xfrm>
              <a:off x="-1288761" y="883069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693971F-821C-6540-AB1D-F5DCCEC0F91D}"/>
                </a:ext>
              </a:extLst>
            </p:cNvPr>
            <p:cNvSpPr/>
            <p:nvPr/>
          </p:nvSpPr>
          <p:spPr>
            <a:xfrm>
              <a:off x="-1335732" y="930236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3CAE41-9164-8A48-AEC9-FDE0A03AD101}"/>
                </a:ext>
              </a:extLst>
            </p:cNvPr>
            <p:cNvSpPr/>
            <p:nvPr/>
          </p:nvSpPr>
          <p:spPr>
            <a:xfrm>
              <a:off x="-1387083" y="976828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0E7F41-9322-0E4A-9D32-2C4BE88735FC}"/>
                </a:ext>
              </a:extLst>
            </p:cNvPr>
            <p:cNvSpPr/>
            <p:nvPr/>
          </p:nvSpPr>
          <p:spPr>
            <a:xfrm>
              <a:off x="-1314614" y="1325298"/>
              <a:ext cx="1344919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Chaincode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CF59F8-6E86-F84F-9D07-7EBC4E38639D}"/>
                </a:ext>
              </a:extLst>
            </p:cNvPr>
            <p:cNvSpPr/>
            <p:nvPr/>
          </p:nvSpPr>
          <p:spPr>
            <a:xfrm>
              <a:off x="130163" y="1320949"/>
              <a:ext cx="561280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FFC31318-DA6F-B749-BF25-1119C122561A}"/>
              </a:ext>
            </a:extLst>
          </p:cNvPr>
          <p:cNvSpPr/>
          <p:nvPr/>
        </p:nvSpPr>
        <p:spPr bwMode="auto">
          <a:xfrm rot="5400000">
            <a:off x="5269451" y="2671267"/>
            <a:ext cx="192013" cy="621096"/>
          </a:xfrm>
          <a:prstGeom prst="downArrow">
            <a:avLst/>
          </a:prstGeom>
          <a:solidFill>
            <a:srgbClr val="F14E36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+mn-lt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33F6707-6AB1-B04F-ABEB-874E16B5C2B7}"/>
              </a:ext>
            </a:extLst>
          </p:cNvPr>
          <p:cNvCxnSpPr>
            <a:cxnSpLocks/>
            <a:stCxn id="86" idx="0"/>
            <a:endCxn id="49" idx="1"/>
          </p:cNvCxnSpPr>
          <p:nvPr/>
        </p:nvCxnSpPr>
        <p:spPr bwMode="auto">
          <a:xfrm rot="5400000" flipH="1" flipV="1">
            <a:off x="3073204" y="778010"/>
            <a:ext cx="1139846" cy="2948566"/>
          </a:xfrm>
          <a:prstGeom prst="bentConnector2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55F3A6E-5DB4-9E4C-B263-3BD4FB33239F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5400000">
            <a:off x="5534225" y="2077479"/>
            <a:ext cx="323880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E62157-CA5C-D54D-88D2-B46B5D107B1F}"/>
              </a:ext>
            </a:extLst>
          </p:cNvPr>
          <p:cNvSpPr/>
          <p:nvPr/>
        </p:nvSpPr>
        <p:spPr>
          <a:xfrm>
            <a:off x="1762793" y="2822216"/>
            <a:ext cx="812101" cy="318666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FPC</a:t>
            </a:r>
            <a:br>
              <a:rPr lang="en-US" sz="800" dirty="0"/>
            </a:br>
            <a:r>
              <a:rPr lang="en-US" sz="800" dirty="0"/>
              <a:t>Client SDK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1ADE9C-B8A3-2241-8028-566CF896B148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 bwMode="auto">
          <a:xfrm>
            <a:off x="2574894" y="2981549"/>
            <a:ext cx="956759" cy="2346"/>
          </a:xfrm>
          <a:prstGeom prst="straightConnector1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325AB-B009-F740-848D-5F26117B7BB9}"/>
              </a:ext>
            </a:extLst>
          </p:cNvPr>
          <p:cNvSpPr/>
          <p:nvPr/>
        </p:nvSpPr>
        <p:spPr>
          <a:xfrm>
            <a:off x="1762793" y="3145347"/>
            <a:ext cx="812101" cy="31492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Application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0A245-9B85-8740-B785-FEA74B7B190A}"/>
              </a:ext>
            </a:extLst>
          </p:cNvPr>
          <p:cNvGrpSpPr/>
          <p:nvPr/>
        </p:nvGrpSpPr>
        <p:grpSpPr>
          <a:xfrm>
            <a:off x="5282319" y="2411817"/>
            <a:ext cx="825222" cy="1157735"/>
            <a:chOff x="5282319" y="2411817"/>
            <a:chExt cx="825222" cy="11577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1295C-B215-0348-BBF1-3D286DC14D7C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6416E0-F575-7549-9D54-86F00043EF5A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E645B1-FC1E-DE48-A8AF-8123F85595C7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BBAD3-9681-0549-9421-1BC4F5B6685F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BDA72FC-13B7-8542-A647-7463E6162645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063616-7E2B-DF46-9573-19CE93EAE57A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00143E-70B6-3345-8A47-7DD39CF45B42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E817A0-8C30-6649-87E5-E332AC419A48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2" name="Graphic 61" descr="Database">
                <a:extLst>
                  <a:ext uri="{FF2B5EF4-FFF2-40B4-BE49-F238E27FC236}">
                    <a16:creationId xmlns:a16="http://schemas.microsoft.com/office/drawing/2014/main" id="{A7DFC44C-23F8-7F4E-AB13-A3990FEB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20" name="Graphic 19" descr="Lock">
                <a:extLst>
                  <a:ext uri="{FF2B5EF4-FFF2-40B4-BE49-F238E27FC236}">
                    <a16:creationId xmlns:a16="http://schemas.microsoft.com/office/drawing/2014/main" id="{057D55F9-0CDE-944E-877A-F305CCE5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021EC177-29C7-CA43-8557-E4B84C724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024" y="2707572"/>
            <a:ext cx="298467" cy="298467"/>
          </a:xfrm>
          <a:prstGeom prst="rect">
            <a:avLst/>
          </a:prstGeom>
        </p:spPr>
      </p:pic>
      <p:pic>
        <p:nvPicPr>
          <p:cNvPr id="78" name="Graphic 77" descr="Lock">
            <a:extLst>
              <a:ext uri="{FF2B5EF4-FFF2-40B4-BE49-F238E27FC236}">
                <a16:creationId xmlns:a16="http://schemas.microsoft.com/office/drawing/2014/main" id="{8EC913BA-8683-E04C-826C-5D9B60311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991" y="2797978"/>
            <a:ext cx="205837" cy="205837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325148B-4B36-3B4E-8CCA-9BAFF1D59A0C}"/>
              </a:ext>
            </a:extLst>
          </p:cNvPr>
          <p:cNvSpPr/>
          <p:nvPr/>
        </p:nvSpPr>
        <p:spPr bwMode="auto">
          <a:xfrm>
            <a:off x="1913402" y="2012694"/>
            <a:ext cx="1361758" cy="450281"/>
          </a:xfrm>
          <a:prstGeom prst="wedgeRoundRectCallout">
            <a:avLst>
              <a:gd name="adj1" fmla="val 41191"/>
              <a:gd name="adj2" fmla="val 12674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Invocation arguments and responses are encrypted and authenticated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DD22B71B-B678-3446-9702-094A81387C83}"/>
              </a:ext>
            </a:extLst>
          </p:cNvPr>
          <p:cNvSpPr/>
          <p:nvPr/>
        </p:nvSpPr>
        <p:spPr bwMode="auto">
          <a:xfrm>
            <a:off x="6191163" y="2175363"/>
            <a:ext cx="995723" cy="562205"/>
          </a:xfrm>
          <a:prstGeom prst="wedgeRoundRectCallout">
            <a:avLst>
              <a:gd name="adj1" fmla="val -58971"/>
              <a:gd name="adj2" fmla="val 10390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Transactions and chaincode state are encrypted and authenticated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2385D0AC-02AD-4343-B2F4-0F90A8D3F294}"/>
              </a:ext>
            </a:extLst>
          </p:cNvPr>
          <p:cNvSpPr/>
          <p:nvPr/>
        </p:nvSpPr>
        <p:spPr bwMode="auto">
          <a:xfrm>
            <a:off x="3224979" y="3576166"/>
            <a:ext cx="956759" cy="434735"/>
          </a:xfrm>
          <a:prstGeom prst="wedgeRoundRectCallout">
            <a:avLst>
              <a:gd name="adj1" fmla="val 42607"/>
              <a:gd name="adj2" fmla="val -10757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All enclave memory contents are protected</a:t>
            </a:r>
          </a:p>
        </p:txBody>
      </p:sp>
    </p:spTree>
    <p:extLst>
      <p:ext uri="{BB962C8B-B14F-4D97-AF65-F5344CB8AC3E}">
        <p14:creationId xmlns:p14="http://schemas.microsoft.com/office/powerpoint/2010/main" val="7835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31677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7D9A1-D43F-764A-AE04-174DB2F97071}"/>
              </a:ext>
            </a:extLst>
          </p:cNvPr>
          <p:cNvSpPr/>
          <p:nvPr/>
        </p:nvSpPr>
        <p:spPr>
          <a:xfrm>
            <a:off x="4426751" y="2886151"/>
            <a:ext cx="795910" cy="697331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Wrapper</a:t>
            </a:r>
            <a:br>
              <a:rPr lang="en-US" sz="800" dirty="0"/>
            </a:br>
            <a:r>
              <a:rPr lang="en-US" sz="800" dirty="0"/>
              <a:t>Chaincode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stCxn id="44" idx="3"/>
            <a:endCxn id="33" idx="1"/>
          </p:cNvCxnSpPr>
          <p:nvPr/>
        </p:nvCxnSpPr>
        <p:spPr bwMode="auto">
          <a:xfrm>
            <a:off x="5222661" y="2626559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  <a:endCxn id="45" idx="1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7A962-3006-7D44-8E32-A24F6480BCC5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032887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4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31677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7D9A1-D43F-764A-AE04-174DB2F97071}"/>
              </a:ext>
            </a:extLst>
          </p:cNvPr>
          <p:cNvSpPr/>
          <p:nvPr/>
        </p:nvSpPr>
        <p:spPr>
          <a:xfrm>
            <a:off x="4426751" y="2886151"/>
            <a:ext cx="795910" cy="697331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Wrapper</a:t>
            </a:r>
            <a:br>
              <a:rPr lang="en-US" sz="800" dirty="0"/>
            </a:br>
            <a:r>
              <a:rPr lang="en-US" sz="800" dirty="0"/>
              <a:t>Chaincode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stCxn id="44" idx="3"/>
            <a:endCxn id="33" idx="1"/>
          </p:cNvCxnSpPr>
          <p:nvPr/>
        </p:nvCxnSpPr>
        <p:spPr bwMode="auto">
          <a:xfrm>
            <a:off x="5222661" y="2626559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  <a:endCxn id="45" idx="1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7A962-3006-7D44-8E32-A24F6480BCC5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032887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42" name="pasted-image.png">
            <a:extLst>
              <a:ext uri="{FF2B5EF4-FFF2-40B4-BE49-F238E27FC236}">
                <a16:creationId xmlns:a16="http://schemas.microsoft.com/office/drawing/2014/main" id="{359CB7EB-2391-114E-BFE2-8AA3C61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7" name="pasted-image.png">
            <a:extLst>
              <a:ext uri="{FF2B5EF4-FFF2-40B4-BE49-F238E27FC236}">
                <a16:creationId xmlns:a16="http://schemas.microsoft.com/office/drawing/2014/main" id="{9F5705F7-A54A-2A45-8A08-F20AADD391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8" name="pasted-image.png">
            <a:extLst>
              <a:ext uri="{FF2B5EF4-FFF2-40B4-BE49-F238E27FC236}">
                <a16:creationId xmlns:a16="http://schemas.microsoft.com/office/drawing/2014/main" id="{E12827E3-4CDE-A24D-83E3-AACA0367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9" name="Graphic 48" descr="Contract">
            <a:extLst>
              <a:ext uri="{FF2B5EF4-FFF2-40B4-BE49-F238E27FC236}">
                <a16:creationId xmlns:a16="http://schemas.microsoft.com/office/drawing/2014/main" id="{80BCF443-0661-6143-93F6-3580E2DBB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50" name="Graphic 49" descr="Tick">
            <a:extLst>
              <a:ext uri="{FF2B5EF4-FFF2-40B4-BE49-F238E27FC236}">
                <a16:creationId xmlns:a16="http://schemas.microsoft.com/office/drawing/2014/main" id="{29C64BF6-4F46-3B4B-A0A7-1D22AE244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7C8394E3-FC33-7B46-AC3C-F77C0149B3B9}"/>
              </a:ext>
            </a:extLst>
          </p:cNvPr>
          <p:cNvSpPr/>
          <p:nvPr/>
        </p:nvSpPr>
        <p:spPr bwMode="auto">
          <a:xfrm>
            <a:off x="719759" y="2652426"/>
            <a:ext cx="1603420" cy="361822"/>
          </a:xfrm>
          <a:prstGeom prst="wedgeRoundRectCallout">
            <a:avLst>
              <a:gd name="adj1" fmla="val -8438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1. Consortium aggres on CC Def (including MRENCLAVE)</a:t>
            </a:r>
          </a:p>
        </p:txBody>
      </p: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CC26D1DF-E901-684D-A2CE-81D83B154915}"/>
              </a:ext>
            </a:extLst>
          </p:cNvPr>
          <p:cNvSpPr/>
          <p:nvPr/>
        </p:nvSpPr>
        <p:spPr bwMode="auto">
          <a:xfrm>
            <a:off x="3654253" y="3524888"/>
            <a:ext cx="1761928" cy="361822"/>
          </a:xfrm>
          <a:prstGeom prst="wedgeRoundRectCallout">
            <a:avLst>
              <a:gd name="adj1" fmla="val -55840"/>
              <a:gd name="adj2" fmla="val -1079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8. Transform attestation to evidence</a:t>
            </a:r>
          </a:p>
          <a:p>
            <a:r>
              <a:rPr lang="en-CH" sz="800" dirty="0">
                <a:solidFill>
                  <a:schemeClr val="tx1"/>
                </a:solidFill>
              </a:rPr>
              <a:t>9. Attach evidence to credentials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504480"/>
            <a:ext cx="1601388" cy="684839"/>
          </a:xfrm>
          <a:prstGeom prst="wedgeRoundRectCallout">
            <a:avLst>
              <a:gd name="adj1" fmla="val -7831"/>
              <a:gd name="adj2" fmla="val 940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4. Create enclave instance</a:t>
            </a:r>
          </a:p>
          <a:p>
            <a:r>
              <a:rPr lang="en-CH" sz="800" dirty="0"/>
              <a:t>5. Generate enclave credentials</a:t>
            </a:r>
          </a:p>
          <a:p>
            <a:r>
              <a:rPr lang="en-CH" sz="800" dirty="0"/>
              <a:t>6. Generate attestation (including MRENCLAVE)</a:t>
            </a:r>
          </a:p>
          <a:p>
            <a:r>
              <a:rPr lang="en-CH" sz="800" dirty="0"/>
              <a:t>7. Return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634856" y="3886709"/>
            <a:ext cx="1295024" cy="428727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11. Verify Evidence and Credentials</a:t>
            </a:r>
          </a:p>
          <a:p>
            <a:r>
              <a:rPr lang="en-US" sz="800" dirty="0"/>
              <a:t>12. Check against CC Def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3028249" y="2551920"/>
            <a:ext cx="1378947" cy="254978"/>
          </a:xfrm>
          <a:prstGeom prst="wedgeRoundRectCallout">
            <a:avLst>
              <a:gd name="adj1" fmla="val 53875"/>
              <a:gd name="adj2" fmla="val 15383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3. “Query” _initEnclave(…)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937976" cy="254978"/>
          </a:xfrm>
          <a:prstGeom prst="wedgeRoundRectCallout">
            <a:avLst>
              <a:gd name="adj1" fmla="val 42408"/>
              <a:gd name="adj2" fmla="val -1111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registerEnclave(credentials)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12. Submit registerEnclave tx for ordering</a:t>
            </a:r>
          </a:p>
        </p:txBody>
      </p:sp>
    </p:spTree>
    <p:extLst>
      <p:ext uri="{BB962C8B-B14F-4D97-AF65-F5344CB8AC3E}">
        <p14:creationId xmlns:p14="http://schemas.microsoft.com/office/powerpoint/2010/main" val="2383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Registration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31677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7D9A1-D43F-764A-AE04-174DB2F97071}"/>
              </a:ext>
            </a:extLst>
          </p:cNvPr>
          <p:cNvSpPr/>
          <p:nvPr/>
        </p:nvSpPr>
        <p:spPr>
          <a:xfrm>
            <a:off x="4426751" y="2886151"/>
            <a:ext cx="795910" cy="697331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Wrapper</a:t>
            </a:r>
            <a:br>
              <a:rPr lang="en-US" sz="800" dirty="0"/>
            </a:br>
            <a:r>
              <a:rPr lang="en-US" sz="800" dirty="0"/>
              <a:t>Chaincode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stCxn id="44" idx="3"/>
            <a:endCxn id="33" idx="1"/>
          </p:cNvCxnSpPr>
          <p:nvPr/>
        </p:nvCxnSpPr>
        <p:spPr bwMode="auto">
          <a:xfrm>
            <a:off x="5222661" y="2626559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  <a:endCxn id="45" idx="1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7A962-3006-7D44-8E32-A24F6480BCC5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032887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26DBDC7-5C94-7644-A0FC-D8B42C999C68}"/>
              </a:ext>
            </a:extLst>
          </p:cNvPr>
          <p:cNvSpPr/>
          <p:nvPr/>
        </p:nvSpPr>
        <p:spPr bwMode="auto">
          <a:xfrm>
            <a:off x="2392486" y="3786692"/>
            <a:ext cx="999570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1. “Invoke” f(args)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D6019F1D-86A1-7141-B474-35661880F724}"/>
              </a:ext>
            </a:extLst>
          </p:cNvPr>
          <p:cNvSpPr/>
          <p:nvPr/>
        </p:nvSpPr>
        <p:spPr bwMode="auto">
          <a:xfrm>
            <a:off x="3555913" y="4367174"/>
            <a:ext cx="1252527" cy="361822"/>
          </a:xfrm>
          <a:prstGeom prst="wedgeRoundRectCallout">
            <a:avLst>
              <a:gd name="adj1" fmla="val 42463"/>
              <a:gd name="adj2" fmla="val -967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2. Discover enclave peer </a:t>
            </a:r>
          </a:p>
          <a:p>
            <a:r>
              <a:rPr lang="en-CH" sz="800" dirty="0">
                <a:solidFill>
                  <a:schemeClr val="tx1"/>
                </a:solidFill>
              </a:rPr>
              <a:t>3. Get CCEncKey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AFFA304-89EA-2D47-9F2B-4D4746F26085}"/>
              </a:ext>
            </a:extLst>
          </p:cNvPr>
          <p:cNvSpPr/>
          <p:nvPr/>
        </p:nvSpPr>
        <p:spPr bwMode="auto">
          <a:xfrm>
            <a:off x="2913342" y="2611694"/>
            <a:ext cx="1479243" cy="361822"/>
          </a:xfrm>
          <a:prstGeom prst="wedgeRoundRectCallout">
            <a:avLst>
              <a:gd name="adj1" fmla="val -6537"/>
              <a:gd name="adj2" fmla="val 9420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4. Encrypt f(args)</a:t>
            </a:r>
          </a:p>
          <a:p>
            <a:r>
              <a:rPr lang="en-CH" sz="800" dirty="0">
                <a:solidFill>
                  <a:schemeClr val="tx1"/>
                </a:solidFill>
              </a:rPr>
              <a:t>5. “Query” invoke(enc_args)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60BAA50-6CEB-A643-8741-40FF22972FA1}"/>
              </a:ext>
            </a:extLst>
          </p:cNvPr>
          <p:cNvSpPr/>
          <p:nvPr/>
        </p:nvSpPr>
        <p:spPr bwMode="auto">
          <a:xfrm>
            <a:off x="4830312" y="1446664"/>
            <a:ext cx="1592551" cy="562607"/>
          </a:xfrm>
          <a:prstGeom prst="wedgeRoundRectCallout">
            <a:avLst>
              <a:gd name="adj1" fmla="val -6388"/>
              <a:gd name="adj2" fmla="val 1064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6. Decrypt args</a:t>
            </a:r>
          </a:p>
          <a:p>
            <a:r>
              <a:rPr lang="en-CH" sz="800" dirty="0"/>
              <a:t>7. Execute chaincode logic</a:t>
            </a:r>
          </a:p>
          <a:p>
            <a:r>
              <a:rPr lang="en-CH" sz="800" dirty="0"/>
              <a:t>8. </a:t>
            </a:r>
            <a:r>
              <a:rPr lang="en-GB" sz="800" dirty="0"/>
              <a:t>C</a:t>
            </a:r>
            <a:r>
              <a:rPr lang="en-CH" sz="800" dirty="0"/>
              <a:t>reate enclave endorsement</a:t>
            </a:r>
          </a:p>
          <a:p>
            <a:r>
              <a:rPr lang="en-CH" sz="800" dirty="0"/>
              <a:t>9. Return response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077EFFA-FCEE-EF47-8C6F-E6C5B63942E2}"/>
              </a:ext>
            </a:extLst>
          </p:cNvPr>
          <p:cNvSpPr/>
          <p:nvPr/>
        </p:nvSpPr>
        <p:spPr bwMode="auto">
          <a:xfrm>
            <a:off x="6474608" y="3621609"/>
            <a:ext cx="1695738" cy="453175"/>
          </a:xfrm>
          <a:prstGeom prst="wedgeRoundRectCallout">
            <a:avLst>
              <a:gd name="adj1" fmla="val -62637"/>
              <a:gd name="adj2" fmla="val -4129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10) Validate enclave endorsement</a:t>
            </a:r>
          </a:p>
          <a:p>
            <a:r>
              <a:rPr lang="en-US" sz="800" dirty="0"/>
              <a:t>11) Re-Perform read/write ops</a:t>
            </a:r>
          </a:p>
          <a:p>
            <a:r>
              <a:rPr lang="en-US" sz="800" dirty="0"/>
              <a:t>12) Return response</a:t>
            </a:r>
            <a:endParaRPr lang="en-CH" sz="800" dirty="0"/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6C2BAB8-43FA-0B49-8FAB-4B2CFC001080}"/>
              </a:ext>
            </a:extLst>
          </p:cNvPr>
          <p:cNvSpPr/>
          <p:nvPr/>
        </p:nvSpPr>
        <p:spPr bwMode="auto">
          <a:xfrm>
            <a:off x="3590771" y="3645007"/>
            <a:ext cx="1488366" cy="254978"/>
          </a:xfrm>
          <a:prstGeom prst="wedgeRoundRectCallout">
            <a:avLst>
              <a:gd name="adj1" fmla="val -53025"/>
              <a:gd name="adj2" fmla="val -1808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endorse(reponse)</a:t>
            </a:r>
          </a:p>
        </p:txBody>
      </p:sp>
    </p:spTree>
    <p:extLst>
      <p:ext uri="{BB962C8B-B14F-4D97-AF65-F5344CB8AC3E}">
        <p14:creationId xmlns:p14="http://schemas.microsoft.com/office/powerpoint/2010/main" val="1509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21375</TotalTime>
  <Words>317</Words>
  <Application>Microsoft Macintosh PowerPoint</Application>
  <PresentationFormat>On-screen Show (16:9)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HelvNeue Light for IBM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Marcus Brandenburger</cp:lastModifiedBy>
  <cp:revision>1337</cp:revision>
  <cp:lastPrinted>2019-07-23T05:22:49Z</cp:lastPrinted>
  <dcterms:created xsi:type="dcterms:W3CDTF">2014-12-08T21:56:56Z</dcterms:created>
  <dcterms:modified xsi:type="dcterms:W3CDTF">2020-11-18T17:17:44Z</dcterms:modified>
</cp:coreProperties>
</file>