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6"/>
  </p:notesMasterIdLst>
  <p:handoutMasterIdLst>
    <p:handoutMasterId r:id="rId7"/>
  </p:handoutMasterIdLst>
  <p:sldIdLst>
    <p:sldId id="6301" r:id="rId2"/>
    <p:sldId id="6309" r:id="rId3"/>
    <p:sldId id="6312" r:id="rId4"/>
    <p:sldId id="6311" r:id="rId5"/>
  </p:sldIdLst>
  <p:sldSz cx="9144000" cy="5143500" type="screen16x9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5F1315-7C45-DE47-8D67-CC8C5466079A}">
          <p14:sldIdLst>
            <p14:sldId id="6301"/>
            <p14:sldId id="6309"/>
            <p14:sldId id="6312"/>
            <p14:sldId id="6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55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8CC63F"/>
    <a:srgbClr val="8BB59C"/>
    <a:srgbClr val="F19027"/>
    <a:srgbClr val="FFFFFF"/>
    <a:srgbClr val="00B0DA"/>
    <a:srgbClr val="F04E37"/>
    <a:srgbClr val="010000"/>
    <a:srgbClr val="FDB813"/>
    <a:srgbClr val="00A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08" autoAdjust="0"/>
    <p:restoredTop sz="94979" autoAdjust="0"/>
  </p:normalViewPr>
  <p:slideViewPr>
    <p:cSldViewPr snapToGrid="0" snapToObjects="1">
      <p:cViewPr varScale="1">
        <p:scale>
          <a:sx n="262" d="100"/>
          <a:sy n="262" d="100"/>
        </p:scale>
        <p:origin x="1896" y="176"/>
      </p:cViewPr>
      <p:guideLst>
        <p:guide orient="horz" pos="755"/>
        <p:guide pos="2835"/>
      </p:guideLst>
    </p:cSldViewPr>
  </p:slideViewPr>
  <p:outlineViewPr>
    <p:cViewPr>
      <p:scale>
        <a:sx n="33" d="100"/>
        <a:sy n="33" d="100"/>
      </p:scale>
      <p:origin x="0" y="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99E1-2F6C-1143-9DF8-8ECBCD01D041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54D96-FAC3-2D49-827B-F309FAD9DE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05C4898A-41A8-49D6-8E48-9D853EBFDD6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E98947E1-6E9C-4553-A175-053CB8F722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2">
    <p:bg>
      <p:bgPr>
        <a:solidFill>
          <a:srgbClr val="8CC6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3">
    <p:bg>
      <p:bgPr>
        <a:solidFill>
          <a:srgbClr val="00A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4">
    <p:bg>
      <p:bgPr>
        <a:solidFill>
          <a:srgbClr val="FDB8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5">
    <p:bg>
      <p:bgPr>
        <a:solidFill>
          <a:srgbClr val="F19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6">
    <p:bg>
      <p:bgPr>
        <a:solidFill>
          <a:srgbClr val="F04E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7">
    <p:bg>
      <p:bgPr>
        <a:solidFill>
          <a:srgbClr val="AB1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219075"/>
            <a:ext cx="8686800" cy="39498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Table of contents/Agenda template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163824" y="1371600"/>
            <a:ext cx="5687845" cy="3086100"/>
          </a:xfrm>
        </p:spPr>
        <p:txBody>
          <a:bodyPr lIns="0" tIns="91440" bIns="0"/>
          <a:lstStyle>
            <a:lvl1pPr marL="0" indent="0">
              <a:lnSpc>
                <a:spcPts val="1300"/>
              </a:lnSpc>
              <a:spcBef>
                <a:spcPts val="1080"/>
              </a:spcBef>
              <a:buNone/>
              <a:defRPr sz="1200"/>
            </a:lvl1pPr>
          </a:lstStyle>
          <a:p>
            <a:pPr lvl="0"/>
            <a:r>
              <a:rPr lang="en-US" dirty="0"/>
              <a:t>Note that the contents/agenda items are written in sentence case</a:t>
            </a:r>
          </a:p>
          <a:p>
            <a:pPr lvl="0"/>
            <a:r>
              <a:rPr lang="en-US" dirty="0"/>
              <a:t>Title the page “Table of contents” if the document is meant to be read or is a “leave behind.” Use “Agenda” if the document will be presented formally</a:t>
            </a:r>
          </a:p>
          <a:p>
            <a:pPr lvl="0"/>
            <a:r>
              <a:rPr lang="en-US" dirty="0"/>
              <a:t>This page should appear at the beginning of each section, with the highlighted section appearing in blue and bold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9184" y="1371600"/>
            <a:ext cx="2743200" cy="30861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Content heading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4080510"/>
            <a:ext cx="8503920" cy="394980"/>
          </a:xfrm>
        </p:spPr>
        <p:txBody>
          <a:bodyPr/>
          <a:lstStyle>
            <a:lvl1pPr>
              <a:defRPr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Full bleed images preferred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9184" y="4491990"/>
            <a:ext cx="8503920" cy="548640"/>
          </a:xfrm>
        </p:spPr>
        <p:txBody>
          <a:bodyPr/>
          <a:lstStyle>
            <a:lvl1pPr marL="0" indent="0">
              <a:buNone/>
              <a:defRPr lang="en-US" sz="1600" kern="1200" dirty="0" smtClean="0">
                <a:solidFill>
                  <a:srgbClr val="6D6E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rtl="0" fontAlgn="base"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</a:pPr>
            <a:r>
              <a:rPr lang="en-US" dirty="0"/>
              <a:t>Text over top of full bleed images would be in white or a color from the color palette that would offer good contrast. Also, colored text in Arial Bold would have greater impact.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ided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39471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943351"/>
            <a:ext cx="8503920" cy="225703"/>
          </a:xfrm>
        </p:spPr>
        <p:txBody>
          <a:bodyPr/>
          <a:lstStyle>
            <a:lvl1pPr>
              <a:defRPr sz="16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Images also have more impact if they can bleed 3 sides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4149090"/>
            <a:ext cx="7315200" cy="685800"/>
          </a:xfrm>
        </p:spPr>
        <p:txBody>
          <a:bodyPr/>
          <a:lstStyle>
            <a:lvl1pPr marL="0" indent="0">
              <a:buNone/>
              <a:defRPr kern="1200">
                <a:solidFill>
                  <a:srgbClr val="6D6E70"/>
                </a:solidFill>
              </a:defRPr>
            </a:lvl1pPr>
          </a:lstStyle>
          <a:p>
            <a:pPr lvl="0"/>
            <a:r>
              <a:rPr lang="en-US" dirty="0"/>
              <a:t>Text under partial bleed images would be in 70% black or a color from the color palette. Also, colored text in Arial Bold would have greater impact.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118255"/>
          </a:xfrm>
        </p:spPr>
        <p:txBody>
          <a:bodyPr/>
          <a:lstStyle>
            <a:lvl1pPr algn="l">
              <a:defRPr sz="4000" b="0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6F6E69-880F-4956-8549-CB4C2ABA649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30552"/>
            <a:ext cx="8558784" cy="630936"/>
          </a:xfrm>
        </p:spPr>
        <p:txBody>
          <a:bodyPr anchor="b" anchorCtr="0"/>
          <a:lstStyle>
            <a:lvl1pPr>
              <a:defRPr sz="48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370410"/>
            <a:ext cx="4151312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6" y="1370410"/>
            <a:ext cx="4151313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3B09B9-FE11-485D-B193-4DE649C9C9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9498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39A948-DEA7-4EFA-9130-61B45069BCE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26F9A1-9B46-4608-B497-7E101192DD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1159"/>
            <a:ext cx="3008313" cy="559127"/>
          </a:xfrm>
        </p:spPr>
        <p:txBody>
          <a:bodyPr anchor="b"/>
          <a:lstStyle>
            <a:lvl1pPr algn="l">
              <a:defRPr sz="20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2D88F4-1BBD-4436-A230-2453F5FE0D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413219"/>
            <a:ext cx="5486400" cy="394980"/>
          </a:xfrm>
        </p:spPr>
        <p:txBody>
          <a:bodyPr anchor="b"/>
          <a:lstStyle>
            <a:lvl1pPr algn="l">
              <a:defRPr sz="28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4BC8B11-60A6-4B69-B419-B94172AA64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D62209-4EDF-4572-8BE8-285CD08041F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32635" y="219075"/>
            <a:ext cx="782778" cy="38933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613" y="219075"/>
            <a:ext cx="6362700" cy="38933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724DF2-28ED-446F-A429-CB9011BDF20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8CC63F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00A6A0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F1902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F04E3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1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AB1A86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1">
    <p:bg>
      <p:bgPr>
        <a:solidFill>
          <a:srgbClr val="00B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4" y="1370410"/>
            <a:ext cx="8455025" cy="274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219076"/>
            <a:ext cx="8686800" cy="39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763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8614" y="4893469"/>
            <a:ext cx="2124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9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3" descr="IBM-logo-50-black"/>
          <p:cNvPicPr>
            <a:picLocks noChangeAspect="1" noChangeArrowheads="1"/>
          </p:cNvPicPr>
          <p:nvPr userDrawn="1"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8831263" y="4552950"/>
            <a:ext cx="1603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95" r:id="rId9"/>
    <p:sldLayoutId id="2147483696" r:id="rId10"/>
    <p:sldLayoutId id="2147483694" r:id="rId11"/>
    <p:sldLayoutId id="2147483686" r:id="rId12"/>
    <p:sldLayoutId id="2147483683" r:id="rId13"/>
    <p:sldLayoutId id="2147483684" r:id="rId14"/>
    <p:sldLayoutId id="2147483685" r:id="rId15"/>
    <p:sldLayoutId id="2147483693" r:id="rId16"/>
    <p:sldLayoutId id="2147483690" r:id="rId17"/>
    <p:sldLayoutId id="2147483691" r:id="rId18"/>
    <p:sldLayoutId id="2147483667" r:id="rId19"/>
    <p:sldLayoutId id="2147483668" r:id="rId20"/>
    <p:sldLayoutId id="2147483669" r:id="rId21"/>
    <p:sldLayoutId id="2147483671" r:id="rId22"/>
    <p:sldLayoutId id="2147483672" r:id="rId23"/>
    <p:sldLayoutId id="2147483673" r:id="rId24"/>
    <p:sldLayoutId id="2147483674" r:id="rId25"/>
    <p:sldLayoutId id="2147483675" r:id="rId26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9pPr>
    </p:titleStyle>
    <p:bodyStyle>
      <a:lvl1pPr marL="173038" indent="-173038" algn="l" rtl="0" fontAlgn="base"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ea typeface="+mn-ea"/>
          <a:cs typeface="Arial" pitchFamily="34" charset="0"/>
        </a:defRPr>
      </a:lvl1pPr>
      <a:lvl2pPr marL="509588" indent="-163513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Arial" charset="0"/>
        <a:buChar char="–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2pPr>
      <a:lvl3pPr marL="855663" indent="-173038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3pPr>
      <a:lvl4pPr marL="1203325" indent="-173038" algn="l" rtl="0" fontAlgn="base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Arial" charset="0"/>
        </a:defRPr>
      </a:lvl4pPr>
      <a:lvl5pPr marL="15398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10" Type="http://schemas.openxmlformats.org/officeDocument/2006/relationships/image" Target="../media/image12.sv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E730CC7-D97A-8541-AC60-BD4A3DD7E3AE}"/>
              </a:ext>
            </a:extLst>
          </p:cNvPr>
          <p:cNvSpPr/>
          <p:nvPr/>
        </p:nvSpPr>
        <p:spPr>
          <a:xfrm>
            <a:off x="3486097" y="2012695"/>
            <a:ext cx="2918161" cy="1659343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ea typeface="Arial" charset="0"/>
                <a:cs typeface="Arial" charset="0"/>
              </a:rPr>
              <a:t>Fabric Peer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8E2A9D8-19EA-D44D-B826-406B0CAA5840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655747" y="2162387"/>
            <a:ext cx="493699" cy="1704"/>
          </a:xfrm>
          <a:prstGeom prst="bentConnector3">
            <a:avLst>
              <a:gd name="adj1" fmla="val 50000"/>
            </a:avLst>
          </a:prstGeom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9CC7428-9F45-D34E-B6B5-52CD566F26BB}"/>
              </a:ext>
            </a:extLst>
          </p:cNvPr>
          <p:cNvSpPr/>
          <p:nvPr/>
        </p:nvSpPr>
        <p:spPr>
          <a:xfrm>
            <a:off x="3415248" y="2071226"/>
            <a:ext cx="2918161" cy="1659343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ea typeface="Arial" charset="0"/>
                <a:cs typeface="Arial" charset="0"/>
              </a:rPr>
              <a:t>Fabric Peer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1F9B9C7-157C-0F45-A874-67C969578A1C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552531" y="2162388"/>
            <a:ext cx="493699" cy="1704"/>
          </a:xfrm>
          <a:prstGeom prst="bentConnector3">
            <a:avLst>
              <a:gd name="adj1" fmla="val 50000"/>
            </a:avLst>
          </a:prstGeom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83E3843-DFDE-AB4C-91E2-CE86F5A73209}"/>
              </a:ext>
            </a:extLst>
          </p:cNvPr>
          <p:cNvGrpSpPr/>
          <p:nvPr/>
        </p:nvGrpSpPr>
        <p:grpSpPr>
          <a:xfrm>
            <a:off x="5117410" y="1357137"/>
            <a:ext cx="1260726" cy="559254"/>
            <a:chOff x="4668126" y="648289"/>
            <a:chExt cx="1685746" cy="7477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C3CD896-C24C-CD43-B7E4-5A341EBCAC63}"/>
                </a:ext>
              </a:extLst>
            </p:cNvPr>
            <p:cNvSpPr/>
            <p:nvPr/>
          </p:nvSpPr>
          <p:spPr>
            <a:xfrm>
              <a:off x="4803860" y="648289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A99AB00-CA69-0942-A117-789AE69506CB}"/>
                </a:ext>
              </a:extLst>
            </p:cNvPr>
            <p:cNvSpPr/>
            <p:nvPr/>
          </p:nvSpPr>
          <p:spPr>
            <a:xfrm>
              <a:off x="4735993" y="709270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9987CED-BD24-C646-BF10-F1EFD0C5079F}"/>
                </a:ext>
              </a:extLst>
            </p:cNvPr>
            <p:cNvSpPr/>
            <p:nvPr/>
          </p:nvSpPr>
          <p:spPr>
            <a:xfrm>
              <a:off x="4668126" y="770251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</p:grpSp>
      <p:pic>
        <p:nvPicPr>
          <p:cNvPr id="50" name="pasted-image.png">
            <a:extLst>
              <a:ext uri="{FF2B5EF4-FFF2-40B4-BE49-F238E27FC236}">
                <a16:creationId xmlns:a16="http://schemas.microsoft.com/office/drawing/2014/main" id="{A193387F-6EC7-F645-AC8A-6D610DBB0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8233" b="-1"/>
          <a:stretch/>
        </p:blipFill>
        <p:spPr>
          <a:xfrm>
            <a:off x="1242460" y="2865095"/>
            <a:ext cx="562929" cy="60927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901C757-5831-FA42-A7FA-3FF91FF08DF2}"/>
              </a:ext>
            </a:extLst>
          </p:cNvPr>
          <p:cNvSpPr/>
          <p:nvPr/>
        </p:nvSpPr>
        <p:spPr>
          <a:xfrm>
            <a:off x="3344399" y="2129758"/>
            <a:ext cx="2918161" cy="1659343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ea typeface="Arial" charset="0"/>
                <a:cs typeface="Arial" charset="0"/>
              </a:rPr>
              <a:t>Fabric Peer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7E50A15-5538-214F-8583-A3E369E4664D}"/>
              </a:ext>
            </a:extLst>
          </p:cNvPr>
          <p:cNvGrpSpPr/>
          <p:nvPr/>
        </p:nvGrpSpPr>
        <p:grpSpPr>
          <a:xfrm>
            <a:off x="3477455" y="2410090"/>
            <a:ext cx="1683082" cy="869792"/>
            <a:chOff x="-1387083" y="883069"/>
            <a:chExt cx="2250488" cy="11630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CF8A6C6-B7E0-0D4D-9F70-82B4AB42A418}"/>
                </a:ext>
              </a:extLst>
            </p:cNvPr>
            <p:cNvSpPr/>
            <p:nvPr/>
          </p:nvSpPr>
          <p:spPr>
            <a:xfrm>
              <a:off x="-1288761" y="883069"/>
              <a:ext cx="2152166" cy="1069261"/>
            </a:xfrm>
            <a:prstGeom prst="rect">
              <a:avLst/>
            </a:prstGeom>
            <a:solidFill>
              <a:srgbClr val="00B0F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693971F-821C-6540-AB1D-F5DCCEC0F91D}"/>
                </a:ext>
              </a:extLst>
            </p:cNvPr>
            <p:cNvSpPr/>
            <p:nvPr/>
          </p:nvSpPr>
          <p:spPr>
            <a:xfrm>
              <a:off x="-1335732" y="930236"/>
              <a:ext cx="2152166" cy="1069261"/>
            </a:xfrm>
            <a:prstGeom prst="rect">
              <a:avLst/>
            </a:prstGeom>
            <a:solidFill>
              <a:srgbClr val="00B0F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73CAE41-9164-8A48-AEC9-FDE0A03AD101}"/>
                </a:ext>
              </a:extLst>
            </p:cNvPr>
            <p:cNvSpPr/>
            <p:nvPr/>
          </p:nvSpPr>
          <p:spPr>
            <a:xfrm>
              <a:off x="-1387083" y="976828"/>
              <a:ext cx="2152166" cy="1069261"/>
            </a:xfrm>
            <a:prstGeom prst="rect">
              <a:avLst/>
            </a:prstGeom>
            <a:solidFill>
              <a:srgbClr val="00B0F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00" dirty="0"/>
                <a:t>Chaincode Enclave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60E7F41-9322-0E4A-9D32-2C4BE88735FC}"/>
                </a:ext>
              </a:extLst>
            </p:cNvPr>
            <p:cNvSpPr/>
            <p:nvPr/>
          </p:nvSpPr>
          <p:spPr>
            <a:xfrm>
              <a:off x="-1314614" y="1325298"/>
              <a:ext cx="1344919" cy="650040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FPC Chaincode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BCF59F8-6E86-F84F-9D07-7EBC4E38639D}"/>
                </a:ext>
              </a:extLst>
            </p:cNvPr>
            <p:cNvSpPr/>
            <p:nvPr/>
          </p:nvSpPr>
          <p:spPr>
            <a:xfrm>
              <a:off x="130163" y="1320949"/>
              <a:ext cx="561280" cy="650040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FPC Shim</a:t>
              </a:r>
            </a:p>
          </p:txBody>
        </p:sp>
      </p:grpSp>
      <p:sp>
        <p:nvSpPr>
          <p:cNvPr id="70" name="Down Arrow 69">
            <a:extLst>
              <a:ext uri="{FF2B5EF4-FFF2-40B4-BE49-F238E27FC236}">
                <a16:creationId xmlns:a16="http://schemas.microsoft.com/office/drawing/2014/main" id="{FFC31318-DA6F-B749-BF25-1119C122561A}"/>
              </a:ext>
            </a:extLst>
          </p:cNvPr>
          <p:cNvSpPr/>
          <p:nvPr/>
        </p:nvSpPr>
        <p:spPr bwMode="auto">
          <a:xfrm rot="5400000">
            <a:off x="5269451" y="2671267"/>
            <a:ext cx="192013" cy="621096"/>
          </a:xfrm>
          <a:prstGeom prst="downArrow">
            <a:avLst/>
          </a:prstGeom>
          <a:solidFill>
            <a:srgbClr val="F14E36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+mn-lt"/>
            </a:endParaRP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A33F6707-6AB1-B04F-ABEB-874E16B5C2B7}"/>
              </a:ext>
            </a:extLst>
          </p:cNvPr>
          <p:cNvCxnSpPr>
            <a:cxnSpLocks/>
            <a:stCxn id="86" idx="0"/>
            <a:endCxn id="49" idx="1"/>
          </p:cNvCxnSpPr>
          <p:nvPr/>
        </p:nvCxnSpPr>
        <p:spPr bwMode="auto">
          <a:xfrm rot="5400000" flipH="1" flipV="1">
            <a:off x="3073204" y="778010"/>
            <a:ext cx="1139846" cy="2948566"/>
          </a:xfrm>
          <a:prstGeom prst="bentConnector2">
            <a:avLst/>
          </a:prstGeom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455F3A6E-5DB4-9E4C-B263-3BD4FB33239F}"/>
              </a:ext>
            </a:extLst>
          </p:cNvPr>
          <p:cNvCxnSpPr>
            <a:cxnSpLocks/>
            <a:stCxn id="49" idx="2"/>
          </p:cNvCxnSpPr>
          <p:nvPr/>
        </p:nvCxnSpPr>
        <p:spPr bwMode="auto">
          <a:xfrm rot="5400000">
            <a:off x="5534225" y="2077479"/>
            <a:ext cx="323880" cy="1704"/>
          </a:xfrm>
          <a:prstGeom prst="bentConnector3">
            <a:avLst>
              <a:gd name="adj1" fmla="val 50000"/>
            </a:avLst>
          </a:prstGeom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78E62157-CA5C-D54D-88D2-B46B5D107B1F}"/>
              </a:ext>
            </a:extLst>
          </p:cNvPr>
          <p:cNvSpPr/>
          <p:nvPr/>
        </p:nvSpPr>
        <p:spPr>
          <a:xfrm>
            <a:off x="1762793" y="2822216"/>
            <a:ext cx="812101" cy="318666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FPC</a:t>
            </a:r>
            <a:br>
              <a:rPr lang="en-US" sz="800" dirty="0"/>
            </a:br>
            <a:r>
              <a:rPr lang="en-US" sz="800" dirty="0"/>
              <a:t>Client SDK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C1ADE9C-B8A3-2241-8028-566CF896B148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 bwMode="auto">
          <a:xfrm>
            <a:off x="2574894" y="2981549"/>
            <a:ext cx="956759" cy="2346"/>
          </a:xfrm>
          <a:prstGeom prst="straightConnector1">
            <a:avLst/>
          </a:prstGeom>
          <a:ln w="3175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1C325AB-B009-F740-848D-5F26117B7BB9}"/>
              </a:ext>
            </a:extLst>
          </p:cNvPr>
          <p:cNvSpPr/>
          <p:nvPr/>
        </p:nvSpPr>
        <p:spPr>
          <a:xfrm>
            <a:off x="1762793" y="3145347"/>
            <a:ext cx="812101" cy="314923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Application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E0A245-9B85-8740-B785-FEA74B7B190A}"/>
              </a:ext>
            </a:extLst>
          </p:cNvPr>
          <p:cNvGrpSpPr/>
          <p:nvPr/>
        </p:nvGrpSpPr>
        <p:grpSpPr>
          <a:xfrm>
            <a:off x="5282319" y="2411817"/>
            <a:ext cx="825222" cy="1157735"/>
            <a:chOff x="5282319" y="2411817"/>
            <a:chExt cx="825222" cy="115773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F1295C-B215-0348-BBF1-3D286DC14D7C}"/>
                </a:ext>
              </a:extLst>
            </p:cNvPr>
            <p:cNvSpPr/>
            <p:nvPr/>
          </p:nvSpPr>
          <p:spPr>
            <a:xfrm>
              <a:off x="5282319" y="2411817"/>
              <a:ext cx="807333" cy="318666"/>
            </a:xfrm>
            <a:prstGeom prst="rect">
              <a:avLst/>
            </a:prstGeom>
            <a:solidFill>
              <a:schemeClr val="tx1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Validation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46416E0-F575-7549-9D54-86F00043EF5A}"/>
                </a:ext>
              </a:extLst>
            </p:cNvPr>
            <p:cNvGrpSpPr/>
            <p:nvPr/>
          </p:nvGrpSpPr>
          <p:grpSpPr>
            <a:xfrm>
              <a:off x="5282319" y="3250886"/>
              <a:ext cx="807333" cy="318666"/>
              <a:chOff x="5294033" y="3250886"/>
              <a:chExt cx="807333" cy="318666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4E645B1-FC1E-DE48-A8AF-8123F85595C7}"/>
                  </a:ext>
                </a:extLst>
              </p:cNvPr>
              <p:cNvSpPr/>
              <p:nvPr/>
            </p:nvSpPr>
            <p:spPr>
              <a:xfrm>
                <a:off x="5294033" y="3250886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Ledger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A3BBAD3-9681-0549-9421-1BC4F5B6685F}"/>
                  </a:ext>
                </a:extLst>
              </p:cNvPr>
              <p:cNvSpPr/>
              <p:nvPr/>
            </p:nvSpPr>
            <p:spPr>
              <a:xfrm>
                <a:off x="5350713" y="3420340"/>
                <a:ext cx="122820" cy="108064"/>
              </a:xfrm>
              <a:prstGeom prst="rect">
                <a:avLst/>
              </a:prstGeom>
              <a:solidFill>
                <a:srgbClr val="FFC00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BDA72FC-13B7-8542-A647-7463E6162645}"/>
                  </a:ext>
                </a:extLst>
              </p:cNvPr>
              <p:cNvSpPr/>
              <p:nvPr/>
            </p:nvSpPr>
            <p:spPr>
              <a:xfrm>
                <a:off x="5473533" y="3420340"/>
                <a:ext cx="122820" cy="108064"/>
              </a:xfrm>
              <a:prstGeom prst="rect">
                <a:avLst/>
              </a:prstGeom>
              <a:solidFill>
                <a:srgbClr val="92D05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D063616-7E2B-DF46-9573-19CE93EAE57A}"/>
                  </a:ext>
                </a:extLst>
              </p:cNvPr>
              <p:cNvSpPr/>
              <p:nvPr/>
            </p:nvSpPr>
            <p:spPr>
              <a:xfrm>
                <a:off x="5596354" y="3420340"/>
                <a:ext cx="122820" cy="108064"/>
              </a:xfrm>
              <a:prstGeom prst="rect">
                <a:avLst/>
              </a:prstGeom>
              <a:solidFill>
                <a:srgbClr val="00B0F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600143E-70B6-3345-8A47-7DD39CF45B42}"/>
                </a:ext>
              </a:extLst>
            </p:cNvPr>
            <p:cNvGrpSpPr/>
            <p:nvPr/>
          </p:nvGrpSpPr>
          <p:grpSpPr>
            <a:xfrm>
              <a:off x="5282319" y="2831352"/>
              <a:ext cx="825222" cy="318666"/>
              <a:chOff x="5294033" y="2830488"/>
              <a:chExt cx="825222" cy="31866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CE817A0-8C30-6649-87E5-E332AC419A48}"/>
                  </a:ext>
                </a:extLst>
              </p:cNvPr>
              <p:cNvSpPr/>
              <p:nvPr/>
            </p:nvSpPr>
            <p:spPr>
              <a:xfrm>
                <a:off x="5294033" y="2830488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World</a:t>
                </a:r>
                <a:br>
                  <a:rPr lang="en-US" sz="800" dirty="0"/>
                </a:br>
                <a:r>
                  <a:rPr lang="en-US" sz="800" dirty="0"/>
                  <a:t>State</a:t>
                </a:r>
              </a:p>
            </p:txBody>
          </p:sp>
          <p:pic>
            <p:nvPicPr>
              <p:cNvPr id="62" name="Graphic 61" descr="Database">
                <a:extLst>
                  <a:ext uri="{FF2B5EF4-FFF2-40B4-BE49-F238E27FC236}">
                    <a16:creationId xmlns:a16="http://schemas.microsoft.com/office/drawing/2014/main" id="{A7DFC44C-23F8-7F4E-AB13-A3990FEB9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23418" y="2872393"/>
                <a:ext cx="242169" cy="242168"/>
              </a:xfrm>
              <a:prstGeom prst="rect">
                <a:avLst/>
              </a:prstGeom>
            </p:spPr>
          </p:pic>
          <p:pic>
            <p:nvPicPr>
              <p:cNvPr id="20" name="Graphic 19" descr="Lock">
                <a:extLst>
                  <a:ext uri="{FF2B5EF4-FFF2-40B4-BE49-F238E27FC236}">
                    <a16:creationId xmlns:a16="http://schemas.microsoft.com/office/drawing/2014/main" id="{057D55F9-0CDE-944E-877A-F305CCE5F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913418" y="2930670"/>
                <a:ext cx="205837" cy="205837"/>
              </a:xfrm>
              <a:prstGeom prst="rect">
                <a:avLst/>
              </a:prstGeom>
            </p:spPr>
          </p:pic>
        </p:grpSp>
      </p:grpSp>
      <p:pic>
        <p:nvPicPr>
          <p:cNvPr id="22" name="Graphic 21" descr="Envelope">
            <a:extLst>
              <a:ext uri="{FF2B5EF4-FFF2-40B4-BE49-F238E27FC236}">
                <a16:creationId xmlns:a16="http://schemas.microsoft.com/office/drawing/2014/main" id="{021EC177-29C7-CA43-8557-E4B84C7246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73024" y="2707572"/>
            <a:ext cx="298467" cy="298467"/>
          </a:xfrm>
          <a:prstGeom prst="rect">
            <a:avLst/>
          </a:prstGeom>
        </p:spPr>
      </p:pic>
      <p:pic>
        <p:nvPicPr>
          <p:cNvPr id="78" name="Graphic 77" descr="Lock">
            <a:extLst>
              <a:ext uri="{FF2B5EF4-FFF2-40B4-BE49-F238E27FC236}">
                <a16:creationId xmlns:a16="http://schemas.microsoft.com/office/drawing/2014/main" id="{8EC913BA-8683-E04C-826C-5D9B603119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7991" y="2797978"/>
            <a:ext cx="205837" cy="205837"/>
          </a:xfrm>
          <a:prstGeom prst="rect">
            <a:avLst/>
          </a:prstGeom>
        </p:spPr>
      </p:pic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8325148B-4B36-3B4E-8CCA-9BAFF1D59A0C}"/>
              </a:ext>
            </a:extLst>
          </p:cNvPr>
          <p:cNvSpPr/>
          <p:nvPr/>
        </p:nvSpPr>
        <p:spPr bwMode="auto">
          <a:xfrm>
            <a:off x="1913402" y="2012694"/>
            <a:ext cx="1361758" cy="450281"/>
          </a:xfrm>
          <a:prstGeom prst="wedgeRoundRectCallout">
            <a:avLst>
              <a:gd name="adj1" fmla="val 41191"/>
              <a:gd name="adj2" fmla="val 126741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sz="800" dirty="0"/>
              <a:t>Invocation arguments and responses are encrypted and authenticated</a:t>
            </a:r>
          </a:p>
        </p:txBody>
      </p:sp>
      <p:sp>
        <p:nvSpPr>
          <p:cNvPr id="79" name="Rounded Rectangular Callout 78">
            <a:extLst>
              <a:ext uri="{FF2B5EF4-FFF2-40B4-BE49-F238E27FC236}">
                <a16:creationId xmlns:a16="http://schemas.microsoft.com/office/drawing/2014/main" id="{DD22B71B-B678-3446-9702-094A81387C83}"/>
              </a:ext>
            </a:extLst>
          </p:cNvPr>
          <p:cNvSpPr/>
          <p:nvPr/>
        </p:nvSpPr>
        <p:spPr bwMode="auto">
          <a:xfrm>
            <a:off x="6191163" y="2175363"/>
            <a:ext cx="995723" cy="562205"/>
          </a:xfrm>
          <a:prstGeom prst="wedgeRoundRectCallout">
            <a:avLst>
              <a:gd name="adj1" fmla="val -58971"/>
              <a:gd name="adj2" fmla="val 103902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sz="800" dirty="0"/>
              <a:t>Transactions and chaincode state are encrypted and authenticated</a:t>
            </a:r>
          </a:p>
        </p:txBody>
      </p:sp>
      <p:sp>
        <p:nvSpPr>
          <p:cNvPr id="80" name="Rounded Rectangular Callout 79">
            <a:extLst>
              <a:ext uri="{FF2B5EF4-FFF2-40B4-BE49-F238E27FC236}">
                <a16:creationId xmlns:a16="http://schemas.microsoft.com/office/drawing/2014/main" id="{2385D0AC-02AD-4343-B2F4-0F90A8D3F294}"/>
              </a:ext>
            </a:extLst>
          </p:cNvPr>
          <p:cNvSpPr/>
          <p:nvPr/>
        </p:nvSpPr>
        <p:spPr bwMode="auto">
          <a:xfrm>
            <a:off x="3224979" y="3576166"/>
            <a:ext cx="956759" cy="434735"/>
          </a:xfrm>
          <a:prstGeom prst="wedgeRoundRectCallout">
            <a:avLst>
              <a:gd name="adj1" fmla="val 42607"/>
              <a:gd name="adj2" fmla="val -107572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sz="800" dirty="0"/>
              <a:t>All enclave memory contents are protected</a:t>
            </a:r>
          </a:p>
        </p:txBody>
      </p:sp>
    </p:spTree>
    <p:extLst>
      <p:ext uri="{BB962C8B-B14F-4D97-AF65-F5344CB8AC3E}">
        <p14:creationId xmlns:p14="http://schemas.microsoft.com/office/powerpoint/2010/main" val="78350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DFC81B4-815E-9848-8001-CD1113549BB6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119817" y="1910132"/>
            <a:ext cx="493699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17A62DFA-3241-2C4E-81BC-381BFBD1A461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016601" y="1910133"/>
            <a:ext cx="493699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674A1AF-7740-5A46-A0C5-8730B6F48ABF}"/>
              </a:ext>
            </a:extLst>
          </p:cNvPr>
          <p:cNvSpPr/>
          <p:nvPr/>
        </p:nvSpPr>
        <p:spPr>
          <a:xfrm>
            <a:off x="4182177" y="1852551"/>
            <a:ext cx="3520828" cy="2648329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ea typeface="Arial" charset="0"/>
                <a:cs typeface="Arial" charset="0"/>
              </a:rPr>
              <a:t>Fabric Peer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DC1B246-595C-9148-90AB-9061D76FB8F3}"/>
              </a:ext>
            </a:extLst>
          </p:cNvPr>
          <p:cNvCxnSpPr>
            <a:cxnSpLocks/>
            <a:stCxn id="73" idx="0"/>
            <a:endCxn id="39" idx="1"/>
          </p:cNvCxnSpPr>
          <p:nvPr/>
        </p:nvCxnSpPr>
        <p:spPr bwMode="auto">
          <a:xfrm rot="5400000" flipH="1" flipV="1">
            <a:off x="4069678" y="561715"/>
            <a:ext cx="1643401" cy="3380203"/>
          </a:xfrm>
          <a:prstGeom prst="bentConnector2">
            <a:avLst/>
          </a:prstGeom>
          <a:ln w="317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FC8B4C5-BB66-C24B-AFC1-E9266763F63E}"/>
              </a:ext>
            </a:extLst>
          </p:cNvPr>
          <p:cNvCxnSpPr>
            <a:cxnSpLocks/>
            <a:stCxn id="39" idx="2"/>
          </p:cNvCxnSpPr>
          <p:nvPr/>
        </p:nvCxnSpPr>
        <p:spPr bwMode="auto">
          <a:xfrm rot="5400000">
            <a:off x="6998295" y="1825224"/>
            <a:ext cx="323880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C308CC7-5CCA-334C-8762-A15D8A47C0A0}"/>
              </a:ext>
            </a:extLst>
          </p:cNvPr>
          <p:cNvSpPr/>
          <p:nvPr/>
        </p:nvSpPr>
        <p:spPr>
          <a:xfrm>
            <a:off x="4334954" y="3989659"/>
            <a:ext cx="2262157" cy="370005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Enclave Registry Chaincode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B0A54B-5595-304F-AD6E-DA6BCA6C517B}"/>
              </a:ext>
            </a:extLst>
          </p:cNvPr>
          <p:cNvSpPr/>
          <p:nvPr/>
        </p:nvSpPr>
        <p:spPr>
          <a:xfrm>
            <a:off x="4334954" y="2157833"/>
            <a:ext cx="2262157" cy="16768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/>
              <a:t>FPC Chaincode Pkg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0614E6-5DF4-734C-BD65-93D5B6776DAD}"/>
              </a:ext>
            </a:extLst>
          </p:cNvPr>
          <p:cNvGrpSpPr/>
          <p:nvPr/>
        </p:nvGrpSpPr>
        <p:grpSpPr>
          <a:xfrm>
            <a:off x="5450548" y="2253847"/>
            <a:ext cx="1044760" cy="963832"/>
            <a:chOff x="-1387083" y="976828"/>
            <a:chExt cx="1396972" cy="135801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8667EE4-7038-DD4D-A1B5-DDCD1990D649}"/>
                </a:ext>
              </a:extLst>
            </p:cNvPr>
            <p:cNvSpPr/>
            <p:nvPr/>
          </p:nvSpPr>
          <p:spPr>
            <a:xfrm>
              <a:off x="-1387083" y="976828"/>
              <a:ext cx="1396972" cy="1358018"/>
            </a:xfrm>
            <a:prstGeom prst="rect">
              <a:avLst/>
            </a:prstGeom>
            <a:solidFill>
              <a:srgbClr val="00B0F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00" dirty="0"/>
                <a:t>Chaincode Enclave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624A49-4349-FB4E-8207-EA867BD1BE67}"/>
                </a:ext>
              </a:extLst>
            </p:cNvPr>
            <p:cNvSpPr/>
            <p:nvPr/>
          </p:nvSpPr>
          <p:spPr>
            <a:xfrm>
              <a:off x="-1295715" y="1738872"/>
              <a:ext cx="1204588" cy="482586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Chaincode</a:t>
              </a:r>
              <a:endParaRPr lang="en-US" sz="8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539F72F-24C0-AE4D-880F-FCBCD54C86B4}"/>
                </a:ext>
              </a:extLst>
            </p:cNvPr>
            <p:cNvSpPr/>
            <p:nvPr/>
          </p:nvSpPr>
          <p:spPr>
            <a:xfrm>
              <a:off x="-1295715" y="1363367"/>
              <a:ext cx="1191073" cy="277632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Shim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254682A9-554F-A347-BFDE-49F7B1A1E46C}"/>
              </a:ext>
            </a:extLst>
          </p:cNvPr>
          <p:cNvSpPr/>
          <p:nvPr/>
        </p:nvSpPr>
        <p:spPr>
          <a:xfrm>
            <a:off x="4426751" y="2468170"/>
            <a:ext cx="795910" cy="1145204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Shim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B84A8F-5A5D-8C48-8BED-0ED364AC54AE}"/>
              </a:ext>
            </a:extLst>
          </p:cNvPr>
          <p:cNvSpPr/>
          <p:nvPr/>
        </p:nvSpPr>
        <p:spPr>
          <a:xfrm>
            <a:off x="5453925" y="3293390"/>
            <a:ext cx="1044760" cy="440066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Enclave Endorsement Validation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BD82215-997C-7346-9587-E4BFD02DF7C0}"/>
              </a:ext>
            </a:extLst>
          </p:cNvPr>
          <p:cNvCxnSpPr>
            <a:cxnSpLocks/>
            <a:endCxn id="33" idx="1"/>
          </p:cNvCxnSpPr>
          <p:nvPr/>
        </p:nvCxnSpPr>
        <p:spPr bwMode="auto">
          <a:xfrm flipV="1">
            <a:off x="5222661" y="2626710"/>
            <a:ext cx="296219" cy="10389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AD1C0F-72F3-A74D-AAA6-D5BBECC8A6E1}"/>
              </a:ext>
            </a:extLst>
          </p:cNvPr>
          <p:cNvCxnSpPr>
            <a:stCxn id="31" idx="1"/>
            <a:endCxn id="33" idx="1"/>
          </p:cNvCxnSpPr>
          <p:nvPr/>
        </p:nvCxnSpPr>
        <p:spPr bwMode="auto">
          <a:xfrm flipV="1">
            <a:off x="5450548" y="2626710"/>
            <a:ext cx="68332" cy="109053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9281E7D-C70A-3B41-BBC5-A859E235F928}"/>
              </a:ext>
            </a:extLst>
          </p:cNvPr>
          <p:cNvCxnSpPr>
            <a:cxnSpLocks/>
          </p:cNvCxnSpPr>
          <p:nvPr/>
        </p:nvCxnSpPr>
        <p:spPr bwMode="auto">
          <a:xfrm>
            <a:off x="5964266" y="3692128"/>
            <a:ext cx="0" cy="366792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F1754C78-14E6-C745-92FA-EEAA5BEA74FD}"/>
              </a:ext>
            </a:extLst>
          </p:cNvPr>
          <p:cNvCxnSpPr>
            <a:cxnSpLocks/>
            <a:stCxn id="73" idx="3"/>
            <a:endCxn id="20" idx="1"/>
          </p:cNvCxnSpPr>
          <p:nvPr/>
        </p:nvCxnSpPr>
        <p:spPr bwMode="auto">
          <a:xfrm>
            <a:off x="3607327" y="3232849"/>
            <a:ext cx="727627" cy="941813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026F0BD9-9ABB-3A44-B7D0-A25D79101F50}"/>
              </a:ext>
            </a:extLst>
          </p:cNvPr>
          <p:cNvCxnSpPr>
            <a:cxnSpLocks/>
            <a:stCxn id="73" idx="3"/>
          </p:cNvCxnSpPr>
          <p:nvPr/>
        </p:nvCxnSpPr>
        <p:spPr bwMode="auto">
          <a:xfrm>
            <a:off x="3607327" y="3232849"/>
            <a:ext cx="819424" cy="1968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A14ADFD-B2D1-2F4A-B223-5D12993B79A3}"/>
              </a:ext>
            </a:extLst>
          </p:cNvPr>
          <p:cNvGrpSpPr/>
          <p:nvPr/>
        </p:nvGrpSpPr>
        <p:grpSpPr>
          <a:xfrm>
            <a:off x="6742340" y="2156105"/>
            <a:ext cx="825222" cy="1157735"/>
            <a:chOff x="5282319" y="2411817"/>
            <a:chExt cx="825222" cy="11577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619D2E0-47D9-814B-B51E-957F3CA4C9B7}"/>
                </a:ext>
              </a:extLst>
            </p:cNvPr>
            <p:cNvSpPr/>
            <p:nvPr/>
          </p:nvSpPr>
          <p:spPr>
            <a:xfrm>
              <a:off x="5282319" y="2411817"/>
              <a:ext cx="807333" cy="318666"/>
            </a:xfrm>
            <a:prstGeom prst="rect">
              <a:avLst/>
            </a:prstGeom>
            <a:solidFill>
              <a:schemeClr val="tx1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Validation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2325040-6E11-6647-9E4C-F91CC2FE6D1D}"/>
                </a:ext>
              </a:extLst>
            </p:cNvPr>
            <p:cNvGrpSpPr/>
            <p:nvPr/>
          </p:nvGrpSpPr>
          <p:grpSpPr>
            <a:xfrm>
              <a:off x="5282319" y="3250886"/>
              <a:ext cx="807333" cy="318666"/>
              <a:chOff x="5294033" y="3250886"/>
              <a:chExt cx="807333" cy="31866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E412ADF-8A08-1E4C-BF62-F0368A2338E1}"/>
                  </a:ext>
                </a:extLst>
              </p:cNvPr>
              <p:cNvSpPr/>
              <p:nvPr/>
            </p:nvSpPr>
            <p:spPr>
              <a:xfrm>
                <a:off x="5294033" y="3250886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Ledger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0382D16-D80F-6543-96B0-9FA40F0F8850}"/>
                  </a:ext>
                </a:extLst>
              </p:cNvPr>
              <p:cNvSpPr/>
              <p:nvPr/>
            </p:nvSpPr>
            <p:spPr>
              <a:xfrm>
                <a:off x="5350713" y="3420340"/>
                <a:ext cx="122820" cy="108064"/>
              </a:xfrm>
              <a:prstGeom prst="rect">
                <a:avLst/>
              </a:prstGeom>
              <a:solidFill>
                <a:srgbClr val="FFC00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9FBD4E7-F618-0F4B-A3F2-27851ED09F4A}"/>
                  </a:ext>
                </a:extLst>
              </p:cNvPr>
              <p:cNvSpPr/>
              <p:nvPr/>
            </p:nvSpPr>
            <p:spPr>
              <a:xfrm>
                <a:off x="5473533" y="3420340"/>
                <a:ext cx="122820" cy="108064"/>
              </a:xfrm>
              <a:prstGeom prst="rect">
                <a:avLst/>
              </a:prstGeom>
              <a:solidFill>
                <a:srgbClr val="92D05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6BA64B5-7047-8C43-8E63-401A44497962}"/>
                  </a:ext>
                </a:extLst>
              </p:cNvPr>
              <p:cNvSpPr/>
              <p:nvPr/>
            </p:nvSpPr>
            <p:spPr>
              <a:xfrm>
                <a:off x="5596354" y="3420340"/>
                <a:ext cx="122820" cy="108064"/>
              </a:xfrm>
              <a:prstGeom prst="rect">
                <a:avLst/>
              </a:prstGeom>
              <a:solidFill>
                <a:srgbClr val="00B0F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D16B802-60E5-1248-85DD-E32FF4F3F483}"/>
                </a:ext>
              </a:extLst>
            </p:cNvPr>
            <p:cNvGrpSpPr/>
            <p:nvPr/>
          </p:nvGrpSpPr>
          <p:grpSpPr>
            <a:xfrm>
              <a:off x="5282319" y="2831352"/>
              <a:ext cx="825222" cy="318666"/>
              <a:chOff x="5294033" y="2830488"/>
              <a:chExt cx="825222" cy="31866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F96731-56CC-DD43-9B2E-6FF18A9C60BD}"/>
                  </a:ext>
                </a:extLst>
              </p:cNvPr>
              <p:cNvSpPr/>
              <p:nvPr/>
            </p:nvSpPr>
            <p:spPr>
              <a:xfrm>
                <a:off x="5294033" y="2830488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World</a:t>
                </a:r>
                <a:br>
                  <a:rPr lang="en-US" sz="800" dirty="0"/>
                </a:br>
                <a:r>
                  <a:rPr lang="en-US" sz="800" dirty="0"/>
                  <a:t>State</a:t>
                </a:r>
              </a:p>
            </p:txBody>
          </p:sp>
          <p:pic>
            <p:nvPicPr>
              <p:cNvPr id="63" name="Graphic 62" descr="Database">
                <a:extLst>
                  <a:ext uri="{FF2B5EF4-FFF2-40B4-BE49-F238E27FC236}">
                    <a16:creationId xmlns:a16="http://schemas.microsoft.com/office/drawing/2014/main" id="{2BD903B6-FF44-A14C-A948-975908B1D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23418" y="2872393"/>
                <a:ext cx="242169" cy="242168"/>
              </a:xfrm>
              <a:prstGeom prst="rect">
                <a:avLst/>
              </a:prstGeom>
            </p:spPr>
          </p:pic>
          <p:pic>
            <p:nvPicPr>
              <p:cNvPr id="64" name="Graphic 63" descr="Lock">
                <a:extLst>
                  <a:ext uri="{FF2B5EF4-FFF2-40B4-BE49-F238E27FC236}">
                    <a16:creationId xmlns:a16="http://schemas.microsoft.com/office/drawing/2014/main" id="{08D32B78-0E40-044E-82B4-53BDCA5AA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13418" y="2930670"/>
                <a:ext cx="205837" cy="205837"/>
              </a:xfrm>
              <a:prstGeom prst="rect">
                <a:avLst/>
              </a:prstGeom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800804-5769-204B-8634-46973ED8E904}"/>
              </a:ext>
            </a:extLst>
          </p:cNvPr>
          <p:cNvGrpSpPr/>
          <p:nvPr/>
        </p:nvGrpSpPr>
        <p:grpSpPr>
          <a:xfrm>
            <a:off x="2274893" y="3073516"/>
            <a:ext cx="1332434" cy="652156"/>
            <a:chOff x="514611" y="1270782"/>
            <a:chExt cx="1332434" cy="652156"/>
          </a:xfrm>
        </p:grpSpPr>
        <p:pic>
          <p:nvPicPr>
            <p:cNvPr id="72" name="pasted-image.png">
              <a:extLst>
                <a:ext uri="{FF2B5EF4-FFF2-40B4-BE49-F238E27FC236}">
                  <a16:creationId xmlns:a16="http://schemas.microsoft.com/office/drawing/2014/main" id="{CE697768-6823-7545-B44C-DB45A9E78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8233" b="-1"/>
            <a:stretch/>
          </p:blipFill>
          <p:spPr>
            <a:xfrm>
              <a:off x="514611" y="1313661"/>
              <a:ext cx="562929" cy="60927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AE3CFB7-F2D0-8B48-90FC-CA01A1D9F4C9}"/>
                </a:ext>
              </a:extLst>
            </p:cNvPr>
            <p:cNvSpPr/>
            <p:nvPr/>
          </p:nvSpPr>
          <p:spPr>
            <a:xfrm>
              <a:off x="1034944" y="1270782"/>
              <a:ext cx="812101" cy="318666"/>
            </a:xfrm>
            <a:prstGeom prst="rect">
              <a:avLst/>
            </a:prstGeom>
            <a:solidFill>
              <a:schemeClr val="bg2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FPC</a:t>
              </a:r>
              <a:br>
                <a:rPr lang="en-US" sz="800" dirty="0"/>
              </a:br>
              <a:r>
                <a:rPr lang="en-US" sz="800" dirty="0"/>
                <a:t>Client SDK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7949B1B-2069-D140-B17D-F34E89DA37F2}"/>
                </a:ext>
              </a:extLst>
            </p:cNvPr>
            <p:cNvSpPr/>
            <p:nvPr/>
          </p:nvSpPr>
          <p:spPr>
            <a:xfrm>
              <a:off x="1034944" y="1593913"/>
              <a:ext cx="812101" cy="314923"/>
            </a:xfrm>
            <a:prstGeom prst="rect">
              <a:avLst/>
            </a:prstGeom>
            <a:solidFill>
              <a:schemeClr val="bg2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Application</a:t>
              </a:r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BE860C7-CA6A-3146-8656-F27181970680}"/>
              </a:ext>
            </a:extLst>
          </p:cNvPr>
          <p:cNvCxnSpPr>
            <a:cxnSpLocks/>
          </p:cNvCxnSpPr>
          <p:nvPr/>
        </p:nvCxnSpPr>
        <p:spPr bwMode="auto">
          <a:xfrm>
            <a:off x="5229824" y="3455474"/>
            <a:ext cx="296219" cy="151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49A6955-EBC0-2F4A-AFBD-E410354DCF76}"/>
              </a:ext>
            </a:extLst>
          </p:cNvPr>
          <p:cNvGrpSpPr/>
          <p:nvPr/>
        </p:nvGrpSpPr>
        <p:grpSpPr>
          <a:xfrm>
            <a:off x="6581480" y="1104882"/>
            <a:ext cx="1260726" cy="559254"/>
            <a:chOff x="4668126" y="648289"/>
            <a:chExt cx="1685746" cy="7477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E2F858-B94B-7440-8E6A-AA96C9A12A08}"/>
                </a:ext>
              </a:extLst>
            </p:cNvPr>
            <p:cNvSpPr/>
            <p:nvPr/>
          </p:nvSpPr>
          <p:spPr>
            <a:xfrm>
              <a:off x="4803860" y="648289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65CA5FC-B1B7-3B46-88AB-6F97D0286692}"/>
                </a:ext>
              </a:extLst>
            </p:cNvPr>
            <p:cNvSpPr/>
            <p:nvPr/>
          </p:nvSpPr>
          <p:spPr>
            <a:xfrm>
              <a:off x="4735993" y="709270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86FE05-4341-1A42-BDCE-C70F6AD78A53}"/>
                </a:ext>
              </a:extLst>
            </p:cNvPr>
            <p:cNvSpPr/>
            <p:nvPr/>
          </p:nvSpPr>
          <p:spPr>
            <a:xfrm>
              <a:off x="4668126" y="770251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046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DFC81B4-815E-9848-8001-CD1113549BB6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119817" y="1910132"/>
            <a:ext cx="493699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17A62DFA-3241-2C4E-81BC-381BFBD1A461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016601" y="1910133"/>
            <a:ext cx="493699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674A1AF-7740-5A46-A0C5-8730B6F48ABF}"/>
              </a:ext>
            </a:extLst>
          </p:cNvPr>
          <p:cNvSpPr/>
          <p:nvPr/>
        </p:nvSpPr>
        <p:spPr>
          <a:xfrm>
            <a:off x="4182177" y="1852551"/>
            <a:ext cx="3520828" cy="2648329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ea typeface="Arial" charset="0"/>
                <a:cs typeface="Arial" charset="0"/>
              </a:rPr>
              <a:t>Fabric Peer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DC1B246-595C-9148-90AB-9061D76FB8F3}"/>
              </a:ext>
            </a:extLst>
          </p:cNvPr>
          <p:cNvCxnSpPr>
            <a:cxnSpLocks/>
            <a:stCxn id="73" idx="0"/>
            <a:endCxn id="39" idx="1"/>
          </p:cNvCxnSpPr>
          <p:nvPr/>
        </p:nvCxnSpPr>
        <p:spPr bwMode="auto">
          <a:xfrm rot="5400000" flipH="1" flipV="1">
            <a:off x="4069678" y="561715"/>
            <a:ext cx="1643401" cy="3380203"/>
          </a:xfrm>
          <a:prstGeom prst="bentConnector2">
            <a:avLst/>
          </a:prstGeom>
          <a:ln w="317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FC8B4C5-BB66-C24B-AFC1-E9266763F63E}"/>
              </a:ext>
            </a:extLst>
          </p:cNvPr>
          <p:cNvCxnSpPr>
            <a:cxnSpLocks/>
            <a:stCxn id="39" idx="2"/>
          </p:cNvCxnSpPr>
          <p:nvPr/>
        </p:nvCxnSpPr>
        <p:spPr bwMode="auto">
          <a:xfrm rot="5400000">
            <a:off x="6998295" y="1825224"/>
            <a:ext cx="323880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C308CC7-5CCA-334C-8762-A15D8A47C0A0}"/>
              </a:ext>
            </a:extLst>
          </p:cNvPr>
          <p:cNvSpPr/>
          <p:nvPr/>
        </p:nvSpPr>
        <p:spPr>
          <a:xfrm>
            <a:off x="4334954" y="3989659"/>
            <a:ext cx="2262157" cy="370005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Enclave Registry Chaincode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B0A54B-5595-304F-AD6E-DA6BCA6C517B}"/>
              </a:ext>
            </a:extLst>
          </p:cNvPr>
          <p:cNvSpPr/>
          <p:nvPr/>
        </p:nvSpPr>
        <p:spPr>
          <a:xfrm>
            <a:off x="4334954" y="2157833"/>
            <a:ext cx="2262157" cy="1676879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/>
              <a:t>FPC Chaincode Pkg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0614E6-5DF4-734C-BD65-93D5B6776DAD}"/>
              </a:ext>
            </a:extLst>
          </p:cNvPr>
          <p:cNvGrpSpPr/>
          <p:nvPr/>
        </p:nvGrpSpPr>
        <p:grpSpPr>
          <a:xfrm>
            <a:off x="5450548" y="2253847"/>
            <a:ext cx="1044760" cy="963832"/>
            <a:chOff x="-1387083" y="976828"/>
            <a:chExt cx="1396972" cy="135801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8667EE4-7038-DD4D-A1B5-DDCD1990D649}"/>
                </a:ext>
              </a:extLst>
            </p:cNvPr>
            <p:cNvSpPr/>
            <p:nvPr/>
          </p:nvSpPr>
          <p:spPr>
            <a:xfrm>
              <a:off x="-1387083" y="976828"/>
              <a:ext cx="1396972" cy="1358018"/>
            </a:xfrm>
            <a:prstGeom prst="rect">
              <a:avLst/>
            </a:prstGeom>
            <a:solidFill>
              <a:srgbClr val="00B0F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00" dirty="0"/>
                <a:t>Chaincode Enclave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624A49-4349-FB4E-8207-EA867BD1BE67}"/>
                </a:ext>
              </a:extLst>
            </p:cNvPr>
            <p:cNvSpPr/>
            <p:nvPr/>
          </p:nvSpPr>
          <p:spPr>
            <a:xfrm>
              <a:off x="-1295715" y="1738872"/>
              <a:ext cx="1204588" cy="482586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Chaincode</a:t>
              </a:r>
              <a:endParaRPr lang="en-US" sz="8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539F72F-24C0-AE4D-880F-FCBCD54C86B4}"/>
                </a:ext>
              </a:extLst>
            </p:cNvPr>
            <p:cNvSpPr/>
            <p:nvPr/>
          </p:nvSpPr>
          <p:spPr>
            <a:xfrm>
              <a:off x="-1295715" y="1363367"/>
              <a:ext cx="1191073" cy="277632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Shim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EB84A8F-5A5D-8C48-8BED-0ED364AC54AE}"/>
              </a:ext>
            </a:extLst>
          </p:cNvPr>
          <p:cNvSpPr/>
          <p:nvPr/>
        </p:nvSpPr>
        <p:spPr>
          <a:xfrm>
            <a:off x="5453925" y="3293390"/>
            <a:ext cx="1044760" cy="440066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Enclave Endorsement Validation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AD1C0F-72F3-A74D-AAA6-D5BBECC8A6E1}"/>
              </a:ext>
            </a:extLst>
          </p:cNvPr>
          <p:cNvCxnSpPr>
            <a:stCxn id="31" idx="1"/>
            <a:endCxn id="33" idx="1"/>
          </p:cNvCxnSpPr>
          <p:nvPr/>
        </p:nvCxnSpPr>
        <p:spPr bwMode="auto">
          <a:xfrm flipV="1">
            <a:off x="5450548" y="2626710"/>
            <a:ext cx="68332" cy="109053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9281E7D-C70A-3B41-BBC5-A859E235F928}"/>
              </a:ext>
            </a:extLst>
          </p:cNvPr>
          <p:cNvCxnSpPr>
            <a:cxnSpLocks/>
          </p:cNvCxnSpPr>
          <p:nvPr/>
        </p:nvCxnSpPr>
        <p:spPr bwMode="auto">
          <a:xfrm>
            <a:off x="5964266" y="3692128"/>
            <a:ext cx="0" cy="366792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F1754C78-14E6-C745-92FA-EEAA5BEA74FD}"/>
              </a:ext>
            </a:extLst>
          </p:cNvPr>
          <p:cNvCxnSpPr>
            <a:cxnSpLocks/>
            <a:stCxn id="73" idx="3"/>
            <a:endCxn id="20" idx="1"/>
          </p:cNvCxnSpPr>
          <p:nvPr/>
        </p:nvCxnSpPr>
        <p:spPr bwMode="auto">
          <a:xfrm>
            <a:off x="3607327" y="3232849"/>
            <a:ext cx="727627" cy="941813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026F0BD9-9ABB-3A44-B7D0-A25D79101F50}"/>
              </a:ext>
            </a:extLst>
          </p:cNvPr>
          <p:cNvCxnSpPr>
            <a:cxnSpLocks/>
            <a:stCxn id="73" idx="3"/>
          </p:cNvCxnSpPr>
          <p:nvPr/>
        </p:nvCxnSpPr>
        <p:spPr bwMode="auto">
          <a:xfrm>
            <a:off x="3607327" y="3232849"/>
            <a:ext cx="819424" cy="1968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A14ADFD-B2D1-2F4A-B223-5D12993B79A3}"/>
              </a:ext>
            </a:extLst>
          </p:cNvPr>
          <p:cNvGrpSpPr/>
          <p:nvPr/>
        </p:nvGrpSpPr>
        <p:grpSpPr>
          <a:xfrm>
            <a:off x="6742340" y="2156105"/>
            <a:ext cx="825222" cy="1157735"/>
            <a:chOff x="5282319" y="2411817"/>
            <a:chExt cx="825222" cy="11577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619D2E0-47D9-814B-B51E-957F3CA4C9B7}"/>
                </a:ext>
              </a:extLst>
            </p:cNvPr>
            <p:cNvSpPr/>
            <p:nvPr/>
          </p:nvSpPr>
          <p:spPr>
            <a:xfrm>
              <a:off x="5282319" y="2411817"/>
              <a:ext cx="807333" cy="318666"/>
            </a:xfrm>
            <a:prstGeom prst="rect">
              <a:avLst/>
            </a:prstGeom>
            <a:solidFill>
              <a:schemeClr val="tx1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Validation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2325040-6E11-6647-9E4C-F91CC2FE6D1D}"/>
                </a:ext>
              </a:extLst>
            </p:cNvPr>
            <p:cNvGrpSpPr/>
            <p:nvPr/>
          </p:nvGrpSpPr>
          <p:grpSpPr>
            <a:xfrm>
              <a:off x="5282319" y="3250886"/>
              <a:ext cx="807333" cy="318666"/>
              <a:chOff x="5294033" y="3250886"/>
              <a:chExt cx="807333" cy="31866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E412ADF-8A08-1E4C-BF62-F0368A2338E1}"/>
                  </a:ext>
                </a:extLst>
              </p:cNvPr>
              <p:cNvSpPr/>
              <p:nvPr/>
            </p:nvSpPr>
            <p:spPr>
              <a:xfrm>
                <a:off x="5294033" y="3250886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Ledger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0382D16-D80F-6543-96B0-9FA40F0F8850}"/>
                  </a:ext>
                </a:extLst>
              </p:cNvPr>
              <p:cNvSpPr/>
              <p:nvPr/>
            </p:nvSpPr>
            <p:spPr>
              <a:xfrm>
                <a:off x="5350713" y="3420340"/>
                <a:ext cx="122820" cy="108064"/>
              </a:xfrm>
              <a:prstGeom prst="rect">
                <a:avLst/>
              </a:prstGeom>
              <a:solidFill>
                <a:srgbClr val="FFC00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9FBD4E7-F618-0F4B-A3F2-27851ED09F4A}"/>
                  </a:ext>
                </a:extLst>
              </p:cNvPr>
              <p:cNvSpPr/>
              <p:nvPr/>
            </p:nvSpPr>
            <p:spPr>
              <a:xfrm>
                <a:off x="5473533" y="3420340"/>
                <a:ext cx="122820" cy="108064"/>
              </a:xfrm>
              <a:prstGeom prst="rect">
                <a:avLst/>
              </a:prstGeom>
              <a:solidFill>
                <a:srgbClr val="92D05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6BA64B5-7047-8C43-8E63-401A44497962}"/>
                  </a:ext>
                </a:extLst>
              </p:cNvPr>
              <p:cNvSpPr/>
              <p:nvPr/>
            </p:nvSpPr>
            <p:spPr>
              <a:xfrm>
                <a:off x="5596354" y="3420340"/>
                <a:ext cx="122820" cy="108064"/>
              </a:xfrm>
              <a:prstGeom prst="rect">
                <a:avLst/>
              </a:prstGeom>
              <a:solidFill>
                <a:srgbClr val="00B0F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D16B802-60E5-1248-85DD-E32FF4F3F483}"/>
                </a:ext>
              </a:extLst>
            </p:cNvPr>
            <p:cNvGrpSpPr/>
            <p:nvPr/>
          </p:nvGrpSpPr>
          <p:grpSpPr>
            <a:xfrm>
              <a:off x="5282319" y="2831352"/>
              <a:ext cx="825222" cy="318666"/>
              <a:chOff x="5294033" y="2830488"/>
              <a:chExt cx="825222" cy="31866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F96731-56CC-DD43-9B2E-6FF18A9C60BD}"/>
                  </a:ext>
                </a:extLst>
              </p:cNvPr>
              <p:cNvSpPr/>
              <p:nvPr/>
            </p:nvSpPr>
            <p:spPr>
              <a:xfrm>
                <a:off x="5294033" y="2830488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World</a:t>
                </a:r>
                <a:br>
                  <a:rPr lang="en-US" sz="800" dirty="0"/>
                </a:br>
                <a:r>
                  <a:rPr lang="en-US" sz="800" dirty="0"/>
                  <a:t>State</a:t>
                </a:r>
              </a:p>
            </p:txBody>
          </p:sp>
          <p:pic>
            <p:nvPicPr>
              <p:cNvPr id="63" name="Graphic 62" descr="Database">
                <a:extLst>
                  <a:ext uri="{FF2B5EF4-FFF2-40B4-BE49-F238E27FC236}">
                    <a16:creationId xmlns:a16="http://schemas.microsoft.com/office/drawing/2014/main" id="{2BD903B6-FF44-A14C-A948-975908B1D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23418" y="2872393"/>
                <a:ext cx="242169" cy="242168"/>
              </a:xfrm>
              <a:prstGeom prst="rect">
                <a:avLst/>
              </a:prstGeom>
            </p:spPr>
          </p:pic>
          <p:pic>
            <p:nvPicPr>
              <p:cNvPr id="64" name="Graphic 63" descr="Lock">
                <a:extLst>
                  <a:ext uri="{FF2B5EF4-FFF2-40B4-BE49-F238E27FC236}">
                    <a16:creationId xmlns:a16="http://schemas.microsoft.com/office/drawing/2014/main" id="{08D32B78-0E40-044E-82B4-53BDCA5AA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13418" y="2930670"/>
                <a:ext cx="205837" cy="205837"/>
              </a:xfrm>
              <a:prstGeom prst="rect">
                <a:avLst/>
              </a:prstGeom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800804-5769-204B-8634-46973ED8E904}"/>
              </a:ext>
            </a:extLst>
          </p:cNvPr>
          <p:cNvGrpSpPr/>
          <p:nvPr/>
        </p:nvGrpSpPr>
        <p:grpSpPr>
          <a:xfrm>
            <a:off x="2274893" y="3073516"/>
            <a:ext cx="1332434" cy="652156"/>
            <a:chOff x="514611" y="1270782"/>
            <a:chExt cx="1332434" cy="652156"/>
          </a:xfrm>
        </p:grpSpPr>
        <p:pic>
          <p:nvPicPr>
            <p:cNvPr id="72" name="pasted-image.png">
              <a:extLst>
                <a:ext uri="{FF2B5EF4-FFF2-40B4-BE49-F238E27FC236}">
                  <a16:creationId xmlns:a16="http://schemas.microsoft.com/office/drawing/2014/main" id="{CE697768-6823-7545-B44C-DB45A9E78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8233" b="-1"/>
            <a:stretch/>
          </p:blipFill>
          <p:spPr>
            <a:xfrm>
              <a:off x="514611" y="1313661"/>
              <a:ext cx="562929" cy="60927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AE3CFB7-F2D0-8B48-90FC-CA01A1D9F4C9}"/>
                </a:ext>
              </a:extLst>
            </p:cNvPr>
            <p:cNvSpPr/>
            <p:nvPr/>
          </p:nvSpPr>
          <p:spPr>
            <a:xfrm>
              <a:off x="1034944" y="1270782"/>
              <a:ext cx="812101" cy="318666"/>
            </a:xfrm>
            <a:prstGeom prst="rect">
              <a:avLst/>
            </a:prstGeom>
            <a:solidFill>
              <a:schemeClr val="bg2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FPC</a:t>
              </a:r>
              <a:br>
                <a:rPr lang="en-US" sz="800" dirty="0"/>
              </a:br>
              <a:r>
                <a:rPr lang="en-US" sz="800" dirty="0"/>
                <a:t>Client SDK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7949B1B-2069-D140-B17D-F34E89DA37F2}"/>
                </a:ext>
              </a:extLst>
            </p:cNvPr>
            <p:cNvSpPr/>
            <p:nvPr/>
          </p:nvSpPr>
          <p:spPr>
            <a:xfrm>
              <a:off x="1034944" y="1593913"/>
              <a:ext cx="812101" cy="314923"/>
            </a:xfrm>
            <a:prstGeom prst="rect">
              <a:avLst/>
            </a:prstGeom>
            <a:solidFill>
              <a:schemeClr val="bg2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Admin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49A6955-EBC0-2F4A-AFBD-E410354DCF76}"/>
              </a:ext>
            </a:extLst>
          </p:cNvPr>
          <p:cNvGrpSpPr/>
          <p:nvPr/>
        </p:nvGrpSpPr>
        <p:grpSpPr>
          <a:xfrm>
            <a:off x="6581480" y="1104882"/>
            <a:ext cx="1260726" cy="559254"/>
            <a:chOff x="4668126" y="648289"/>
            <a:chExt cx="1685746" cy="7477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E2F858-B94B-7440-8E6A-AA96C9A12A08}"/>
                </a:ext>
              </a:extLst>
            </p:cNvPr>
            <p:cNvSpPr/>
            <p:nvPr/>
          </p:nvSpPr>
          <p:spPr>
            <a:xfrm>
              <a:off x="4803860" y="648289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65CA5FC-B1B7-3B46-88AB-6F97D0286692}"/>
                </a:ext>
              </a:extLst>
            </p:cNvPr>
            <p:cNvSpPr/>
            <p:nvPr/>
          </p:nvSpPr>
          <p:spPr>
            <a:xfrm>
              <a:off x="4735993" y="709270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86FE05-4341-1A42-BDCE-C70F6AD78A53}"/>
                </a:ext>
              </a:extLst>
            </p:cNvPr>
            <p:cNvSpPr/>
            <p:nvPr/>
          </p:nvSpPr>
          <p:spPr>
            <a:xfrm>
              <a:off x="4668126" y="770251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</p:grpSp>
      <p:pic>
        <p:nvPicPr>
          <p:cNvPr id="42" name="pasted-image.png">
            <a:extLst>
              <a:ext uri="{FF2B5EF4-FFF2-40B4-BE49-F238E27FC236}">
                <a16:creationId xmlns:a16="http://schemas.microsoft.com/office/drawing/2014/main" id="{359CB7EB-2391-114E-BFE2-8AA3C610E2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8233" b="-1"/>
          <a:stretch/>
        </p:blipFill>
        <p:spPr>
          <a:xfrm>
            <a:off x="841591" y="1888336"/>
            <a:ext cx="479895" cy="51940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pic>
        <p:nvPicPr>
          <p:cNvPr id="47" name="pasted-image.png">
            <a:extLst>
              <a:ext uri="{FF2B5EF4-FFF2-40B4-BE49-F238E27FC236}">
                <a16:creationId xmlns:a16="http://schemas.microsoft.com/office/drawing/2014/main" id="{9F5705F7-A54A-2A45-8A08-F20AADD391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-8233" b="-1"/>
          <a:stretch/>
        </p:blipFill>
        <p:spPr>
          <a:xfrm>
            <a:off x="1421197" y="1456476"/>
            <a:ext cx="479895" cy="51940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pic>
        <p:nvPicPr>
          <p:cNvPr id="48" name="pasted-image.png">
            <a:extLst>
              <a:ext uri="{FF2B5EF4-FFF2-40B4-BE49-F238E27FC236}">
                <a16:creationId xmlns:a16="http://schemas.microsoft.com/office/drawing/2014/main" id="{E12827E3-4CDE-A24D-83E3-AACA0367685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-8233" b="-1"/>
          <a:stretch/>
        </p:blipFill>
        <p:spPr>
          <a:xfrm>
            <a:off x="1700866" y="2070557"/>
            <a:ext cx="479895" cy="51940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pic>
        <p:nvPicPr>
          <p:cNvPr id="49" name="Graphic 48" descr="Contract">
            <a:extLst>
              <a:ext uri="{FF2B5EF4-FFF2-40B4-BE49-F238E27FC236}">
                <a16:creationId xmlns:a16="http://schemas.microsoft.com/office/drawing/2014/main" id="{80BCF443-0661-6143-93F6-3580E2DBB8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08471" y="1822121"/>
            <a:ext cx="606752" cy="606752"/>
          </a:xfrm>
          <a:prstGeom prst="rect">
            <a:avLst/>
          </a:prstGeom>
        </p:spPr>
      </p:pic>
      <p:pic>
        <p:nvPicPr>
          <p:cNvPr id="50" name="Graphic 49" descr="Tick">
            <a:extLst>
              <a:ext uri="{FF2B5EF4-FFF2-40B4-BE49-F238E27FC236}">
                <a16:creationId xmlns:a16="http://schemas.microsoft.com/office/drawing/2014/main" id="{29C64BF6-4F46-3B4B-A0A7-1D22AE244D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59227" y="1895665"/>
            <a:ext cx="606752" cy="606752"/>
          </a:xfrm>
          <a:prstGeom prst="rect">
            <a:avLst/>
          </a:prstGeom>
        </p:spPr>
      </p:pic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7C8394E3-FC33-7B46-AC3C-F77C0149B3B9}"/>
              </a:ext>
            </a:extLst>
          </p:cNvPr>
          <p:cNvSpPr/>
          <p:nvPr/>
        </p:nvSpPr>
        <p:spPr bwMode="auto">
          <a:xfrm>
            <a:off x="719759" y="2652426"/>
            <a:ext cx="1603420" cy="361822"/>
          </a:xfrm>
          <a:prstGeom prst="wedgeRoundRectCallout">
            <a:avLst>
              <a:gd name="adj1" fmla="val -8438"/>
              <a:gd name="adj2" fmla="val -105169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1. </a:t>
            </a:r>
            <a:r>
              <a:rPr lang="en-CH" sz="800" dirty="0">
                <a:solidFill>
                  <a:schemeClr val="tx1"/>
                </a:solidFill>
              </a:rPr>
              <a:t>Consortium agrees on CC Def</a:t>
            </a:r>
            <a:endParaRPr lang="en-US" sz="800" dirty="0">
              <a:solidFill>
                <a:schemeClr val="tx1"/>
              </a:solidFill>
            </a:endParaRPr>
          </a:p>
          <a:p>
            <a:pPr marL="137160"/>
            <a:r>
              <a:rPr lang="en-CH" sz="800" dirty="0">
                <a:solidFill>
                  <a:schemeClr val="tx1"/>
                </a:solidFill>
              </a:rPr>
              <a:t>(including MRENCLAVE)</a:t>
            </a:r>
          </a:p>
        </p:txBody>
      </p:sp>
      <p:sp>
        <p:nvSpPr>
          <p:cNvPr id="75" name="Rounded Rectangular Callout 74">
            <a:extLst>
              <a:ext uri="{FF2B5EF4-FFF2-40B4-BE49-F238E27FC236}">
                <a16:creationId xmlns:a16="http://schemas.microsoft.com/office/drawing/2014/main" id="{B206CA69-85E1-7849-96A3-FC799E4959EB}"/>
              </a:ext>
            </a:extLst>
          </p:cNvPr>
          <p:cNvSpPr/>
          <p:nvPr/>
        </p:nvSpPr>
        <p:spPr bwMode="auto">
          <a:xfrm>
            <a:off x="5286332" y="1504480"/>
            <a:ext cx="1601388" cy="684839"/>
          </a:xfrm>
          <a:prstGeom prst="wedgeRoundRectCallout">
            <a:avLst>
              <a:gd name="adj1" fmla="val -7831"/>
              <a:gd name="adj2" fmla="val 94064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r>
              <a:rPr lang="en-CH" sz="800" dirty="0"/>
              <a:t>4. Create enclave instance</a:t>
            </a:r>
          </a:p>
          <a:p>
            <a:pPr>
              <a:tabLst>
                <a:tab pos="914400" algn="l"/>
              </a:tabLst>
            </a:pPr>
            <a:r>
              <a:rPr lang="en-CH" sz="800" dirty="0"/>
              <a:t>5. Generate enclave credentials</a:t>
            </a:r>
          </a:p>
          <a:p>
            <a:r>
              <a:rPr lang="en-CH" sz="800" dirty="0"/>
              <a:t>6. Generate attestation</a:t>
            </a:r>
            <a:endParaRPr lang="en-US" sz="800" dirty="0"/>
          </a:p>
          <a:p>
            <a:pPr marL="109728" lvl="1"/>
            <a:r>
              <a:rPr lang="en-CH" sz="800" dirty="0"/>
              <a:t>(including MRENCLAVE)</a:t>
            </a:r>
          </a:p>
          <a:p>
            <a:r>
              <a:rPr lang="en-CH" sz="800" dirty="0"/>
              <a:t>7. Return</a:t>
            </a:r>
          </a:p>
        </p:txBody>
      </p:sp>
      <p:sp>
        <p:nvSpPr>
          <p:cNvPr id="76" name="Rounded Rectangular Callout 75">
            <a:extLst>
              <a:ext uri="{FF2B5EF4-FFF2-40B4-BE49-F238E27FC236}">
                <a16:creationId xmlns:a16="http://schemas.microsoft.com/office/drawing/2014/main" id="{3EBFA0F0-B60B-B249-9EB8-AC4574DBF945}"/>
              </a:ext>
            </a:extLst>
          </p:cNvPr>
          <p:cNvSpPr/>
          <p:nvPr/>
        </p:nvSpPr>
        <p:spPr bwMode="auto">
          <a:xfrm>
            <a:off x="6634856" y="3886709"/>
            <a:ext cx="1295024" cy="428727"/>
          </a:xfrm>
          <a:prstGeom prst="wedgeRoundRectCallout">
            <a:avLst>
              <a:gd name="adj1" fmla="val -67979"/>
              <a:gd name="adj2" fmla="val 33299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dirty="0"/>
              <a:t>11. Verify Evidence and</a:t>
            </a:r>
          </a:p>
          <a:p>
            <a:pPr marL="182880"/>
            <a:r>
              <a:rPr lang="en-US" sz="800" dirty="0"/>
              <a:t>Credentials</a:t>
            </a:r>
          </a:p>
          <a:p>
            <a:r>
              <a:rPr lang="en-US" sz="800" dirty="0"/>
              <a:t>12. Check against CC Def</a:t>
            </a:r>
            <a:endParaRPr lang="en-CH" sz="800" dirty="0"/>
          </a:p>
        </p:txBody>
      </p:sp>
      <p:sp>
        <p:nvSpPr>
          <p:cNvPr id="77" name="Rounded Rectangular Callout 76">
            <a:extLst>
              <a:ext uri="{FF2B5EF4-FFF2-40B4-BE49-F238E27FC236}">
                <a16:creationId xmlns:a16="http://schemas.microsoft.com/office/drawing/2014/main" id="{574E20AE-0FC7-B144-8066-3079CE69CCCD}"/>
              </a:ext>
            </a:extLst>
          </p:cNvPr>
          <p:cNvSpPr/>
          <p:nvPr/>
        </p:nvSpPr>
        <p:spPr bwMode="auto">
          <a:xfrm>
            <a:off x="2400969" y="3815627"/>
            <a:ext cx="812102" cy="254978"/>
          </a:xfrm>
          <a:prstGeom prst="wedgeRoundRectCallout">
            <a:avLst>
              <a:gd name="adj1" fmla="val 34351"/>
              <a:gd name="adj2" fmla="val -105169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CH" sz="800" dirty="0">
                <a:solidFill>
                  <a:schemeClr val="tx1"/>
                </a:solidFill>
              </a:rPr>
              <a:t>2. initEnclave</a:t>
            </a:r>
          </a:p>
        </p:txBody>
      </p:sp>
      <p:sp>
        <p:nvSpPr>
          <p:cNvPr id="78" name="Rounded Rectangular Callout 77">
            <a:extLst>
              <a:ext uri="{FF2B5EF4-FFF2-40B4-BE49-F238E27FC236}">
                <a16:creationId xmlns:a16="http://schemas.microsoft.com/office/drawing/2014/main" id="{271ED13A-F5EA-AE48-8F4C-D0CCEFC2CAC8}"/>
              </a:ext>
            </a:extLst>
          </p:cNvPr>
          <p:cNvSpPr/>
          <p:nvPr/>
        </p:nvSpPr>
        <p:spPr bwMode="auto">
          <a:xfrm>
            <a:off x="3028249" y="2551920"/>
            <a:ext cx="1378947" cy="254978"/>
          </a:xfrm>
          <a:prstGeom prst="wedgeRoundRectCallout">
            <a:avLst>
              <a:gd name="adj1" fmla="val 53875"/>
              <a:gd name="adj2" fmla="val 153834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3. “Query” _initEnclave(…)</a:t>
            </a:r>
          </a:p>
        </p:txBody>
      </p:sp>
      <p:sp>
        <p:nvSpPr>
          <p:cNvPr id="80" name="Rounded Rectangular Callout 79">
            <a:extLst>
              <a:ext uri="{FF2B5EF4-FFF2-40B4-BE49-F238E27FC236}">
                <a16:creationId xmlns:a16="http://schemas.microsoft.com/office/drawing/2014/main" id="{1DBF061C-C79F-8349-8113-1B7DCAE58A16}"/>
              </a:ext>
            </a:extLst>
          </p:cNvPr>
          <p:cNvSpPr/>
          <p:nvPr/>
        </p:nvSpPr>
        <p:spPr bwMode="auto">
          <a:xfrm>
            <a:off x="2598465" y="4424866"/>
            <a:ext cx="1937976" cy="254978"/>
          </a:xfrm>
          <a:prstGeom prst="wedgeRoundRectCallout">
            <a:avLst>
              <a:gd name="adj1" fmla="val 42408"/>
              <a:gd name="adj2" fmla="val -111145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10. “Invoke” registerEnclave(credentials)</a:t>
            </a:r>
          </a:p>
        </p:txBody>
      </p:sp>
      <p:sp>
        <p:nvSpPr>
          <p:cNvPr id="81" name="Rounded Rectangular Callout 80">
            <a:extLst>
              <a:ext uri="{FF2B5EF4-FFF2-40B4-BE49-F238E27FC236}">
                <a16:creationId xmlns:a16="http://schemas.microsoft.com/office/drawing/2014/main" id="{5987331D-33F2-B749-80AB-5C14061B626A}"/>
              </a:ext>
            </a:extLst>
          </p:cNvPr>
          <p:cNvSpPr/>
          <p:nvPr/>
        </p:nvSpPr>
        <p:spPr bwMode="auto">
          <a:xfrm>
            <a:off x="3048252" y="1001800"/>
            <a:ext cx="1999455" cy="254978"/>
          </a:xfrm>
          <a:prstGeom prst="wedgeRoundRectCallout">
            <a:avLst>
              <a:gd name="adj1" fmla="val 36344"/>
              <a:gd name="adj2" fmla="val 119964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>
                <a:solidFill>
                  <a:schemeClr val="tx1"/>
                </a:solidFill>
              </a:rPr>
              <a:t>13. </a:t>
            </a:r>
            <a:r>
              <a:rPr lang="en-CH" sz="800" dirty="0">
                <a:solidFill>
                  <a:schemeClr val="tx1"/>
                </a:solidFill>
              </a:rPr>
              <a:t>Submit registerEnclave tx for ordering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ACD592F-CD23-429D-A11C-DA72E2F1DE83}"/>
              </a:ext>
            </a:extLst>
          </p:cNvPr>
          <p:cNvSpPr/>
          <p:nvPr/>
        </p:nvSpPr>
        <p:spPr>
          <a:xfrm>
            <a:off x="4426751" y="2468170"/>
            <a:ext cx="795910" cy="1145204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Shim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BBB308-E941-4FCB-8AE8-CEB214181AF0}"/>
              </a:ext>
            </a:extLst>
          </p:cNvPr>
          <p:cNvCxnSpPr>
            <a:cxnSpLocks/>
          </p:cNvCxnSpPr>
          <p:nvPr/>
        </p:nvCxnSpPr>
        <p:spPr bwMode="auto">
          <a:xfrm flipV="1">
            <a:off x="5222661" y="2626710"/>
            <a:ext cx="296219" cy="10389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BE4C6F-DFE4-4E17-825D-5D31ABCDFAB0}"/>
              </a:ext>
            </a:extLst>
          </p:cNvPr>
          <p:cNvCxnSpPr>
            <a:cxnSpLocks/>
          </p:cNvCxnSpPr>
          <p:nvPr/>
        </p:nvCxnSpPr>
        <p:spPr bwMode="auto">
          <a:xfrm>
            <a:off x="5229824" y="3455474"/>
            <a:ext cx="296219" cy="151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Rounded Rectangular Callout 65">
            <a:extLst>
              <a:ext uri="{FF2B5EF4-FFF2-40B4-BE49-F238E27FC236}">
                <a16:creationId xmlns:a16="http://schemas.microsoft.com/office/drawing/2014/main" id="{CC26D1DF-E901-684D-A2CE-81D83B154915}"/>
              </a:ext>
            </a:extLst>
          </p:cNvPr>
          <p:cNvSpPr/>
          <p:nvPr/>
        </p:nvSpPr>
        <p:spPr bwMode="auto">
          <a:xfrm>
            <a:off x="3654253" y="3524888"/>
            <a:ext cx="1761928" cy="361822"/>
          </a:xfrm>
          <a:prstGeom prst="wedgeRoundRectCallout">
            <a:avLst>
              <a:gd name="adj1" fmla="val -55840"/>
              <a:gd name="adj2" fmla="val -107977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8. Transform attestation to evidence</a:t>
            </a:r>
          </a:p>
          <a:p>
            <a:r>
              <a:rPr lang="en-CH" sz="800" dirty="0">
                <a:solidFill>
                  <a:schemeClr val="tx1"/>
                </a:solidFill>
              </a:rPr>
              <a:t>9. Attach evidence to credentials</a:t>
            </a:r>
          </a:p>
        </p:txBody>
      </p:sp>
    </p:spTree>
    <p:extLst>
      <p:ext uri="{BB962C8B-B14F-4D97-AF65-F5344CB8AC3E}">
        <p14:creationId xmlns:p14="http://schemas.microsoft.com/office/powerpoint/2010/main" val="238373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DFC81B4-815E-9848-8001-CD1113549BB6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119817" y="1910132"/>
            <a:ext cx="493699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17A62DFA-3241-2C4E-81BC-381BFBD1A461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016601" y="1910133"/>
            <a:ext cx="493699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674A1AF-7740-5A46-A0C5-8730B6F48ABF}"/>
              </a:ext>
            </a:extLst>
          </p:cNvPr>
          <p:cNvSpPr/>
          <p:nvPr/>
        </p:nvSpPr>
        <p:spPr>
          <a:xfrm>
            <a:off x="4182177" y="1852551"/>
            <a:ext cx="3520828" cy="2648329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ea typeface="Arial" charset="0"/>
                <a:cs typeface="Arial" charset="0"/>
              </a:rPr>
              <a:t>Fabric Peer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DC1B246-595C-9148-90AB-9061D76FB8F3}"/>
              </a:ext>
            </a:extLst>
          </p:cNvPr>
          <p:cNvCxnSpPr>
            <a:cxnSpLocks/>
            <a:stCxn id="73" idx="0"/>
            <a:endCxn id="39" idx="1"/>
          </p:cNvCxnSpPr>
          <p:nvPr/>
        </p:nvCxnSpPr>
        <p:spPr bwMode="auto">
          <a:xfrm rot="5400000" flipH="1" flipV="1">
            <a:off x="4069678" y="561715"/>
            <a:ext cx="1643401" cy="3380203"/>
          </a:xfrm>
          <a:prstGeom prst="bentConnector2">
            <a:avLst/>
          </a:prstGeom>
          <a:ln w="317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FC8B4C5-BB66-C24B-AFC1-E9266763F63E}"/>
              </a:ext>
            </a:extLst>
          </p:cNvPr>
          <p:cNvCxnSpPr>
            <a:cxnSpLocks/>
            <a:stCxn id="39" idx="2"/>
          </p:cNvCxnSpPr>
          <p:nvPr/>
        </p:nvCxnSpPr>
        <p:spPr bwMode="auto">
          <a:xfrm rot="5400000">
            <a:off x="6998295" y="1825224"/>
            <a:ext cx="323880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C308CC7-5CCA-334C-8762-A15D8A47C0A0}"/>
              </a:ext>
            </a:extLst>
          </p:cNvPr>
          <p:cNvSpPr/>
          <p:nvPr/>
        </p:nvSpPr>
        <p:spPr>
          <a:xfrm>
            <a:off x="4334954" y="3989659"/>
            <a:ext cx="2262157" cy="37000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Enclave Registry Chaincode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B0A54B-5595-304F-AD6E-DA6BCA6C517B}"/>
              </a:ext>
            </a:extLst>
          </p:cNvPr>
          <p:cNvSpPr/>
          <p:nvPr/>
        </p:nvSpPr>
        <p:spPr>
          <a:xfrm>
            <a:off x="4334954" y="2157833"/>
            <a:ext cx="2262157" cy="1676879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/>
              <a:t>FPC Chaincode Pkg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0614E6-5DF4-734C-BD65-93D5B6776DAD}"/>
              </a:ext>
            </a:extLst>
          </p:cNvPr>
          <p:cNvGrpSpPr/>
          <p:nvPr/>
        </p:nvGrpSpPr>
        <p:grpSpPr>
          <a:xfrm>
            <a:off x="5450548" y="2253847"/>
            <a:ext cx="1044760" cy="963832"/>
            <a:chOff x="-1387083" y="976828"/>
            <a:chExt cx="1396972" cy="135801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8667EE4-7038-DD4D-A1B5-DDCD1990D649}"/>
                </a:ext>
              </a:extLst>
            </p:cNvPr>
            <p:cNvSpPr/>
            <p:nvPr/>
          </p:nvSpPr>
          <p:spPr>
            <a:xfrm>
              <a:off x="-1387083" y="976828"/>
              <a:ext cx="1396972" cy="1358018"/>
            </a:xfrm>
            <a:prstGeom prst="rect">
              <a:avLst/>
            </a:prstGeom>
            <a:solidFill>
              <a:srgbClr val="00B0F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00" dirty="0"/>
                <a:t>Chaincode Enclave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624A49-4349-FB4E-8207-EA867BD1BE67}"/>
                </a:ext>
              </a:extLst>
            </p:cNvPr>
            <p:cNvSpPr/>
            <p:nvPr/>
          </p:nvSpPr>
          <p:spPr>
            <a:xfrm>
              <a:off x="-1295715" y="1738872"/>
              <a:ext cx="1204588" cy="482586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Chaincode</a:t>
              </a:r>
              <a:endParaRPr lang="en-US" sz="8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539F72F-24C0-AE4D-880F-FCBCD54C86B4}"/>
                </a:ext>
              </a:extLst>
            </p:cNvPr>
            <p:cNvSpPr/>
            <p:nvPr/>
          </p:nvSpPr>
          <p:spPr>
            <a:xfrm>
              <a:off x="-1295715" y="1363367"/>
              <a:ext cx="1191073" cy="277632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Shim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EB84A8F-5A5D-8C48-8BED-0ED364AC54AE}"/>
              </a:ext>
            </a:extLst>
          </p:cNvPr>
          <p:cNvSpPr/>
          <p:nvPr/>
        </p:nvSpPr>
        <p:spPr>
          <a:xfrm>
            <a:off x="5453925" y="3293390"/>
            <a:ext cx="1044760" cy="440066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Enclave Endorsement Validation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AD1C0F-72F3-A74D-AAA6-D5BBECC8A6E1}"/>
              </a:ext>
            </a:extLst>
          </p:cNvPr>
          <p:cNvCxnSpPr>
            <a:stCxn id="31" idx="1"/>
            <a:endCxn id="33" idx="1"/>
          </p:cNvCxnSpPr>
          <p:nvPr/>
        </p:nvCxnSpPr>
        <p:spPr bwMode="auto">
          <a:xfrm flipV="1">
            <a:off x="5450548" y="2626710"/>
            <a:ext cx="68332" cy="109053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9281E7D-C70A-3B41-BBC5-A859E235F928}"/>
              </a:ext>
            </a:extLst>
          </p:cNvPr>
          <p:cNvCxnSpPr>
            <a:cxnSpLocks/>
          </p:cNvCxnSpPr>
          <p:nvPr/>
        </p:nvCxnSpPr>
        <p:spPr bwMode="auto">
          <a:xfrm>
            <a:off x="5964266" y="3692128"/>
            <a:ext cx="0" cy="366792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F1754C78-14E6-C745-92FA-EEAA5BEA74FD}"/>
              </a:ext>
            </a:extLst>
          </p:cNvPr>
          <p:cNvCxnSpPr>
            <a:cxnSpLocks/>
            <a:stCxn id="73" idx="3"/>
            <a:endCxn id="20" idx="1"/>
          </p:cNvCxnSpPr>
          <p:nvPr/>
        </p:nvCxnSpPr>
        <p:spPr bwMode="auto">
          <a:xfrm>
            <a:off x="3607327" y="3232849"/>
            <a:ext cx="727627" cy="941813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026F0BD9-9ABB-3A44-B7D0-A25D79101F50}"/>
              </a:ext>
            </a:extLst>
          </p:cNvPr>
          <p:cNvCxnSpPr>
            <a:cxnSpLocks/>
            <a:stCxn id="73" idx="3"/>
          </p:cNvCxnSpPr>
          <p:nvPr/>
        </p:nvCxnSpPr>
        <p:spPr bwMode="auto">
          <a:xfrm>
            <a:off x="3607327" y="3232849"/>
            <a:ext cx="819424" cy="1968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A14ADFD-B2D1-2F4A-B223-5D12993B79A3}"/>
              </a:ext>
            </a:extLst>
          </p:cNvPr>
          <p:cNvGrpSpPr/>
          <p:nvPr/>
        </p:nvGrpSpPr>
        <p:grpSpPr>
          <a:xfrm>
            <a:off x="6742340" y="2156105"/>
            <a:ext cx="825222" cy="1157735"/>
            <a:chOff x="5282319" y="2411817"/>
            <a:chExt cx="825222" cy="11577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619D2E0-47D9-814B-B51E-957F3CA4C9B7}"/>
                </a:ext>
              </a:extLst>
            </p:cNvPr>
            <p:cNvSpPr/>
            <p:nvPr/>
          </p:nvSpPr>
          <p:spPr>
            <a:xfrm>
              <a:off x="5282319" y="2411817"/>
              <a:ext cx="807333" cy="318666"/>
            </a:xfrm>
            <a:prstGeom prst="rect">
              <a:avLst/>
            </a:prstGeom>
            <a:solidFill>
              <a:schemeClr val="tx1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Validation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2325040-6E11-6647-9E4C-F91CC2FE6D1D}"/>
                </a:ext>
              </a:extLst>
            </p:cNvPr>
            <p:cNvGrpSpPr/>
            <p:nvPr/>
          </p:nvGrpSpPr>
          <p:grpSpPr>
            <a:xfrm>
              <a:off x="5282319" y="3250886"/>
              <a:ext cx="807333" cy="318666"/>
              <a:chOff x="5294033" y="3250886"/>
              <a:chExt cx="807333" cy="31866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E412ADF-8A08-1E4C-BF62-F0368A2338E1}"/>
                  </a:ext>
                </a:extLst>
              </p:cNvPr>
              <p:cNvSpPr/>
              <p:nvPr/>
            </p:nvSpPr>
            <p:spPr>
              <a:xfrm>
                <a:off x="5294033" y="3250886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Ledger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0382D16-D80F-6543-96B0-9FA40F0F8850}"/>
                  </a:ext>
                </a:extLst>
              </p:cNvPr>
              <p:cNvSpPr/>
              <p:nvPr/>
            </p:nvSpPr>
            <p:spPr>
              <a:xfrm>
                <a:off x="5350713" y="3420340"/>
                <a:ext cx="122820" cy="108064"/>
              </a:xfrm>
              <a:prstGeom prst="rect">
                <a:avLst/>
              </a:prstGeom>
              <a:solidFill>
                <a:srgbClr val="FFC00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9FBD4E7-F618-0F4B-A3F2-27851ED09F4A}"/>
                  </a:ext>
                </a:extLst>
              </p:cNvPr>
              <p:cNvSpPr/>
              <p:nvPr/>
            </p:nvSpPr>
            <p:spPr>
              <a:xfrm>
                <a:off x="5473533" y="3420340"/>
                <a:ext cx="122820" cy="108064"/>
              </a:xfrm>
              <a:prstGeom prst="rect">
                <a:avLst/>
              </a:prstGeom>
              <a:solidFill>
                <a:srgbClr val="92D05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6BA64B5-7047-8C43-8E63-401A44497962}"/>
                  </a:ext>
                </a:extLst>
              </p:cNvPr>
              <p:cNvSpPr/>
              <p:nvPr/>
            </p:nvSpPr>
            <p:spPr>
              <a:xfrm>
                <a:off x="5596354" y="3420340"/>
                <a:ext cx="122820" cy="108064"/>
              </a:xfrm>
              <a:prstGeom prst="rect">
                <a:avLst/>
              </a:prstGeom>
              <a:solidFill>
                <a:srgbClr val="00B0F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D16B802-60E5-1248-85DD-E32FF4F3F483}"/>
                </a:ext>
              </a:extLst>
            </p:cNvPr>
            <p:cNvGrpSpPr/>
            <p:nvPr/>
          </p:nvGrpSpPr>
          <p:grpSpPr>
            <a:xfrm>
              <a:off x="5282319" y="2831352"/>
              <a:ext cx="825222" cy="318666"/>
              <a:chOff x="5294033" y="2830488"/>
              <a:chExt cx="825222" cy="31866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F96731-56CC-DD43-9B2E-6FF18A9C60BD}"/>
                  </a:ext>
                </a:extLst>
              </p:cNvPr>
              <p:cNvSpPr/>
              <p:nvPr/>
            </p:nvSpPr>
            <p:spPr>
              <a:xfrm>
                <a:off x="5294033" y="2830488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World</a:t>
                </a:r>
                <a:br>
                  <a:rPr lang="en-US" sz="800" dirty="0"/>
                </a:br>
                <a:r>
                  <a:rPr lang="en-US" sz="800" dirty="0"/>
                  <a:t>State</a:t>
                </a:r>
              </a:p>
            </p:txBody>
          </p:sp>
          <p:pic>
            <p:nvPicPr>
              <p:cNvPr id="63" name="Graphic 62" descr="Database">
                <a:extLst>
                  <a:ext uri="{FF2B5EF4-FFF2-40B4-BE49-F238E27FC236}">
                    <a16:creationId xmlns:a16="http://schemas.microsoft.com/office/drawing/2014/main" id="{2BD903B6-FF44-A14C-A948-975908B1D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23418" y="2872393"/>
                <a:ext cx="242169" cy="242168"/>
              </a:xfrm>
              <a:prstGeom prst="rect">
                <a:avLst/>
              </a:prstGeom>
            </p:spPr>
          </p:pic>
          <p:pic>
            <p:nvPicPr>
              <p:cNvPr id="64" name="Graphic 63" descr="Lock">
                <a:extLst>
                  <a:ext uri="{FF2B5EF4-FFF2-40B4-BE49-F238E27FC236}">
                    <a16:creationId xmlns:a16="http://schemas.microsoft.com/office/drawing/2014/main" id="{08D32B78-0E40-044E-82B4-53BDCA5AA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13418" y="2930670"/>
                <a:ext cx="205837" cy="205837"/>
              </a:xfrm>
              <a:prstGeom prst="rect">
                <a:avLst/>
              </a:prstGeom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800804-5769-204B-8634-46973ED8E904}"/>
              </a:ext>
            </a:extLst>
          </p:cNvPr>
          <p:cNvGrpSpPr/>
          <p:nvPr/>
        </p:nvGrpSpPr>
        <p:grpSpPr>
          <a:xfrm>
            <a:off x="2274893" y="3073516"/>
            <a:ext cx="1332434" cy="652156"/>
            <a:chOff x="514611" y="1270782"/>
            <a:chExt cx="1332434" cy="652156"/>
          </a:xfrm>
        </p:grpSpPr>
        <p:pic>
          <p:nvPicPr>
            <p:cNvPr id="72" name="pasted-image.png">
              <a:extLst>
                <a:ext uri="{FF2B5EF4-FFF2-40B4-BE49-F238E27FC236}">
                  <a16:creationId xmlns:a16="http://schemas.microsoft.com/office/drawing/2014/main" id="{CE697768-6823-7545-B44C-DB45A9E78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8233" b="-1"/>
            <a:stretch/>
          </p:blipFill>
          <p:spPr>
            <a:xfrm>
              <a:off x="514611" y="1313661"/>
              <a:ext cx="562929" cy="60927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AE3CFB7-F2D0-8B48-90FC-CA01A1D9F4C9}"/>
                </a:ext>
              </a:extLst>
            </p:cNvPr>
            <p:cNvSpPr/>
            <p:nvPr/>
          </p:nvSpPr>
          <p:spPr>
            <a:xfrm>
              <a:off x="1034944" y="1270782"/>
              <a:ext cx="812101" cy="318666"/>
            </a:xfrm>
            <a:prstGeom prst="rect">
              <a:avLst/>
            </a:prstGeom>
            <a:solidFill>
              <a:schemeClr val="bg2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FPC</a:t>
              </a:r>
              <a:br>
                <a:rPr lang="en-US" sz="800" dirty="0"/>
              </a:br>
              <a:r>
                <a:rPr lang="en-US" sz="800" dirty="0"/>
                <a:t>Client SDK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7949B1B-2069-D140-B17D-F34E89DA37F2}"/>
                </a:ext>
              </a:extLst>
            </p:cNvPr>
            <p:cNvSpPr/>
            <p:nvPr/>
          </p:nvSpPr>
          <p:spPr>
            <a:xfrm>
              <a:off x="1034944" y="1593913"/>
              <a:ext cx="812101" cy="314923"/>
            </a:xfrm>
            <a:prstGeom prst="rect">
              <a:avLst/>
            </a:prstGeom>
            <a:solidFill>
              <a:schemeClr val="bg2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Application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49A6955-EBC0-2F4A-AFBD-E410354DCF76}"/>
              </a:ext>
            </a:extLst>
          </p:cNvPr>
          <p:cNvGrpSpPr/>
          <p:nvPr/>
        </p:nvGrpSpPr>
        <p:grpSpPr>
          <a:xfrm>
            <a:off x="6581480" y="1104882"/>
            <a:ext cx="1260726" cy="559254"/>
            <a:chOff x="4668126" y="648289"/>
            <a:chExt cx="1685746" cy="7477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E2F858-B94B-7440-8E6A-AA96C9A12A08}"/>
                </a:ext>
              </a:extLst>
            </p:cNvPr>
            <p:cNvSpPr/>
            <p:nvPr/>
          </p:nvSpPr>
          <p:spPr>
            <a:xfrm>
              <a:off x="4803860" y="648289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65CA5FC-B1B7-3B46-88AB-6F97D0286692}"/>
                </a:ext>
              </a:extLst>
            </p:cNvPr>
            <p:cNvSpPr/>
            <p:nvPr/>
          </p:nvSpPr>
          <p:spPr>
            <a:xfrm>
              <a:off x="4735993" y="709270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86FE05-4341-1A42-BDCE-C70F6AD78A53}"/>
                </a:ext>
              </a:extLst>
            </p:cNvPr>
            <p:cNvSpPr/>
            <p:nvPr/>
          </p:nvSpPr>
          <p:spPr>
            <a:xfrm>
              <a:off x="4668126" y="770251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</p:grp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226DBDC7-5C94-7644-A0FC-D8B42C999C68}"/>
              </a:ext>
            </a:extLst>
          </p:cNvPr>
          <p:cNvSpPr/>
          <p:nvPr/>
        </p:nvSpPr>
        <p:spPr bwMode="auto">
          <a:xfrm>
            <a:off x="2392486" y="3786692"/>
            <a:ext cx="999570" cy="254978"/>
          </a:xfrm>
          <a:prstGeom prst="wedgeRoundRectCallout">
            <a:avLst>
              <a:gd name="adj1" fmla="val 34351"/>
              <a:gd name="adj2" fmla="val -105169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CH" sz="800" dirty="0">
                <a:solidFill>
                  <a:schemeClr val="tx1"/>
                </a:solidFill>
              </a:rPr>
              <a:t>1. “Invoke” f(args)</a:t>
            </a:r>
          </a:p>
        </p:txBody>
      </p:sp>
      <p:sp>
        <p:nvSpPr>
          <p:cNvPr id="49" name="Rounded Rectangular Callout 48">
            <a:extLst>
              <a:ext uri="{FF2B5EF4-FFF2-40B4-BE49-F238E27FC236}">
                <a16:creationId xmlns:a16="http://schemas.microsoft.com/office/drawing/2014/main" id="{D6019F1D-86A1-7141-B474-35661880F724}"/>
              </a:ext>
            </a:extLst>
          </p:cNvPr>
          <p:cNvSpPr/>
          <p:nvPr/>
        </p:nvSpPr>
        <p:spPr bwMode="auto">
          <a:xfrm>
            <a:off x="3555913" y="4367174"/>
            <a:ext cx="1252527" cy="361822"/>
          </a:xfrm>
          <a:prstGeom prst="wedgeRoundRectCallout">
            <a:avLst>
              <a:gd name="adj1" fmla="val 42463"/>
              <a:gd name="adj2" fmla="val -96745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2. Discover enclave peer </a:t>
            </a:r>
          </a:p>
          <a:p>
            <a:r>
              <a:rPr lang="en-CH" sz="800" dirty="0">
                <a:solidFill>
                  <a:schemeClr val="tx1"/>
                </a:solidFill>
              </a:rPr>
              <a:t>3. Get CCEncKey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2AFFA304-89EA-2D47-9F2B-4D4746F26085}"/>
              </a:ext>
            </a:extLst>
          </p:cNvPr>
          <p:cNvSpPr/>
          <p:nvPr/>
        </p:nvSpPr>
        <p:spPr bwMode="auto">
          <a:xfrm>
            <a:off x="2913342" y="2611694"/>
            <a:ext cx="1479243" cy="361822"/>
          </a:xfrm>
          <a:prstGeom prst="wedgeRoundRectCallout">
            <a:avLst>
              <a:gd name="adj1" fmla="val -6537"/>
              <a:gd name="adj2" fmla="val 94200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4. Encrypt f(args)</a:t>
            </a:r>
          </a:p>
          <a:p>
            <a:r>
              <a:rPr lang="en-CH" sz="800" dirty="0">
                <a:solidFill>
                  <a:schemeClr val="tx1"/>
                </a:solidFill>
              </a:rPr>
              <a:t>5. “Query” invoke(enc_args)</a:t>
            </a:r>
          </a:p>
        </p:txBody>
      </p:sp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260BAA50-6CEB-A643-8741-40FF22972FA1}"/>
              </a:ext>
            </a:extLst>
          </p:cNvPr>
          <p:cNvSpPr/>
          <p:nvPr/>
        </p:nvSpPr>
        <p:spPr bwMode="auto">
          <a:xfrm>
            <a:off x="4830312" y="1311376"/>
            <a:ext cx="1592551" cy="697896"/>
          </a:xfrm>
          <a:prstGeom prst="wedgeRoundRectCallout">
            <a:avLst>
              <a:gd name="adj1" fmla="val -6388"/>
              <a:gd name="adj2" fmla="val 106469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/>
              <a:t>6.</a:t>
            </a:r>
            <a:r>
              <a:rPr lang="en-US" sz="800" dirty="0"/>
              <a:t> </a:t>
            </a:r>
            <a:r>
              <a:rPr lang="en-CH" sz="800" dirty="0"/>
              <a:t>Decrypt args</a:t>
            </a:r>
          </a:p>
          <a:p>
            <a:r>
              <a:rPr lang="en-CH" sz="800" dirty="0"/>
              <a:t>7. Execute chaincode logic</a:t>
            </a:r>
            <a:endParaRPr lang="en-US" sz="800" dirty="0"/>
          </a:p>
          <a:p>
            <a:r>
              <a:rPr lang="en-US" sz="800" dirty="0"/>
              <a:t>8. Encrypt response</a:t>
            </a:r>
            <a:endParaRPr lang="en-CH" sz="800" dirty="0"/>
          </a:p>
          <a:p>
            <a:r>
              <a:rPr lang="en-US" sz="800" dirty="0"/>
              <a:t>9</a:t>
            </a:r>
            <a:r>
              <a:rPr lang="en-CH" sz="800" dirty="0"/>
              <a:t>. </a:t>
            </a:r>
            <a:r>
              <a:rPr lang="en-GB" sz="800" dirty="0"/>
              <a:t>C</a:t>
            </a:r>
            <a:r>
              <a:rPr lang="en-CH" sz="800" dirty="0"/>
              <a:t>reate enclave endorsement</a:t>
            </a:r>
          </a:p>
          <a:p>
            <a:r>
              <a:rPr lang="en-US" sz="800" dirty="0"/>
              <a:t>10</a:t>
            </a:r>
            <a:r>
              <a:rPr lang="en-CH" sz="800" dirty="0"/>
              <a:t>. Return response</a:t>
            </a:r>
          </a:p>
        </p:txBody>
      </p:sp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D077EFFA-FCEE-EF47-8C6F-E6C5B63942E2}"/>
              </a:ext>
            </a:extLst>
          </p:cNvPr>
          <p:cNvSpPr/>
          <p:nvPr/>
        </p:nvSpPr>
        <p:spPr bwMode="auto">
          <a:xfrm>
            <a:off x="6474608" y="3621609"/>
            <a:ext cx="1695738" cy="453175"/>
          </a:xfrm>
          <a:prstGeom prst="wedgeRoundRectCallout">
            <a:avLst>
              <a:gd name="adj1" fmla="val -62637"/>
              <a:gd name="adj2" fmla="val -41297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dirty="0"/>
              <a:t>12. Re-Perform read/write ops</a:t>
            </a:r>
          </a:p>
          <a:p>
            <a:r>
              <a:rPr lang="en-US" sz="800" dirty="0"/>
              <a:t>13. Validate enclave endorsement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391B2B-64AD-4E07-BD07-A4477CB1077D}"/>
              </a:ext>
            </a:extLst>
          </p:cNvPr>
          <p:cNvSpPr/>
          <p:nvPr/>
        </p:nvSpPr>
        <p:spPr>
          <a:xfrm>
            <a:off x="4426751" y="2468170"/>
            <a:ext cx="795910" cy="1145204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Shim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CE8574C-AAAB-40E8-ACAC-177A07E89606}"/>
              </a:ext>
            </a:extLst>
          </p:cNvPr>
          <p:cNvCxnSpPr>
            <a:cxnSpLocks/>
          </p:cNvCxnSpPr>
          <p:nvPr/>
        </p:nvCxnSpPr>
        <p:spPr bwMode="auto">
          <a:xfrm flipV="1">
            <a:off x="5222661" y="2626710"/>
            <a:ext cx="296219" cy="10389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0D7A76E-2405-406F-807B-A9B13F3D49EF}"/>
              </a:ext>
            </a:extLst>
          </p:cNvPr>
          <p:cNvCxnSpPr>
            <a:cxnSpLocks/>
          </p:cNvCxnSpPr>
          <p:nvPr/>
        </p:nvCxnSpPr>
        <p:spPr bwMode="auto">
          <a:xfrm>
            <a:off x="5229824" y="3455474"/>
            <a:ext cx="296219" cy="151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5" name="Rounded Rectangular Callout 55">
            <a:extLst>
              <a:ext uri="{FF2B5EF4-FFF2-40B4-BE49-F238E27FC236}">
                <a16:creationId xmlns:a16="http://schemas.microsoft.com/office/drawing/2014/main" id="{F7D29329-1D4B-4A85-9BCF-1A50FC89F9CF}"/>
              </a:ext>
            </a:extLst>
          </p:cNvPr>
          <p:cNvSpPr/>
          <p:nvPr/>
        </p:nvSpPr>
        <p:spPr bwMode="auto">
          <a:xfrm>
            <a:off x="3648402" y="3692128"/>
            <a:ext cx="1488366" cy="363793"/>
          </a:xfrm>
          <a:prstGeom prst="wedgeRoundRectCallout">
            <a:avLst>
              <a:gd name="adj1" fmla="val -53025"/>
              <a:gd name="adj2" fmla="val -147435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14. Submit to Ordering svc</a:t>
            </a:r>
          </a:p>
          <a:p>
            <a:r>
              <a:rPr lang="en-US" sz="800" dirty="0">
                <a:solidFill>
                  <a:schemeClr val="tx1"/>
                </a:solidFill>
              </a:rPr>
              <a:t>15. Decrypt &amp; return response</a:t>
            </a:r>
          </a:p>
        </p:txBody>
      </p:sp>
      <p:sp>
        <p:nvSpPr>
          <p:cNvPr id="56" name="Rounded Rectangular Callout 55">
            <a:extLst>
              <a:ext uri="{FF2B5EF4-FFF2-40B4-BE49-F238E27FC236}">
                <a16:creationId xmlns:a16="http://schemas.microsoft.com/office/drawing/2014/main" id="{F6C2BAB8-43FA-0B49-8FAB-4B2CFC001080}"/>
              </a:ext>
            </a:extLst>
          </p:cNvPr>
          <p:cNvSpPr/>
          <p:nvPr/>
        </p:nvSpPr>
        <p:spPr bwMode="auto">
          <a:xfrm>
            <a:off x="3655030" y="3335635"/>
            <a:ext cx="1488366" cy="215607"/>
          </a:xfrm>
          <a:prstGeom prst="wedgeRoundRectCallout">
            <a:avLst>
              <a:gd name="adj1" fmla="val -51179"/>
              <a:gd name="adj2" fmla="val -73486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1</a:t>
            </a:r>
            <a:r>
              <a:rPr lang="en-US" sz="800" dirty="0">
                <a:solidFill>
                  <a:schemeClr val="tx1"/>
                </a:solidFill>
              </a:rPr>
              <a:t>1</a:t>
            </a:r>
            <a:r>
              <a:rPr lang="en-CH" sz="800" dirty="0">
                <a:solidFill>
                  <a:schemeClr val="tx1"/>
                </a:solidFill>
              </a:rPr>
              <a:t>. “Invoke” endorse(reponse)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970519"/>
      </p:ext>
    </p:extLst>
  </p:cSld>
  <p:clrMapOvr>
    <a:masterClrMapping/>
  </p:clrMapOvr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6D6E70"/>
      </a:dk1>
      <a:lt1>
        <a:srgbClr val="FFFFFF"/>
      </a:lt1>
      <a:dk2>
        <a:srgbClr val="191919"/>
      </a:dk2>
      <a:lt2>
        <a:srgbClr val="B2B2B2"/>
      </a:lt2>
      <a:accent1>
        <a:srgbClr val="00B0DA"/>
      </a:accent1>
      <a:accent2>
        <a:srgbClr val="00B0DA"/>
      </a:accent2>
      <a:accent3>
        <a:srgbClr val="FFFFFF"/>
      </a:accent3>
      <a:accent4>
        <a:srgbClr val="5C5D5F"/>
      </a:accent4>
      <a:accent5>
        <a:srgbClr val="AAD4EA"/>
      </a:accent5>
      <a:accent6>
        <a:srgbClr val="009FC5"/>
      </a:accent6>
      <a:hlink>
        <a:srgbClr val="00B0DA"/>
      </a:hlink>
      <a:folHlink>
        <a:srgbClr val="AB1A86"/>
      </a:folHlink>
    </a:clrScheme>
    <a:fontScheme name="10 September 2009">
      <a:majorFont>
        <a:latin typeface="HelvNeue Light for IBM"/>
        <a:ea typeface=""/>
        <a:cs typeface=""/>
      </a:majorFont>
      <a:minorFont>
        <a:latin typeface="HelvNeue Light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21412</TotalTime>
  <Words>322</Words>
  <Application>Microsoft Macintosh PowerPoint</Application>
  <PresentationFormat>On-screen Show (16:9)</PresentationFormat>
  <Paragraphs>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HelvNeue Light for IBM</vt:lpstr>
      <vt:lpstr>Wingdings</vt:lpstr>
      <vt:lpstr>10 September 2009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Smart Planet Template</dc:title>
  <dc:creator>krisbiron</dc:creator>
  <cp:lastModifiedBy>Marcus Brandenburger</cp:lastModifiedBy>
  <cp:revision>1355</cp:revision>
  <cp:lastPrinted>2019-07-23T05:22:49Z</cp:lastPrinted>
  <dcterms:created xsi:type="dcterms:W3CDTF">2014-12-08T21:56:56Z</dcterms:created>
  <dcterms:modified xsi:type="dcterms:W3CDTF">2021-01-12T15:19:11Z</dcterms:modified>
</cp:coreProperties>
</file>