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5" r:id="rId4"/>
    <p:sldId id="284" r:id="rId5"/>
    <p:sldId id="287" r:id="rId6"/>
    <p:sldId id="286" r:id="rId7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/>
    <p:restoredTop sz="94722"/>
  </p:normalViewPr>
  <p:slideViewPr>
    <p:cSldViewPr snapToGrid="0" snapToObjects="1">
      <p:cViewPr varScale="1">
        <p:scale>
          <a:sx n="123" d="100"/>
          <a:sy n="12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41F7-1596-B343-A556-4C1EFF82AAAE}" type="datetimeFigureOut">
              <a:t>02/05/2020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CC44-EE41-DA4C-AEAA-D7AA1A4B08E8}" type="slidenum"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5180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FE2B-55A8-9741-A174-E7C6A228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CA0C-9A66-CE48-BE08-D4ACE49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CE59-1DE3-5C41-BE67-8059B72C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7367-73F6-5A41-8E23-0AB5145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C7F6-780E-5D46-B2E2-F6AC8BE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2307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47A9-3483-3946-93C0-C5233B8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63B1-BAD4-394A-A781-CE5CDF9C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3DBC-A2EF-B24F-A6DE-11BAF0F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6B74-85D7-CA49-9351-37F73750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5D38-ECC8-CB40-808D-45E9724F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1344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766E4-4DF7-C44A-96B6-5F74AE2E7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2A0A-4148-5E44-A490-5C7F71A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4D07-E8F1-E048-B4FA-066ABD8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7FF9-0699-B44E-BB70-DB0A286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D92-EAB7-C74B-8590-D01F2EB1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6907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EF8E-E789-2743-B9EF-CCCC4B09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0" y="-10510"/>
            <a:ext cx="12202510" cy="1001289"/>
          </a:xfr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ACBB-901D-F244-A2CC-13D3CD95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3" y="1468315"/>
            <a:ext cx="11875476" cy="4475284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EA19-EC8B-0144-8C90-9723225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1421-59AF-F345-A9C5-E7212202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5D78-8B83-6E48-81F8-D2427659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8126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274D-C790-F747-B158-1A0D21C4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3637-A89E-A547-9D5D-6B861A4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B8D7-DE9B-7343-9B9F-A801BA4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8E2F-50E4-2246-939A-2F1E66B8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8C3A-380F-A344-B8C5-30F3BB17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041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DAB4-C8D2-4D4E-BA1D-781321BC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D598-C4C3-E940-804C-FF58DA0ED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E406-342C-4F4D-BCDE-DE028B32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AA87-B792-CF4D-9BD3-994D402B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EB57B-92B9-AF44-994C-36B76FAD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021E-2A4F-7F40-93DA-F1F23D7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090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308-8289-F44C-960A-385C056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19BF-F916-114B-A038-6EC93818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BCDC-3211-D547-AD3A-1187F347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3A187-58FD-9E49-9BFC-B1AAC704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0CB36-9495-3B43-BB93-826F8A62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A2CFB-6C68-054F-AEF9-7B96C274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6D13-04F6-4F4F-9B1A-69E4EE70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DE775-FAC5-AC43-9EE9-BD32DD35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999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67E2-51B5-4045-A1ED-E979F72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48B4-C5BB-2B43-8745-708DA39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5F39F-7C2D-1D4C-8AB3-47411876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BFEF-089B-2648-992A-92DB3D3C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955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735A-D87B-1746-A28A-039A9606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E8F2-4F87-4F44-8418-6938640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50F5A-FE96-C94B-B36E-16AE7428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8126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0091-5A92-A647-822D-4D879FD4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1B67-023A-C04B-8625-2B33945D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yriad Pro" panose="020B0503030403020204" pitchFamily="34" charset="0"/>
              </a:defRPr>
            </a:lvl1pPr>
            <a:lvl2pPr>
              <a:defRPr sz="28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000">
                <a:latin typeface="Myriad Pro" panose="020B0503030403020204" pitchFamily="34" charset="0"/>
              </a:defRPr>
            </a:lvl4pPr>
            <a:lvl5pPr>
              <a:defRPr sz="2000"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65FD-1AF8-5647-B5D3-368485E8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30B6C-6DD1-3D49-A770-FCBEC964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D0A1-C9A9-4F4E-986B-F6AC59A6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D776-862D-094D-B4BB-87772D2F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242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27B-C202-0B4B-B220-0C43CA9B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2D1E-F40F-A241-A56A-467D5D11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Myriad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EBB5-E252-9E49-B64B-752D08A9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34D3-41A9-8042-8CF6-C36D7D11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02/05/2020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8825-27D2-054E-8346-6189B120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733A-7F4F-EC4C-86CA-1DAEE8E3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0333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B6B9F-A2C8-074D-8533-B3EE564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77D0-768F-F94B-8563-3F8CE33D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B8E2-C810-7A44-95E7-4C344C6EA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17D3-42B3-2046-ACBE-C92755D4BA9C}" type="datetimeFigureOut">
              <a:t>02/05/2020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CE30-D709-FD4F-9CA4-718069C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9E87-B1E5-B441-8E95-84938DE95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F2B3-67B5-BF49-BB31-3E8229792BC9}" type="slidenum"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603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C79D-0838-2F41-AFA3-FD7757B0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/>
              <a:t>Performanse web aplikacija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AC66B-F596-1F45-867F-DA7B6123A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S"/>
              <a:t>Internet softverske arhitekture</a:t>
            </a:r>
          </a:p>
          <a:p>
            <a:r>
              <a:rPr lang="en-RS"/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30296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564-6CCC-A049-AE07-31E30D1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Demo aplikacija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D40FE-A981-504D-BFF6-CD1AA40A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6" y="1468315"/>
            <a:ext cx="11537575" cy="4475284"/>
          </a:xfrm>
        </p:spPr>
        <p:txBody>
          <a:bodyPr/>
          <a:lstStyle/>
          <a:p>
            <a:r>
              <a:rPr lang="en-RS"/>
              <a:t>aplikacija za online polaganje testa za “malu maturu” </a:t>
            </a:r>
          </a:p>
          <a:p>
            <a:r>
              <a:rPr lang="en-RS"/>
              <a:t>aproksimacija realne situacije</a:t>
            </a:r>
          </a:p>
          <a:p>
            <a:pPr lvl="1"/>
            <a:r>
              <a:rPr lang="en-RS"/>
              <a:t>test se radi 1h</a:t>
            </a:r>
          </a:p>
          <a:p>
            <a:pPr lvl="1"/>
            <a:r>
              <a:rPr lang="en-RS"/>
              <a:t>ima 20 pitanja</a:t>
            </a:r>
          </a:p>
          <a:p>
            <a:pPr lvl="1"/>
            <a:r>
              <a:rPr lang="en-RS"/>
              <a:t>odgovori su kratki – u našem slučaju, a/b/c/d</a:t>
            </a:r>
          </a:p>
          <a:p>
            <a:pPr lvl="1"/>
            <a:r>
              <a:rPr lang="en-RS"/>
              <a:t>može biti više testova (rade se odvojeno)</a:t>
            </a:r>
          </a:p>
          <a:p>
            <a:pPr lvl="1"/>
            <a:endParaRPr lang="en-RS"/>
          </a:p>
          <a:p>
            <a:pPr lvl="1"/>
            <a:r>
              <a:rPr lang="en-RS"/>
              <a:t>~70.000 đaka u osmom razredu</a:t>
            </a:r>
          </a:p>
          <a:p>
            <a:pPr lvl="1"/>
            <a:r>
              <a:rPr lang="en-RS"/>
              <a:t>(20 pitanja + 20 odgovora) * 70.000 đaka, za 1h = 2.800.000 zahteva na sat</a:t>
            </a:r>
            <a:br>
              <a:rPr lang="en-RS"/>
            </a:br>
            <a:r>
              <a:rPr lang="en-RS">
                <a:solidFill>
                  <a:srgbClr val="FF0000"/>
                </a:solidFill>
              </a:rPr>
              <a:t>= ~800 HTTP zahteva u sekundi</a:t>
            </a:r>
          </a:p>
          <a:p>
            <a:pPr lvl="1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000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AA15-16B2-724D-9200-9F425BA4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Jedan ciklus pitanje/odgovor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E4D-5D33-3C47-A797-A04FC09A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S" sz="2000">
                <a:latin typeface="JetBrains Mono" panose="020B0509020102050004" pitchFamily="49" charset="77"/>
              </a:rPr>
              <a:t>⟾ GET /api/pitanje/3253</a:t>
            </a:r>
            <a:br>
              <a:rPr lang="en-RS" sz="2000">
                <a:latin typeface="JetBrains Mono" panose="020B0509020102050004" pitchFamily="49" charset="77"/>
              </a:rPr>
            </a:br>
            <a:r>
              <a:rPr lang="en-RS" sz="2000">
                <a:latin typeface="JetBrains Mono" panose="020B0509020102050004" pitchFamily="49" charset="77"/>
              </a:rPr>
              <a:t>   Content-Type: application/json</a:t>
            </a:r>
          </a:p>
          <a:p>
            <a:pPr marL="0" indent="0">
              <a:buNone/>
            </a:pPr>
            <a:r>
              <a:rPr lang="en-RS" sz="2000">
                <a:latin typeface="JetBrains Mono" panose="020B0509020102050004" pitchFamily="49" charset="77"/>
              </a:rPr>
              <a:t>⟽ 200 OK</a:t>
            </a:r>
            <a:br>
              <a:rPr lang="en-RS" sz="2000">
                <a:latin typeface="JetBrains Mono" panose="020B0509020102050004" pitchFamily="49" charset="77"/>
              </a:rPr>
            </a:br>
            <a:r>
              <a:rPr lang="en-RS" sz="2000">
                <a:latin typeface="JetBrains Mono" panose="020B0509020102050004" pitchFamily="49" charset="77"/>
              </a:rPr>
              <a:t>   </a:t>
            </a:r>
            <a:r>
              <a:rPr lang="en-GB" sz="2000">
                <a:latin typeface="JetBrains Mono" panose="020B0509020102050004" pitchFamily="49" charset="77"/>
              </a:rPr>
              <a:t>{"id": 3253, "redni_broj": 6, tekst": "Lorem ipsum...", "tip": 1}</a:t>
            </a:r>
          </a:p>
          <a:p>
            <a:pPr marL="0" indent="0">
              <a:buNone/>
            </a:pPr>
            <a:endParaRPr lang="en-GB" sz="2000">
              <a:latin typeface="JetBrains Mono" panose="020B0509020102050004" pitchFamily="49" charset="77"/>
            </a:endParaRPr>
          </a:p>
          <a:p>
            <a:pPr marL="0" indent="0">
              <a:buNone/>
            </a:pPr>
            <a:r>
              <a:rPr lang="en-RS" sz="2000">
                <a:latin typeface="JetBrains Mono" panose="020B0509020102050004" pitchFamily="49" charset="77"/>
              </a:rPr>
              <a:t>⟾ </a:t>
            </a:r>
            <a:r>
              <a:rPr lang="en-GB" sz="2000">
                <a:latin typeface="JetBrains Mono" panose="020B0509020102050004" pitchFamily="49" charset="77"/>
              </a:rPr>
              <a:t>POST /odgovor/</a:t>
            </a:r>
            <a:br>
              <a:rPr lang="en-GB" sz="2000">
                <a:latin typeface="JetBrains Mono" panose="020B0509020102050004" pitchFamily="49" charset="77"/>
              </a:rPr>
            </a:br>
            <a:r>
              <a:rPr lang="en-GB" sz="2000">
                <a:latin typeface="JetBrains Mono" panose="020B0509020102050004" pitchFamily="49" charset="77"/>
              </a:rPr>
              <a:t>   </a:t>
            </a:r>
            <a:r>
              <a:rPr lang="en-RS" sz="2000">
                <a:latin typeface="JetBrains Mono" panose="020B0509020102050004" pitchFamily="49" charset="77"/>
              </a:rPr>
              <a:t>Content-Type: application/json</a:t>
            </a:r>
            <a:br>
              <a:rPr lang="en-RS" sz="2000">
                <a:latin typeface="JetBrains Mono" panose="020B0509020102050004" pitchFamily="49" charset="77"/>
              </a:rPr>
            </a:br>
            <a:r>
              <a:rPr lang="en-RS" sz="2000">
                <a:latin typeface="JetBrains Mono" panose="020B0509020102050004" pitchFamily="49" charset="77"/>
              </a:rPr>
              <a:t>   </a:t>
            </a:r>
            <a:r>
              <a:rPr lang="en-GB" sz="2000">
                <a:latin typeface="JetBrains Mono" panose="020B0509020102050004" pitchFamily="49" charset="77"/>
              </a:rPr>
              <a:t>{"pitanje": 3253, "odgovor": "c"}</a:t>
            </a:r>
            <a:endParaRPr lang="en-RS" sz="2000">
              <a:latin typeface="JetBrains Mono" panose="020B0509020102050004" pitchFamily="49" charset="77"/>
            </a:endParaRPr>
          </a:p>
          <a:p>
            <a:pPr marL="0" indent="0">
              <a:buNone/>
            </a:pPr>
            <a:r>
              <a:rPr lang="en-RS" sz="2000">
                <a:latin typeface="JetBrains Mono" panose="020B0509020102050004" pitchFamily="49" charset="77"/>
              </a:rPr>
              <a:t>⟽ 201 Created</a:t>
            </a:r>
          </a:p>
          <a:p>
            <a:pPr marL="0" indent="0">
              <a:buNone/>
            </a:pPr>
            <a:endParaRPr lang="en-RS" sz="2000">
              <a:latin typeface="JetBrains Mono" panose="020B0509020102050004" pitchFamily="49" charset="77"/>
            </a:endParaRP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7722D62C-5481-9E43-AA7C-54BE92630145}"/>
              </a:ext>
            </a:extLst>
          </p:cNvPr>
          <p:cNvSpPr/>
          <p:nvPr/>
        </p:nvSpPr>
        <p:spPr>
          <a:xfrm>
            <a:off x="8483395" y="5874508"/>
            <a:ext cx="3226675" cy="677917"/>
          </a:xfrm>
          <a:prstGeom prst="borderCallout2">
            <a:avLst>
              <a:gd name="adj1" fmla="val 53177"/>
              <a:gd name="adj2" fmla="val -3486"/>
              <a:gd name="adj3" fmla="val 51855"/>
              <a:gd name="adj4" fmla="val -14157"/>
              <a:gd name="adj5" fmla="val -244043"/>
              <a:gd name="adj6" fmla="val -98573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 pitanje i odgovor su reda veličine par stotina bajtova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D87639B8-35B9-F942-A55F-796BFB8406CC}"/>
              </a:ext>
            </a:extLst>
          </p:cNvPr>
          <p:cNvSpPr/>
          <p:nvPr/>
        </p:nvSpPr>
        <p:spPr>
          <a:xfrm>
            <a:off x="8483395" y="5874507"/>
            <a:ext cx="3226675" cy="677917"/>
          </a:xfrm>
          <a:prstGeom prst="borderCallout2">
            <a:avLst>
              <a:gd name="adj1" fmla="val 53177"/>
              <a:gd name="adj2" fmla="val -3486"/>
              <a:gd name="adj3" fmla="val 51855"/>
              <a:gd name="adj4" fmla="val -14157"/>
              <a:gd name="adj5" fmla="val -447691"/>
              <a:gd name="adj6" fmla="val -5273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 pitanje i odgovor su reda veličine par stotina bajtova</a:t>
            </a:r>
          </a:p>
        </p:txBody>
      </p:sp>
    </p:spTree>
    <p:extLst>
      <p:ext uri="{BB962C8B-B14F-4D97-AF65-F5344CB8AC3E}">
        <p14:creationId xmlns:p14="http://schemas.microsoft.com/office/powerpoint/2010/main" val="28187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A8D6-BDFD-384B-9E43-DD7E93F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Arhitektura sistema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D17468-744C-CA44-A689-392E04B95C0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65435" y="3342291"/>
            <a:ext cx="3048000" cy="105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78860F-A601-4848-86D3-285B45B5195E}"/>
              </a:ext>
            </a:extLst>
          </p:cNvPr>
          <p:cNvSpPr/>
          <p:nvPr/>
        </p:nvSpPr>
        <p:spPr>
          <a:xfrm>
            <a:off x="5013435" y="2932387"/>
            <a:ext cx="1177159" cy="8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nginx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2261C2-94DC-424C-99E1-E927549CE528}"/>
              </a:ext>
            </a:extLst>
          </p:cNvPr>
          <p:cNvSpPr/>
          <p:nvPr/>
        </p:nvSpPr>
        <p:spPr>
          <a:xfrm>
            <a:off x="7769772" y="1245476"/>
            <a:ext cx="1177159" cy="8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uWSGI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Django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28A8A8-BCCE-8841-AB04-16A491D1178D}"/>
              </a:ext>
            </a:extLst>
          </p:cNvPr>
          <p:cNvSpPr/>
          <p:nvPr/>
        </p:nvSpPr>
        <p:spPr>
          <a:xfrm>
            <a:off x="7769772" y="2375338"/>
            <a:ext cx="1177159" cy="8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uWSGI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Django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45EB10-DC3A-9C42-98D6-830F32CDC0C4}"/>
              </a:ext>
            </a:extLst>
          </p:cNvPr>
          <p:cNvSpPr/>
          <p:nvPr/>
        </p:nvSpPr>
        <p:spPr>
          <a:xfrm>
            <a:off x="7769772" y="3505200"/>
            <a:ext cx="1177159" cy="8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uWSGI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D2C225-A7B3-5044-A7BC-75F5313BCD30}"/>
              </a:ext>
            </a:extLst>
          </p:cNvPr>
          <p:cNvSpPr/>
          <p:nvPr/>
        </p:nvSpPr>
        <p:spPr>
          <a:xfrm>
            <a:off x="7769772" y="4635062"/>
            <a:ext cx="1177159" cy="8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uWSGI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Django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676595B-0202-1643-83EE-06094684123A}"/>
              </a:ext>
            </a:extLst>
          </p:cNvPr>
          <p:cNvSpPr/>
          <p:nvPr/>
        </p:nvSpPr>
        <p:spPr>
          <a:xfrm>
            <a:off x="5013435" y="4056994"/>
            <a:ext cx="1177159" cy="578068"/>
          </a:xfrm>
          <a:prstGeom prst="can">
            <a:avLst>
              <a:gd name="adj" fmla="val 41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frontend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6AC0F29-799A-684D-8A49-D472CD3C214A}"/>
              </a:ext>
            </a:extLst>
          </p:cNvPr>
          <p:cNvSpPr/>
          <p:nvPr/>
        </p:nvSpPr>
        <p:spPr>
          <a:xfrm>
            <a:off x="10526110" y="2580290"/>
            <a:ext cx="1292773" cy="1523999"/>
          </a:xfrm>
          <a:prstGeom prst="can">
            <a:avLst>
              <a:gd name="adj" fmla="val 24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PostgreSQL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3A1E79-D12B-F243-AAD5-6FAC6C6F01F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190594" y="1655380"/>
            <a:ext cx="1579178" cy="16869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47546-A491-AE44-88D7-E52D3C0AE11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90594" y="2785242"/>
            <a:ext cx="1579178" cy="5570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55696F-6570-654C-89C5-3A8D7E98A87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90594" y="3352800"/>
            <a:ext cx="1579178" cy="5623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CDD8C-0839-3B44-9718-BD4D96765C6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190594" y="3342291"/>
            <a:ext cx="1579178" cy="17026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72F98-2965-B443-B312-B0F402E3A965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8946931" y="1655380"/>
            <a:ext cx="1579179" cy="16869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05D2B4-12E1-6545-ADBD-E78C866FD70C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8946931" y="2785242"/>
            <a:ext cx="1579179" cy="5570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EDB16-87B7-C64B-8211-65FA6F50FAD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946931" y="3342290"/>
            <a:ext cx="1579179" cy="572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7E3C7F-EBF8-8A47-995D-8FFF7611E93F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8946931" y="3342290"/>
            <a:ext cx="1579179" cy="170267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CBA292-CF72-0748-8597-7FC7463A67A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02014" y="3733802"/>
            <a:ext cx="1" cy="5623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EA02E4-36B1-D441-B58C-F635B98CBAAE}"/>
              </a:ext>
            </a:extLst>
          </p:cNvPr>
          <p:cNvSpPr/>
          <p:nvPr/>
        </p:nvSpPr>
        <p:spPr>
          <a:xfrm>
            <a:off x="294290" y="2896913"/>
            <a:ext cx="1671145" cy="91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client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5066703B-BFF6-4848-88C5-97DDD5F8E475}"/>
              </a:ext>
            </a:extLst>
          </p:cNvPr>
          <p:cNvSpPr/>
          <p:nvPr/>
        </p:nvSpPr>
        <p:spPr>
          <a:xfrm>
            <a:off x="2417379" y="2822684"/>
            <a:ext cx="1891862" cy="103920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3" name="Line Callout 2 22">
            <a:extLst>
              <a:ext uri="{FF2B5EF4-FFF2-40B4-BE49-F238E27FC236}">
                <a16:creationId xmlns:a16="http://schemas.microsoft.com/office/drawing/2014/main" id="{AE5B0BD6-B780-BB4D-9C7A-FC6989752F6B}"/>
              </a:ext>
            </a:extLst>
          </p:cNvPr>
          <p:cNvSpPr/>
          <p:nvPr/>
        </p:nvSpPr>
        <p:spPr>
          <a:xfrm>
            <a:off x="352097" y="5942285"/>
            <a:ext cx="3226675" cy="677917"/>
          </a:xfrm>
          <a:prstGeom prst="borderCallout2">
            <a:avLst>
              <a:gd name="adj1" fmla="val 28052"/>
              <a:gd name="adj2" fmla="val 102090"/>
              <a:gd name="adj3" fmla="val 28052"/>
              <a:gd name="adj4" fmla="val 111998"/>
              <a:gd name="adj5" fmla="val -177422"/>
              <a:gd name="adj6" fmla="val 16082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unapred pripremljen frontend</a:t>
            </a:r>
          </a:p>
          <a:p>
            <a:r>
              <a:rPr lang="en-R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se servira kao statički sadržaj</a:t>
            </a:r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DFCF176D-B2B8-6841-869F-53F2BE6B8ECC}"/>
              </a:ext>
            </a:extLst>
          </p:cNvPr>
          <p:cNvSpPr/>
          <p:nvPr/>
        </p:nvSpPr>
        <p:spPr>
          <a:xfrm>
            <a:off x="4834759" y="5946225"/>
            <a:ext cx="3226675" cy="677917"/>
          </a:xfrm>
          <a:prstGeom prst="borderCallout2">
            <a:avLst>
              <a:gd name="adj1" fmla="val 28052"/>
              <a:gd name="adj2" fmla="val 102090"/>
              <a:gd name="adj3" fmla="val 28052"/>
              <a:gd name="adj4" fmla="val 108089"/>
              <a:gd name="adj5" fmla="val -54941"/>
              <a:gd name="adj6" fmla="val 11424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backend implementira REST API</a:t>
            </a:r>
          </a:p>
          <a:p>
            <a:r>
              <a:rPr lang="en-R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potpuno stateless</a:t>
            </a:r>
          </a:p>
        </p:txBody>
      </p:sp>
    </p:spTree>
    <p:extLst>
      <p:ext uri="{BB962C8B-B14F-4D97-AF65-F5344CB8AC3E}">
        <p14:creationId xmlns:p14="http://schemas.microsoft.com/office/powerpoint/2010/main" val="88681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90A5-A136-A942-A1B0-408F09F6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Implementacija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B604B7-CC9F-FC46-9CF1-B981C9D8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62" y="772634"/>
            <a:ext cx="10337276" cy="65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2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F6E-FDD3-D745-AFD3-B4F98AC4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Primer testa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8CA1710-7895-264A-B773-2F5E9C4B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7" y="787528"/>
            <a:ext cx="10430661" cy="656060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E7948F-FC51-2B43-8B99-9687948C3F9F}"/>
              </a:ext>
            </a:extLst>
          </p:cNvPr>
          <p:cNvSpPr/>
          <p:nvPr/>
        </p:nvSpPr>
        <p:spPr>
          <a:xfrm>
            <a:off x="8579632" y="1335741"/>
            <a:ext cx="789709" cy="7585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4319A8-A036-1149-8400-7DA090D7F808}"/>
              </a:ext>
            </a:extLst>
          </p:cNvPr>
          <p:cNvSpPr/>
          <p:nvPr/>
        </p:nvSpPr>
        <p:spPr>
          <a:xfrm>
            <a:off x="1541929" y="3429000"/>
            <a:ext cx="9538244" cy="2734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1605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-slajdovi.potx" id="{024755DB-2C42-D74F-8425-3450AFE4E4FB}" vid="{997DEE17-2E6A-CF4D-BAF5-54D7337B5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213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Myriad Pro</vt:lpstr>
      <vt:lpstr>Office Theme</vt:lpstr>
      <vt:lpstr>Performanse web aplikacija</vt:lpstr>
      <vt:lpstr>Demo aplikacija</vt:lpstr>
      <vt:lpstr>Jedan ciklus pitanje/odgovor</vt:lpstr>
      <vt:lpstr>Arhitektura sistema</vt:lpstr>
      <vt:lpstr>Implementacija</vt:lpstr>
      <vt:lpstr>Primer testa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aplikacije i klasteri</dc:title>
  <dc:creator>Branko Milosavljevic</dc:creator>
  <cp:lastModifiedBy>Branko Milosavljevic</cp:lastModifiedBy>
  <cp:revision>54</cp:revision>
  <dcterms:created xsi:type="dcterms:W3CDTF">2020-04-09T09:21:08Z</dcterms:created>
  <dcterms:modified xsi:type="dcterms:W3CDTF">2020-05-02T17:19:00Z</dcterms:modified>
</cp:coreProperties>
</file>