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9" r:id="rId3"/>
    <p:sldId id="265" r:id="rId4"/>
    <p:sldId id="279" r:id="rId5"/>
    <p:sldId id="267" r:id="rId6"/>
    <p:sldId id="260" r:id="rId7"/>
    <p:sldId id="277" r:id="rId8"/>
    <p:sldId id="261" r:id="rId9"/>
    <p:sldId id="258" r:id="rId10"/>
    <p:sldId id="262" r:id="rId11"/>
    <p:sldId id="263" r:id="rId12"/>
    <p:sldId id="264" r:id="rId13"/>
    <p:sldId id="278"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90" autoAdjust="0"/>
  </p:normalViewPr>
  <p:slideViewPr>
    <p:cSldViewPr snapToGrid="0">
      <p:cViewPr>
        <p:scale>
          <a:sx n="50" d="100"/>
          <a:sy n="50" d="100"/>
        </p:scale>
        <p:origin x="1934"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5751F-A855-4682-B8EA-D1418F4E9C0D}"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A88CC-7C9C-45E3-85D2-1C2B3E95860D}" type="slidenum">
              <a:rPr lang="en-US" smtClean="0"/>
              <a:t>‹#›</a:t>
            </a:fld>
            <a:endParaRPr lang="en-US" dirty="0"/>
          </a:p>
        </p:txBody>
      </p:sp>
    </p:spTree>
    <p:extLst>
      <p:ext uri="{BB962C8B-B14F-4D97-AF65-F5344CB8AC3E}">
        <p14:creationId xmlns:p14="http://schemas.microsoft.com/office/powerpoint/2010/main" val="222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Lots of information is contained within a single chess game, let alone a full dataset of multiple games. It is primarily a game of patterns, and data science is all about detecting patterns in data, which is why chess has been one of the most invested in areas of AI in the past.</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2</a:t>
            </a:fld>
            <a:endParaRPr lang="en-US" dirty="0"/>
          </a:p>
        </p:txBody>
      </p:sp>
    </p:spTree>
    <p:extLst>
      <p:ext uri="{BB962C8B-B14F-4D97-AF65-F5344CB8AC3E}">
        <p14:creationId xmlns:p14="http://schemas.microsoft.com/office/powerpoint/2010/main" val="396062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When comparing filtered games where white is the superior opponent with black being the superior opponent, the total games in each respective database very similar with comparable wins versus draws and losses. When running one version of a logistic regression model for both white and black games, one see very similar average metrics for the accuracy, precision, recall, F1 score, log loss, and log loss probability. 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 Regarding the black games, the rating differential feature was determined to be significant at 0.000, but interestingly enough the number of terms and opening play were didn't yield significant p-values, or greater than 0.05, at 0.225 and 0.372, respectively. There has been extensive, cumulative analysis on chess throughout the years to determine that white has an innate advantage simply by being the first player to make a move. The respective difference in significances of our features between white and black games might indicate the fact that due to the inherent disadvantage of black being the responsive player, there is no significance on the number of moves and sticking to an optimal book opening. Essentially, the disadvantage of moving second might trump the ability to follow optimal book openings and play in technically sound games that contain a large number of moves.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9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p-value for average rating differential and average opening play is less than 0.05, so we reject all the null hypotheses and there is significant difference, or impact, between the white rating differentials and the number of turns in the game, all in relation to white winning the game. The p-value for average number of consecutive moves where white follows an optimal book opening is greater than 0.05, so we can accept the null hypothesis and state that there is no significance in following an average amount of consecutive moves of an optimal book opening and white winning the game. Additionally, the relatively high t-statistic of approximately 11.55 and -7.47 for rating differentials and number of turns simply indicates the confidence in the predictor coefficient, since they're both far greater than 1 standard deviation away, or an absolute value of 1.96, for an alpha value of 0.05, and further supports the decision to reject the null hypothesis. The low t-statistic of -0.31 for opening play shows a lack of confidence in the predictor coefficient and further supports the decision to accept the null hypothesis since it's less than 1 standard deviation away, or an absolute value of 1.96, for an alpha value of 0.05. The positive t-statistic indicates that the sample mean for rating differentials greater than or equal to the average have a large sample size than the sample mean for rating differentials less than the average. The negative t-statistic indicates that the sample means for opening plays and number of turns greater than or equal to the average have a smaller sample size than the sample means for opening plays and number of turns less than the average. The fact that white moves first might overcome the necessity to follow an optimal book opening for a consecutive amount of moves in order to win.</a:t>
            </a:r>
          </a:p>
          <a:p>
            <a:endParaRPr lang="en-US" b="0" i="0" dirty="0">
              <a:solidFill>
                <a:srgbClr val="000000"/>
              </a:solidFill>
              <a:effectLst/>
              <a:latin typeface="-apple-system"/>
            </a:endParaRPr>
          </a:p>
          <a:p>
            <a:r>
              <a:rPr lang="en-US" b="0" dirty="0">
                <a:solidFill>
                  <a:srgbClr val="000000"/>
                </a:solidFill>
                <a:effectLst/>
                <a:latin typeface="Consolas" panose="020B0609020204030204" pitchFamily="49" charset="0"/>
              </a:rPr>
              <a:t>The p-value for rating differential, number of turns, and opening play is less than 0.05, so we reject all the null hypotheses and there is significant difference, or impact, between: the black rating differentials, the consecutive moves used from an optimal book opening, the number of turns in the game, all in relation to who wins the game. Additionally, the relatively high t-statistic of approximately 13.15, -3.52, and -3.27 for rating differentials, opening book play, and number of turns simply indicates the confidence in the predictor coefficient, since they're all far greater than 1 standard deviation away, or an absolute value of 1.96, for an alpha value of 0.05, and further supports the decision to reject the null hypothesis. The positive t-statistic indicates that the sample mean for rating differentials greater than or equal to the average have a large sample size than the sample mean for rating differentials less than the average. The negative t-statistic indicates that the sample means for opening plays and number of turns greater than or equal to the average have a smaller sample size than the sample means for opening plays and number of turns less than the average.</a:t>
            </a:r>
          </a:p>
        </p:txBody>
      </p:sp>
      <p:sp>
        <p:nvSpPr>
          <p:cNvPr id="4" name="Slide Number Placeholder 3"/>
          <p:cNvSpPr>
            <a:spLocks noGrp="1"/>
          </p:cNvSpPr>
          <p:nvPr>
            <p:ph type="sldNum" sz="quarter" idx="5"/>
          </p:nvPr>
        </p:nvSpPr>
        <p:spPr/>
        <p:txBody>
          <a:bodyPr/>
          <a:lstStyle/>
          <a:p>
            <a:fld id="{0D3A88CC-7C9C-45E3-85D2-1C2B3E95860D}" type="slidenum">
              <a:rPr lang="en-US" smtClean="0"/>
              <a:t>17</a:t>
            </a:fld>
            <a:endParaRPr lang="en-US" dirty="0"/>
          </a:p>
        </p:txBody>
      </p:sp>
    </p:spTree>
    <p:extLst>
      <p:ext uri="{BB962C8B-B14F-4D97-AF65-F5344CB8AC3E}">
        <p14:creationId xmlns:p14="http://schemas.microsoft.com/office/powerpoint/2010/main" val="3977121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The average accuracy and average precision across all 5 folds for white are both respectable and nearly the same with the average accuracy being approximately 72.42% and the average precision being approximately 72.70%. Accuracy is a function of true positives, true negatives, false positives, or probability of false alarms, and false negatives, or probability of incorrectly identifying that an attribute is absent. One can ascertain that our logistic regression model is being reduced due to the reasonable amount of false positives that are present and is supported by our precision also being reduced due to the same false positive generation. Precision is a function of true positives, or probability of detection, and false positives, which is the probability of a false alarm. One can ascertain that our logistic regression model has a reasonable amount of false positives, or incorrectly predicting the positive class of 1, when it should be predicting the negative class of 0, hence false positives are generated. The average recall across all 5 folds for white was excellent with a result of approximately 99.24%. Recall is a function of true positives, or probability of detection, and false negatives, which is the probability of incorrectly identifying that an attribute is absent. One can ascertain that our logistic regression model has very few false negatives, which would be missing the ability to successfully predict the correct, positive class of 1 and instead predicting a negative class of 0. The average F1 Score across all 5 folds for white was very good with a result of approximately 83.91%. The average F1 score is a function of the average precision and average recall. The relatively good mean precision of 72.70% and stellar mean recall of 99.24% is yielding the great F1 score of approximately 83.91%. The average log loss across all 5 folds for white was only average with a result of approximately 0.5660, where 0 is optimal. </a:t>
            </a:r>
            <a:r>
              <a:rPr lang="en-US" b="0" dirty="0">
                <a:solidFill>
                  <a:srgbClr val="008000"/>
                </a:solidFill>
                <a:effectLst/>
                <a:latin typeface="Consolas" panose="020B0609020204030204" pitchFamily="49" charset="0"/>
              </a:rPr>
              <a:t>The average log loss is effectively how close the model is to predicting the corresponding true values of 0 and 1, respectively. </a:t>
            </a:r>
            <a:r>
              <a:rPr lang="en-US" b="0" i="0" dirty="0">
                <a:solidFill>
                  <a:srgbClr val="000000"/>
                </a:solidFill>
                <a:effectLst/>
                <a:latin typeface="-apple-system"/>
              </a:rPr>
              <a:t>The associated average probability of the log loss across all 5 folds for white was determined to be approximately 0.5696, which effectively denotes the probability of the logistic regression model predicting the proper class, 0 for draws &amp; losses, and 1 for wins, respectively. The mediocre result for average log loss and average log loss probability could be due to an imbalanced dataset that truly contains significantly more wins, or binary values of 1, in comparison to draws &amp; losses, or binary values of 0.</a:t>
            </a:r>
          </a:p>
          <a:p>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The average accuracy and average precision across all 5 folds for black are both respectable and nearly the same with the average accuracy being approximately 69.38% and the average precision being approximately 69.39%. Accuracy is a function of true positives, true negatives, false positives, or probability of false alarms, and false negatives, or probability of incorrectly identifying that an attribute is absent. One can ascertain that our logistic regression model is being reduced due to the reasonable amount of false positives that are present and is supported by our precision also being reduced due to the same false positive generation. Precision is a function of true positives, or probability of detection, and false positives, which is the probability of a false alarm. One can ascertain that our logistic regression model has a reasonable amount of false positives, or incorrectly predicting the positive class of 1, when it should be predicting the negative class of 0, hence false positives are generated. The average recall across all 5 folds for black was excellent with a result of approximately 99.83%. Recall is a function of true positives, or probability of detection, and false negatives, which is the probability of incorrectly identifying that an attribute is absent. One can ascertain that our logistic regression model has very few false negatives, which would be missing the ability to successfully predict the correct, positive class of 1 and instead predicting a negative class of 0. The average F1 Score across all 5 folds for black was very good with a result of approximately 81.86%. The average F1 score is a function of the average precision and average recall. The relatively good mean precision of 69.39% and stellar mean recall of 99.83% is yielding the great F1 score of approximately 81.86%. The average log loss across all 5 folds for black was only average with a result of approximately 0.5969, where 0 is optimal. </a:t>
            </a:r>
            <a:r>
              <a:rPr lang="en-US" b="0" dirty="0">
                <a:solidFill>
                  <a:srgbClr val="008000"/>
                </a:solidFill>
                <a:effectLst/>
                <a:latin typeface="Consolas" panose="020B0609020204030204" pitchFamily="49" charset="0"/>
              </a:rPr>
              <a:t>The average log loss is effectively how close the model is to predicting the corresponding true values of 0 and 1, respectively. </a:t>
            </a:r>
            <a:r>
              <a:rPr lang="en-US" b="0" i="0" dirty="0">
                <a:solidFill>
                  <a:srgbClr val="000000"/>
                </a:solidFill>
                <a:effectLst/>
                <a:latin typeface="Consolas" panose="020B0609020204030204" pitchFamily="49" charset="0"/>
              </a:rPr>
              <a:t> </a:t>
            </a:r>
            <a:r>
              <a:rPr lang="en-US" b="0" i="0" dirty="0">
                <a:solidFill>
                  <a:srgbClr val="000000"/>
                </a:solidFill>
                <a:effectLst/>
                <a:latin typeface="-apple-system"/>
              </a:rPr>
              <a:t>The associated average probability of the log loss across all 5 folds for black was determined to be approximately 0.5162, which effectively denotes the probability of the logistic regression model predicting the proper class, 0 for draws &amp; losses, and 1 for wins, respectively. The mediocre result for average log loss and average log loss probability could be due to an imbalanced dataset that truly contains significantly more wins, or binary values of 1, in comparison to draws &amp; losses, or binary values of 0.</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18</a:t>
            </a:fld>
            <a:endParaRPr lang="en-US" dirty="0"/>
          </a:p>
        </p:txBody>
      </p:sp>
    </p:spTree>
    <p:extLst>
      <p:ext uri="{BB962C8B-B14F-4D97-AF65-F5344CB8AC3E}">
        <p14:creationId xmlns:p14="http://schemas.microsoft.com/office/powerpoint/2010/main" val="219441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19</a:t>
            </a:fld>
            <a:endParaRPr lang="en-US" dirty="0"/>
          </a:p>
        </p:txBody>
      </p:sp>
    </p:spTree>
    <p:extLst>
      <p:ext uri="{BB962C8B-B14F-4D97-AF65-F5344CB8AC3E}">
        <p14:creationId xmlns:p14="http://schemas.microsoft.com/office/powerpoint/2010/main" val="212887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Regarding the black games, the rating differential feature was determined to be significant at 0.000, but interestingly enough the number of terms and opening play were didn't yield significant p-values, or greater than 0.05, at 0.225 and 0.372, respectively</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20</a:t>
            </a:fld>
            <a:endParaRPr lang="en-US" dirty="0"/>
          </a:p>
        </p:txBody>
      </p:sp>
    </p:spTree>
    <p:extLst>
      <p:ext uri="{BB962C8B-B14F-4D97-AF65-F5344CB8AC3E}">
        <p14:creationId xmlns:p14="http://schemas.microsoft.com/office/powerpoint/2010/main" val="299489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dataset provides a multitude of factors pertaining to chess games. After analyzing and cleaning the data </a:t>
            </a:r>
            <a:r>
              <a:rPr lang="en-US" b="0" i="0" u="none" strike="noStrike" dirty="0">
                <a:effectLst/>
                <a:latin typeface="-apple-system"/>
              </a:rPr>
              <a:t>Chess Games</a:t>
            </a:r>
            <a:r>
              <a:rPr lang="en-US" b="0" i="0" dirty="0">
                <a:solidFill>
                  <a:srgbClr val="000000"/>
                </a:solidFill>
                <a:effectLst/>
                <a:latin typeface="-apple-system"/>
              </a:rPr>
              <a:t>, it was initially determined that a logical focus would be on the outcomes of the </a:t>
            </a:r>
            <a:r>
              <a:rPr lang="en-US" b="0" i="0" u="none" strike="noStrike" dirty="0">
                <a:effectLst/>
                <a:latin typeface="-apple-system"/>
              </a:rPr>
              <a:t>games.</a:t>
            </a:r>
            <a:r>
              <a:rPr lang="en-US" b="0" i="0" dirty="0">
                <a:solidFill>
                  <a:srgbClr val="000000"/>
                </a:solidFill>
                <a:effectLst/>
                <a:latin typeface="-apple-system"/>
              </a:rPr>
              <a:t>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34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More specifically, the dataset was partitioned by overall number of </a:t>
            </a:r>
            <a:r>
              <a:rPr lang="en-US" b="0" i="0" u="none" strike="noStrike" dirty="0">
                <a:effectLst/>
                <a:latin typeface="-apple-system"/>
              </a:rPr>
              <a:t>wins versus draws</a:t>
            </a:r>
            <a:r>
              <a:rPr lang="en-US" b="0" i="0" dirty="0">
                <a:solidFill>
                  <a:srgbClr val="000000"/>
                </a:solidFill>
                <a:effectLst/>
                <a:latin typeface="-apple-system"/>
              </a:rPr>
              <a:t>. Delving deeper, the overarching goal was to implement various methods to statistically analyze games where white and black are superior, with supporting supplemental features, and draw conclusions on our findings as it relates to wins versus draws and losses </a:t>
            </a:r>
            <a:r>
              <a:rPr lang="en-US" b="0" dirty="0">
                <a:solidFill>
                  <a:srgbClr val="000000"/>
                </a:solidFill>
                <a:effectLst/>
                <a:latin typeface="Consolas" panose="020B0609020204030204" pitchFamily="49" charset="0"/>
              </a:rPr>
              <a:t>along with determining if white has an innate advantage by moving first.</a:t>
            </a:r>
          </a:p>
          <a:p>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6</a:t>
            </a:fld>
            <a:endParaRPr lang="en-US" dirty="0"/>
          </a:p>
        </p:txBody>
      </p:sp>
    </p:spTree>
    <p:extLst>
      <p:ext uri="{BB962C8B-B14F-4D97-AF65-F5344CB8AC3E}">
        <p14:creationId xmlns:p14="http://schemas.microsoft.com/office/powerpoint/2010/main" val="30945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When only considering wins and draws plus losses of a higher-ranked white opponent, white wins 72.54% of the time and draws or loses 27.46% of the time over 5,666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When only considering wins and draws plus losses of a higher-ranked black opponent, black wins 69.27% of the time and draws or loses 30.73% of the time over 5,230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7</a:t>
            </a:fld>
            <a:endParaRPr lang="en-US" dirty="0"/>
          </a:p>
        </p:txBody>
      </p:sp>
    </p:spTree>
    <p:extLst>
      <p:ext uri="{BB962C8B-B14F-4D97-AF65-F5344CB8AC3E}">
        <p14:creationId xmlns:p14="http://schemas.microsoft.com/office/powerpoint/2010/main" val="369508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After seeing the disparity in overall wins versus losses, the next approach was to partition the dataset into two separate datasets for white and black based on the respective player being the superior opponent, or greater than 100 ELO difference, and mapped wins to 1 and draws or losses to 0. Then, for both datasets, we generated our null and alternative hypothesis, which are depicted below, and performed two-sample independent t-tests to analyze the p-values and ultimately the null &amp; alternative hypotheses for rating differentials, number of consecutive moves where a player follows an optimal book, and number of turns in the game.</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8</a:t>
            </a:fld>
            <a:endParaRPr lang="en-US" dirty="0"/>
          </a:p>
        </p:txBody>
      </p:sp>
    </p:spTree>
    <p:extLst>
      <p:ext uri="{BB962C8B-B14F-4D97-AF65-F5344CB8AC3E}">
        <p14:creationId xmlns:p14="http://schemas.microsoft.com/office/powerpoint/2010/main" val="90286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Despite all of the players having respectable ratings at the very least, this counterintuition could be due to players still being considerably lower rated than grandmasters which leads to miscalculations and outright blunders, despite being the higher-rated player. </a:t>
            </a:r>
            <a:endParaRPr lang="en-US" b="0" dirty="0">
              <a:solidFill>
                <a:srgbClr val="000000"/>
              </a:solidFill>
              <a:effectLst/>
              <a:latin typeface="Consolas" panose="020B0609020204030204" pitchFamily="49" charset="0"/>
            </a:endParaRPr>
          </a:p>
          <a:p>
            <a:endParaRPr lang="en-US" b="0" i="0" dirty="0">
              <a:solidFill>
                <a:srgbClr val="000000"/>
              </a:solidFill>
              <a:effectLst/>
              <a:latin typeface="-apple-system"/>
            </a:endParaRPr>
          </a:p>
          <a:p>
            <a:endParaRPr lang="en-US" b="0" i="0" dirty="0">
              <a:solidFill>
                <a:srgbClr val="000000"/>
              </a:solidFill>
              <a:effectLst/>
              <a:latin typeface="-apple-system"/>
            </a:endParaRPr>
          </a:p>
          <a:p>
            <a:r>
              <a:rPr lang="en-US" b="0" i="0" dirty="0">
                <a:solidFill>
                  <a:srgbClr val="000000"/>
                </a:solidFill>
                <a:effectLst/>
                <a:latin typeface="-apple-system"/>
              </a:rPr>
              <a:t>Next, perform linear, Pearson correlations and nonlinear, Spearman correlation to see potential correlations between rating differentials, for white and black respectively, and their victory status.</a:t>
            </a:r>
          </a:p>
          <a:p>
            <a:endParaRPr lang="en-US" b="0" i="0" dirty="0">
              <a:solidFill>
                <a:srgbClr val="000000"/>
              </a:solidFill>
              <a:effectLst/>
              <a:latin typeface="-apple-system"/>
            </a:endParaRPr>
          </a:p>
          <a:p>
            <a:r>
              <a:rPr lang="en-US" b="0" i="0" dirty="0">
                <a:solidFill>
                  <a:srgbClr val="000000"/>
                </a:solidFill>
                <a:effectLst/>
                <a:latin typeface="-apple-system"/>
              </a:rPr>
              <a:t>Shockingly, there is only weak correlations between white or black being a significantly stronger opponent, in terms of ELO rating, and winning games versus losing or drawing games, as seen from the linear, Pearson correlations and the nonlinear, Spearman correlations below. Intuitively, one would think that over a continuous span of gradually increasing ELO differentials, there would be a strong correlation to the majority, binary class of 1, which is wins. </a:t>
            </a:r>
            <a:r>
              <a:rPr lang="en-US" b="0" dirty="0">
                <a:solidFill>
                  <a:srgbClr val="008000"/>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9</a:t>
            </a:fld>
            <a:endParaRPr lang="en-US" dirty="0"/>
          </a:p>
        </p:txBody>
      </p:sp>
    </p:spTree>
    <p:extLst>
      <p:ext uri="{BB962C8B-B14F-4D97-AF65-F5344CB8AC3E}">
        <p14:creationId xmlns:p14="http://schemas.microsoft.com/office/powerpoint/2010/main" val="333146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Since the dataset contains continuous numerical inputs, or features, in the form of: rating differentials, consecutive moves where a player follows an optimal book opening, and number of turns in the game along with a transformation of the target, or wins versus draws and losses, to binary values, a logistic regression model was selected. The logistic regression for both white and black utilized 5 folds, or subsets, with an 80% split of the samples into the training set and the remaining 20% of the data was held out for the test set. A graphical output was generated for the true positive rate, or probability of detection, as a function of false positive rate, or probability of false alarm, on a Receiver Operating Characteristic (ROC) plot with curves for all 5 folds. Additionally, an Area Under the Curve (AUC) was generated for our ROC curves to determine the model's predictive accuracy and found that for all 5 folds, for both black and white, the AUC was bound between 0.61 and 0.64, which is indicative of poor predictive accuracy for our model as 1.0 would be a perfect prediction. It's believed that the model's predictive accuracy would increase if additional quantitative features were provided in the dataset that factor into winning a chess game versus losing or drawing. Some, but not all, of the excluded features are: hours of individual study/preparation, hours of analysis of the opponent's playstyle and openings selection, hours of sleep preceding the game, number of times the opponents have previously faced each other. Finally, perhaps introducing class-weights to punish the model for any wrong prediction of the class, 0 and 1 respectively, to overcome the imbalanced dataset that contains far more wins, or 1’s, than draws plus losses, or 0’s.</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10</a:t>
            </a:fld>
            <a:endParaRPr lang="en-US" dirty="0"/>
          </a:p>
        </p:txBody>
      </p:sp>
    </p:spTree>
    <p:extLst>
      <p:ext uri="{BB962C8B-B14F-4D97-AF65-F5344CB8AC3E}">
        <p14:creationId xmlns:p14="http://schemas.microsoft.com/office/powerpoint/2010/main" val="280435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It's believed that the model's predictive accuracy would increase if additional quantitative features were provided in the dataset that factor into winning a chess game versus losing or drawing. Some, but not all, of the excluded features are: hours of individual study/preparation, hours of analysis of the opponent's playstyle and openings selection, hours of sleep preceding the game, number of times the opponents have previously faced each other.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9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When comparing filtered games where white is the superior opponent with black being the superior opponent, the total games in each respective database very similar with comparable wins versus draws and losses. When running one version of a logistic regression model for both white and black games, one see very similar average metrics for the accuracy, precision, recall, F1 score, log loss, and log loss probability. 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 Regarding the black games, the rating differential feature was determined to be significant at 0.000, but interestingly enough the number of terms and opening play were didn't yield significant p-values, or greater than 0.05, at 0.225 and 0.372, respectively. There has been extensive, cumulative analysis on chess throughout the years to determine that white has an innate advantage simply by being the first player to make a move. The respective difference in significances of our features between white and black games might indicate the fact that due to the inherent disadvantage of black being the responsive player, there is no significance on the number of moves and sticking to an optimal book opening. Essentially, the disadvantage of moving second might trump the ability to follow optimal book openings and play in technically sound games that contain a large number of moves.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93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4238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74762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406603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368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53742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56846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80879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553495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6373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28496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52097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90004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7950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79637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03246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60709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5448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B8FCA4-FB07-4C06-8F36-E60C9D39BEB0}" type="datetimeFigureOut">
              <a:rPr lang="en-US" smtClean="0"/>
              <a:t>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97FCAD-122F-4DC5-B15B-BADB8903DE58}" type="slidenum">
              <a:rPr lang="en-US" smtClean="0"/>
              <a:t>‹#›</a:t>
            </a:fld>
            <a:endParaRPr lang="en-US" dirty="0"/>
          </a:p>
        </p:txBody>
      </p:sp>
    </p:spTree>
    <p:extLst>
      <p:ext uri="{BB962C8B-B14F-4D97-AF65-F5344CB8AC3E}">
        <p14:creationId xmlns:p14="http://schemas.microsoft.com/office/powerpoint/2010/main" val="1143499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brann2/chess_games" TargetMode="External"/><Relationship Id="rId2" Type="http://schemas.openxmlformats.org/officeDocument/2006/relationships/hyperlink" Target="https://www.kaggle.com/datasets/datasnaek/chess" TargetMode="External"/><Relationship Id="rId1" Type="http://schemas.openxmlformats.org/officeDocument/2006/relationships/slideLayout" Target="../slideLayouts/slideLayout2.xml"/><Relationship Id="rId5" Type="http://schemas.openxmlformats.org/officeDocument/2006/relationships/hyperlink" Target="mailto:musclem3mory@gmail.com" TargetMode="External"/><Relationship Id="rId4" Type="http://schemas.openxmlformats.org/officeDocument/2006/relationships/hyperlink" Target="mailto:michael.brannon.6@us.af.mi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F807-2B52-55AA-E3C9-40512E219F5A}"/>
              </a:ext>
            </a:extLst>
          </p:cNvPr>
          <p:cNvSpPr>
            <a:spLocks noGrp="1"/>
          </p:cNvSpPr>
          <p:nvPr>
            <p:ph type="ctrTitle"/>
          </p:nvPr>
        </p:nvSpPr>
        <p:spPr>
          <a:xfrm>
            <a:off x="-236411" y="439131"/>
            <a:ext cx="12891248" cy="3329581"/>
          </a:xfrm>
        </p:spPr>
        <p:txBody>
          <a:bodyPr/>
          <a:lstStyle/>
          <a:p>
            <a:pPr algn="ctr"/>
            <a:r>
              <a:rPr lang="en-US" sz="6600" dirty="0">
                <a:latin typeface="Algerian" panose="04020705040A02060702" pitchFamily="82" charset="0"/>
              </a:rPr>
              <a:t>Chess Games</a:t>
            </a:r>
          </a:p>
        </p:txBody>
      </p:sp>
      <p:sp>
        <p:nvSpPr>
          <p:cNvPr id="3" name="Subtitle 2">
            <a:extLst>
              <a:ext uri="{FF2B5EF4-FFF2-40B4-BE49-F238E27FC236}">
                <a16:creationId xmlns:a16="http://schemas.microsoft.com/office/drawing/2014/main" id="{560CF88F-ACFB-6B66-B8A3-2D3C42CC3454}"/>
              </a:ext>
            </a:extLst>
          </p:cNvPr>
          <p:cNvSpPr>
            <a:spLocks noGrp="1"/>
          </p:cNvSpPr>
          <p:nvPr>
            <p:ph type="subTitle" idx="1"/>
          </p:nvPr>
        </p:nvSpPr>
        <p:spPr>
          <a:xfrm>
            <a:off x="1540437" y="4633944"/>
            <a:ext cx="8825658" cy="861420"/>
          </a:xfrm>
        </p:spPr>
        <p:txBody>
          <a:bodyPr/>
          <a:lstStyle/>
          <a:p>
            <a:pPr algn="ctr"/>
            <a:r>
              <a:rPr lang="en-US" dirty="0"/>
              <a:t>Brought to you by CAPT Michael Brannon</a:t>
            </a:r>
          </a:p>
          <a:p>
            <a:pPr algn="ctr"/>
            <a:r>
              <a:rPr lang="en-US" dirty="0"/>
              <a:t>Data analytics Immersive: Cohort 3</a:t>
            </a:r>
          </a:p>
        </p:txBody>
      </p:sp>
    </p:spTree>
    <p:extLst>
      <p:ext uri="{BB962C8B-B14F-4D97-AF65-F5344CB8AC3E}">
        <p14:creationId xmlns:p14="http://schemas.microsoft.com/office/powerpoint/2010/main" val="9135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0D97-0F98-99F8-CB6D-73FCD316E1A6}"/>
              </a:ext>
            </a:extLst>
          </p:cNvPr>
          <p:cNvSpPr>
            <a:spLocks noGrp="1"/>
          </p:cNvSpPr>
          <p:nvPr>
            <p:ph type="title"/>
          </p:nvPr>
        </p:nvSpPr>
        <p:spPr/>
        <p:txBody>
          <a:bodyPr/>
          <a:lstStyle/>
          <a:p>
            <a:pPr algn="ctr"/>
            <a:r>
              <a:rPr lang="en-US" dirty="0">
                <a:latin typeface="Algerian" panose="04020705040A02060702" pitchFamily="82" charset="0"/>
              </a:rPr>
              <a:t>Predictive Models</a:t>
            </a:r>
          </a:p>
        </p:txBody>
      </p:sp>
      <p:pic>
        <p:nvPicPr>
          <p:cNvPr id="7" name="Content Placeholder 6">
            <a:extLst>
              <a:ext uri="{FF2B5EF4-FFF2-40B4-BE49-F238E27FC236}">
                <a16:creationId xmlns:a16="http://schemas.microsoft.com/office/drawing/2014/main" id="{7AEBEB94-86FD-7E12-6F32-44B6B217E2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602" y="1231424"/>
            <a:ext cx="5710518" cy="5173858"/>
          </a:xfrm>
          <a:ln w="38100">
            <a:solidFill>
              <a:schemeClr val="bg1"/>
            </a:solidFill>
          </a:ln>
          <a:scene3d>
            <a:camera prst="orthographicFront"/>
            <a:lightRig rig="threePt" dir="t"/>
          </a:scene3d>
          <a:sp3d>
            <a:bevelT/>
          </a:sp3d>
        </p:spPr>
      </p:pic>
      <p:pic>
        <p:nvPicPr>
          <p:cNvPr id="10" name="Picture 9">
            <a:extLst>
              <a:ext uri="{FF2B5EF4-FFF2-40B4-BE49-F238E27FC236}">
                <a16:creationId xmlns:a16="http://schemas.microsoft.com/office/drawing/2014/main" id="{2EA0AB12-C814-63C9-D591-A9E8A5795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31424"/>
            <a:ext cx="5893398" cy="5173858"/>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76523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EDB8-3EA6-C85B-A089-2B3D9B11C9E6}"/>
              </a:ext>
            </a:extLst>
          </p:cNvPr>
          <p:cNvSpPr>
            <a:spLocks noGrp="1"/>
          </p:cNvSpPr>
          <p:nvPr>
            <p:ph type="title"/>
          </p:nvPr>
        </p:nvSpPr>
        <p:spPr/>
        <p:txBody>
          <a:bodyPr/>
          <a:lstStyle/>
          <a:p>
            <a:pPr algn="ctr"/>
            <a:r>
              <a:rPr lang="en-US" dirty="0">
                <a:latin typeface="Algerian" panose="04020705040A02060702" pitchFamily="82" charset="0"/>
              </a:rPr>
              <a:t>Useful Model data: Accuracy improvement</a:t>
            </a:r>
          </a:p>
        </p:txBody>
      </p:sp>
      <p:sp>
        <p:nvSpPr>
          <p:cNvPr id="6" name="TextBox 5">
            <a:extLst>
              <a:ext uri="{FF2B5EF4-FFF2-40B4-BE49-F238E27FC236}">
                <a16:creationId xmlns:a16="http://schemas.microsoft.com/office/drawing/2014/main" id="{F7B0E20C-9E14-16F7-22C0-8551D51E7AFF}"/>
              </a:ext>
            </a:extLst>
          </p:cNvPr>
          <p:cNvSpPr txBox="1"/>
          <p:nvPr/>
        </p:nvSpPr>
        <p:spPr>
          <a:xfrm>
            <a:off x="646111" y="1682675"/>
            <a:ext cx="4920971"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Hours of individual study/preparation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white"/>
                </a:solidFill>
                <a:latin typeface="Century Gothic" panose="020B0502020202020204"/>
              </a:rPr>
              <a:t>Hours of analysis of the opponent’s playstyle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Hours of analysis of the opponent’s typical selection of openings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white"/>
                </a:solidFill>
                <a:latin typeface="Century Gothic" panose="020B0502020202020204"/>
              </a:rPr>
              <a:t>Hours of sleep preceding the game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Number of times the opponents have previously faced each other</a:t>
            </a:r>
          </a:p>
        </p:txBody>
      </p:sp>
      <p:pic>
        <p:nvPicPr>
          <p:cNvPr id="8" name="Picture 7">
            <a:extLst>
              <a:ext uri="{FF2B5EF4-FFF2-40B4-BE49-F238E27FC236}">
                <a16:creationId xmlns:a16="http://schemas.microsoft.com/office/drawing/2014/main" id="{96484ECD-D9A5-A213-77A9-1020B3B04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2124"/>
            <a:ext cx="5557510" cy="4144866"/>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14195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29B0-3268-C02B-ADD6-221A15A37614}"/>
              </a:ext>
            </a:extLst>
          </p:cNvPr>
          <p:cNvSpPr>
            <a:spLocks noGrp="1"/>
          </p:cNvSpPr>
          <p:nvPr>
            <p:ph type="title"/>
          </p:nvPr>
        </p:nvSpPr>
        <p:spPr/>
        <p:txBody>
          <a:bodyPr/>
          <a:lstStyle/>
          <a:p>
            <a:pPr algn="ctr"/>
            <a:r>
              <a:rPr lang="en-US" dirty="0">
                <a:latin typeface="Algerian" panose="04020705040A02060702" pitchFamily="82" charset="0"/>
              </a:rPr>
              <a:t>SIMILARITIES: Black vs White</a:t>
            </a:r>
          </a:p>
        </p:txBody>
      </p:sp>
      <p:sp>
        <p:nvSpPr>
          <p:cNvPr id="6" name="TextBox 5">
            <a:extLst>
              <a:ext uri="{FF2B5EF4-FFF2-40B4-BE49-F238E27FC236}">
                <a16:creationId xmlns:a16="http://schemas.microsoft.com/office/drawing/2014/main" id="{A0B8A488-8C5D-2BA1-EBC8-AC1EBC1122D0}"/>
              </a:ext>
            </a:extLst>
          </p:cNvPr>
          <p:cNvSpPr txBox="1"/>
          <p:nvPr/>
        </p:nvSpPr>
        <p:spPr>
          <a:xfrm>
            <a:off x="350520" y="2211645"/>
            <a:ext cx="11003280" cy="40010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Similarities:</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 of games [Superior Opponents]</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a:t>
            </a: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 of wins &amp; losses + draws </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Metrics [Average]</a:t>
            </a:r>
          </a:p>
          <a:p>
            <a:pPr marL="742950" lvl="1" indent="-285750" defTabSz="457200">
              <a:buFont typeface="Wingdings" panose="05000000000000000000" pitchFamily="2" charset="2"/>
              <a:buChar char="Ø"/>
            </a:pP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Predictive Accuracies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9626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29B0-3268-C02B-ADD6-221A15A37614}"/>
              </a:ext>
            </a:extLst>
          </p:cNvPr>
          <p:cNvSpPr>
            <a:spLocks noGrp="1"/>
          </p:cNvSpPr>
          <p:nvPr>
            <p:ph type="title"/>
          </p:nvPr>
        </p:nvSpPr>
        <p:spPr/>
        <p:txBody>
          <a:bodyPr/>
          <a:lstStyle/>
          <a:p>
            <a:pPr algn="ctr"/>
            <a:r>
              <a:rPr lang="en-US" dirty="0">
                <a:latin typeface="Algerian" panose="04020705040A02060702" pitchFamily="82" charset="0"/>
              </a:rPr>
              <a:t>DIFFERENCES: Black vs White</a:t>
            </a:r>
          </a:p>
        </p:txBody>
      </p:sp>
      <p:sp>
        <p:nvSpPr>
          <p:cNvPr id="6" name="TextBox 5">
            <a:extLst>
              <a:ext uri="{FF2B5EF4-FFF2-40B4-BE49-F238E27FC236}">
                <a16:creationId xmlns:a16="http://schemas.microsoft.com/office/drawing/2014/main" id="{A0B8A488-8C5D-2BA1-EBC8-AC1EBC1122D0}"/>
              </a:ext>
            </a:extLst>
          </p:cNvPr>
          <p:cNvSpPr txBox="1"/>
          <p:nvPr/>
        </p:nvSpPr>
        <p:spPr>
          <a:xfrm>
            <a:off x="274319" y="1773099"/>
            <a:ext cx="11271569"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rPr>
              <a:t>Differences:</a:t>
            </a:r>
          </a:p>
          <a:p>
            <a:pPr marL="742950" lvl="1" indent="-285750" defTabSz="457200">
              <a:buFont typeface="Wingdings" panose="05000000000000000000" pitchFamily="2" charset="2"/>
              <a:buChar char="Ø"/>
            </a:pPr>
            <a:r>
              <a:rPr lang="en-US" sz="3600" dirty="0">
                <a:solidFill>
                  <a:prstClr val="white"/>
                </a:solidFill>
                <a:latin typeface="Century Gothic" panose="020B0502020202020204"/>
              </a:rPr>
              <a:t>White: All features were significant [rating differential, opening play, &amp; # of turns</a:t>
            </a:r>
          </a:p>
          <a:p>
            <a:pPr marL="742950" lvl="1" indent="-285750" defTabSz="457200">
              <a:buFont typeface="Wingdings" panose="05000000000000000000" pitchFamily="2" charset="2"/>
              <a:buChar char="Ø"/>
            </a:pPr>
            <a:r>
              <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rPr>
              <a:t>Black: Only si</a:t>
            </a:r>
            <a:r>
              <a:rPr lang="en-US" sz="3600" dirty="0">
                <a:solidFill>
                  <a:prstClr val="white"/>
                </a:solidFill>
                <a:latin typeface="Century Gothic" panose="020B0502020202020204"/>
              </a:rPr>
              <a:t>gnificant feature [ rating differential]</a:t>
            </a: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15734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p:txBody>
          <a:bodyPr/>
          <a:lstStyle/>
          <a:p>
            <a:pPr algn="ctr"/>
            <a:r>
              <a:rPr lang="en-US" dirty="0">
                <a:latin typeface="Algerian" panose="04020705040A02060702" pitchFamily="82" charset="0"/>
              </a:rPr>
              <a:t>Project information</a:t>
            </a:r>
            <a:endParaRPr lang="en-US" dirty="0"/>
          </a:p>
        </p:txBody>
      </p:sp>
      <p:sp>
        <p:nvSpPr>
          <p:cNvPr id="3" name="Content Placeholder 2">
            <a:extLst>
              <a:ext uri="{FF2B5EF4-FFF2-40B4-BE49-F238E27FC236}">
                <a16:creationId xmlns:a16="http://schemas.microsoft.com/office/drawing/2014/main" id="{CB433B8D-7802-C261-4C75-26A1E48D5EA5}"/>
              </a:ext>
            </a:extLst>
          </p:cNvPr>
          <p:cNvSpPr>
            <a:spLocks noGrp="1"/>
          </p:cNvSpPr>
          <p:nvPr>
            <p:ph idx="1"/>
          </p:nvPr>
        </p:nvSpPr>
        <p:spPr/>
        <p:txBody>
          <a:bodyPr>
            <a:normAutofit/>
          </a:bodyPr>
          <a:lstStyle/>
          <a:p>
            <a:pPr>
              <a:buFont typeface="Wingdings" panose="05000000000000000000" pitchFamily="2" charset="2"/>
              <a:buChar char="Ø"/>
            </a:pPr>
            <a:r>
              <a:rPr lang="en-US" sz="2400" dirty="0"/>
              <a:t>Dataset: </a:t>
            </a:r>
            <a:r>
              <a:rPr lang="en-US" sz="2400" dirty="0">
                <a:hlinkClick r:id="rId2"/>
              </a:rPr>
              <a:t>https://www.kaggle.com/datasets/datasnaek/chess</a:t>
            </a:r>
            <a:endParaRPr lang="en-US" sz="2400" dirty="0"/>
          </a:p>
          <a:p>
            <a:pPr>
              <a:buFont typeface="Wingdings" panose="05000000000000000000" pitchFamily="2" charset="2"/>
              <a:buChar char="Ø"/>
            </a:pPr>
            <a:r>
              <a:rPr lang="en-US" sz="2400" dirty="0"/>
              <a:t>Github Link: </a:t>
            </a:r>
            <a:r>
              <a:rPr lang="en-US" sz="2400" dirty="0">
                <a:hlinkClick r:id="rId3"/>
              </a:rPr>
              <a:t>https://github.com/mbrann2/chess_games</a:t>
            </a:r>
            <a:endParaRPr lang="en-US" sz="2400" dirty="0"/>
          </a:p>
          <a:p>
            <a:pPr>
              <a:buFont typeface="Wingdings" panose="05000000000000000000" pitchFamily="2" charset="2"/>
              <a:buChar char="Ø"/>
            </a:pPr>
            <a:r>
              <a:rPr lang="en-US" sz="2400" dirty="0"/>
              <a:t>Contact Information:</a:t>
            </a:r>
          </a:p>
          <a:p>
            <a:pPr lvl="1">
              <a:buFont typeface="Wingdings" panose="05000000000000000000" pitchFamily="2" charset="2"/>
              <a:buChar char="Ø"/>
            </a:pPr>
            <a:r>
              <a:rPr lang="en-US" sz="2400" dirty="0"/>
              <a:t>Email [Military]: </a:t>
            </a:r>
            <a:r>
              <a:rPr lang="en-US" sz="2400" dirty="0">
                <a:hlinkClick r:id="rId4"/>
              </a:rPr>
              <a:t>michael.brannon.6@us.af.mil</a:t>
            </a:r>
            <a:endParaRPr lang="en-US" sz="2400" dirty="0"/>
          </a:p>
          <a:p>
            <a:pPr lvl="1">
              <a:buFont typeface="Wingdings" panose="05000000000000000000" pitchFamily="2" charset="2"/>
              <a:buChar char="Ø"/>
            </a:pPr>
            <a:r>
              <a:rPr lang="en-US" sz="2400" dirty="0"/>
              <a:t>Email: [Civilian]: </a:t>
            </a:r>
            <a:r>
              <a:rPr lang="en-US" sz="2400" dirty="0">
                <a:hlinkClick r:id="rId5"/>
              </a:rPr>
              <a:t>musclem3mory@gmail.com</a:t>
            </a:r>
            <a:endParaRPr lang="en-US" sz="2400" dirty="0"/>
          </a:p>
          <a:p>
            <a:pPr lvl="1">
              <a:buFont typeface="Wingdings" panose="05000000000000000000" pitchFamily="2" charset="2"/>
              <a:buChar char="Ø"/>
            </a:pPr>
            <a:r>
              <a:rPr lang="en-US" sz="2400" dirty="0"/>
              <a:t>Phone #: (708) 845-7791</a:t>
            </a:r>
          </a:p>
          <a:p>
            <a:pPr lvl="1">
              <a:buFont typeface="Wingdings" panose="05000000000000000000" pitchFamily="2" charset="2"/>
              <a:buChar char="Ø"/>
            </a:pPr>
            <a:r>
              <a:rPr lang="en-US" sz="2400" dirty="0"/>
              <a:t>Github Handle: mbrann2</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36360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1011871" y="2728735"/>
            <a:ext cx="9404723" cy="1400530"/>
          </a:xfrm>
        </p:spPr>
        <p:txBody>
          <a:bodyPr/>
          <a:lstStyle/>
          <a:p>
            <a:pPr algn="ctr"/>
            <a:r>
              <a:rPr lang="en-US" sz="8800" dirty="0">
                <a:latin typeface="Algerian" panose="04020705040A02060702" pitchFamily="82" charset="0"/>
              </a:rPr>
              <a:t>APPENDIX</a:t>
            </a:r>
            <a:endParaRPr lang="en-US" sz="8800" dirty="0"/>
          </a:p>
        </p:txBody>
      </p:sp>
    </p:spTree>
    <p:extLst>
      <p:ext uri="{BB962C8B-B14F-4D97-AF65-F5344CB8AC3E}">
        <p14:creationId xmlns:p14="http://schemas.microsoft.com/office/powerpoint/2010/main" val="238581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p:txBody>
          <a:bodyPr/>
          <a:lstStyle/>
          <a:p>
            <a:pPr algn="ctr"/>
            <a:r>
              <a:rPr lang="en-US" dirty="0">
                <a:latin typeface="Algerian" panose="04020705040A02060702" pitchFamily="82" charset="0"/>
              </a:rPr>
              <a:t>HYPOTHESES TESTINGS</a:t>
            </a:r>
            <a:endParaRPr lang="en-US" dirty="0"/>
          </a:p>
        </p:txBody>
      </p:sp>
      <p:sp>
        <p:nvSpPr>
          <p:cNvPr id="3" name="Content Placeholder 2">
            <a:extLst>
              <a:ext uri="{FF2B5EF4-FFF2-40B4-BE49-F238E27FC236}">
                <a16:creationId xmlns:a16="http://schemas.microsoft.com/office/drawing/2014/main" id="{CB433B8D-7802-C261-4C75-26A1E48D5EA5}"/>
              </a:ext>
            </a:extLst>
          </p:cNvPr>
          <p:cNvSpPr>
            <a:spLocks noGrp="1"/>
          </p:cNvSpPr>
          <p:nvPr>
            <p:ph idx="1"/>
          </p:nvPr>
        </p:nvSpPr>
        <p:spPr>
          <a:xfrm>
            <a:off x="533400" y="1097280"/>
            <a:ext cx="11012489" cy="5547360"/>
          </a:xfrm>
        </p:spPr>
        <p:txBody>
          <a:bodyPr>
            <a:normAutofit fontScale="85000" lnSpcReduction="20000"/>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1: The average rating differential between black and white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1: The average rating differential between black and white has a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2: The average number of consecutive moves where a player follows an optimal book opening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2: The average number of consecutive moves where a player follows an optimal book opening has a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3: The average number of turns in a game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3: The average number of turns in a game has significance on which player wins the game.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0439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t-tests Breakdown [Welch’s two-sample independent]</a:t>
            </a:r>
            <a:endParaRPr lang="en-US" dirty="0"/>
          </a:p>
        </p:txBody>
      </p:sp>
      <p:pic>
        <p:nvPicPr>
          <p:cNvPr id="14" name="Picture 13">
            <a:extLst>
              <a:ext uri="{FF2B5EF4-FFF2-40B4-BE49-F238E27FC236}">
                <a16:creationId xmlns:a16="http://schemas.microsoft.com/office/drawing/2014/main" id="{9EB99C1A-C992-02C4-1712-E82C321ED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56" y="1853248"/>
            <a:ext cx="11880464" cy="2348421"/>
          </a:xfrm>
          <a:prstGeom prst="rect">
            <a:avLst/>
          </a:prstGeom>
          <a:ln w="38100">
            <a:solidFill>
              <a:schemeClr val="bg1"/>
            </a:solidFill>
          </a:ln>
          <a:scene3d>
            <a:camera prst="orthographicFront"/>
            <a:lightRig rig="threePt" dir="t"/>
          </a:scene3d>
          <a:sp3d>
            <a:bevelT/>
          </a:sp3d>
        </p:spPr>
      </p:pic>
      <p:pic>
        <p:nvPicPr>
          <p:cNvPr id="16" name="Picture 15">
            <a:extLst>
              <a:ext uri="{FF2B5EF4-FFF2-40B4-BE49-F238E27FC236}">
                <a16:creationId xmlns:a16="http://schemas.microsoft.com/office/drawing/2014/main" id="{8654E001-FFA6-44D4-C2AF-1AE383549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56" y="4387659"/>
            <a:ext cx="11880464" cy="2348421"/>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70316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Predictive Models metrics</a:t>
            </a:r>
            <a:endParaRPr lang="en-US" dirty="0"/>
          </a:p>
        </p:txBody>
      </p:sp>
      <p:pic>
        <p:nvPicPr>
          <p:cNvPr id="6" name="Content Placeholder 5">
            <a:extLst>
              <a:ext uri="{FF2B5EF4-FFF2-40B4-BE49-F238E27FC236}">
                <a16:creationId xmlns:a16="http://schemas.microsoft.com/office/drawing/2014/main" id="{070303A6-BCAE-C398-5492-FBBCD42ED2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38" y="1508420"/>
            <a:ext cx="11506202" cy="1937909"/>
          </a:xfrm>
          <a:ln w="38100">
            <a:solidFill>
              <a:schemeClr val="bg1"/>
            </a:solidFill>
          </a:ln>
          <a:scene3d>
            <a:camera prst="orthographicFront"/>
            <a:lightRig rig="threePt" dir="t"/>
          </a:scene3d>
          <a:sp3d>
            <a:bevelT/>
          </a:sp3d>
        </p:spPr>
      </p:pic>
      <p:pic>
        <p:nvPicPr>
          <p:cNvPr id="8" name="Picture 7">
            <a:extLst>
              <a:ext uri="{FF2B5EF4-FFF2-40B4-BE49-F238E27FC236}">
                <a16:creationId xmlns:a16="http://schemas.microsoft.com/office/drawing/2014/main" id="{B280E16D-98AD-B71B-3629-685FE4DD68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38" y="4097470"/>
            <a:ext cx="11506201" cy="2120450"/>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6031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Logistic Regression Stats Model: White</a:t>
            </a:r>
            <a:endParaRPr lang="en-US" dirty="0"/>
          </a:p>
        </p:txBody>
      </p:sp>
      <p:pic>
        <p:nvPicPr>
          <p:cNvPr id="8" name="Picture 7">
            <a:extLst>
              <a:ext uri="{FF2B5EF4-FFF2-40B4-BE49-F238E27FC236}">
                <a16:creationId xmlns:a16="http://schemas.microsoft.com/office/drawing/2014/main" id="{C6B04F81-9B2A-B978-FE21-4D448D579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39" y="1853248"/>
            <a:ext cx="11734801" cy="4853947"/>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58341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E78A-9E26-FDFF-5429-F43EA2B88245}"/>
              </a:ext>
            </a:extLst>
          </p:cNvPr>
          <p:cNvSpPr>
            <a:spLocks noGrp="1"/>
          </p:cNvSpPr>
          <p:nvPr>
            <p:ph type="title"/>
          </p:nvPr>
        </p:nvSpPr>
        <p:spPr/>
        <p:txBody>
          <a:bodyPr anchor="t"/>
          <a:lstStyle/>
          <a:p>
            <a:pPr algn="ctr"/>
            <a:r>
              <a:rPr lang="en-US" dirty="0">
                <a:latin typeface="Algerian" panose="04020705040A02060702" pitchFamily="82" charset="0"/>
              </a:rPr>
              <a:t>Overview</a:t>
            </a:r>
          </a:p>
        </p:txBody>
      </p:sp>
      <p:sp>
        <p:nvSpPr>
          <p:cNvPr id="3" name="Content Placeholder 2">
            <a:extLst>
              <a:ext uri="{FF2B5EF4-FFF2-40B4-BE49-F238E27FC236}">
                <a16:creationId xmlns:a16="http://schemas.microsoft.com/office/drawing/2014/main" id="{42BE0180-CED2-ACC8-3EEF-FC83EA67BC80}"/>
              </a:ext>
            </a:extLst>
          </p:cNvPr>
          <p:cNvSpPr>
            <a:spLocks noGrp="1"/>
          </p:cNvSpPr>
          <p:nvPr>
            <p:ph idx="1"/>
          </p:nvPr>
        </p:nvSpPr>
        <p:spPr>
          <a:xfrm>
            <a:off x="0" y="1475638"/>
            <a:ext cx="12288253" cy="4195481"/>
          </a:xfrm>
        </p:spPr>
        <p:txBody>
          <a:bodyPr/>
          <a:lstStyle/>
          <a:p>
            <a:pPr>
              <a:buFont typeface="Wingdings" panose="05000000000000000000" pitchFamily="2" charset="2"/>
              <a:buChar char="Ø"/>
            </a:pPr>
            <a:r>
              <a:rPr lang="en-US" dirty="0"/>
              <a:t>Extraction, analysis, and visualization of over 20,000 chess games from a selection of users on the site Lichess.org</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FCB8036E-7765-E371-4AB0-928A6874C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129" y="2220688"/>
            <a:ext cx="9314454" cy="4547666"/>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360305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Logistic Regression Stats Model: black</a:t>
            </a:r>
            <a:endParaRPr lang="en-US" dirty="0"/>
          </a:p>
        </p:txBody>
      </p:sp>
      <p:pic>
        <p:nvPicPr>
          <p:cNvPr id="8" name="Picture 7">
            <a:extLst>
              <a:ext uri="{FF2B5EF4-FFF2-40B4-BE49-F238E27FC236}">
                <a16:creationId xmlns:a16="http://schemas.microsoft.com/office/drawing/2014/main" id="{5AEA8EBC-28C9-3493-0E68-5EBE914C7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 y="1853248"/>
            <a:ext cx="11887201" cy="4925067"/>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79087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14D-3FBF-808A-B61A-CB9E1ED99C27}"/>
              </a:ext>
            </a:extLst>
          </p:cNvPr>
          <p:cNvSpPr>
            <a:spLocks noGrp="1"/>
          </p:cNvSpPr>
          <p:nvPr>
            <p:ph type="title"/>
          </p:nvPr>
        </p:nvSpPr>
        <p:spPr/>
        <p:txBody>
          <a:bodyPr anchor="t"/>
          <a:lstStyle/>
          <a:p>
            <a:pPr algn="ctr"/>
            <a:r>
              <a:rPr lang="en-US" dirty="0">
                <a:latin typeface="Algerian" panose="04020705040A02060702" pitchFamily="82" charset="0"/>
              </a:rPr>
              <a:t>Background information</a:t>
            </a:r>
            <a:endParaRPr lang="en-US" dirty="0"/>
          </a:p>
        </p:txBody>
      </p:sp>
      <p:sp>
        <p:nvSpPr>
          <p:cNvPr id="5" name="Content Placeholder 4">
            <a:extLst>
              <a:ext uri="{FF2B5EF4-FFF2-40B4-BE49-F238E27FC236}">
                <a16:creationId xmlns:a16="http://schemas.microsoft.com/office/drawing/2014/main" id="{E69184EE-440B-1025-70FE-1B4469783EF5}"/>
              </a:ext>
            </a:extLst>
          </p:cNvPr>
          <p:cNvSpPr>
            <a:spLocks noGrp="1"/>
          </p:cNvSpPr>
          <p:nvPr>
            <p:ph idx="1"/>
          </p:nvPr>
        </p:nvSpPr>
        <p:spPr>
          <a:xfrm>
            <a:off x="1103312" y="1140643"/>
            <a:ext cx="8946541" cy="6070861"/>
          </a:xfrm>
        </p:spPr>
        <p:txBody>
          <a:bodyPr>
            <a:normAutofit fontScale="92500" lnSpcReduction="20000"/>
          </a:bodyPr>
          <a:lstStyle/>
          <a:p>
            <a:r>
              <a:rPr lang="en-US" dirty="0"/>
              <a:t>Number of Turns</a:t>
            </a:r>
          </a:p>
          <a:p>
            <a:r>
              <a:rPr lang="en-US" dirty="0"/>
              <a:t>Game Status</a:t>
            </a:r>
          </a:p>
          <a:p>
            <a:r>
              <a:rPr lang="en-US" dirty="0"/>
              <a:t>Winner</a:t>
            </a:r>
          </a:p>
          <a:p>
            <a:r>
              <a:rPr lang="en-US" dirty="0"/>
              <a:t>White Player Rating</a:t>
            </a:r>
          </a:p>
          <a:p>
            <a:r>
              <a:rPr lang="en-US" dirty="0"/>
              <a:t>Black Player Rating</a:t>
            </a:r>
          </a:p>
          <a:p>
            <a:r>
              <a:rPr lang="en-US" dirty="0"/>
              <a:t>Opening Ply (Number of moves in the opening phase)</a:t>
            </a:r>
          </a:p>
          <a:p>
            <a:r>
              <a:rPr lang="en-US" dirty="0"/>
              <a:t>All Moves in Standard Chess Notation</a:t>
            </a:r>
          </a:p>
          <a:p>
            <a:r>
              <a:rPr lang="en-US" dirty="0"/>
              <a:t>Opening Eco (Standardized Code for any given opening, list here)</a:t>
            </a:r>
          </a:p>
          <a:p>
            <a:r>
              <a:rPr lang="en-US" dirty="0"/>
              <a:t>Opening Name</a:t>
            </a:r>
          </a:p>
          <a:p>
            <a:r>
              <a:rPr lang="en-US" dirty="0"/>
              <a:t>Game ID</a:t>
            </a:r>
          </a:p>
          <a:p>
            <a:r>
              <a:rPr lang="en-US" dirty="0"/>
              <a:t>Rated (T/F)</a:t>
            </a:r>
          </a:p>
          <a:p>
            <a:r>
              <a:rPr lang="en-US" dirty="0"/>
              <a:t>Start Time</a:t>
            </a:r>
          </a:p>
          <a:p>
            <a:r>
              <a:rPr lang="en-US" dirty="0"/>
              <a:t>End Time</a:t>
            </a:r>
          </a:p>
          <a:p>
            <a:r>
              <a:rPr lang="en-US" dirty="0"/>
              <a:t>Time Increment</a:t>
            </a:r>
          </a:p>
          <a:p>
            <a:r>
              <a:rPr lang="en-US" dirty="0"/>
              <a:t>White Player ID</a:t>
            </a:r>
          </a:p>
          <a:p>
            <a:r>
              <a:rPr lang="en-US" dirty="0"/>
              <a:t>Black Player ID</a:t>
            </a:r>
          </a:p>
        </p:txBody>
      </p:sp>
    </p:spTree>
    <p:extLst>
      <p:ext uri="{BB962C8B-B14F-4D97-AF65-F5344CB8AC3E}">
        <p14:creationId xmlns:p14="http://schemas.microsoft.com/office/powerpoint/2010/main" val="356525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14D-3FBF-808A-B61A-CB9E1ED99C27}"/>
              </a:ext>
            </a:extLst>
          </p:cNvPr>
          <p:cNvSpPr>
            <a:spLocks noGrp="1"/>
          </p:cNvSpPr>
          <p:nvPr>
            <p:ph type="title"/>
          </p:nvPr>
        </p:nvSpPr>
        <p:spPr/>
        <p:txBody>
          <a:bodyPr anchor="t"/>
          <a:lstStyle/>
          <a:p>
            <a:pPr algn="ctr"/>
            <a:r>
              <a:rPr lang="en-US" dirty="0">
                <a:latin typeface="Algerian" panose="04020705040A02060702" pitchFamily="82" charset="0"/>
              </a:rPr>
              <a:t>Background information</a:t>
            </a:r>
            <a:endParaRPr lang="en-US" dirty="0"/>
          </a:p>
        </p:txBody>
      </p:sp>
      <p:sp>
        <p:nvSpPr>
          <p:cNvPr id="5" name="Content Placeholder 4">
            <a:extLst>
              <a:ext uri="{FF2B5EF4-FFF2-40B4-BE49-F238E27FC236}">
                <a16:creationId xmlns:a16="http://schemas.microsoft.com/office/drawing/2014/main" id="{E69184EE-440B-1025-70FE-1B4469783EF5}"/>
              </a:ext>
            </a:extLst>
          </p:cNvPr>
          <p:cNvSpPr>
            <a:spLocks noGrp="1"/>
          </p:cNvSpPr>
          <p:nvPr>
            <p:ph idx="1"/>
          </p:nvPr>
        </p:nvSpPr>
        <p:spPr>
          <a:xfrm>
            <a:off x="1103312" y="1140643"/>
            <a:ext cx="8946541" cy="6070861"/>
          </a:xfrm>
        </p:spPr>
        <p:txBody>
          <a:bodyPr>
            <a:normAutofit/>
          </a:bodyPr>
          <a:lstStyle/>
          <a:p>
            <a:r>
              <a:rPr lang="en-US" sz="4400" dirty="0"/>
              <a:t>Number of Turns</a:t>
            </a:r>
          </a:p>
          <a:p>
            <a:r>
              <a:rPr lang="en-US" sz="4400" dirty="0"/>
              <a:t>Game Status</a:t>
            </a:r>
          </a:p>
          <a:p>
            <a:r>
              <a:rPr lang="en-US" sz="4400" dirty="0"/>
              <a:t>Winner</a:t>
            </a:r>
          </a:p>
          <a:p>
            <a:r>
              <a:rPr lang="en-US" sz="4400" dirty="0"/>
              <a:t>White Player Rating</a:t>
            </a:r>
          </a:p>
          <a:p>
            <a:r>
              <a:rPr lang="en-US" sz="4400" dirty="0"/>
              <a:t>Black Player Rating</a:t>
            </a:r>
          </a:p>
          <a:p>
            <a:r>
              <a:rPr lang="en-US" sz="4400" dirty="0"/>
              <a:t>Opening Ply (Number of moves in the opening phase)</a:t>
            </a:r>
          </a:p>
        </p:txBody>
      </p:sp>
    </p:spTree>
    <p:extLst>
      <p:ext uri="{BB962C8B-B14F-4D97-AF65-F5344CB8AC3E}">
        <p14:creationId xmlns:p14="http://schemas.microsoft.com/office/powerpoint/2010/main" val="376657922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2605-A9E6-3F48-44C9-F63E7997C9F6}"/>
              </a:ext>
            </a:extLst>
          </p:cNvPr>
          <p:cNvSpPr>
            <a:spLocks noGrp="1"/>
          </p:cNvSpPr>
          <p:nvPr>
            <p:ph type="title"/>
          </p:nvPr>
        </p:nvSpPr>
        <p:spPr>
          <a:xfrm>
            <a:off x="646111" y="452718"/>
            <a:ext cx="9636407" cy="1400530"/>
          </a:xfrm>
        </p:spPr>
        <p:txBody>
          <a:bodyPr/>
          <a:lstStyle/>
          <a:p>
            <a:pPr algn="ctr"/>
            <a:r>
              <a:rPr lang="en-US" dirty="0">
                <a:latin typeface="Algerian" panose="04020705040A02060702" pitchFamily="82" charset="0"/>
              </a:rPr>
              <a:t>CHESS OUTCOMES BREAKDOWN</a:t>
            </a:r>
          </a:p>
        </p:txBody>
      </p:sp>
      <p:sp>
        <p:nvSpPr>
          <p:cNvPr id="11" name="TextBox 10">
            <a:extLst>
              <a:ext uri="{FF2B5EF4-FFF2-40B4-BE49-F238E27FC236}">
                <a16:creationId xmlns:a16="http://schemas.microsoft.com/office/drawing/2014/main" id="{4E17FC0A-11E9-A0FD-065E-E699984E6D68}"/>
              </a:ext>
            </a:extLst>
          </p:cNvPr>
          <p:cNvSpPr txBox="1"/>
          <p:nvPr/>
        </p:nvSpPr>
        <p:spPr>
          <a:xfrm>
            <a:off x="475782" y="2303929"/>
            <a:ext cx="3951839" cy="430887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Craft a focus for dataset: outcomes of games</a:t>
            </a:r>
            <a:endPar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rPr>
              <a:t>Far more wins [resignations, mates, out of time] than draws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7" name="Content Placeholder 6">
            <a:extLst>
              <a:ext uri="{FF2B5EF4-FFF2-40B4-BE49-F238E27FC236}">
                <a16:creationId xmlns:a16="http://schemas.microsoft.com/office/drawing/2014/main" id="{19FB67D2-9D9B-C97D-A35A-8AF984C8BB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0350" y="2303929"/>
            <a:ext cx="6070862" cy="4385629"/>
          </a:xfr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76109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F24-3DCB-C47D-8D57-09D21890D091}"/>
              </a:ext>
            </a:extLst>
          </p:cNvPr>
          <p:cNvSpPr>
            <a:spLocks noGrp="1"/>
          </p:cNvSpPr>
          <p:nvPr>
            <p:ph type="title"/>
          </p:nvPr>
        </p:nvSpPr>
        <p:spPr/>
        <p:txBody>
          <a:bodyPr/>
          <a:lstStyle/>
          <a:p>
            <a:pPr algn="ctr"/>
            <a:r>
              <a:rPr lang="en-US" dirty="0">
                <a:latin typeface="Algerian" panose="04020705040A02060702" pitchFamily="82" charset="0"/>
              </a:rPr>
              <a:t>WINS VERSUS DRAWS</a:t>
            </a:r>
            <a:endParaRPr lang="en-US" dirty="0"/>
          </a:p>
        </p:txBody>
      </p:sp>
      <p:sp>
        <p:nvSpPr>
          <p:cNvPr id="6" name="TextBox 5">
            <a:extLst>
              <a:ext uri="{FF2B5EF4-FFF2-40B4-BE49-F238E27FC236}">
                <a16:creationId xmlns:a16="http://schemas.microsoft.com/office/drawing/2014/main" id="{F46CD72B-0316-D690-6F02-B045FFC90E3A}"/>
              </a:ext>
            </a:extLst>
          </p:cNvPr>
          <p:cNvSpPr txBox="1"/>
          <p:nvPr/>
        </p:nvSpPr>
        <p:spPr>
          <a:xfrm>
            <a:off x="301832" y="2097742"/>
            <a:ext cx="3926541" cy="483209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a:solidFill>
                  <a:prstClr val="white"/>
                </a:solidFill>
                <a:latin typeface="Century Gothic" panose="020B0502020202020204"/>
              </a:rPr>
              <a:t>Further refine focus: wins versus draws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a:solidFill>
                  <a:prstClr val="white"/>
                </a:solidFill>
                <a:latin typeface="Century Gothic" panose="020B0502020202020204"/>
              </a:rPr>
              <a:t>Partition Dataset: White &amp; Black [Superior Opponent]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Generate an overarching goal: Does white have an innate advantage by moving first?</a:t>
            </a:r>
          </a:p>
        </p:txBody>
      </p:sp>
      <p:pic>
        <p:nvPicPr>
          <p:cNvPr id="7" name="Content Placeholder 6">
            <a:extLst>
              <a:ext uri="{FF2B5EF4-FFF2-40B4-BE49-F238E27FC236}">
                <a16:creationId xmlns:a16="http://schemas.microsoft.com/office/drawing/2014/main" id="{7E2D301F-081F-8107-D08C-32A180DC83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1199" y="2097740"/>
            <a:ext cx="6098969" cy="4623901"/>
          </a:xfr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3888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F24-3DCB-C47D-8D57-09D21890D091}"/>
              </a:ext>
            </a:extLst>
          </p:cNvPr>
          <p:cNvSpPr>
            <a:spLocks noGrp="1"/>
          </p:cNvSpPr>
          <p:nvPr>
            <p:ph type="title"/>
          </p:nvPr>
        </p:nvSpPr>
        <p:spPr/>
        <p:txBody>
          <a:bodyPr/>
          <a:lstStyle/>
          <a:p>
            <a:pPr algn="ctr"/>
            <a:r>
              <a:rPr lang="en-US" dirty="0">
                <a:latin typeface="Algerian" panose="04020705040A02060702" pitchFamily="82" charset="0"/>
              </a:rPr>
              <a:t>Draws + Losses VERSUS wins</a:t>
            </a:r>
            <a:endParaRPr lang="en-US" dirty="0"/>
          </a:p>
        </p:txBody>
      </p:sp>
      <p:pic>
        <p:nvPicPr>
          <p:cNvPr id="24" name="Picture 23">
            <a:extLst>
              <a:ext uri="{FF2B5EF4-FFF2-40B4-BE49-F238E27FC236}">
                <a16:creationId xmlns:a16="http://schemas.microsoft.com/office/drawing/2014/main" id="{365237F4-F581-40D8-D8AD-4E6647BFB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676" y="1524000"/>
            <a:ext cx="5769929" cy="5178638"/>
          </a:xfrm>
          <a:prstGeom prst="rect">
            <a:avLst/>
          </a:prstGeom>
          <a:ln w="38100">
            <a:solidFill>
              <a:schemeClr val="bg1"/>
            </a:solidFill>
          </a:ln>
          <a:scene3d>
            <a:camera prst="orthographicFront"/>
            <a:lightRig rig="threePt" dir="t"/>
          </a:scene3d>
          <a:sp3d>
            <a:bevelT/>
          </a:sp3d>
        </p:spPr>
      </p:pic>
      <p:pic>
        <p:nvPicPr>
          <p:cNvPr id="26" name="Picture 25">
            <a:extLst>
              <a:ext uri="{FF2B5EF4-FFF2-40B4-BE49-F238E27FC236}">
                <a16:creationId xmlns:a16="http://schemas.microsoft.com/office/drawing/2014/main" id="{CE3DF3BD-127E-BF30-F7F4-33338E937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95" y="1524000"/>
            <a:ext cx="5769929" cy="5178638"/>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4207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7AC0-3467-F451-84C8-9F8EA50E2599}"/>
              </a:ext>
            </a:extLst>
          </p:cNvPr>
          <p:cNvSpPr>
            <a:spLocks noGrp="1"/>
          </p:cNvSpPr>
          <p:nvPr>
            <p:ph type="title"/>
          </p:nvPr>
        </p:nvSpPr>
        <p:spPr/>
        <p:txBody>
          <a:bodyPr/>
          <a:lstStyle/>
          <a:p>
            <a:pPr algn="ctr"/>
            <a:r>
              <a:rPr lang="en-US" dirty="0">
                <a:latin typeface="Algerian" panose="04020705040A02060702" pitchFamily="82" charset="0"/>
              </a:rPr>
              <a:t>Significant Factors: Win VS Draw  Or loss</a:t>
            </a:r>
            <a:endParaRPr lang="en-US" dirty="0"/>
          </a:p>
        </p:txBody>
      </p:sp>
      <p:sp>
        <p:nvSpPr>
          <p:cNvPr id="6" name="TextBox 5">
            <a:extLst>
              <a:ext uri="{FF2B5EF4-FFF2-40B4-BE49-F238E27FC236}">
                <a16:creationId xmlns:a16="http://schemas.microsoft.com/office/drawing/2014/main" id="{3EF4DA7D-6E92-4FD9-B8C2-1AB923397596}"/>
              </a:ext>
            </a:extLst>
          </p:cNvPr>
          <p:cNvSpPr txBox="1"/>
          <p:nvPr/>
        </p:nvSpPr>
        <p:spPr>
          <a:xfrm>
            <a:off x="382833" y="1552214"/>
            <a:ext cx="4393682" cy="501675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Rating differential [ &gt; 100 rating minimum]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Number of consecutive moves a player follows an optimal book opening</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Number of turns in a game </a:t>
            </a:r>
            <a:endPar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B0AF3A5D-54A3-5077-9BB2-197A7B527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2274655"/>
            <a:ext cx="6362700" cy="3571875"/>
          </a:xfrm>
          <a:prstGeom prst="rect">
            <a:avLst/>
          </a:prstGeom>
        </p:spPr>
      </p:pic>
    </p:spTree>
    <p:extLst>
      <p:ext uri="{BB962C8B-B14F-4D97-AF65-F5344CB8AC3E}">
        <p14:creationId xmlns:p14="http://schemas.microsoft.com/office/powerpoint/2010/main" val="223903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391C-CB63-B0FA-E2D5-5E0909ADA033}"/>
              </a:ext>
            </a:extLst>
          </p:cNvPr>
          <p:cNvSpPr>
            <a:spLocks noGrp="1"/>
          </p:cNvSpPr>
          <p:nvPr>
            <p:ph type="title"/>
          </p:nvPr>
        </p:nvSpPr>
        <p:spPr/>
        <p:txBody>
          <a:bodyPr/>
          <a:lstStyle/>
          <a:p>
            <a:pPr algn="ctr"/>
            <a:r>
              <a:rPr lang="en-US" dirty="0">
                <a:latin typeface="Algerian" panose="04020705040A02060702" pitchFamily="82" charset="0"/>
              </a:rPr>
              <a:t>Relationships: Stronger opponent &amp; Winning</a:t>
            </a:r>
          </a:p>
        </p:txBody>
      </p:sp>
      <p:sp>
        <p:nvSpPr>
          <p:cNvPr id="6" name="TextBox 5">
            <a:extLst>
              <a:ext uri="{FF2B5EF4-FFF2-40B4-BE49-F238E27FC236}">
                <a16:creationId xmlns:a16="http://schemas.microsoft.com/office/drawing/2014/main" id="{3F50D3DF-C34A-D8C9-0B3A-358BC8E0FDAA}"/>
              </a:ext>
            </a:extLst>
          </p:cNvPr>
          <p:cNvSpPr txBox="1"/>
          <p:nvPr/>
        </p:nvSpPr>
        <p:spPr>
          <a:xfrm>
            <a:off x="646111" y="1853247"/>
            <a:ext cx="4150007" cy="38164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rPr>
              <a:t>Weak correlation between being a stronger opponent and winning versus losing or drawing games!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F116D431-1860-5C57-0DF1-8800F9C85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18" y="1853246"/>
            <a:ext cx="7109868" cy="4821874"/>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1362968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3991</Words>
  <Application>Microsoft Office PowerPoint</Application>
  <PresentationFormat>Widescreen</PresentationFormat>
  <Paragraphs>126</Paragraphs>
  <Slides>20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-apple-system</vt:lpstr>
      <vt:lpstr>Arial</vt:lpstr>
      <vt:lpstr>Calibri</vt:lpstr>
      <vt:lpstr>Century Gothic</vt:lpstr>
      <vt:lpstr>Consolas</vt:lpstr>
      <vt:lpstr>Wingdings</vt:lpstr>
      <vt:lpstr>Wingdings 3</vt:lpstr>
      <vt:lpstr>Ion</vt:lpstr>
      <vt:lpstr>Chess Games</vt:lpstr>
      <vt:lpstr>Overview</vt:lpstr>
      <vt:lpstr>Background information</vt:lpstr>
      <vt:lpstr>Background information</vt:lpstr>
      <vt:lpstr>CHESS OUTCOMES BREAKDOWN</vt:lpstr>
      <vt:lpstr>WINS VERSUS DRAWS</vt:lpstr>
      <vt:lpstr>Draws + Losses VERSUS wins</vt:lpstr>
      <vt:lpstr>Significant Factors: Win VS Draw  Or loss</vt:lpstr>
      <vt:lpstr>Relationships: Stronger opponent &amp; Winning</vt:lpstr>
      <vt:lpstr>Predictive Models</vt:lpstr>
      <vt:lpstr>Useful Model data: Accuracy improvement</vt:lpstr>
      <vt:lpstr>SIMILARITIES: Black vs White</vt:lpstr>
      <vt:lpstr>DIFFERENCES: Black vs White</vt:lpstr>
      <vt:lpstr>Project information</vt:lpstr>
      <vt:lpstr>APPENDIX</vt:lpstr>
      <vt:lpstr>HYPOTHESES TESTINGS</vt:lpstr>
      <vt:lpstr>t-tests Breakdown [Welch’s two-sample independent]</vt:lpstr>
      <vt:lpstr>Predictive Models metrics</vt:lpstr>
      <vt:lpstr>Logistic Regression Stats Model: White</vt:lpstr>
      <vt:lpstr>Logistic Regression Stats Model: black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Games</dc:title>
  <dc:creator>Michael Brannon</dc:creator>
  <cp:lastModifiedBy>Michael Brannon</cp:lastModifiedBy>
  <cp:revision>55</cp:revision>
  <dcterms:created xsi:type="dcterms:W3CDTF">2023-02-06T17:36:08Z</dcterms:created>
  <dcterms:modified xsi:type="dcterms:W3CDTF">2023-02-08T16:04:49Z</dcterms:modified>
</cp:coreProperties>
</file>