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5"/>
  </p:notesMasterIdLst>
  <p:handoutMasterIdLst>
    <p:handoutMasterId r:id="rId46"/>
  </p:handoutMasterIdLst>
  <p:sldIdLst>
    <p:sldId id="375" r:id="rId2"/>
    <p:sldId id="471" r:id="rId3"/>
    <p:sldId id="458" r:id="rId4"/>
    <p:sldId id="472" r:id="rId5"/>
    <p:sldId id="459" r:id="rId6"/>
    <p:sldId id="462" r:id="rId7"/>
    <p:sldId id="475" r:id="rId8"/>
    <p:sldId id="476" r:id="rId9"/>
    <p:sldId id="477" r:id="rId10"/>
    <p:sldId id="463" r:id="rId11"/>
    <p:sldId id="478" r:id="rId12"/>
    <p:sldId id="465" r:id="rId13"/>
    <p:sldId id="479" r:id="rId14"/>
    <p:sldId id="466" r:id="rId15"/>
    <p:sldId id="467" r:id="rId16"/>
    <p:sldId id="468" r:id="rId17"/>
    <p:sldId id="485" r:id="rId18"/>
    <p:sldId id="469" r:id="rId19"/>
    <p:sldId id="484" r:id="rId20"/>
    <p:sldId id="480" r:id="rId21"/>
    <p:sldId id="473" r:id="rId22"/>
    <p:sldId id="385" r:id="rId23"/>
    <p:sldId id="393" r:id="rId24"/>
    <p:sldId id="417" r:id="rId25"/>
    <p:sldId id="426" r:id="rId26"/>
    <p:sldId id="452" r:id="rId27"/>
    <p:sldId id="451" r:id="rId28"/>
    <p:sldId id="397" r:id="rId29"/>
    <p:sldId id="483" r:id="rId30"/>
    <p:sldId id="378" r:id="rId31"/>
    <p:sldId id="455" r:id="rId32"/>
    <p:sldId id="446" r:id="rId33"/>
    <p:sldId id="445" r:id="rId34"/>
    <p:sldId id="394" r:id="rId35"/>
    <p:sldId id="395" r:id="rId36"/>
    <p:sldId id="396" r:id="rId37"/>
    <p:sldId id="481" r:id="rId38"/>
    <p:sldId id="351" r:id="rId39"/>
    <p:sldId id="429" r:id="rId40"/>
    <p:sldId id="430" r:id="rId41"/>
    <p:sldId id="431" r:id="rId42"/>
    <p:sldId id="432" r:id="rId43"/>
    <p:sldId id="43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8B8"/>
    <a:srgbClr val="FF0000"/>
    <a:srgbClr val="200BBF"/>
    <a:srgbClr val="FF0066"/>
    <a:srgbClr val="FF9900"/>
    <a:srgbClr val="29F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34607" autoAdjust="0"/>
    <p:restoredTop sz="89580" autoAdjust="0"/>
  </p:normalViewPr>
  <p:slideViewPr>
    <p:cSldViewPr>
      <p:cViewPr varScale="1">
        <p:scale>
          <a:sx n="83" d="100"/>
          <a:sy n="83" d="100"/>
        </p:scale>
        <p:origin x="-16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4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5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D18CD-48EC-4746-B68A-2E31916D7E7B}" type="datetimeFigureOut">
              <a:rPr lang="en-US" smtClean="0"/>
              <a:pPr/>
              <a:t>13-05-31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B49C3-86DD-4A47-B490-644F1F2DF1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14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A670A-26BF-4E80-B24B-C5A22407BC68}" type="datetimeFigureOut">
              <a:rPr lang="en-US" smtClean="0"/>
              <a:pPr/>
              <a:t>13-05-31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3DCAC-B479-4052-8832-42C3C48557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6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give very few</a:t>
            </a:r>
            <a:r>
              <a:rPr lang="en-US" baseline="0" dirty="0" smtClean="0"/>
              <a:t> reference </a:t>
            </a:r>
            <a:r>
              <a:rPr lang="en-US" baseline="0" dirty="0" err="1" smtClean="0"/>
              <a:t>soas</a:t>
            </a:r>
            <a:r>
              <a:rPr lang="en-US" baseline="0" dirty="0" smtClean="0"/>
              <a:t> not to disrupt the 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3DCAC-B479-4052-8832-42C3C48557C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77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en-US" smtClean="0"/>
              <a:t>Describe here the usual (“modern”) privacy setting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Have a bunch of databases, like hospital records. Two different</a:t>
            </a:r>
            <a:r>
              <a:rPr lang="en-CA" baseline="0" dirty="0" smtClean="0"/>
              <a:t> hospitals could contain different info about the same people, or info about different people. Want to compute a global statistic across all of the records, without any hospital learning anything about any individual that it didn’t know already.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3DCAC-B479-4052-8832-42C3C48557C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3DCAC-B479-4052-8832-42C3C48557C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a small </a:t>
            </a:r>
            <a:r>
              <a:rPr lang="en-US" baseline="0" dirty="0" err="1" smtClean="0"/>
              <a:t>amt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noice</a:t>
            </a:r>
            <a:r>
              <a:rPr lang="en-US" baseline="0" dirty="0" smtClean="0"/>
              <a:t> calibrated to the sensitivity of the function.</a:t>
            </a:r>
          </a:p>
          <a:p>
            <a:r>
              <a:rPr lang="en-US" baseline="0" dirty="0" smtClean="0"/>
              <a:t>For functions with constant </a:t>
            </a:r>
            <a:r>
              <a:rPr lang="en-US" baseline="0" dirty="0" err="1" smtClean="0"/>
              <a:t>sensitivy</a:t>
            </a:r>
            <a:r>
              <a:rPr lang="en-US" baseline="0" dirty="0" smtClean="0"/>
              <a:t>, can be </a:t>
            </a:r>
            <a:r>
              <a:rPr lang="en-US" baseline="0" dirty="0" err="1" smtClean="0"/>
              <a:t>aprpoximated</a:t>
            </a:r>
            <a:r>
              <a:rPr lang="en-US" baseline="0" dirty="0" smtClean="0"/>
              <a:t> up to constant additive error by adding</a:t>
            </a:r>
          </a:p>
          <a:p>
            <a:r>
              <a:rPr lang="en-US" baseline="0" dirty="0" smtClean="0"/>
              <a:t>	 </a:t>
            </a:r>
            <a:r>
              <a:rPr lang="en-US" baseline="0" dirty="0" err="1" smtClean="0"/>
              <a:t>Laplacian</a:t>
            </a:r>
            <a:r>
              <a:rPr lang="en-US" baseline="0" dirty="0" smtClean="0"/>
              <a:t> (symmetric exponential) noise with standard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inversely prop to privacy </a:t>
            </a:r>
            <a:r>
              <a:rPr lang="en-US" baseline="0" dirty="0" err="1" smtClean="0"/>
              <a:t>param</a:t>
            </a:r>
            <a:endParaRPr lang="en-US" baseline="0" dirty="0" smtClean="0"/>
          </a:p>
          <a:p>
            <a:r>
              <a:rPr lang="en-US" baseline="0" dirty="0" smtClean="0"/>
              <a:t>BOTH can be approximated in client-server setting with constant additive error. In 2party setting, error is (</a:t>
            </a:r>
            <a:r>
              <a:rPr lang="en-US" baseline="0" dirty="0" err="1" smtClean="0"/>
              <a:t>sqrt</a:t>
            </a:r>
            <a:r>
              <a:rPr lang="en-US" baseline="0" dirty="0" smtClean="0"/>
              <a:t> n)!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3DCAC-B479-4052-8832-42C3C48557C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7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X</a:t>
            </a:r>
            <a:r>
              <a:rPr lang="en-CA" baseline="0" dirty="0" smtClean="0"/>
              <a:t> a random variable (distribution of values).</a:t>
            </a:r>
          </a:p>
          <a:p>
            <a:r>
              <a:rPr lang="en-CA" baseline="0" dirty="0" smtClean="0"/>
              <a:t>H(X)= - \</a:t>
            </a:r>
            <a:r>
              <a:rPr lang="en-CA" baseline="0" dirty="0" err="1" smtClean="0"/>
              <a:t>sum_i</a:t>
            </a:r>
            <a:r>
              <a:rPr lang="en-CA" baseline="0" dirty="0" smtClean="0"/>
              <a:t> p(</a:t>
            </a:r>
            <a:r>
              <a:rPr lang="en-CA" baseline="0" dirty="0" err="1" smtClean="0"/>
              <a:t>x_i</a:t>
            </a:r>
            <a:r>
              <a:rPr lang="en-CA" baseline="0" dirty="0" smtClean="0"/>
              <a:t>) log p(</a:t>
            </a:r>
            <a:r>
              <a:rPr lang="en-CA" baseline="0" dirty="0" err="1" smtClean="0"/>
              <a:t>x_i</a:t>
            </a:r>
            <a:r>
              <a:rPr lang="en-CA" baseline="0" dirty="0" smtClean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3DCAC-B479-4052-8832-42C3C48557C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X</a:t>
            </a:r>
            <a:r>
              <a:rPr lang="en-CA" baseline="0" dirty="0" smtClean="0"/>
              <a:t> a random variable (distribution of values).</a:t>
            </a:r>
          </a:p>
          <a:p>
            <a:r>
              <a:rPr lang="en-CA" baseline="0" dirty="0" smtClean="0"/>
              <a:t>H(X)= - \</a:t>
            </a:r>
            <a:r>
              <a:rPr lang="en-CA" baseline="0" dirty="0" err="1" smtClean="0"/>
              <a:t>sum_i</a:t>
            </a:r>
            <a:r>
              <a:rPr lang="en-CA" baseline="0" dirty="0" smtClean="0"/>
              <a:t> p(</a:t>
            </a:r>
            <a:r>
              <a:rPr lang="en-CA" baseline="0" dirty="0" err="1" smtClean="0"/>
              <a:t>x_i</a:t>
            </a:r>
            <a:r>
              <a:rPr lang="en-CA" baseline="0" dirty="0" smtClean="0"/>
              <a:t>) log p(</a:t>
            </a:r>
            <a:r>
              <a:rPr lang="en-CA" baseline="0" dirty="0" err="1" smtClean="0"/>
              <a:t>x_i</a:t>
            </a:r>
            <a:r>
              <a:rPr lang="en-CA" baseline="0" dirty="0" smtClean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3DCAC-B479-4052-8832-42C3C48557C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C83BB-F4A8-4E53-83DC-0061CCF9309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Approx</a:t>
            </a:r>
            <a:r>
              <a:rPr lang="en-US" dirty="0" smtClean="0"/>
              <a:t> DP:  mu(x) \</a:t>
            </a:r>
            <a:r>
              <a:rPr lang="en-US" dirty="0" err="1" smtClean="0"/>
              <a:t>leq</a:t>
            </a:r>
            <a:r>
              <a:rPr lang="en-US" dirty="0" smtClean="0"/>
              <a:t> </a:t>
            </a:r>
            <a:r>
              <a:rPr lang="en-US" dirty="0" err="1" smtClean="0"/>
              <a:t>exp</a:t>
            </a:r>
            <a:r>
              <a:rPr lang="en-US" dirty="0" smtClean="0"/>
              <a:t>(</a:t>
            </a:r>
            <a:r>
              <a:rPr lang="en-US" dirty="0" err="1" smtClean="0"/>
              <a:t>eps</a:t>
            </a:r>
            <a:r>
              <a:rPr lang="en-US" dirty="0" smtClean="0"/>
              <a:t>) mu(x’) + delta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3DCAC-B479-4052-8832-42C3C48557C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93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Formally,</a:t>
            </a:r>
            <a:r>
              <a:rPr lang="en-US" baseline="0" dirty="0" smtClean="0"/>
              <a:t> we can look at any set of behaviors and bound the ratio of the probability that one of these behaviors occurs when I am in the database and when I am not in the database.  The parameter epsilon describes this ratio: smaller epsilon means better privacy.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if I am hoping to buy insurance, and the insurance company consults the database before quoting a rate, some behaviors of the database are bad for me, and some are good.  The guarantee says that whether or not I am in the database, the probability of a bad behavior is essentially the same.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 course, insurance is just one example.  The concept is completely general.  You can make up your own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C83BB-F4A8-4E53-83DC-0061CCF9309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Variance is 2R^2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C83BB-F4A8-4E53-83DC-0061CCF9309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M_f</a:t>
            </a:r>
            <a:r>
              <a:rPr lang="en-US" dirty="0" smtClean="0"/>
              <a:t> the (</a:t>
            </a:r>
            <a:r>
              <a:rPr lang="en-US" dirty="0" err="1" smtClean="0"/>
              <a:t>x,y</a:t>
            </a:r>
            <a:r>
              <a:rPr lang="en-US" dirty="0" smtClean="0"/>
              <a:t>) entry is f(</a:t>
            </a:r>
            <a:r>
              <a:rPr lang="en-US" dirty="0" err="1" smtClean="0"/>
              <a:t>x,y</a:t>
            </a:r>
            <a:r>
              <a:rPr lang="en-US" dirty="0" smtClean="0"/>
              <a:t>). For now we will consider only </a:t>
            </a:r>
            <a:r>
              <a:rPr lang="en-US" dirty="0" err="1" smtClean="0"/>
              <a:t>determinsitic</a:t>
            </a:r>
            <a:r>
              <a:rPr lang="en-US" dirty="0" smtClean="0"/>
              <a:t> protocols.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3DCAC-B479-4052-8832-42C3C48557C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08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C83BB-F4A8-4E53-83DC-0061CCF9309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Variance is 2R^2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C83BB-F4A8-4E53-83DC-0061CCF9309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Variance is 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C83BB-F4A8-4E53-83DC-0061CCF9309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Perfect privacy not too</a:t>
            </a:r>
            <a:r>
              <a:rPr lang="en-US" baseline="0" dirty="0" smtClean="0"/>
              <a:t> interesting since unattainable. Even when it is attainable the</a:t>
            </a:r>
          </a:p>
          <a:p>
            <a:r>
              <a:rPr lang="en-US" baseline="0" dirty="0" smtClean="0"/>
              <a:t>Perfectly private protocol can be incredibly long.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3DCAC-B479-4052-8832-42C3C48557C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6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where perfect privacy is attainable but protocol is very long…already in</a:t>
            </a:r>
            <a:r>
              <a:rPr lang="en-US" baseline="0" dirty="0" smtClean="0"/>
              <a:t> 89 </a:t>
            </a:r>
            <a:r>
              <a:rPr lang="en-US" baseline="0" dirty="0" err="1" smtClean="0"/>
              <a:t>kushilevitz</a:t>
            </a:r>
            <a:endParaRPr lang="en-US" baseline="0" dirty="0" smtClean="0"/>
          </a:p>
          <a:p>
            <a:r>
              <a:rPr lang="en-US" baseline="0" dirty="0" smtClean="0"/>
              <a:t>Is seeing that we can in some situations have a very long protocol that can’t be compressed if we want to preserve privacy.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3DCAC-B479-4052-8832-42C3C48557C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41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picture but showing the monochromatic</a:t>
            </a:r>
            <a:r>
              <a:rPr lang="en-US" baseline="0" dirty="0" smtClean="0"/>
              <a:t> regions defined by the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3DCAC-B479-4052-8832-42C3C4855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9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Motivated by limitations of perfect</a:t>
            </a:r>
            <a:r>
              <a:rPr lang="en-US" baseline="0" dirty="0" smtClean="0"/>
              <a:t> privacy (most interesting functions are not </a:t>
            </a:r>
            <a:r>
              <a:rPr lang="en-US" baseline="0" dirty="0" err="1" smtClean="0"/>
              <a:t>perfetly</a:t>
            </a:r>
            <a:r>
              <a:rPr lang="en-US" baseline="0" dirty="0" smtClean="0"/>
              <a:t> private,</a:t>
            </a:r>
          </a:p>
          <a:p>
            <a:r>
              <a:rPr lang="en-US" baseline="0" dirty="0" smtClean="0"/>
              <a:t>And even if a function is, the cost of protocol could be prohibitively </a:t>
            </a:r>
            <a:r>
              <a:rPr lang="en-US" baseline="0" dirty="0" err="1" smtClean="0"/>
              <a:t>expensive..introduced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approx</a:t>
            </a:r>
            <a:r>
              <a:rPr lang="en-US" baseline="0" dirty="0" smtClean="0"/>
              <a:t> privacy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3DCAC-B479-4052-8832-42C3C4855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3DCAC-B479-4052-8832-42C3C48557C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47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there is a real tradeoff</a:t>
            </a:r>
            <a:r>
              <a:rPr lang="en-US" baseline="0" dirty="0" smtClean="0"/>
              <a:t> between communication and privacy (PAR) both in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case and worst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3DCAC-B479-4052-8832-42C3C4855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19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subjective/internal par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7FA0E-7562-8541-A499-835F05CA6B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5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A0B8-EEAB-4946-87EB-B96F11226E39}" type="datetimeFigureOut">
              <a:rPr lang="en-US" smtClean="0"/>
              <a:pPr/>
              <a:t>13-05-31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F3F6-704A-4558-90AC-4996E0674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A0B8-EEAB-4946-87EB-B96F11226E39}" type="datetimeFigureOut">
              <a:rPr lang="en-US" smtClean="0"/>
              <a:pPr/>
              <a:t>13-05-31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F3F6-704A-4558-90AC-4996E0674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A0B8-EEAB-4946-87EB-B96F11226E39}" type="datetimeFigureOut">
              <a:rPr lang="en-US" smtClean="0"/>
              <a:pPr/>
              <a:t>13-05-31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F3F6-704A-4558-90AC-4996E0674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A0B8-EEAB-4946-87EB-B96F11226E39}" type="datetimeFigureOut">
              <a:rPr lang="en-US" smtClean="0"/>
              <a:pPr/>
              <a:t>13-05-31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F3F6-704A-4558-90AC-4996E0674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A0B8-EEAB-4946-87EB-B96F11226E39}" type="datetimeFigureOut">
              <a:rPr lang="en-US" smtClean="0"/>
              <a:pPr/>
              <a:t>13-05-31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F3F6-704A-4558-90AC-4996E0674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A0B8-EEAB-4946-87EB-B96F11226E39}" type="datetimeFigureOut">
              <a:rPr lang="en-US" smtClean="0"/>
              <a:pPr/>
              <a:t>13-05-31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F3F6-704A-4558-90AC-4996E0674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A0B8-EEAB-4946-87EB-B96F11226E39}" type="datetimeFigureOut">
              <a:rPr lang="en-US" smtClean="0"/>
              <a:pPr/>
              <a:t>13-05-31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F3F6-704A-4558-90AC-4996E0674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A0B8-EEAB-4946-87EB-B96F11226E39}" type="datetimeFigureOut">
              <a:rPr lang="en-US" smtClean="0"/>
              <a:pPr/>
              <a:t>13-05-31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F3F6-704A-4558-90AC-4996E0674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A0B8-EEAB-4946-87EB-B96F11226E39}" type="datetimeFigureOut">
              <a:rPr lang="en-US" smtClean="0"/>
              <a:pPr/>
              <a:t>13-05-31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F3F6-704A-4558-90AC-4996E0674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A0B8-EEAB-4946-87EB-B96F11226E39}" type="datetimeFigureOut">
              <a:rPr lang="en-US" smtClean="0"/>
              <a:pPr/>
              <a:t>13-05-31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F3F6-704A-4558-90AC-4996E0674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A0B8-EEAB-4946-87EB-B96F11226E39}" type="datetimeFigureOut">
              <a:rPr lang="en-US" smtClean="0"/>
              <a:pPr/>
              <a:t>13-05-31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F3F6-704A-4558-90AC-4996E0674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A0B8-EEAB-4946-87EB-B96F11226E39}" type="datetimeFigureOut">
              <a:rPr lang="en-US" smtClean="0"/>
              <a:pPr/>
              <a:t>13-05-31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5F3F6-704A-4558-90AC-4996E0674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6858000"/>
          </a:xfrm>
        </p:spPr>
        <p:txBody>
          <a:bodyPr>
            <a:noAutofit/>
          </a:bodyPr>
          <a:lstStyle/>
          <a:p>
            <a:r>
              <a:rPr lang="en-CA" sz="3600" b="1" dirty="0" smtClean="0">
                <a:solidFill>
                  <a:srgbClr val="9B08B8"/>
                </a:solidFill>
                <a:latin typeface="Comic Sans MS" pitchFamily="66" charset="0"/>
              </a:rPr>
              <a:t>Privacy </a:t>
            </a:r>
            <a:br>
              <a:rPr lang="en-CA" sz="3600" b="1" dirty="0" smtClean="0">
                <a:solidFill>
                  <a:srgbClr val="9B08B8"/>
                </a:solidFill>
                <a:latin typeface="Comic Sans MS" pitchFamily="66" charset="0"/>
              </a:rPr>
            </a:br>
            <a:r>
              <a:rPr lang="en-CA" sz="3600" b="1" dirty="0" smtClean="0">
                <a:solidFill>
                  <a:srgbClr val="9B08B8"/>
                </a:solidFill>
                <a:latin typeface="Comic Sans MS" pitchFamily="66" charset="0"/>
              </a:rPr>
              <a:t>Communication Complexity</a:t>
            </a:r>
            <a:br>
              <a:rPr lang="en-CA" sz="3600" b="1" dirty="0" smtClean="0">
                <a:solidFill>
                  <a:srgbClr val="9B08B8"/>
                </a:solidFill>
                <a:latin typeface="Comic Sans MS" pitchFamily="66" charset="0"/>
              </a:rPr>
            </a:br>
            <a:r>
              <a:rPr lang="en-CA" sz="3600" b="1" dirty="0" smtClean="0">
                <a:solidFill>
                  <a:srgbClr val="9B08B8"/>
                </a:solidFill>
                <a:latin typeface="Comic Sans MS" pitchFamily="66" charset="0"/>
              </a:rPr>
              <a:t>and Information Complexity</a:t>
            </a:r>
            <a:r>
              <a:rPr lang="en-CA" sz="4800" b="1" dirty="0" smtClean="0">
                <a:solidFill>
                  <a:srgbClr val="9B08B8"/>
                </a:solidFill>
                <a:latin typeface="Comic Sans MS" pitchFamily="66" charset="0"/>
              </a:rPr>
              <a:t/>
            </a:r>
            <a:br>
              <a:rPr lang="en-CA" sz="4800" b="1" dirty="0" smtClean="0">
                <a:solidFill>
                  <a:srgbClr val="9B08B8"/>
                </a:solidFill>
                <a:latin typeface="Comic Sans MS" pitchFamily="66" charset="0"/>
              </a:rPr>
            </a:br>
            <a:r>
              <a:rPr lang="en-CA" sz="4800" b="1" dirty="0" smtClean="0">
                <a:solidFill>
                  <a:srgbClr val="9B08B8"/>
                </a:solidFill>
                <a:latin typeface="Comic Sans MS" pitchFamily="66" charset="0"/>
              </a:rPr>
              <a:t/>
            </a:r>
            <a:br>
              <a:rPr lang="en-CA" sz="4800" b="1" dirty="0" smtClean="0">
                <a:solidFill>
                  <a:srgbClr val="9B08B8"/>
                </a:solidFill>
                <a:latin typeface="Comic Sans MS" pitchFamily="66" charset="0"/>
              </a:rPr>
            </a:br>
            <a:r>
              <a:rPr lang="en-CA" sz="3600" b="1" dirty="0" smtClean="0">
                <a:latin typeface="Comic Sans MS" pitchFamily="66" charset="0"/>
              </a:rPr>
              <a:t>Toniann Pitassi</a:t>
            </a:r>
            <a:br>
              <a:rPr lang="en-CA" sz="3600" b="1" dirty="0" smtClean="0">
                <a:latin typeface="Comic Sans MS" pitchFamily="66" charset="0"/>
              </a:rPr>
            </a:br>
            <a:r>
              <a:rPr lang="en-CA" sz="2800" b="1" dirty="0" smtClean="0">
                <a:latin typeface="Comic Sans MS" pitchFamily="66" charset="0"/>
              </a:rPr>
              <a:t/>
            </a:r>
            <a:br>
              <a:rPr lang="en-CA" sz="2800" b="1" dirty="0" smtClean="0">
                <a:latin typeface="Comic Sans MS" pitchFamily="66" charset="0"/>
              </a:rPr>
            </a:br>
            <a:r>
              <a:rPr lang="en-CA" sz="2800" b="1" dirty="0" smtClean="0">
                <a:latin typeface="Comic Sans MS" pitchFamily="66" charset="0"/>
              </a:rPr>
              <a:t/>
            </a:r>
            <a:br>
              <a:rPr lang="en-CA" sz="2800" b="1" dirty="0" smtClean="0">
                <a:latin typeface="Comic Sans MS" pitchFamily="66" charset="0"/>
              </a:rPr>
            </a:br>
            <a:endParaRPr lang="en-CA" sz="28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Perfectly Private Protocol for </a:t>
            </a:r>
            <a:r>
              <a:rPr lang="en-US" sz="3600" b="1" dirty="0" err="1" smtClean="0">
                <a:solidFill>
                  <a:srgbClr val="9B08B8"/>
                </a:solidFill>
                <a:latin typeface="Comic Sans MS"/>
                <a:cs typeface="Comic Sans MS"/>
              </a:rPr>
              <a:t>Vickrey</a:t>
            </a:r>
            <a:endParaRPr lang="en-US" sz="3600" b="1" dirty="0">
              <a:solidFill>
                <a:srgbClr val="9B08B8"/>
              </a:solidFill>
              <a:latin typeface="Comic Sans MS"/>
              <a:cs typeface="Comic Sans MS"/>
            </a:endParaRPr>
          </a:p>
        </p:txBody>
      </p:sp>
      <p:pic>
        <p:nvPicPr>
          <p:cNvPr id="4" name="Content Placeholder 3" descr="vickrey5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" b="27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6618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Approximate Privacy (PAR)</a:t>
            </a:r>
            <a:endParaRPr lang="en-US" sz="4000" b="1" dirty="0">
              <a:solidFill>
                <a:srgbClr val="9B08B8"/>
              </a:solidFill>
              <a:latin typeface="Comic Sans MS"/>
              <a:cs typeface="Comic Sans MS"/>
            </a:endParaRPr>
          </a:p>
        </p:txBody>
      </p:sp>
      <p:pic>
        <p:nvPicPr>
          <p:cNvPr id="4" name="Content Placeholder 3" descr="vickrey1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" r="2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158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562600"/>
            <a:ext cx="8763000" cy="914400"/>
          </a:xfrm>
        </p:spPr>
        <p:txBody>
          <a:bodyPr>
            <a:normAutofit fontScale="85000" lnSpcReduction="10000"/>
          </a:bodyPr>
          <a:lstStyle/>
          <a:p>
            <a:endParaRPr lang="en-US" sz="2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FF"/>
                </a:solidFill>
                <a:latin typeface="Comic Sans MS"/>
                <a:cs typeface="Comic Sans MS"/>
              </a:rPr>
              <a:t>Equivalent characterization of average-case PAR:  </a:t>
            </a:r>
            <a:r>
              <a:rPr lang="en-US" sz="24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Σ</a:t>
            </a:r>
            <a:r>
              <a:rPr lang="en-US" sz="2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2400" dirty="0" smtClean="0">
                <a:solidFill>
                  <a:srgbClr val="0000FF"/>
                </a:solidFill>
                <a:latin typeface="Comic Sans MS"/>
                <a:cs typeface="Comic Sans MS"/>
              </a:rPr>
              <a:t> |R|</a:t>
            </a:r>
            <a:r>
              <a:rPr lang="en-US" sz="2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D</a:t>
            </a:r>
            <a:r>
              <a:rPr lang="en-US" sz="2400" dirty="0" smtClean="0">
                <a:solidFill>
                  <a:srgbClr val="0000FF"/>
                </a:solidFill>
                <a:latin typeface="Comic Sans MS"/>
                <a:cs typeface="Comic Sans MS"/>
              </a:rPr>
              <a:t> ×</a:t>
            </a:r>
            <a:r>
              <a:rPr lang="en-US" sz="2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cut</a:t>
            </a:r>
            <a:r>
              <a:rPr lang="en-US" sz="24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latin typeface="Comic Sans MS"/>
                <a:cs typeface="Comic Sans MS"/>
              </a:rPr>
              <a:t>(R)</a:t>
            </a:r>
          </a:p>
          <a:p>
            <a:endParaRPr lang="en-US" sz="2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endParaRPr lang="en-US" sz="2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pic>
        <p:nvPicPr>
          <p:cNvPr id="6" name="Picture 5" descr="p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30393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381000"/>
            <a:ext cx="6825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Approximate Privacy (PAR)</a:t>
            </a:r>
            <a:endParaRPr lang="en-US" sz="4000" b="1" dirty="0">
              <a:solidFill>
                <a:srgbClr val="9B08B8"/>
              </a:solidFill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495800"/>
            <a:ext cx="2933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Notes:</a:t>
            </a:r>
            <a:endParaRPr lang="en-US" sz="2400" b="1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5105400"/>
            <a:ext cx="861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Above is </a:t>
            </a:r>
            <a:r>
              <a:rPr lang="en-US" b="1" dirty="0" smtClean="0">
                <a:solidFill>
                  <a:srgbClr val="FF0000"/>
                </a:solidFill>
                <a:latin typeface="Comic Sans MS"/>
                <a:cs typeface="Comic Sans MS"/>
              </a:rPr>
              <a:t>External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 PAR. Internal PAR can also be defined. For </a:t>
            </a:r>
            <a:r>
              <a:rPr lang="en-US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Vickrey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, they are equal.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2824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PAR</a:t>
            </a:r>
            <a:endParaRPr lang="en-US" sz="4000" b="1" dirty="0">
              <a:solidFill>
                <a:srgbClr val="9B08B8"/>
              </a:solidFill>
              <a:latin typeface="Comic Sans MS"/>
              <a:cs typeface="Comic Sans MS"/>
            </a:endParaRPr>
          </a:p>
        </p:txBody>
      </p:sp>
      <p:pic>
        <p:nvPicPr>
          <p:cNvPr id="4" name="Content Placeholder 3" descr="vickrey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18" r="-7918"/>
          <a:stretch>
            <a:fillRect/>
          </a:stretch>
        </p:blipFill>
        <p:spPr>
          <a:xfrm>
            <a:off x="-25078" y="152400"/>
            <a:ext cx="9525000" cy="5238384"/>
          </a:xfrm>
        </p:spPr>
      </p:pic>
      <p:sp>
        <p:nvSpPr>
          <p:cNvPr id="3" name="TextBox 2"/>
          <p:cNvSpPr txBox="1"/>
          <p:nvPr/>
        </p:nvSpPr>
        <p:spPr>
          <a:xfrm>
            <a:off x="914400" y="57150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/>
                <a:cs typeface="Comic Sans MS"/>
              </a:rPr>
              <a:t>Above matrices are 4-by-4. |R</a:t>
            </a:r>
            <a:r>
              <a:rPr lang="en-US" sz="2000" baseline="-25000" dirty="0" smtClean="0">
                <a:latin typeface="Comic Sans MS"/>
                <a:cs typeface="Comic Sans MS"/>
              </a:rPr>
              <a:t>1</a:t>
            </a:r>
            <a:r>
              <a:rPr lang="en-US" sz="2000" dirty="0" smtClean="0">
                <a:latin typeface="Comic Sans MS"/>
                <a:cs typeface="Comic Sans MS"/>
              </a:rPr>
              <a:t>|=10, |R</a:t>
            </a:r>
            <a:r>
              <a:rPr lang="en-US" sz="2000" baseline="-25000" dirty="0" smtClean="0">
                <a:latin typeface="Comic Sans MS"/>
                <a:cs typeface="Comic Sans MS"/>
              </a:rPr>
              <a:t>0</a:t>
            </a:r>
            <a:r>
              <a:rPr lang="en-US" sz="2000" dirty="0" smtClean="0">
                <a:latin typeface="Comic Sans MS"/>
                <a:cs typeface="Comic Sans MS"/>
              </a:rPr>
              <a:t>|=6 </a:t>
            </a:r>
          </a:p>
          <a:p>
            <a:r>
              <a:rPr lang="en-US" sz="2000" dirty="0" err="1" smtClean="0">
                <a:latin typeface="Comic Sans MS"/>
                <a:cs typeface="Comic Sans MS"/>
              </a:rPr>
              <a:t>Avg</a:t>
            </a:r>
            <a:r>
              <a:rPr lang="en-US" sz="2000" dirty="0" smtClean="0">
                <a:latin typeface="Comic Sans MS"/>
                <a:cs typeface="Comic Sans MS"/>
              </a:rPr>
              <a:t> case PAR = |R</a:t>
            </a:r>
            <a:r>
              <a:rPr lang="en-US" sz="2000" baseline="-25000" dirty="0" smtClean="0">
                <a:latin typeface="Comic Sans MS"/>
                <a:cs typeface="Comic Sans MS"/>
              </a:rPr>
              <a:t>1</a:t>
            </a:r>
            <a:r>
              <a:rPr lang="en-US" sz="2000" dirty="0" smtClean="0">
                <a:latin typeface="Comic Sans MS"/>
                <a:cs typeface="Comic Sans MS"/>
              </a:rPr>
              <a:t>|</a:t>
            </a:r>
            <a:r>
              <a:rPr lang="en-US" sz="2000" baseline="-25000" dirty="0" smtClean="0">
                <a:latin typeface="Comic Sans MS"/>
                <a:cs typeface="Comic Sans MS"/>
              </a:rPr>
              <a:t>U</a:t>
            </a:r>
            <a:r>
              <a:rPr lang="en-US" sz="2000" dirty="0" smtClean="0">
                <a:latin typeface="Comic Sans MS"/>
                <a:cs typeface="Comic Sans MS"/>
              </a:rPr>
              <a:t> × 2 + |R</a:t>
            </a:r>
            <a:r>
              <a:rPr lang="en-US" sz="2000" baseline="-25000" dirty="0" smtClean="0">
                <a:latin typeface="Comic Sans MS"/>
                <a:cs typeface="Comic Sans MS"/>
              </a:rPr>
              <a:t>0</a:t>
            </a:r>
            <a:r>
              <a:rPr lang="en-US" sz="2000" dirty="0" smtClean="0">
                <a:latin typeface="Comic Sans MS"/>
                <a:cs typeface="Comic Sans MS"/>
              </a:rPr>
              <a:t>|</a:t>
            </a:r>
            <a:r>
              <a:rPr lang="en-US" sz="2000" baseline="-25000" dirty="0" smtClean="0">
                <a:latin typeface="Comic Sans MS"/>
                <a:cs typeface="Comic Sans MS"/>
              </a:rPr>
              <a:t>U</a:t>
            </a:r>
            <a:r>
              <a:rPr lang="en-US" sz="2000" dirty="0" smtClean="0">
                <a:latin typeface="Comic Sans MS"/>
                <a:cs typeface="Comic Sans MS"/>
              </a:rPr>
              <a:t> × 2 = 10/16 ×2 + 6/16 ×2 = 2 </a:t>
            </a:r>
            <a:endParaRPr lang="en-US" sz="2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3519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Back to </a:t>
            </a:r>
            <a:r>
              <a:rPr lang="en-US" sz="4000" b="1" dirty="0" err="1" smtClean="0">
                <a:solidFill>
                  <a:srgbClr val="9B08B8"/>
                </a:solidFill>
                <a:latin typeface="Comic Sans MS"/>
                <a:cs typeface="Comic Sans MS"/>
              </a:rPr>
              <a:t>Vickrey</a:t>
            </a:r>
            <a:r>
              <a:rPr lang="en-US" sz="40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:</a:t>
            </a:r>
            <a:br>
              <a:rPr lang="en-US" sz="4000" b="1" dirty="0" smtClean="0">
                <a:solidFill>
                  <a:srgbClr val="9B08B8"/>
                </a:solidFill>
                <a:latin typeface="Comic Sans MS"/>
                <a:cs typeface="Comic Sans MS"/>
              </a:rPr>
            </a:br>
            <a:r>
              <a:rPr lang="en-US" sz="40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The </a:t>
            </a:r>
            <a:r>
              <a:rPr lang="en-US" sz="40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Bisection Protocol</a:t>
            </a:r>
            <a:endParaRPr lang="en-US" sz="4000" b="1" dirty="0">
              <a:solidFill>
                <a:srgbClr val="9B08B8"/>
              </a:solidFill>
              <a:latin typeface="Comic Sans MS"/>
              <a:cs typeface="Comic Sans MS"/>
            </a:endParaRPr>
          </a:p>
        </p:txBody>
      </p:sp>
      <p:pic>
        <p:nvPicPr>
          <p:cNvPr id="4" name="Content Placeholder 3" descr="vickrey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37" r="-118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8004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Tradeoffs between privacy and communication [ACCFKP]</a:t>
            </a:r>
            <a:endParaRPr lang="en-US" sz="3600" b="1" dirty="0">
              <a:solidFill>
                <a:srgbClr val="9B08B8"/>
              </a:solidFill>
              <a:latin typeface="Comic Sans MS"/>
              <a:cs typeface="Comic Sans MS"/>
            </a:endParaRPr>
          </a:p>
        </p:txBody>
      </p:sp>
      <p:pic>
        <p:nvPicPr>
          <p:cNvPr id="4" name="Content Placeholder 3" descr="vickrey7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92" r="-95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99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Information Complexity and </a:t>
            </a:r>
            <a:r>
              <a:rPr lang="en-US" sz="2800" b="1" dirty="0" err="1">
                <a:solidFill>
                  <a:srgbClr val="9B08B8"/>
                </a:solidFill>
                <a:latin typeface="Comic Sans MS"/>
                <a:cs typeface="Comic Sans MS"/>
              </a:rPr>
              <a:t>A</a:t>
            </a:r>
            <a:r>
              <a:rPr lang="en-US" sz="2800" b="1" dirty="0" err="1" smtClean="0">
                <a:solidFill>
                  <a:srgbClr val="9B08B8"/>
                </a:solidFill>
                <a:latin typeface="Comic Sans MS"/>
                <a:cs typeface="Comic Sans MS"/>
              </a:rPr>
              <a:t>vg</a:t>
            </a:r>
            <a:r>
              <a:rPr lang="en-US" sz="28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-case PAR</a:t>
            </a:r>
            <a:endParaRPr lang="en-US" sz="2800" b="1" dirty="0">
              <a:solidFill>
                <a:srgbClr val="9B08B8"/>
              </a:solidFill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rgbClr val="FF0000"/>
                </a:solidFill>
                <a:latin typeface="Comic Sans MS"/>
                <a:cs typeface="Comic Sans MS"/>
              </a:rPr>
              <a:t>Definition (</a:t>
            </a:r>
            <a:r>
              <a:rPr lang="en-US" sz="2400" b="1" u="sng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Klauck</a:t>
            </a:r>
            <a:r>
              <a:rPr lang="en-US" sz="2400" b="1" u="sng" dirty="0" smtClean="0">
                <a:solidFill>
                  <a:srgbClr val="FF0000"/>
                </a:solidFill>
                <a:latin typeface="Comic Sans MS"/>
                <a:cs typeface="Comic Sans MS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latin typeface="Comic Sans MS"/>
                <a:cs typeface="Comic Sans MS"/>
              </a:rPr>
              <a:t>	</a:t>
            </a:r>
            <a:r>
              <a:rPr lang="en-US" sz="2400" dirty="0" err="1" smtClean="0">
                <a:latin typeface="Comic Sans MS"/>
                <a:cs typeface="Comic Sans MS"/>
              </a:rPr>
              <a:t>Priv</a:t>
            </a:r>
            <a:r>
              <a:rPr lang="en-US" sz="2400" baseline="30000" dirty="0" err="1" smtClean="0">
                <a:latin typeface="Comic Sans MS"/>
                <a:cs typeface="Comic Sans MS"/>
              </a:rPr>
              <a:t>ext</a:t>
            </a:r>
            <a:r>
              <a:rPr lang="en-US" sz="2400" baseline="-25000" dirty="0" err="1" smtClean="0">
                <a:latin typeface="Comic Sans MS"/>
                <a:cs typeface="Comic Sans MS"/>
              </a:rPr>
              <a:t>D</a:t>
            </a:r>
            <a:r>
              <a:rPr lang="en-US" sz="2400" dirty="0" smtClean="0">
                <a:latin typeface="Comic Sans MS"/>
                <a:cs typeface="Comic Sans MS"/>
              </a:rPr>
              <a:t>(P) = </a:t>
            </a:r>
            <a:r>
              <a:rPr lang="en-US" sz="2400" dirty="0" smtClean="0">
                <a:latin typeface="Comic Sans MS"/>
                <a:cs typeface="Comic Sans MS"/>
              </a:rPr>
              <a:t> </a:t>
            </a:r>
            <a:r>
              <a:rPr lang="en-US" sz="2400" dirty="0" smtClean="0">
                <a:latin typeface="Comic Sans MS"/>
                <a:cs typeface="Comic Sans MS"/>
              </a:rPr>
              <a:t>I (</a:t>
            </a:r>
            <a:r>
              <a:rPr lang="en-US" sz="2400" dirty="0" smtClean="0">
                <a:latin typeface="Comic Sans MS"/>
                <a:cs typeface="Comic Sans MS"/>
              </a:rPr>
              <a:t>XY; </a:t>
            </a:r>
            <a:r>
              <a:rPr lang="en-US" sz="2400" dirty="0" smtClean="0">
                <a:latin typeface="Comic Sans MS"/>
                <a:cs typeface="Comic Sans MS"/>
              </a:rPr>
              <a:t>π</a:t>
            </a:r>
            <a:r>
              <a:rPr lang="en-US" sz="2400" baseline="-25000" dirty="0" smtClean="0">
                <a:latin typeface="Comic Sans MS"/>
                <a:cs typeface="Comic Sans MS"/>
              </a:rPr>
              <a:t>P</a:t>
            </a:r>
            <a:r>
              <a:rPr lang="en-US" sz="2400" dirty="0" smtClean="0">
                <a:latin typeface="Comic Sans MS"/>
                <a:cs typeface="Comic Sans MS"/>
              </a:rPr>
              <a:t>(X,Y) </a:t>
            </a:r>
            <a:r>
              <a:rPr lang="en-US" sz="2400" dirty="0" smtClean="0">
                <a:latin typeface="Comic Sans MS"/>
                <a:cs typeface="Comic Sans MS"/>
              </a:rPr>
              <a:t>| </a:t>
            </a:r>
            <a:r>
              <a:rPr lang="en-US" sz="2400" dirty="0" smtClean="0">
                <a:latin typeface="Comic Sans MS"/>
                <a:cs typeface="Comic Sans MS"/>
              </a:rPr>
              <a:t>f(X,Y)),</a:t>
            </a:r>
          </a:p>
          <a:p>
            <a:pPr marL="0" indent="0">
              <a:buNone/>
            </a:pPr>
            <a:r>
              <a:rPr lang="en-US" sz="2400" dirty="0">
                <a:latin typeface="Comic Sans MS"/>
                <a:cs typeface="Comic Sans MS"/>
              </a:rPr>
              <a:t>	</a:t>
            </a:r>
            <a:r>
              <a:rPr lang="en-US" sz="2400" dirty="0" smtClean="0">
                <a:latin typeface="Comic Sans MS"/>
                <a:cs typeface="Comic Sans MS"/>
              </a:rPr>
              <a:t>		    </a:t>
            </a:r>
          </a:p>
          <a:p>
            <a:pPr marL="0" indent="0">
              <a:buNone/>
            </a:pPr>
            <a:r>
              <a:rPr lang="en-US" sz="2400" b="1" u="sng" dirty="0" smtClean="0">
                <a:solidFill>
                  <a:srgbClr val="0000FF"/>
                </a:solidFill>
                <a:latin typeface="Comic Sans MS"/>
                <a:cs typeface="Comic Sans MS"/>
              </a:rPr>
              <a:t>Proposition:</a:t>
            </a:r>
          </a:p>
          <a:p>
            <a:pPr marL="0" indent="0">
              <a:buNone/>
            </a:pPr>
            <a:r>
              <a:rPr lang="en-US" sz="2400" dirty="0" err="1" smtClean="0">
                <a:latin typeface="Comic Sans MS"/>
                <a:cs typeface="Comic Sans MS"/>
              </a:rPr>
              <a:t>Priv</a:t>
            </a:r>
            <a:r>
              <a:rPr lang="en-US" sz="2400" baseline="30000" dirty="0" err="1" smtClean="0">
                <a:latin typeface="Comic Sans MS"/>
                <a:cs typeface="Comic Sans MS"/>
              </a:rPr>
              <a:t>ext</a:t>
            </a:r>
            <a:r>
              <a:rPr lang="en-US" sz="2400" baseline="-25000" dirty="0" err="1" smtClean="0">
                <a:latin typeface="Comic Sans MS"/>
                <a:cs typeface="Comic Sans MS"/>
              </a:rPr>
              <a:t>D</a:t>
            </a:r>
            <a:r>
              <a:rPr lang="en-US" sz="2400" dirty="0" smtClean="0">
                <a:latin typeface="Comic Sans MS"/>
                <a:cs typeface="Comic Sans MS"/>
              </a:rPr>
              <a:t>(P) </a:t>
            </a:r>
            <a:r>
              <a:rPr lang="en-US" sz="2400" dirty="0" smtClean="0">
                <a:latin typeface="Comic Sans MS"/>
                <a:cs typeface="Comic Sans MS"/>
              </a:rPr>
              <a:t> </a:t>
            </a:r>
            <a:r>
              <a:rPr lang="en-US" sz="2400" dirty="0" smtClean="0">
                <a:latin typeface="Comic Sans MS"/>
                <a:cs typeface="Comic Sans MS"/>
              </a:rPr>
              <a:t>≤ </a:t>
            </a:r>
            <a:r>
              <a:rPr lang="en-US" sz="2400" dirty="0" err="1" smtClean="0">
                <a:latin typeface="Comic Sans MS"/>
                <a:cs typeface="Comic Sans MS"/>
              </a:rPr>
              <a:t>IC</a:t>
            </a:r>
            <a:r>
              <a:rPr lang="en-US" sz="2400" baseline="30000" dirty="0" err="1" smtClean="0">
                <a:latin typeface="Comic Sans MS"/>
                <a:cs typeface="Comic Sans MS"/>
              </a:rPr>
              <a:t>ext</a:t>
            </a:r>
            <a:r>
              <a:rPr lang="en-US" sz="2400" baseline="-25000" dirty="0" err="1" smtClean="0">
                <a:latin typeface="Comic Sans MS"/>
                <a:cs typeface="Comic Sans MS"/>
              </a:rPr>
              <a:t>D</a:t>
            </a:r>
            <a:r>
              <a:rPr lang="en-US" sz="2400" dirty="0" smtClean="0">
                <a:latin typeface="Comic Sans MS"/>
                <a:cs typeface="Comic Sans MS"/>
              </a:rPr>
              <a:t>(P) </a:t>
            </a:r>
            <a:r>
              <a:rPr lang="en-US" sz="2400" dirty="0" smtClean="0">
                <a:latin typeface="Comic Sans MS"/>
                <a:cs typeface="Comic Sans MS"/>
              </a:rPr>
              <a:t>≤ </a:t>
            </a:r>
            <a:r>
              <a:rPr lang="en-US" sz="2400" dirty="0" err="1" smtClean="0">
                <a:latin typeface="Comic Sans MS"/>
                <a:cs typeface="Comic Sans MS"/>
              </a:rPr>
              <a:t>Priv</a:t>
            </a:r>
            <a:r>
              <a:rPr lang="en-US" sz="2400" baseline="30000" dirty="0" err="1" smtClean="0">
                <a:latin typeface="Comic Sans MS"/>
                <a:cs typeface="Comic Sans MS"/>
              </a:rPr>
              <a:t>ext</a:t>
            </a:r>
            <a:r>
              <a:rPr lang="en-US" sz="2400" baseline="-25000" dirty="0" err="1" smtClean="0">
                <a:latin typeface="Comic Sans MS"/>
                <a:cs typeface="Comic Sans MS"/>
              </a:rPr>
              <a:t>D</a:t>
            </a:r>
            <a:r>
              <a:rPr lang="en-US" sz="2400" dirty="0" smtClean="0">
                <a:latin typeface="Comic Sans MS"/>
                <a:cs typeface="Comic Sans MS"/>
              </a:rPr>
              <a:t>(P) + </a:t>
            </a:r>
            <a:r>
              <a:rPr lang="en-US" sz="2400" dirty="0" err="1" smtClean="0">
                <a:latin typeface="Comic Sans MS"/>
                <a:cs typeface="Comic Sans MS"/>
              </a:rPr>
              <a:t>log|Z</a:t>
            </a:r>
            <a:r>
              <a:rPr lang="en-US" sz="2400" dirty="0" smtClean="0">
                <a:latin typeface="Comic Sans MS"/>
                <a:cs typeface="Comic Sans MS"/>
              </a:rPr>
              <a:t>|</a:t>
            </a:r>
            <a:endParaRPr lang="en-US" sz="2400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endParaRPr lang="en-US" sz="24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2400" b="1" u="sng" dirty="0" smtClean="0">
                <a:solidFill>
                  <a:srgbClr val="0000FF"/>
                </a:solidFill>
                <a:latin typeface="Comic Sans MS"/>
                <a:cs typeface="Comic Sans MS"/>
              </a:rPr>
              <a:t>Theorem:</a:t>
            </a:r>
            <a:r>
              <a:rPr lang="en-US" sz="24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2400" dirty="0" err="1" smtClean="0">
                <a:latin typeface="Comic Sans MS"/>
                <a:cs typeface="Comic Sans MS"/>
              </a:rPr>
              <a:t>Priv</a:t>
            </a:r>
            <a:r>
              <a:rPr lang="en-US" sz="2400" baseline="30000" dirty="0" err="1" smtClean="0">
                <a:latin typeface="Comic Sans MS"/>
                <a:cs typeface="Comic Sans MS"/>
              </a:rPr>
              <a:t>ext</a:t>
            </a:r>
            <a:r>
              <a:rPr lang="en-US" sz="2400" baseline="-25000" dirty="0" err="1" smtClean="0">
                <a:latin typeface="Comic Sans MS"/>
                <a:cs typeface="Comic Sans MS"/>
              </a:rPr>
              <a:t>D</a:t>
            </a:r>
            <a:r>
              <a:rPr lang="en-US" sz="2400" dirty="0" smtClean="0">
                <a:latin typeface="Comic Sans MS"/>
                <a:cs typeface="Comic Sans MS"/>
              </a:rPr>
              <a:t>(P) ≤ log(</a:t>
            </a:r>
            <a:r>
              <a:rPr lang="en-US" sz="2400" dirty="0" err="1" smtClean="0">
                <a:latin typeface="Comic Sans MS"/>
                <a:cs typeface="Comic Sans MS"/>
              </a:rPr>
              <a:t>avg</a:t>
            </a:r>
            <a:r>
              <a:rPr lang="en-US" sz="2400" baseline="-25000" dirty="0" err="1" smtClean="0">
                <a:latin typeface="Comic Sans MS"/>
                <a:cs typeface="Comic Sans MS"/>
              </a:rPr>
              <a:t>D</a:t>
            </a:r>
            <a:r>
              <a:rPr lang="en-US" sz="2400" baseline="-25000" dirty="0" smtClean="0">
                <a:latin typeface="Comic Sans MS"/>
                <a:cs typeface="Comic Sans MS"/>
              </a:rPr>
              <a:t> </a:t>
            </a:r>
            <a:r>
              <a:rPr lang="en-US" sz="2400" dirty="0" err="1" smtClean="0">
                <a:latin typeface="Comic Sans MS"/>
                <a:cs typeface="Comic Sans MS"/>
              </a:rPr>
              <a:t>PAR</a:t>
            </a:r>
            <a:r>
              <a:rPr lang="en-US" sz="2400" baseline="30000" dirty="0" err="1" smtClean="0">
                <a:latin typeface="Comic Sans MS"/>
                <a:cs typeface="Comic Sans MS"/>
              </a:rPr>
              <a:t>ext</a:t>
            </a:r>
            <a:r>
              <a:rPr lang="en-US" sz="2400" dirty="0" smtClean="0">
                <a:latin typeface="Comic Sans MS"/>
                <a:cs typeface="Comic Sans MS"/>
              </a:rPr>
              <a:t>(</a:t>
            </a:r>
            <a:r>
              <a:rPr lang="en-US" sz="2400" dirty="0" smtClean="0">
                <a:latin typeface="Comic Sans MS"/>
                <a:cs typeface="Comic Sans MS"/>
              </a:rPr>
              <a:t>P)</a:t>
            </a:r>
            <a:r>
              <a:rPr lang="en-US" sz="2400" dirty="0" smtClean="0">
                <a:latin typeface="Comic Sans MS"/>
                <a:cs typeface="Comic Sans MS"/>
              </a:rPr>
              <a:t>)  (concavity)</a:t>
            </a:r>
            <a:endParaRPr lang="en-US" sz="2400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endParaRPr lang="en-US" sz="2400" dirty="0">
              <a:latin typeface="Comic Sans MS"/>
              <a:cs typeface="Comic Sans MS"/>
            </a:endParaRPr>
          </a:p>
          <a:p>
            <a:r>
              <a:rPr lang="en-US" sz="2000" dirty="0" err="1" smtClean="0">
                <a:latin typeface="Comic Sans MS"/>
                <a:cs typeface="Comic Sans MS"/>
              </a:rPr>
              <a:t>Analagous</a:t>
            </a:r>
            <a:r>
              <a:rPr lang="en-US" sz="2000" dirty="0" smtClean="0">
                <a:latin typeface="Comic Sans MS"/>
                <a:cs typeface="Comic Sans MS"/>
              </a:rPr>
              <a:t> relationships hold for internal case.</a:t>
            </a:r>
            <a:endParaRPr lang="en-US" sz="2000" dirty="0" smtClean="0">
              <a:latin typeface="Comic Sans MS"/>
              <a:cs typeface="Comic Sans MS"/>
            </a:endParaRPr>
          </a:p>
          <a:p>
            <a:r>
              <a:rPr lang="en-US" sz="2000" dirty="0" smtClean="0">
                <a:latin typeface="Comic Sans MS"/>
                <a:cs typeface="Comic Sans MS"/>
              </a:rPr>
              <a:t>Thus</a:t>
            </a:r>
            <a:r>
              <a:rPr lang="en-US" sz="2000" dirty="0" smtClean="0">
                <a:latin typeface="Comic Sans MS"/>
                <a:cs typeface="Comic Sans MS"/>
              </a:rPr>
              <a:t> </a:t>
            </a:r>
            <a:r>
              <a:rPr lang="en-US" sz="2000" dirty="0" smtClean="0">
                <a:latin typeface="Comic Sans MS"/>
                <a:cs typeface="Comic Sans MS"/>
              </a:rPr>
              <a:t>IC lower bounds imply </a:t>
            </a:r>
            <a:r>
              <a:rPr lang="en-US" sz="2000" dirty="0" err="1" smtClean="0">
                <a:latin typeface="Comic Sans MS"/>
                <a:cs typeface="Comic Sans MS"/>
              </a:rPr>
              <a:t>avg</a:t>
            </a:r>
            <a:r>
              <a:rPr lang="en-US" sz="2000" dirty="0" smtClean="0">
                <a:latin typeface="Comic Sans MS"/>
                <a:cs typeface="Comic Sans MS"/>
              </a:rPr>
              <a:t> case PAR lower </a:t>
            </a:r>
            <a:r>
              <a:rPr lang="en-US" sz="2000" dirty="0" smtClean="0">
                <a:latin typeface="Comic Sans MS"/>
                <a:cs typeface="Comic Sans MS"/>
              </a:rPr>
              <a:t>bounds!</a:t>
            </a:r>
            <a:endParaRPr lang="en-US" sz="2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2243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Relationships between measures  </a:t>
            </a:r>
            <a:br>
              <a:rPr lang="en-US" sz="3200" b="1" dirty="0" smtClean="0">
                <a:solidFill>
                  <a:srgbClr val="9B08B8"/>
                </a:solidFill>
                <a:latin typeface="Comic Sans MS"/>
                <a:cs typeface="Comic Sans MS"/>
              </a:rPr>
            </a:br>
            <a:r>
              <a:rPr lang="en-US" sz="24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(deterministic protocols, </a:t>
            </a:r>
            <a:r>
              <a:rPr lang="en-US" sz="2400" b="1" dirty="0" err="1" smtClean="0">
                <a:solidFill>
                  <a:srgbClr val="9B08B8"/>
                </a:solidFill>
                <a:latin typeface="Comic Sans MS"/>
                <a:cs typeface="Comic Sans MS"/>
              </a:rPr>
              <a:t>avg</a:t>
            </a:r>
            <a:r>
              <a:rPr lang="en-US" sz="24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 case PAR, </a:t>
            </a:r>
            <a:r>
              <a:rPr lang="en-US" sz="2400" b="1" dirty="0" err="1" smtClean="0">
                <a:solidFill>
                  <a:srgbClr val="9B08B8"/>
                </a:solidFill>
                <a:latin typeface="Comic Sans MS"/>
                <a:cs typeface="Comic Sans MS"/>
              </a:rPr>
              <a:t>boolean</a:t>
            </a:r>
            <a:r>
              <a:rPr lang="en-US" sz="24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 functions)</a:t>
            </a:r>
            <a:endParaRPr lang="en-US" sz="2400" b="1" dirty="0">
              <a:solidFill>
                <a:srgbClr val="9B08B8"/>
              </a:solidFill>
              <a:latin typeface="Comic Sans MS"/>
              <a:cs typeface="Comic Sans MS"/>
            </a:endParaRPr>
          </a:p>
        </p:txBody>
      </p:sp>
      <p:pic>
        <p:nvPicPr>
          <p:cNvPr id="7" name="Content Placeholder 6" descr="kerenidis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53" r="-25153"/>
          <a:stretch>
            <a:fillRect/>
          </a:stretch>
        </p:blipFill>
        <p:spPr>
          <a:xfrm>
            <a:off x="914400" y="1524000"/>
            <a:ext cx="7543800" cy="4148799"/>
          </a:xfrm>
        </p:spPr>
      </p:pic>
      <p:sp>
        <p:nvSpPr>
          <p:cNvPr id="8" name="TextBox 7"/>
          <p:cNvSpPr txBox="1"/>
          <p:nvPr/>
        </p:nvSpPr>
        <p:spPr>
          <a:xfrm>
            <a:off x="609600" y="6019800"/>
            <a:ext cx="8187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Also known that </a:t>
            </a:r>
            <a:r>
              <a:rPr lang="en-US" sz="2000" b="1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PAR</a:t>
            </a:r>
            <a:r>
              <a:rPr lang="en-US" sz="2000" b="1" baseline="30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ext</a:t>
            </a:r>
            <a:r>
              <a:rPr lang="en-US" sz="20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 is at least rank(M</a:t>
            </a:r>
            <a:r>
              <a:rPr lang="en-US" sz="2000" b="1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f</a:t>
            </a:r>
            <a:r>
              <a:rPr lang="en-US" sz="20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).  So under log-rank 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  <a:r>
              <a:rPr lang="en-US" sz="20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onjecture, D and  log </a:t>
            </a:r>
            <a:r>
              <a:rPr lang="en-US" sz="2000" b="1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PAR</a:t>
            </a:r>
            <a:r>
              <a:rPr lang="en-US" sz="2000" b="1" baseline="30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ex</a:t>
            </a:r>
            <a:r>
              <a:rPr lang="en-US" sz="2000" b="1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t</a:t>
            </a:r>
            <a:r>
              <a:rPr lang="en-US" sz="20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 are </a:t>
            </a:r>
            <a:r>
              <a:rPr lang="en-US" sz="2000" b="1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polynomially</a:t>
            </a:r>
            <a:r>
              <a:rPr lang="en-US" sz="20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 related</a:t>
            </a:r>
            <a:endParaRPr lang="en-US" sz="2000" b="1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6240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Consequences of IC </a:t>
            </a:r>
            <a:r>
              <a:rPr lang="en-US" sz="32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Connection:</a:t>
            </a:r>
            <a:br>
              <a:rPr lang="en-US" sz="3200" b="1" dirty="0" smtClean="0">
                <a:solidFill>
                  <a:srgbClr val="9B08B8"/>
                </a:solidFill>
                <a:latin typeface="Comic Sans MS"/>
                <a:cs typeface="Comic Sans MS"/>
              </a:rPr>
            </a:br>
            <a:r>
              <a:rPr lang="en-US" sz="32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Lower Bounds for </a:t>
            </a:r>
            <a:r>
              <a:rPr lang="en-US" sz="3200" b="1" dirty="0" err="1" smtClean="0">
                <a:solidFill>
                  <a:srgbClr val="9B08B8"/>
                </a:solidFill>
                <a:latin typeface="Comic Sans MS"/>
                <a:cs typeface="Comic Sans MS"/>
              </a:rPr>
              <a:t>Avg</a:t>
            </a:r>
            <a:r>
              <a:rPr lang="en-US" sz="32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 PAR</a:t>
            </a:r>
            <a:endParaRPr lang="en-US" sz="3200" b="1" dirty="0">
              <a:solidFill>
                <a:srgbClr val="9B08B8"/>
              </a:solidFill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8237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rgbClr val="0000FF"/>
                </a:solidFill>
                <a:latin typeface="Comic Sans MS"/>
                <a:cs typeface="Comic Sans MS"/>
              </a:rPr>
              <a:t>Theorem (</a:t>
            </a:r>
            <a:r>
              <a:rPr lang="en-US" sz="2400" b="1" u="sng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Braverman</a:t>
            </a:r>
            <a:r>
              <a:rPr lang="en-US" sz="2400" b="1" u="sng" dirty="0" smtClean="0">
                <a:solidFill>
                  <a:srgbClr val="0000FF"/>
                </a:solidFill>
                <a:latin typeface="Comic Sans MS"/>
                <a:cs typeface="Comic Sans MS"/>
              </a:rPr>
              <a:t>).</a:t>
            </a:r>
            <a:endParaRPr lang="en-US" sz="2400" b="1" u="sng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2400" dirty="0" smtClean="0">
                <a:latin typeface="Comic Sans MS"/>
                <a:cs typeface="Comic Sans MS"/>
              </a:rPr>
              <a:t>Let P be a randomized protocol for </a:t>
            </a:r>
            <a:r>
              <a:rPr lang="en-US" sz="2400" dirty="0" err="1" smtClean="0">
                <a:latin typeface="Comic Sans MS"/>
                <a:cs typeface="Comic Sans MS"/>
              </a:rPr>
              <a:t>DISJn</a:t>
            </a:r>
            <a:r>
              <a:rPr lang="en-US" sz="2400" dirty="0" smtClean="0">
                <a:latin typeface="Comic Sans MS"/>
                <a:cs typeface="Comic Sans MS"/>
              </a:rPr>
              <a:t> with error at most 1/3. Then </a:t>
            </a:r>
            <a:r>
              <a:rPr lang="en-US" sz="2400" dirty="0" err="1" smtClean="0">
                <a:latin typeface="Comic Sans MS"/>
                <a:cs typeface="Comic Sans MS"/>
              </a:rPr>
              <a:t>IC</a:t>
            </a:r>
            <a:r>
              <a:rPr lang="en-US" sz="2400" baseline="30000" dirty="0" err="1" smtClean="0">
                <a:latin typeface="Comic Sans MS"/>
                <a:cs typeface="Comic Sans MS"/>
              </a:rPr>
              <a:t>int</a:t>
            </a:r>
            <a:r>
              <a:rPr lang="en-US" sz="2400" dirty="0" smtClean="0">
                <a:latin typeface="Comic Sans MS"/>
                <a:cs typeface="Comic Sans MS"/>
              </a:rPr>
              <a:t>(</a:t>
            </a:r>
            <a:r>
              <a:rPr lang="en-US" sz="2400" dirty="0" smtClean="0">
                <a:latin typeface="Comic Sans MS"/>
                <a:cs typeface="Comic Sans MS"/>
              </a:rPr>
              <a:t>P) = </a:t>
            </a:r>
            <a:r>
              <a:rPr lang="en-US" sz="2400" dirty="0" err="1" smtClean="0">
                <a:latin typeface="Lucida Grande"/>
                <a:ea typeface="Lucida Grande"/>
                <a:cs typeface="Lucida Grande"/>
              </a:rPr>
              <a:t>Ω</a:t>
            </a:r>
            <a:r>
              <a:rPr lang="en-US" sz="2400" dirty="0" smtClean="0">
                <a:latin typeface="Comic Sans MS"/>
                <a:cs typeface="Comic Sans MS"/>
              </a:rPr>
              <a:t>(n)</a:t>
            </a:r>
          </a:p>
          <a:p>
            <a:pPr marL="0" indent="0">
              <a:buNone/>
            </a:pPr>
            <a:endParaRPr lang="en-US" sz="24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2400" b="1" u="sng" dirty="0" smtClean="0">
                <a:solidFill>
                  <a:srgbClr val="0000FF"/>
                </a:solidFill>
                <a:latin typeface="Comic Sans MS"/>
                <a:cs typeface="Comic Sans MS"/>
              </a:rPr>
              <a:t>Theorem (ACCFKP)</a:t>
            </a:r>
            <a:r>
              <a:rPr lang="en-US" sz="2400" b="1" u="sng" dirty="0" smtClean="0">
                <a:solidFill>
                  <a:srgbClr val="0000FF"/>
                </a:solidFill>
                <a:latin typeface="Comic Sans MS"/>
                <a:cs typeface="Comic Sans MS"/>
              </a:rPr>
              <a:t>.</a:t>
            </a:r>
            <a:r>
              <a:rPr lang="en-US" sz="2400" dirty="0" smtClean="0">
                <a:latin typeface="Comic Sans MS"/>
                <a:cs typeface="Comic Sans MS"/>
              </a:rPr>
              <a:t> </a:t>
            </a:r>
            <a:r>
              <a:rPr lang="en-US" sz="2400" dirty="0" smtClean="0">
                <a:latin typeface="Comic Sans MS"/>
                <a:cs typeface="Comic Sans MS"/>
              </a:rPr>
              <a:t>For all n ≥ 1, and any protocol </a:t>
            </a:r>
            <a:r>
              <a:rPr lang="en-US" sz="2400" dirty="0" smtClean="0">
                <a:latin typeface="Comic Sans MS"/>
                <a:cs typeface="Comic Sans MS"/>
              </a:rPr>
              <a:t>P for set intersection,</a:t>
            </a:r>
            <a:endParaRPr lang="en-US" sz="2400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2400" dirty="0" smtClean="0">
                <a:latin typeface="Comic Sans MS"/>
                <a:cs typeface="Comic Sans MS"/>
              </a:rPr>
              <a:t>	</a:t>
            </a:r>
            <a:r>
              <a:rPr lang="en-US" sz="2400" dirty="0" err="1" smtClean="0">
                <a:latin typeface="Comic Sans MS"/>
                <a:cs typeface="Comic Sans MS"/>
              </a:rPr>
              <a:t>avg</a:t>
            </a:r>
            <a:r>
              <a:rPr lang="en-US" sz="2400" baseline="-25000" dirty="0" err="1" smtClean="0">
                <a:latin typeface="Comic Sans MS"/>
                <a:cs typeface="Comic Sans MS"/>
              </a:rPr>
              <a:t>U</a:t>
            </a:r>
            <a:r>
              <a:rPr lang="en-US" sz="2400" dirty="0" smtClean="0">
                <a:latin typeface="Comic Sans MS"/>
                <a:cs typeface="Comic Sans MS"/>
              </a:rPr>
              <a:t> PAR(P) = </a:t>
            </a:r>
            <a:r>
              <a:rPr lang="en-US" sz="2400" dirty="0" err="1" smtClean="0">
                <a:latin typeface="Comic Sans MS"/>
                <a:cs typeface="Comic Sans MS"/>
              </a:rPr>
              <a:t>exp</a:t>
            </a:r>
            <a:r>
              <a:rPr lang="en-US" sz="2400" dirty="0" smtClean="0">
                <a:latin typeface="Comic Sans MS"/>
                <a:cs typeface="Comic Sans MS"/>
              </a:rPr>
              <a:t>(</a:t>
            </a:r>
            <a:r>
              <a:rPr lang="en-US" sz="2400" dirty="0" err="1" smtClean="0">
                <a:latin typeface="Comic Sans MS"/>
                <a:cs typeface="Comic Sans MS"/>
              </a:rPr>
              <a:t>Ω</a:t>
            </a:r>
            <a:r>
              <a:rPr lang="en-US" sz="2400" dirty="0" smtClean="0">
                <a:latin typeface="Comic Sans MS"/>
                <a:cs typeface="Comic Sans MS"/>
              </a:rPr>
              <a:t>(n))</a:t>
            </a:r>
            <a:endParaRPr lang="en-US" sz="2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62084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Consequences of IC </a:t>
            </a:r>
            <a:r>
              <a:rPr lang="en-US" sz="32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Connection [ACCFKP,KLX]</a:t>
            </a:r>
            <a:endParaRPr lang="en-US" sz="3200" b="1" dirty="0">
              <a:solidFill>
                <a:srgbClr val="9B08B8"/>
              </a:solidFill>
              <a:latin typeface="Comic Sans MS"/>
              <a:cs typeface="Comic Sans MS"/>
            </a:endParaRPr>
          </a:p>
        </p:txBody>
      </p:sp>
      <p:pic>
        <p:nvPicPr>
          <p:cNvPr id="4" name="Content Placeholder 3" descr="kerenidis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536" b="-505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078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9B08B8"/>
                </a:solidFill>
                <a:latin typeface="Comic Sans MS" pitchFamily="66" charset="0"/>
              </a:rPr>
              <a:t>2-Party Communication Complexity</a:t>
            </a:r>
            <a:endParaRPr lang="en-US" sz="3200" b="1" dirty="0">
              <a:solidFill>
                <a:srgbClr val="9B08B8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7318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200BBF"/>
                </a:solidFill>
                <a:latin typeface="Comic Sans MS" pitchFamily="66" charset="0"/>
              </a:rPr>
              <a:t>2-party communication: </a:t>
            </a:r>
            <a:r>
              <a:rPr lang="en-US" sz="2400" dirty="0" smtClean="0">
                <a:latin typeface="Comic Sans MS" pitchFamily="66" charset="0"/>
              </a:rPr>
              <a:t>each party has an input.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Goal </a:t>
            </a:r>
            <a:r>
              <a:rPr lang="en-US" sz="2400" dirty="0" smtClean="0">
                <a:latin typeface="Comic Sans MS" pitchFamily="66" charset="0"/>
              </a:rPr>
              <a:t>is to compute a function  f(</a:t>
            </a:r>
            <a:r>
              <a:rPr lang="en-US" sz="2400" dirty="0" err="1" smtClean="0">
                <a:latin typeface="Comic Sans MS" pitchFamily="66" charset="0"/>
              </a:rPr>
              <a:t>x,y</a:t>
            </a:r>
            <a:r>
              <a:rPr lang="en-US" sz="2400" dirty="0" smtClean="0">
                <a:latin typeface="Comic Sans MS" pitchFamily="66" charset="0"/>
              </a:rPr>
              <a:t>)</a:t>
            </a:r>
            <a:endParaRPr lang="en-US" sz="2400" dirty="0">
              <a:latin typeface="Comic Sans MS" pitchFamily="66" charset="0"/>
            </a:endParaRP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3435350" y="1901825"/>
            <a:ext cx="2120900" cy="363538"/>
            <a:chOff x="2164" y="910"/>
            <a:chExt cx="1336" cy="229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164" y="1120"/>
              <a:ext cx="1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2627" y="910"/>
              <a:ext cx="253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dirty="0">
                  <a:solidFill>
                    <a:srgbClr val="00279F"/>
                  </a:solidFill>
                  <a:latin typeface="Courier New" pitchFamily="49" charset="0"/>
                </a:rPr>
                <a:t>m</a:t>
              </a:r>
              <a:r>
                <a:rPr lang="en-US" sz="1600" baseline="-25000" dirty="0">
                  <a:solidFill>
                    <a:srgbClr val="00279F"/>
                  </a:solidFill>
                  <a:latin typeface="Courier New" pitchFamily="49" charset="0"/>
                </a:rPr>
                <a:t>1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3435350" y="2206625"/>
            <a:ext cx="2120900" cy="363538"/>
            <a:chOff x="2164" y="1102"/>
            <a:chExt cx="1336" cy="229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164" y="1312"/>
              <a:ext cx="1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627" y="1102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0279F"/>
                  </a:solidFill>
                  <a:latin typeface="Courier New" pitchFamily="49" charset="0"/>
                </a:rPr>
                <a:t>m</a:t>
              </a:r>
              <a:r>
                <a:rPr lang="en-US" baseline="-25000">
                  <a:solidFill>
                    <a:srgbClr val="00279F"/>
                  </a:solidFill>
                  <a:latin typeface="Courier New" pitchFamily="49" charset="0"/>
                </a:rPr>
                <a:t>2</a:t>
              </a: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3435350" y="2511425"/>
            <a:ext cx="2120900" cy="363538"/>
            <a:chOff x="2164" y="1294"/>
            <a:chExt cx="1336" cy="229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164" y="1504"/>
              <a:ext cx="1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627" y="1294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0279F"/>
                  </a:solidFill>
                  <a:latin typeface="Courier New" pitchFamily="49" charset="0"/>
                </a:rPr>
                <a:t>m</a:t>
              </a:r>
              <a:r>
                <a:rPr lang="en-US" baseline="-25000">
                  <a:solidFill>
                    <a:srgbClr val="00279F"/>
                  </a:solidFill>
                  <a:latin typeface="Courier New" pitchFamily="49" charset="0"/>
                </a:rPr>
                <a:t>3</a:t>
              </a:r>
            </a:p>
          </p:txBody>
        </p:sp>
      </p:grp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3435350" y="3454400"/>
            <a:ext cx="212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170363" y="3121025"/>
            <a:ext cx="59952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dirty="0" smtClean="0">
                <a:solidFill>
                  <a:srgbClr val="00279F"/>
                </a:solidFill>
                <a:latin typeface="Courier New" pitchFamily="49" charset="0"/>
              </a:rPr>
              <a:t>m</a:t>
            </a:r>
            <a:r>
              <a:rPr lang="en-US" baseline="-25000" dirty="0" smtClean="0">
                <a:solidFill>
                  <a:srgbClr val="00279F"/>
                </a:solidFill>
                <a:latin typeface="Courier New" pitchFamily="49" charset="0"/>
              </a:rPr>
              <a:t>k-1</a:t>
            </a:r>
            <a:endParaRPr lang="en-US" baseline="-25000" dirty="0">
              <a:solidFill>
                <a:srgbClr val="00279F"/>
              </a:solidFill>
              <a:latin typeface="Courier New" pitchFamily="49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4343400" y="29337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3429000" y="3787775"/>
            <a:ext cx="212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4143997" y="3454400"/>
            <a:ext cx="42800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dirty="0" err="1" smtClean="0">
                <a:solidFill>
                  <a:srgbClr val="00279F"/>
                </a:solidFill>
                <a:latin typeface="Calibri"/>
              </a:rPr>
              <a:t>m</a:t>
            </a:r>
            <a:r>
              <a:rPr lang="en-US" sz="1600" baseline="-25000" dirty="0" err="1" smtClean="0">
                <a:solidFill>
                  <a:srgbClr val="00279F"/>
                </a:solidFill>
                <a:latin typeface="Courier New"/>
              </a:rPr>
              <a:t>k</a:t>
            </a:r>
            <a:endParaRPr lang="en-US" sz="1600" baseline="-25000" dirty="0">
              <a:solidFill>
                <a:srgbClr val="00279F"/>
              </a:solidFill>
              <a:latin typeface="Courier New"/>
            </a:endParaRPr>
          </a:p>
        </p:txBody>
      </p:sp>
      <p:pic>
        <p:nvPicPr>
          <p:cNvPr id="22" name="Picture 45" descr="j00787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362200" y="2143125"/>
            <a:ext cx="838200" cy="1666875"/>
          </a:xfrm>
          <a:prstGeom prst="rect">
            <a:avLst/>
          </a:prstGeom>
          <a:noFill/>
        </p:spPr>
      </p:pic>
      <p:grpSp>
        <p:nvGrpSpPr>
          <p:cNvPr id="11" name="Group 13"/>
          <p:cNvGrpSpPr>
            <a:grpSpLocks noChangeAspect="1"/>
          </p:cNvGrpSpPr>
          <p:nvPr/>
        </p:nvGrpSpPr>
        <p:grpSpPr bwMode="auto">
          <a:xfrm>
            <a:off x="5715000" y="2133600"/>
            <a:ext cx="838200" cy="1666875"/>
            <a:chOff x="3600" y="1344"/>
            <a:chExt cx="528" cy="1050"/>
          </a:xfrm>
        </p:grpSpPr>
        <p:sp>
          <p:nvSpPr>
            <p:cNvPr id="1036" name="AutoShape 12"/>
            <p:cNvSpPr>
              <a:spLocks noChangeAspect="1" noChangeArrowheads="1" noTextEdit="1"/>
            </p:cNvSpPr>
            <p:nvPr/>
          </p:nvSpPr>
          <p:spPr bwMode="auto">
            <a:xfrm>
              <a:off x="3600" y="1344"/>
              <a:ext cx="528" cy="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770" y="1470"/>
              <a:ext cx="158" cy="228"/>
            </a:xfrm>
            <a:custGeom>
              <a:avLst/>
              <a:gdLst/>
              <a:ahLst/>
              <a:cxnLst>
                <a:cxn ang="0">
                  <a:pos x="274" y="0"/>
                </a:cxn>
                <a:cxn ang="0">
                  <a:pos x="335" y="9"/>
                </a:cxn>
                <a:cxn ang="0">
                  <a:pos x="396" y="44"/>
                </a:cxn>
                <a:cxn ang="0">
                  <a:pos x="435" y="97"/>
                </a:cxn>
                <a:cxn ang="0">
                  <a:pos x="465" y="175"/>
                </a:cxn>
                <a:cxn ang="0">
                  <a:pos x="473" y="307"/>
                </a:cxn>
                <a:cxn ang="0">
                  <a:pos x="450" y="438"/>
                </a:cxn>
                <a:cxn ang="0">
                  <a:pos x="412" y="534"/>
                </a:cxn>
                <a:cxn ang="0">
                  <a:pos x="358" y="613"/>
                </a:cxn>
                <a:cxn ang="0">
                  <a:pos x="305" y="665"/>
                </a:cxn>
                <a:cxn ang="0">
                  <a:pos x="243" y="683"/>
                </a:cxn>
                <a:cxn ang="0">
                  <a:pos x="182" y="674"/>
                </a:cxn>
                <a:cxn ang="0">
                  <a:pos x="152" y="631"/>
                </a:cxn>
                <a:cxn ang="0">
                  <a:pos x="106" y="561"/>
                </a:cxn>
                <a:cxn ang="0">
                  <a:pos x="90" y="430"/>
                </a:cxn>
                <a:cxn ang="0">
                  <a:pos x="94" y="385"/>
                </a:cxn>
                <a:cxn ang="0">
                  <a:pos x="0" y="363"/>
                </a:cxn>
                <a:cxn ang="0">
                  <a:pos x="3" y="320"/>
                </a:cxn>
                <a:cxn ang="0">
                  <a:pos x="94" y="324"/>
                </a:cxn>
                <a:cxn ang="0">
                  <a:pos x="102" y="275"/>
                </a:cxn>
                <a:cxn ang="0">
                  <a:pos x="125" y="205"/>
                </a:cxn>
                <a:cxn ang="0">
                  <a:pos x="152" y="140"/>
                </a:cxn>
                <a:cxn ang="0">
                  <a:pos x="198" y="53"/>
                </a:cxn>
                <a:cxn ang="0">
                  <a:pos x="243" y="18"/>
                </a:cxn>
                <a:cxn ang="0">
                  <a:pos x="274" y="0"/>
                </a:cxn>
              </a:cxnLst>
              <a:rect l="0" t="0" r="r" b="b"/>
              <a:pathLst>
                <a:path w="473" h="683">
                  <a:moveTo>
                    <a:pt x="274" y="0"/>
                  </a:moveTo>
                  <a:lnTo>
                    <a:pt x="335" y="9"/>
                  </a:lnTo>
                  <a:lnTo>
                    <a:pt x="396" y="44"/>
                  </a:lnTo>
                  <a:lnTo>
                    <a:pt x="435" y="97"/>
                  </a:lnTo>
                  <a:lnTo>
                    <a:pt x="465" y="175"/>
                  </a:lnTo>
                  <a:lnTo>
                    <a:pt x="473" y="307"/>
                  </a:lnTo>
                  <a:lnTo>
                    <a:pt x="450" y="438"/>
                  </a:lnTo>
                  <a:lnTo>
                    <a:pt x="412" y="534"/>
                  </a:lnTo>
                  <a:lnTo>
                    <a:pt x="358" y="613"/>
                  </a:lnTo>
                  <a:lnTo>
                    <a:pt x="305" y="665"/>
                  </a:lnTo>
                  <a:lnTo>
                    <a:pt x="243" y="683"/>
                  </a:lnTo>
                  <a:lnTo>
                    <a:pt x="182" y="674"/>
                  </a:lnTo>
                  <a:lnTo>
                    <a:pt x="152" y="631"/>
                  </a:lnTo>
                  <a:lnTo>
                    <a:pt x="106" y="561"/>
                  </a:lnTo>
                  <a:lnTo>
                    <a:pt x="90" y="430"/>
                  </a:lnTo>
                  <a:lnTo>
                    <a:pt x="94" y="385"/>
                  </a:lnTo>
                  <a:lnTo>
                    <a:pt x="0" y="363"/>
                  </a:lnTo>
                  <a:lnTo>
                    <a:pt x="3" y="320"/>
                  </a:lnTo>
                  <a:lnTo>
                    <a:pt x="94" y="324"/>
                  </a:lnTo>
                  <a:lnTo>
                    <a:pt x="102" y="275"/>
                  </a:lnTo>
                  <a:lnTo>
                    <a:pt x="125" y="205"/>
                  </a:lnTo>
                  <a:lnTo>
                    <a:pt x="152" y="140"/>
                  </a:lnTo>
                  <a:lnTo>
                    <a:pt x="198" y="53"/>
                  </a:lnTo>
                  <a:lnTo>
                    <a:pt x="243" y="1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3782" y="1714"/>
              <a:ext cx="170" cy="329"/>
            </a:xfrm>
            <a:custGeom>
              <a:avLst/>
              <a:gdLst/>
              <a:ahLst/>
              <a:cxnLst>
                <a:cxn ang="0">
                  <a:pos x="195" y="0"/>
                </a:cxn>
                <a:cxn ang="0">
                  <a:pos x="272" y="0"/>
                </a:cxn>
                <a:cxn ang="0">
                  <a:pos x="366" y="17"/>
                </a:cxn>
                <a:cxn ang="0">
                  <a:pos x="417" y="69"/>
                </a:cxn>
                <a:cxn ang="0">
                  <a:pos x="468" y="166"/>
                </a:cxn>
                <a:cxn ang="0">
                  <a:pos x="494" y="236"/>
                </a:cxn>
                <a:cxn ang="0">
                  <a:pos x="511" y="322"/>
                </a:cxn>
                <a:cxn ang="0">
                  <a:pos x="511" y="428"/>
                </a:cxn>
                <a:cxn ang="0">
                  <a:pos x="503" y="532"/>
                </a:cxn>
                <a:cxn ang="0">
                  <a:pos x="494" y="646"/>
                </a:cxn>
                <a:cxn ang="0">
                  <a:pos x="459" y="786"/>
                </a:cxn>
                <a:cxn ang="0">
                  <a:pos x="417" y="881"/>
                </a:cxn>
                <a:cxn ang="0">
                  <a:pos x="341" y="960"/>
                </a:cxn>
                <a:cxn ang="0">
                  <a:pos x="255" y="987"/>
                </a:cxn>
                <a:cxn ang="0">
                  <a:pos x="161" y="960"/>
                </a:cxn>
                <a:cxn ang="0">
                  <a:pos x="102" y="838"/>
                </a:cxn>
                <a:cxn ang="0">
                  <a:pos x="59" y="724"/>
                </a:cxn>
                <a:cxn ang="0">
                  <a:pos x="34" y="593"/>
                </a:cxn>
                <a:cxn ang="0">
                  <a:pos x="0" y="471"/>
                </a:cxn>
                <a:cxn ang="0">
                  <a:pos x="0" y="306"/>
                </a:cxn>
                <a:cxn ang="0">
                  <a:pos x="26" y="191"/>
                </a:cxn>
                <a:cxn ang="0">
                  <a:pos x="59" y="104"/>
                </a:cxn>
                <a:cxn ang="0">
                  <a:pos x="102" y="0"/>
                </a:cxn>
                <a:cxn ang="0">
                  <a:pos x="195" y="0"/>
                </a:cxn>
              </a:cxnLst>
              <a:rect l="0" t="0" r="r" b="b"/>
              <a:pathLst>
                <a:path w="511" h="987">
                  <a:moveTo>
                    <a:pt x="195" y="0"/>
                  </a:moveTo>
                  <a:lnTo>
                    <a:pt x="272" y="0"/>
                  </a:lnTo>
                  <a:lnTo>
                    <a:pt x="366" y="17"/>
                  </a:lnTo>
                  <a:lnTo>
                    <a:pt x="417" y="69"/>
                  </a:lnTo>
                  <a:lnTo>
                    <a:pt x="468" y="166"/>
                  </a:lnTo>
                  <a:lnTo>
                    <a:pt x="494" y="236"/>
                  </a:lnTo>
                  <a:lnTo>
                    <a:pt x="511" y="322"/>
                  </a:lnTo>
                  <a:lnTo>
                    <a:pt x="511" y="428"/>
                  </a:lnTo>
                  <a:lnTo>
                    <a:pt x="503" y="532"/>
                  </a:lnTo>
                  <a:lnTo>
                    <a:pt x="494" y="646"/>
                  </a:lnTo>
                  <a:lnTo>
                    <a:pt x="459" y="786"/>
                  </a:lnTo>
                  <a:lnTo>
                    <a:pt x="417" y="881"/>
                  </a:lnTo>
                  <a:lnTo>
                    <a:pt x="341" y="960"/>
                  </a:lnTo>
                  <a:lnTo>
                    <a:pt x="255" y="987"/>
                  </a:lnTo>
                  <a:lnTo>
                    <a:pt x="161" y="960"/>
                  </a:lnTo>
                  <a:lnTo>
                    <a:pt x="102" y="838"/>
                  </a:lnTo>
                  <a:lnTo>
                    <a:pt x="59" y="724"/>
                  </a:lnTo>
                  <a:lnTo>
                    <a:pt x="34" y="593"/>
                  </a:lnTo>
                  <a:lnTo>
                    <a:pt x="0" y="471"/>
                  </a:lnTo>
                  <a:lnTo>
                    <a:pt x="0" y="306"/>
                  </a:lnTo>
                  <a:lnTo>
                    <a:pt x="26" y="191"/>
                  </a:lnTo>
                  <a:lnTo>
                    <a:pt x="59" y="104"/>
                  </a:lnTo>
                  <a:lnTo>
                    <a:pt x="102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3896" y="1996"/>
              <a:ext cx="130" cy="378"/>
            </a:xfrm>
            <a:custGeom>
              <a:avLst/>
              <a:gdLst/>
              <a:ahLst/>
              <a:cxnLst>
                <a:cxn ang="0">
                  <a:pos x="73" y="131"/>
                </a:cxn>
                <a:cxn ang="0">
                  <a:pos x="22" y="56"/>
                </a:cxn>
                <a:cxn ang="0">
                  <a:pos x="38" y="0"/>
                </a:cxn>
                <a:cxn ang="0">
                  <a:pos x="89" y="0"/>
                </a:cxn>
                <a:cxn ang="0">
                  <a:pos x="149" y="61"/>
                </a:cxn>
                <a:cxn ang="0">
                  <a:pos x="225" y="187"/>
                </a:cxn>
                <a:cxn ang="0">
                  <a:pos x="269" y="308"/>
                </a:cxn>
                <a:cxn ang="0">
                  <a:pos x="307" y="424"/>
                </a:cxn>
                <a:cxn ang="0">
                  <a:pos x="320" y="531"/>
                </a:cxn>
                <a:cxn ang="0">
                  <a:pos x="316" y="587"/>
                </a:cxn>
                <a:cxn ang="0">
                  <a:pos x="278" y="655"/>
                </a:cxn>
                <a:cxn ang="0">
                  <a:pos x="213" y="841"/>
                </a:cxn>
                <a:cxn ang="0">
                  <a:pos x="140" y="948"/>
                </a:cxn>
                <a:cxn ang="0">
                  <a:pos x="124" y="995"/>
                </a:cxn>
                <a:cxn ang="0">
                  <a:pos x="192" y="1004"/>
                </a:cxn>
                <a:cxn ang="0">
                  <a:pos x="282" y="1004"/>
                </a:cxn>
                <a:cxn ang="0">
                  <a:pos x="392" y="1046"/>
                </a:cxn>
                <a:cxn ang="0">
                  <a:pos x="384" y="1079"/>
                </a:cxn>
                <a:cxn ang="0">
                  <a:pos x="367" y="1116"/>
                </a:cxn>
                <a:cxn ang="0">
                  <a:pos x="333" y="1134"/>
                </a:cxn>
                <a:cxn ang="0">
                  <a:pos x="265" y="1107"/>
                </a:cxn>
                <a:cxn ang="0">
                  <a:pos x="192" y="1065"/>
                </a:cxn>
                <a:cxn ang="0">
                  <a:pos x="89" y="1060"/>
                </a:cxn>
                <a:cxn ang="0">
                  <a:pos x="25" y="1074"/>
                </a:cxn>
                <a:cxn ang="0">
                  <a:pos x="0" y="1051"/>
                </a:cxn>
                <a:cxn ang="0">
                  <a:pos x="0" y="1018"/>
                </a:cxn>
                <a:cxn ang="0">
                  <a:pos x="34" y="981"/>
                </a:cxn>
                <a:cxn ang="0">
                  <a:pos x="89" y="922"/>
                </a:cxn>
                <a:cxn ang="0">
                  <a:pos x="187" y="767"/>
                </a:cxn>
                <a:cxn ang="0">
                  <a:pos x="231" y="633"/>
                </a:cxn>
                <a:cxn ang="0">
                  <a:pos x="243" y="503"/>
                </a:cxn>
                <a:cxn ang="0">
                  <a:pos x="238" y="433"/>
                </a:cxn>
                <a:cxn ang="0">
                  <a:pos x="205" y="308"/>
                </a:cxn>
                <a:cxn ang="0">
                  <a:pos x="115" y="173"/>
                </a:cxn>
                <a:cxn ang="0">
                  <a:pos x="51" y="103"/>
                </a:cxn>
                <a:cxn ang="0">
                  <a:pos x="73" y="131"/>
                </a:cxn>
              </a:cxnLst>
              <a:rect l="0" t="0" r="r" b="b"/>
              <a:pathLst>
                <a:path w="392" h="1134">
                  <a:moveTo>
                    <a:pt x="73" y="131"/>
                  </a:moveTo>
                  <a:lnTo>
                    <a:pt x="22" y="56"/>
                  </a:lnTo>
                  <a:lnTo>
                    <a:pt x="38" y="0"/>
                  </a:lnTo>
                  <a:lnTo>
                    <a:pt x="89" y="0"/>
                  </a:lnTo>
                  <a:lnTo>
                    <a:pt x="149" y="61"/>
                  </a:lnTo>
                  <a:lnTo>
                    <a:pt x="225" y="187"/>
                  </a:lnTo>
                  <a:lnTo>
                    <a:pt x="269" y="308"/>
                  </a:lnTo>
                  <a:lnTo>
                    <a:pt x="307" y="424"/>
                  </a:lnTo>
                  <a:lnTo>
                    <a:pt x="320" y="531"/>
                  </a:lnTo>
                  <a:lnTo>
                    <a:pt x="316" y="587"/>
                  </a:lnTo>
                  <a:lnTo>
                    <a:pt x="278" y="655"/>
                  </a:lnTo>
                  <a:lnTo>
                    <a:pt x="213" y="841"/>
                  </a:lnTo>
                  <a:lnTo>
                    <a:pt x="140" y="948"/>
                  </a:lnTo>
                  <a:lnTo>
                    <a:pt x="124" y="995"/>
                  </a:lnTo>
                  <a:lnTo>
                    <a:pt x="192" y="1004"/>
                  </a:lnTo>
                  <a:lnTo>
                    <a:pt x="282" y="1004"/>
                  </a:lnTo>
                  <a:lnTo>
                    <a:pt x="392" y="1046"/>
                  </a:lnTo>
                  <a:lnTo>
                    <a:pt x="384" y="1079"/>
                  </a:lnTo>
                  <a:lnTo>
                    <a:pt x="367" y="1116"/>
                  </a:lnTo>
                  <a:lnTo>
                    <a:pt x="333" y="1134"/>
                  </a:lnTo>
                  <a:lnTo>
                    <a:pt x="265" y="1107"/>
                  </a:lnTo>
                  <a:lnTo>
                    <a:pt x="192" y="1065"/>
                  </a:lnTo>
                  <a:lnTo>
                    <a:pt x="89" y="1060"/>
                  </a:lnTo>
                  <a:lnTo>
                    <a:pt x="25" y="1074"/>
                  </a:lnTo>
                  <a:lnTo>
                    <a:pt x="0" y="1051"/>
                  </a:lnTo>
                  <a:lnTo>
                    <a:pt x="0" y="1018"/>
                  </a:lnTo>
                  <a:lnTo>
                    <a:pt x="34" y="981"/>
                  </a:lnTo>
                  <a:lnTo>
                    <a:pt x="89" y="922"/>
                  </a:lnTo>
                  <a:lnTo>
                    <a:pt x="187" y="767"/>
                  </a:lnTo>
                  <a:lnTo>
                    <a:pt x="231" y="633"/>
                  </a:lnTo>
                  <a:lnTo>
                    <a:pt x="243" y="503"/>
                  </a:lnTo>
                  <a:lnTo>
                    <a:pt x="238" y="433"/>
                  </a:lnTo>
                  <a:lnTo>
                    <a:pt x="205" y="308"/>
                  </a:lnTo>
                  <a:lnTo>
                    <a:pt x="115" y="173"/>
                  </a:lnTo>
                  <a:lnTo>
                    <a:pt x="51" y="103"/>
                  </a:lnTo>
                  <a:lnTo>
                    <a:pt x="73" y="1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3722" y="1990"/>
              <a:ext cx="131" cy="404"/>
            </a:xfrm>
            <a:custGeom>
              <a:avLst/>
              <a:gdLst/>
              <a:ahLst/>
              <a:cxnLst>
                <a:cxn ang="0">
                  <a:pos x="204" y="218"/>
                </a:cxn>
                <a:cxn ang="0">
                  <a:pos x="264" y="96"/>
                </a:cxn>
                <a:cxn ang="0">
                  <a:pos x="321" y="0"/>
                </a:cxn>
                <a:cxn ang="0">
                  <a:pos x="363" y="0"/>
                </a:cxn>
                <a:cxn ang="0">
                  <a:pos x="388" y="40"/>
                </a:cxn>
                <a:cxn ang="0">
                  <a:pos x="392" y="105"/>
                </a:cxn>
                <a:cxn ang="0">
                  <a:pos x="357" y="153"/>
                </a:cxn>
                <a:cxn ang="0">
                  <a:pos x="295" y="213"/>
                </a:cxn>
                <a:cxn ang="0">
                  <a:pos x="246" y="283"/>
                </a:cxn>
                <a:cxn ang="0">
                  <a:pos x="196" y="378"/>
                </a:cxn>
                <a:cxn ang="0">
                  <a:pos x="174" y="445"/>
                </a:cxn>
                <a:cxn ang="0">
                  <a:pos x="154" y="526"/>
                </a:cxn>
                <a:cxn ang="0">
                  <a:pos x="150" y="632"/>
                </a:cxn>
                <a:cxn ang="0">
                  <a:pos x="156" y="727"/>
                </a:cxn>
                <a:cxn ang="0">
                  <a:pos x="182" y="844"/>
                </a:cxn>
                <a:cxn ang="0">
                  <a:pos x="228" y="949"/>
                </a:cxn>
                <a:cxn ang="0">
                  <a:pos x="267" y="1010"/>
                </a:cxn>
                <a:cxn ang="0">
                  <a:pos x="292" y="1053"/>
                </a:cxn>
                <a:cxn ang="0">
                  <a:pos x="295" y="1087"/>
                </a:cxn>
                <a:cxn ang="0">
                  <a:pos x="274" y="1102"/>
                </a:cxn>
                <a:cxn ang="0">
                  <a:pos x="224" y="1109"/>
                </a:cxn>
                <a:cxn ang="0">
                  <a:pos x="150" y="1136"/>
                </a:cxn>
                <a:cxn ang="0">
                  <a:pos x="93" y="1170"/>
                </a:cxn>
                <a:cxn ang="0">
                  <a:pos x="57" y="1210"/>
                </a:cxn>
                <a:cxn ang="0">
                  <a:pos x="25" y="1201"/>
                </a:cxn>
                <a:cxn ang="0">
                  <a:pos x="0" y="1154"/>
                </a:cxn>
                <a:cxn ang="0">
                  <a:pos x="0" y="1114"/>
                </a:cxn>
                <a:cxn ang="0">
                  <a:pos x="57" y="1079"/>
                </a:cxn>
                <a:cxn ang="0">
                  <a:pos x="154" y="1057"/>
                </a:cxn>
                <a:cxn ang="0">
                  <a:pos x="242" y="1044"/>
                </a:cxn>
                <a:cxn ang="0">
                  <a:pos x="204" y="997"/>
                </a:cxn>
                <a:cxn ang="0">
                  <a:pos x="178" y="936"/>
                </a:cxn>
                <a:cxn ang="0">
                  <a:pos x="146" y="848"/>
                </a:cxn>
                <a:cxn ang="0">
                  <a:pos x="111" y="758"/>
                </a:cxn>
                <a:cxn ang="0">
                  <a:pos x="100" y="644"/>
                </a:cxn>
                <a:cxn ang="0">
                  <a:pos x="97" y="535"/>
                </a:cxn>
                <a:cxn ang="0">
                  <a:pos x="121" y="431"/>
                </a:cxn>
                <a:cxn ang="0">
                  <a:pos x="168" y="292"/>
                </a:cxn>
                <a:cxn ang="0">
                  <a:pos x="204" y="218"/>
                </a:cxn>
              </a:cxnLst>
              <a:rect l="0" t="0" r="r" b="b"/>
              <a:pathLst>
                <a:path w="392" h="1210">
                  <a:moveTo>
                    <a:pt x="204" y="218"/>
                  </a:moveTo>
                  <a:lnTo>
                    <a:pt x="264" y="96"/>
                  </a:lnTo>
                  <a:lnTo>
                    <a:pt x="321" y="0"/>
                  </a:lnTo>
                  <a:lnTo>
                    <a:pt x="363" y="0"/>
                  </a:lnTo>
                  <a:lnTo>
                    <a:pt x="388" y="40"/>
                  </a:lnTo>
                  <a:lnTo>
                    <a:pt x="392" y="105"/>
                  </a:lnTo>
                  <a:lnTo>
                    <a:pt x="357" y="153"/>
                  </a:lnTo>
                  <a:lnTo>
                    <a:pt x="295" y="213"/>
                  </a:lnTo>
                  <a:lnTo>
                    <a:pt x="246" y="283"/>
                  </a:lnTo>
                  <a:lnTo>
                    <a:pt x="196" y="378"/>
                  </a:lnTo>
                  <a:lnTo>
                    <a:pt x="174" y="445"/>
                  </a:lnTo>
                  <a:lnTo>
                    <a:pt x="154" y="526"/>
                  </a:lnTo>
                  <a:lnTo>
                    <a:pt x="150" y="632"/>
                  </a:lnTo>
                  <a:lnTo>
                    <a:pt x="156" y="727"/>
                  </a:lnTo>
                  <a:lnTo>
                    <a:pt x="182" y="844"/>
                  </a:lnTo>
                  <a:lnTo>
                    <a:pt x="228" y="949"/>
                  </a:lnTo>
                  <a:lnTo>
                    <a:pt x="267" y="1010"/>
                  </a:lnTo>
                  <a:lnTo>
                    <a:pt x="292" y="1053"/>
                  </a:lnTo>
                  <a:lnTo>
                    <a:pt x="295" y="1087"/>
                  </a:lnTo>
                  <a:lnTo>
                    <a:pt x="274" y="1102"/>
                  </a:lnTo>
                  <a:lnTo>
                    <a:pt x="224" y="1109"/>
                  </a:lnTo>
                  <a:lnTo>
                    <a:pt x="150" y="1136"/>
                  </a:lnTo>
                  <a:lnTo>
                    <a:pt x="93" y="1170"/>
                  </a:lnTo>
                  <a:lnTo>
                    <a:pt x="57" y="1210"/>
                  </a:lnTo>
                  <a:lnTo>
                    <a:pt x="25" y="1201"/>
                  </a:lnTo>
                  <a:lnTo>
                    <a:pt x="0" y="1154"/>
                  </a:lnTo>
                  <a:lnTo>
                    <a:pt x="0" y="1114"/>
                  </a:lnTo>
                  <a:lnTo>
                    <a:pt x="57" y="1079"/>
                  </a:lnTo>
                  <a:lnTo>
                    <a:pt x="154" y="1057"/>
                  </a:lnTo>
                  <a:lnTo>
                    <a:pt x="242" y="1044"/>
                  </a:lnTo>
                  <a:lnTo>
                    <a:pt x="204" y="997"/>
                  </a:lnTo>
                  <a:lnTo>
                    <a:pt x="178" y="936"/>
                  </a:lnTo>
                  <a:lnTo>
                    <a:pt x="146" y="848"/>
                  </a:lnTo>
                  <a:lnTo>
                    <a:pt x="111" y="758"/>
                  </a:lnTo>
                  <a:lnTo>
                    <a:pt x="100" y="644"/>
                  </a:lnTo>
                  <a:lnTo>
                    <a:pt x="97" y="535"/>
                  </a:lnTo>
                  <a:lnTo>
                    <a:pt x="121" y="431"/>
                  </a:lnTo>
                  <a:lnTo>
                    <a:pt x="168" y="292"/>
                  </a:lnTo>
                  <a:lnTo>
                    <a:pt x="204" y="2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917" y="1344"/>
              <a:ext cx="211" cy="457"/>
            </a:xfrm>
            <a:custGeom>
              <a:avLst/>
              <a:gdLst/>
              <a:ahLst/>
              <a:cxnLst>
                <a:cxn ang="0">
                  <a:pos x="13" y="1314"/>
                </a:cxn>
                <a:cxn ang="0">
                  <a:pos x="0" y="1257"/>
                </a:cxn>
                <a:cxn ang="0">
                  <a:pos x="20" y="1212"/>
                </a:cxn>
                <a:cxn ang="0">
                  <a:pos x="73" y="1169"/>
                </a:cxn>
                <a:cxn ang="0">
                  <a:pos x="172" y="1085"/>
                </a:cxn>
                <a:cxn ang="0">
                  <a:pos x="292" y="957"/>
                </a:cxn>
                <a:cxn ang="0">
                  <a:pos x="357" y="843"/>
                </a:cxn>
                <a:cxn ang="0">
                  <a:pos x="386" y="780"/>
                </a:cxn>
                <a:cxn ang="0">
                  <a:pos x="417" y="612"/>
                </a:cxn>
                <a:cxn ang="0">
                  <a:pos x="412" y="379"/>
                </a:cxn>
                <a:cxn ang="0">
                  <a:pos x="399" y="265"/>
                </a:cxn>
                <a:cxn ang="0">
                  <a:pos x="391" y="220"/>
                </a:cxn>
                <a:cxn ang="0">
                  <a:pos x="270" y="159"/>
                </a:cxn>
                <a:cxn ang="0">
                  <a:pos x="266" y="136"/>
                </a:cxn>
                <a:cxn ang="0">
                  <a:pos x="279" y="124"/>
                </a:cxn>
                <a:cxn ang="0">
                  <a:pos x="391" y="159"/>
                </a:cxn>
                <a:cxn ang="0">
                  <a:pos x="417" y="150"/>
                </a:cxn>
                <a:cxn ang="0">
                  <a:pos x="348" y="18"/>
                </a:cxn>
                <a:cxn ang="0">
                  <a:pos x="357" y="0"/>
                </a:cxn>
                <a:cxn ang="0">
                  <a:pos x="382" y="5"/>
                </a:cxn>
                <a:cxn ang="0">
                  <a:pos x="446" y="120"/>
                </a:cxn>
                <a:cxn ang="0">
                  <a:pos x="464" y="124"/>
                </a:cxn>
                <a:cxn ang="0">
                  <a:pos x="498" y="5"/>
                </a:cxn>
                <a:cxn ang="0">
                  <a:pos x="520" y="0"/>
                </a:cxn>
                <a:cxn ang="0">
                  <a:pos x="529" y="22"/>
                </a:cxn>
                <a:cxn ang="0">
                  <a:pos x="502" y="150"/>
                </a:cxn>
                <a:cxn ang="0">
                  <a:pos x="511" y="168"/>
                </a:cxn>
                <a:cxn ang="0">
                  <a:pos x="614" y="150"/>
                </a:cxn>
                <a:cxn ang="0">
                  <a:pos x="632" y="159"/>
                </a:cxn>
                <a:cxn ang="0">
                  <a:pos x="627" y="181"/>
                </a:cxn>
                <a:cxn ang="0">
                  <a:pos x="489" y="216"/>
                </a:cxn>
                <a:cxn ang="0">
                  <a:pos x="477" y="234"/>
                </a:cxn>
                <a:cxn ang="0">
                  <a:pos x="464" y="313"/>
                </a:cxn>
                <a:cxn ang="0">
                  <a:pos x="464" y="428"/>
                </a:cxn>
                <a:cxn ang="0">
                  <a:pos x="468" y="596"/>
                </a:cxn>
                <a:cxn ang="0">
                  <a:pos x="464" y="750"/>
                </a:cxn>
                <a:cxn ang="0">
                  <a:pos x="455" y="820"/>
                </a:cxn>
                <a:cxn ang="0">
                  <a:pos x="386" y="931"/>
                </a:cxn>
                <a:cxn ang="0">
                  <a:pos x="310" y="1045"/>
                </a:cxn>
                <a:cxn ang="0">
                  <a:pos x="227" y="1169"/>
                </a:cxn>
                <a:cxn ang="0">
                  <a:pos x="158" y="1287"/>
                </a:cxn>
                <a:cxn ang="0">
                  <a:pos x="111" y="1353"/>
                </a:cxn>
                <a:cxn ang="0">
                  <a:pos x="42" y="1371"/>
                </a:cxn>
                <a:cxn ang="0">
                  <a:pos x="13" y="1314"/>
                </a:cxn>
              </a:cxnLst>
              <a:rect l="0" t="0" r="r" b="b"/>
              <a:pathLst>
                <a:path w="632" h="1371">
                  <a:moveTo>
                    <a:pt x="13" y="1314"/>
                  </a:moveTo>
                  <a:lnTo>
                    <a:pt x="0" y="1257"/>
                  </a:lnTo>
                  <a:lnTo>
                    <a:pt x="20" y="1212"/>
                  </a:lnTo>
                  <a:lnTo>
                    <a:pt x="73" y="1169"/>
                  </a:lnTo>
                  <a:lnTo>
                    <a:pt x="172" y="1085"/>
                  </a:lnTo>
                  <a:lnTo>
                    <a:pt x="292" y="957"/>
                  </a:lnTo>
                  <a:lnTo>
                    <a:pt x="357" y="843"/>
                  </a:lnTo>
                  <a:lnTo>
                    <a:pt x="386" y="780"/>
                  </a:lnTo>
                  <a:lnTo>
                    <a:pt x="417" y="612"/>
                  </a:lnTo>
                  <a:lnTo>
                    <a:pt x="412" y="379"/>
                  </a:lnTo>
                  <a:lnTo>
                    <a:pt x="399" y="265"/>
                  </a:lnTo>
                  <a:lnTo>
                    <a:pt x="391" y="220"/>
                  </a:lnTo>
                  <a:lnTo>
                    <a:pt x="270" y="159"/>
                  </a:lnTo>
                  <a:lnTo>
                    <a:pt x="266" y="136"/>
                  </a:lnTo>
                  <a:lnTo>
                    <a:pt x="279" y="124"/>
                  </a:lnTo>
                  <a:lnTo>
                    <a:pt x="391" y="159"/>
                  </a:lnTo>
                  <a:lnTo>
                    <a:pt x="417" y="150"/>
                  </a:lnTo>
                  <a:lnTo>
                    <a:pt x="348" y="18"/>
                  </a:lnTo>
                  <a:lnTo>
                    <a:pt x="357" y="0"/>
                  </a:lnTo>
                  <a:lnTo>
                    <a:pt x="382" y="5"/>
                  </a:lnTo>
                  <a:lnTo>
                    <a:pt x="446" y="120"/>
                  </a:lnTo>
                  <a:lnTo>
                    <a:pt x="464" y="124"/>
                  </a:lnTo>
                  <a:lnTo>
                    <a:pt x="498" y="5"/>
                  </a:lnTo>
                  <a:lnTo>
                    <a:pt x="520" y="0"/>
                  </a:lnTo>
                  <a:lnTo>
                    <a:pt x="529" y="22"/>
                  </a:lnTo>
                  <a:lnTo>
                    <a:pt x="502" y="150"/>
                  </a:lnTo>
                  <a:lnTo>
                    <a:pt x="511" y="168"/>
                  </a:lnTo>
                  <a:lnTo>
                    <a:pt x="614" y="150"/>
                  </a:lnTo>
                  <a:lnTo>
                    <a:pt x="632" y="159"/>
                  </a:lnTo>
                  <a:lnTo>
                    <a:pt x="627" y="181"/>
                  </a:lnTo>
                  <a:lnTo>
                    <a:pt x="489" y="216"/>
                  </a:lnTo>
                  <a:lnTo>
                    <a:pt x="477" y="234"/>
                  </a:lnTo>
                  <a:lnTo>
                    <a:pt x="464" y="313"/>
                  </a:lnTo>
                  <a:lnTo>
                    <a:pt x="464" y="428"/>
                  </a:lnTo>
                  <a:lnTo>
                    <a:pt x="468" y="596"/>
                  </a:lnTo>
                  <a:lnTo>
                    <a:pt x="464" y="750"/>
                  </a:lnTo>
                  <a:lnTo>
                    <a:pt x="455" y="820"/>
                  </a:lnTo>
                  <a:lnTo>
                    <a:pt x="386" y="931"/>
                  </a:lnTo>
                  <a:lnTo>
                    <a:pt x="310" y="1045"/>
                  </a:lnTo>
                  <a:lnTo>
                    <a:pt x="227" y="1169"/>
                  </a:lnTo>
                  <a:lnTo>
                    <a:pt x="158" y="1287"/>
                  </a:lnTo>
                  <a:lnTo>
                    <a:pt x="111" y="1353"/>
                  </a:lnTo>
                  <a:lnTo>
                    <a:pt x="42" y="1371"/>
                  </a:lnTo>
                  <a:lnTo>
                    <a:pt x="13" y="13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600" y="1722"/>
              <a:ext cx="220" cy="374"/>
            </a:xfrm>
            <a:custGeom>
              <a:avLst/>
              <a:gdLst/>
              <a:ahLst/>
              <a:cxnLst>
                <a:cxn ang="0">
                  <a:pos x="477" y="110"/>
                </a:cxn>
                <a:cxn ang="0">
                  <a:pos x="546" y="30"/>
                </a:cxn>
                <a:cxn ang="0">
                  <a:pos x="589" y="0"/>
                </a:cxn>
                <a:cxn ang="0">
                  <a:pos x="623" y="6"/>
                </a:cxn>
                <a:cxn ang="0">
                  <a:pos x="658" y="30"/>
                </a:cxn>
                <a:cxn ang="0">
                  <a:pos x="658" y="79"/>
                </a:cxn>
                <a:cxn ang="0">
                  <a:pos x="649" y="149"/>
                </a:cxn>
                <a:cxn ang="0">
                  <a:pos x="623" y="199"/>
                </a:cxn>
                <a:cxn ang="0">
                  <a:pos x="593" y="219"/>
                </a:cxn>
                <a:cxn ang="0">
                  <a:pos x="528" y="250"/>
                </a:cxn>
                <a:cxn ang="0">
                  <a:pos x="446" y="320"/>
                </a:cxn>
                <a:cxn ang="0">
                  <a:pos x="361" y="430"/>
                </a:cxn>
                <a:cxn ang="0">
                  <a:pos x="327" y="519"/>
                </a:cxn>
                <a:cxn ang="0">
                  <a:pos x="279" y="624"/>
                </a:cxn>
                <a:cxn ang="0">
                  <a:pos x="254" y="703"/>
                </a:cxn>
                <a:cxn ang="0">
                  <a:pos x="219" y="804"/>
                </a:cxn>
                <a:cxn ang="0">
                  <a:pos x="205" y="879"/>
                </a:cxn>
                <a:cxn ang="0">
                  <a:pos x="219" y="953"/>
                </a:cxn>
                <a:cxn ang="0">
                  <a:pos x="249" y="1013"/>
                </a:cxn>
                <a:cxn ang="0">
                  <a:pos x="262" y="1033"/>
                </a:cxn>
                <a:cxn ang="0">
                  <a:pos x="254" y="1053"/>
                </a:cxn>
                <a:cxn ang="0">
                  <a:pos x="240" y="1059"/>
                </a:cxn>
                <a:cxn ang="0">
                  <a:pos x="189" y="958"/>
                </a:cxn>
                <a:cxn ang="0">
                  <a:pos x="176" y="968"/>
                </a:cxn>
                <a:cxn ang="0">
                  <a:pos x="189" y="1093"/>
                </a:cxn>
                <a:cxn ang="0">
                  <a:pos x="171" y="1103"/>
                </a:cxn>
                <a:cxn ang="0">
                  <a:pos x="158" y="1088"/>
                </a:cxn>
                <a:cxn ang="0">
                  <a:pos x="151" y="968"/>
                </a:cxn>
                <a:cxn ang="0">
                  <a:pos x="133" y="968"/>
                </a:cxn>
                <a:cxn ang="0">
                  <a:pos x="133" y="1088"/>
                </a:cxn>
                <a:cxn ang="0">
                  <a:pos x="120" y="1123"/>
                </a:cxn>
                <a:cxn ang="0">
                  <a:pos x="98" y="1103"/>
                </a:cxn>
                <a:cxn ang="0">
                  <a:pos x="116" y="918"/>
                </a:cxn>
                <a:cxn ang="0">
                  <a:pos x="107" y="903"/>
                </a:cxn>
                <a:cxn ang="0">
                  <a:pos x="60" y="913"/>
                </a:cxn>
                <a:cxn ang="0">
                  <a:pos x="8" y="903"/>
                </a:cxn>
                <a:cxn ang="0">
                  <a:pos x="0" y="874"/>
                </a:cxn>
                <a:cxn ang="0">
                  <a:pos x="39" y="879"/>
                </a:cxn>
                <a:cxn ang="0">
                  <a:pos x="89" y="874"/>
                </a:cxn>
                <a:cxn ang="0">
                  <a:pos x="142" y="833"/>
                </a:cxn>
                <a:cxn ang="0">
                  <a:pos x="219" y="654"/>
                </a:cxn>
                <a:cxn ang="0">
                  <a:pos x="267" y="508"/>
                </a:cxn>
                <a:cxn ang="0">
                  <a:pos x="309" y="404"/>
                </a:cxn>
                <a:cxn ang="0">
                  <a:pos x="361" y="310"/>
                </a:cxn>
                <a:cxn ang="0">
                  <a:pos x="417" y="209"/>
                </a:cxn>
                <a:cxn ang="0">
                  <a:pos x="451" y="144"/>
                </a:cxn>
                <a:cxn ang="0">
                  <a:pos x="477" y="110"/>
                </a:cxn>
              </a:cxnLst>
              <a:rect l="0" t="0" r="r" b="b"/>
              <a:pathLst>
                <a:path w="658" h="1123">
                  <a:moveTo>
                    <a:pt x="477" y="110"/>
                  </a:moveTo>
                  <a:lnTo>
                    <a:pt x="546" y="30"/>
                  </a:lnTo>
                  <a:lnTo>
                    <a:pt x="589" y="0"/>
                  </a:lnTo>
                  <a:lnTo>
                    <a:pt x="623" y="6"/>
                  </a:lnTo>
                  <a:lnTo>
                    <a:pt x="658" y="30"/>
                  </a:lnTo>
                  <a:lnTo>
                    <a:pt x="658" y="79"/>
                  </a:lnTo>
                  <a:lnTo>
                    <a:pt x="649" y="149"/>
                  </a:lnTo>
                  <a:lnTo>
                    <a:pt x="623" y="199"/>
                  </a:lnTo>
                  <a:lnTo>
                    <a:pt x="593" y="219"/>
                  </a:lnTo>
                  <a:lnTo>
                    <a:pt x="528" y="250"/>
                  </a:lnTo>
                  <a:lnTo>
                    <a:pt x="446" y="320"/>
                  </a:lnTo>
                  <a:lnTo>
                    <a:pt x="361" y="430"/>
                  </a:lnTo>
                  <a:lnTo>
                    <a:pt x="327" y="519"/>
                  </a:lnTo>
                  <a:lnTo>
                    <a:pt x="279" y="624"/>
                  </a:lnTo>
                  <a:lnTo>
                    <a:pt x="254" y="703"/>
                  </a:lnTo>
                  <a:lnTo>
                    <a:pt x="219" y="804"/>
                  </a:lnTo>
                  <a:lnTo>
                    <a:pt x="205" y="879"/>
                  </a:lnTo>
                  <a:lnTo>
                    <a:pt x="219" y="953"/>
                  </a:lnTo>
                  <a:lnTo>
                    <a:pt x="249" y="1013"/>
                  </a:lnTo>
                  <a:lnTo>
                    <a:pt x="262" y="1033"/>
                  </a:lnTo>
                  <a:lnTo>
                    <a:pt x="254" y="1053"/>
                  </a:lnTo>
                  <a:lnTo>
                    <a:pt x="240" y="1059"/>
                  </a:lnTo>
                  <a:lnTo>
                    <a:pt x="189" y="958"/>
                  </a:lnTo>
                  <a:lnTo>
                    <a:pt x="176" y="968"/>
                  </a:lnTo>
                  <a:lnTo>
                    <a:pt x="189" y="1093"/>
                  </a:lnTo>
                  <a:lnTo>
                    <a:pt x="171" y="1103"/>
                  </a:lnTo>
                  <a:lnTo>
                    <a:pt x="158" y="1088"/>
                  </a:lnTo>
                  <a:lnTo>
                    <a:pt x="151" y="968"/>
                  </a:lnTo>
                  <a:lnTo>
                    <a:pt x="133" y="968"/>
                  </a:lnTo>
                  <a:lnTo>
                    <a:pt x="133" y="1088"/>
                  </a:lnTo>
                  <a:lnTo>
                    <a:pt x="120" y="1123"/>
                  </a:lnTo>
                  <a:lnTo>
                    <a:pt x="98" y="1103"/>
                  </a:lnTo>
                  <a:lnTo>
                    <a:pt x="116" y="918"/>
                  </a:lnTo>
                  <a:lnTo>
                    <a:pt x="107" y="903"/>
                  </a:lnTo>
                  <a:lnTo>
                    <a:pt x="60" y="913"/>
                  </a:lnTo>
                  <a:lnTo>
                    <a:pt x="8" y="903"/>
                  </a:lnTo>
                  <a:lnTo>
                    <a:pt x="0" y="874"/>
                  </a:lnTo>
                  <a:lnTo>
                    <a:pt x="39" y="879"/>
                  </a:lnTo>
                  <a:lnTo>
                    <a:pt x="89" y="874"/>
                  </a:lnTo>
                  <a:lnTo>
                    <a:pt x="142" y="833"/>
                  </a:lnTo>
                  <a:lnTo>
                    <a:pt x="219" y="654"/>
                  </a:lnTo>
                  <a:lnTo>
                    <a:pt x="267" y="508"/>
                  </a:lnTo>
                  <a:lnTo>
                    <a:pt x="309" y="404"/>
                  </a:lnTo>
                  <a:lnTo>
                    <a:pt x="361" y="310"/>
                  </a:lnTo>
                  <a:lnTo>
                    <a:pt x="417" y="209"/>
                  </a:lnTo>
                  <a:lnTo>
                    <a:pt x="451" y="144"/>
                  </a:lnTo>
                  <a:lnTo>
                    <a:pt x="477" y="1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1676400" y="2057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D</a:t>
                      </a:r>
                      <a:r>
                        <a:rPr lang="en-US" baseline="-25000" dirty="0" smtClean="0">
                          <a:latin typeface="+mn-lt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+mn-lt"/>
                        </a:rPr>
                        <a:t>x</a:t>
                      </a:r>
                      <a:r>
                        <a:rPr lang="en-US" baseline="-25000" dirty="0" smtClean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+mn-lt"/>
                        </a:rPr>
                        <a:t>x</a:t>
                      </a:r>
                      <a:r>
                        <a:rPr lang="en-US" baseline="-25000" dirty="0" smtClean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T Extra"/>
                          <a:sym typeface="MT Extra"/>
                        </a:rPr>
                        <a:t></a:t>
                      </a:r>
                      <a:endParaRPr lang="en-US" dirty="0" smtClean="0">
                        <a:latin typeface="MT Extr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x</a:t>
                      </a:r>
                      <a:r>
                        <a:rPr lang="en-US" baseline="-25000" dirty="0" err="1" smtClean="0">
                          <a:latin typeface="+mn-lt"/>
                        </a:rPr>
                        <a:t>n</a:t>
                      </a:r>
                      <a:endParaRPr lang="en-US" baseline="-2500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6705600" y="2057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D</a:t>
                      </a:r>
                      <a:r>
                        <a:rPr lang="en-US" baseline="-25000" dirty="0" smtClean="0">
                          <a:latin typeface="+mn-lt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+mn-lt"/>
                        </a:rPr>
                        <a:t>y</a:t>
                      </a:r>
                      <a:r>
                        <a:rPr lang="en-US" baseline="-25000" dirty="0" smtClean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+mn-lt"/>
                        </a:rPr>
                        <a:t>y</a:t>
                      </a:r>
                      <a:r>
                        <a:rPr lang="en-US" baseline="-25000" dirty="0" smtClean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T Extra"/>
                          <a:sym typeface="MT Extra"/>
                        </a:rPr>
                        <a:t></a:t>
                      </a:r>
                      <a:endParaRPr lang="en-US" dirty="0" smtClean="0">
                        <a:latin typeface="MT Extra"/>
                      </a:endParaRP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latin typeface="+mn-lt"/>
                        </a:rPr>
                        <a:t>y</a:t>
                      </a:r>
                      <a:r>
                        <a:rPr lang="en-US" baseline="-25000" dirty="0" err="1" smtClean="0">
                          <a:latin typeface="+mn-lt"/>
                        </a:rPr>
                        <a:t>m</a:t>
                      </a:r>
                      <a:endParaRPr lang="en-US" baseline="-2500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Rectangle 55"/>
          <p:cNvSpPr/>
          <p:nvPr/>
        </p:nvSpPr>
        <p:spPr>
          <a:xfrm>
            <a:off x="1295400" y="4267200"/>
            <a:ext cx="91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rot="10800000" flipV="1">
            <a:off x="2057400" y="3886200"/>
            <a:ext cx="6858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172200" y="3886200"/>
            <a:ext cx="7620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53200" y="4267200"/>
            <a:ext cx="9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457200" y="51816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Communication complexity </a:t>
            </a:r>
            <a:r>
              <a:rPr lang="en-US" sz="2400" dirty="0" smtClean="0">
                <a:latin typeface="Comic Sans MS" pitchFamily="66" charset="0"/>
              </a:rPr>
              <a:t>of a protocol for f is the number of bits exchanged between A and B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Privacy: </a:t>
            </a:r>
            <a:r>
              <a:rPr lang="en-US" sz="2400" dirty="0" smtClean="0">
                <a:latin typeface="Comic Sans MS" pitchFamily="66" charset="0"/>
              </a:rPr>
              <a:t>how much do Alice and Bob learn?</a:t>
            </a:r>
            <a:endParaRPr lang="en-US" sz="2400" dirty="0" smtClean="0">
              <a:latin typeface="Comic Sans MS" pitchFamily="66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b="1" dirty="0" smtClean="0">
              <a:solidFill>
                <a:srgbClr val="200BBF"/>
              </a:solidFill>
              <a:latin typeface="Comic Sans MS" pitchFamily="66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 smtClean="0">
                <a:solidFill>
                  <a:srgbClr val="200BBF"/>
                </a:solidFill>
                <a:latin typeface="Comic Sans MS" pitchFamily="66" charset="0"/>
              </a:rPr>
              <a:t>In this talk, most protocols are assumed to be randomized.</a:t>
            </a:r>
          </a:p>
        </p:txBody>
      </p:sp>
    </p:spTree>
    <p:extLst>
      <p:ext uri="{BB962C8B-B14F-4D97-AF65-F5344CB8AC3E}">
        <p14:creationId xmlns:p14="http://schemas.microsoft.com/office/powerpoint/2010/main" val="48962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 animBg="1"/>
      <p:bldP spid="19" grpId="0"/>
      <p:bldP spid="56" grpId="0"/>
      <p:bldP spid="62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Randomized PAR </a:t>
            </a:r>
            <a:r>
              <a:rPr lang="en-US" sz="36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[</a:t>
            </a:r>
            <a:r>
              <a:rPr lang="en-US" sz="36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KLX</a:t>
            </a:r>
            <a:r>
              <a:rPr lang="en-US" sz="36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]</a:t>
            </a:r>
            <a:endParaRPr lang="en-US" sz="3600" b="1" dirty="0">
              <a:solidFill>
                <a:srgbClr val="9B08B8"/>
              </a:solidFill>
              <a:latin typeface="Comic Sans MS"/>
              <a:cs typeface="Comic Sans MS"/>
            </a:endParaRPr>
          </a:p>
        </p:txBody>
      </p:sp>
      <p:pic>
        <p:nvPicPr>
          <p:cNvPr id="4" name="Content Placeholder 3" descr="kerenidi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15" r="-23715"/>
          <a:stretch>
            <a:fillRect/>
          </a:stretch>
        </p:blipFill>
        <p:spPr>
          <a:xfrm>
            <a:off x="457200" y="1295401"/>
            <a:ext cx="8229600" cy="3733800"/>
          </a:xfrm>
        </p:spPr>
      </p:pic>
      <p:sp>
        <p:nvSpPr>
          <p:cNvPr id="5" name="TextBox 4"/>
          <p:cNvSpPr txBox="1"/>
          <p:nvPr/>
        </p:nvSpPr>
        <p:spPr>
          <a:xfrm>
            <a:off x="1066800" y="54864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Suggests that PAR could be helpful to study the randomized CC versus IC question.</a:t>
            </a:r>
            <a:endParaRPr lang="en-US" sz="2000" b="1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14176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Two Different Notions of Privacy</a:t>
            </a:r>
            <a:endParaRPr lang="en-US" sz="4000" b="1" dirty="0">
              <a:solidFill>
                <a:srgbClr val="9B08B8"/>
              </a:solidFill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Cryptographic  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(Perfect privacy, PRIV, PAR)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mic Sans MS"/>
                <a:cs typeface="Comic Sans MS"/>
              </a:rPr>
              <a:t>Differential Privacy</a:t>
            </a:r>
            <a:endParaRPr lang="en-US" b="1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39969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9B08B8"/>
                </a:solidFill>
                <a:latin typeface="Comic Sans MS" pitchFamily="66" charset="0"/>
              </a:rPr>
              <a:t>Differential Privacy [DwMcNiSm06]</a:t>
            </a:r>
            <a:endParaRPr lang="en-US" sz="3600" b="1" i="1" dirty="0" smtClean="0">
              <a:solidFill>
                <a:srgbClr val="9B08B8"/>
              </a:solidFill>
              <a:latin typeface="Comic Sans MS" pitchFamily="66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867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Comic Sans MS" pitchFamily="66" charset="0"/>
              </a:rPr>
              <a:t>Holy Grail: </a:t>
            </a:r>
            <a:r>
              <a:rPr lang="en-US" sz="2800" dirty="0" smtClean="0">
                <a:latin typeface="Comic Sans MS" pitchFamily="66" charset="0"/>
              </a:rPr>
              <a:t>Get </a:t>
            </a:r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utility</a:t>
            </a:r>
            <a:r>
              <a:rPr lang="en-US" sz="2800" dirty="0" smtClean="0">
                <a:latin typeface="Comic Sans MS" pitchFamily="66" charset="0"/>
              </a:rPr>
              <a:t> of statistical analysis (i.e., give reasonably accurate answers) while </a:t>
            </a:r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protecting privacy </a:t>
            </a:r>
            <a:r>
              <a:rPr lang="en-US" sz="2800" dirty="0" smtClean="0">
                <a:latin typeface="Comic Sans MS" pitchFamily="66" charset="0"/>
              </a:rPr>
              <a:t>of every individual participant.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Comic Sans MS" pitchFamily="66" charset="0"/>
              </a:rPr>
              <a:t>Guarantee:</a:t>
            </a:r>
            <a:r>
              <a:rPr lang="en-US" sz="2800" dirty="0" smtClean="0">
                <a:latin typeface="Comic Sans MS" pitchFamily="66" charset="0"/>
              </a:rPr>
              <a:t> outcome of the analysis is nearly identical whether any user is in or out of the dataset.  Thus participation does not increase risk of privacy violation.</a:t>
            </a:r>
          </a:p>
        </p:txBody>
      </p:sp>
    </p:spTree>
  </p:cSld>
  <p:clrMapOvr>
    <a:masterClrMapping/>
  </p:clrMapOvr>
  <p:transition xmlns:p14="http://schemas.microsoft.com/office/powerpoint/2010/main" advTm="65656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9B08B8"/>
                </a:solidFill>
                <a:latin typeface="Comic Sans MS" pitchFamily="66" charset="0"/>
              </a:rPr>
              <a:t>The Basic </a:t>
            </a:r>
            <a:r>
              <a:rPr lang="en-US" b="1" dirty="0" smtClean="0">
                <a:solidFill>
                  <a:srgbClr val="9B08B8"/>
                </a:solidFill>
                <a:latin typeface="Comic Sans MS" pitchFamily="66" charset="0"/>
              </a:rPr>
              <a:t>DP Scenario </a:t>
            </a:r>
            <a:br>
              <a:rPr lang="en-US" b="1" dirty="0" smtClean="0">
                <a:solidFill>
                  <a:srgbClr val="9B08B8"/>
                </a:solidFill>
                <a:latin typeface="Comic Sans MS" pitchFamily="66" charset="0"/>
              </a:rPr>
            </a:br>
            <a:r>
              <a:rPr lang="en-US" sz="2700" b="1" dirty="0" smtClean="0">
                <a:solidFill>
                  <a:srgbClr val="9B08B8"/>
                </a:solidFill>
                <a:latin typeface="Comic Sans MS" pitchFamily="66" charset="0"/>
              </a:rPr>
              <a:t>(Client-Server Setting)</a:t>
            </a:r>
            <a:endParaRPr lang="en-US" sz="2700" b="1" dirty="0" smtClean="0">
              <a:solidFill>
                <a:srgbClr val="9B08B8"/>
              </a:solidFill>
              <a:latin typeface="Comic Sans MS" pitchFamily="66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Data is owned by a curator.</a:t>
            </a:r>
          </a:p>
          <a:p>
            <a:r>
              <a:rPr lang="en-US" sz="2800" dirty="0" smtClean="0">
                <a:latin typeface="Comic Sans MS" pitchFamily="66" charset="0"/>
              </a:rPr>
              <a:t>Statistical queries are made. The curator computes the query releases a sanitized version .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553200" y="4191000"/>
            <a:ext cx="1295400" cy="1066800"/>
            <a:chOff x="3648" y="960"/>
            <a:chExt cx="816" cy="672"/>
          </a:xfrm>
          <a:solidFill>
            <a:srgbClr val="009900"/>
          </a:solidFill>
        </p:grpSpPr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3648" y="1248"/>
              <a:ext cx="816" cy="384"/>
              <a:chOff x="3648" y="1248"/>
              <a:chExt cx="816" cy="384"/>
            </a:xfrm>
            <a:grpFill/>
          </p:grpSpPr>
          <p:sp>
            <p:nvSpPr>
              <p:cNvPr id="15" name="Oval 45"/>
              <p:cNvSpPr>
                <a:spLocks noChangeArrowheads="1"/>
              </p:cNvSpPr>
              <p:nvPr/>
            </p:nvSpPr>
            <p:spPr bwMode="auto">
              <a:xfrm>
                <a:off x="3648" y="1440"/>
                <a:ext cx="816" cy="192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Oval 46"/>
              <p:cNvSpPr>
                <a:spLocks noChangeArrowheads="1"/>
              </p:cNvSpPr>
              <p:nvPr/>
            </p:nvSpPr>
            <p:spPr bwMode="auto">
              <a:xfrm>
                <a:off x="3648" y="1344"/>
                <a:ext cx="816" cy="192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7" name="Oval 47"/>
              <p:cNvSpPr>
                <a:spLocks noChangeArrowheads="1"/>
              </p:cNvSpPr>
              <p:nvPr/>
            </p:nvSpPr>
            <p:spPr bwMode="auto">
              <a:xfrm>
                <a:off x="3648" y="1248"/>
                <a:ext cx="816" cy="192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" name="Group 48"/>
            <p:cNvGrpSpPr>
              <a:grpSpLocks/>
            </p:cNvGrpSpPr>
            <p:nvPr/>
          </p:nvGrpSpPr>
          <p:grpSpPr bwMode="auto">
            <a:xfrm>
              <a:off x="3648" y="960"/>
              <a:ext cx="816" cy="384"/>
              <a:chOff x="3648" y="1248"/>
              <a:chExt cx="816" cy="384"/>
            </a:xfrm>
            <a:grpFill/>
          </p:grpSpPr>
          <p:sp>
            <p:nvSpPr>
              <p:cNvPr id="12" name="Oval 49"/>
              <p:cNvSpPr>
                <a:spLocks noChangeArrowheads="1"/>
              </p:cNvSpPr>
              <p:nvPr/>
            </p:nvSpPr>
            <p:spPr bwMode="auto">
              <a:xfrm>
                <a:off x="3648" y="1440"/>
                <a:ext cx="816" cy="192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Oval 50"/>
              <p:cNvSpPr>
                <a:spLocks noChangeArrowheads="1"/>
              </p:cNvSpPr>
              <p:nvPr/>
            </p:nvSpPr>
            <p:spPr bwMode="auto">
              <a:xfrm>
                <a:off x="3648" y="1344"/>
                <a:ext cx="816" cy="192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Oval 51"/>
              <p:cNvSpPr>
                <a:spLocks noChangeArrowheads="1"/>
              </p:cNvSpPr>
              <p:nvPr/>
            </p:nvSpPr>
            <p:spPr bwMode="auto">
              <a:xfrm>
                <a:off x="3648" y="1248"/>
                <a:ext cx="816" cy="192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6389" name="Line 40"/>
          <p:cNvSpPr>
            <a:spLocks noChangeShapeType="1"/>
          </p:cNvSpPr>
          <p:nvPr/>
        </p:nvSpPr>
        <p:spPr bwMode="auto">
          <a:xfrm>
            <a:off x="4876800" y="3657600"/>
            <a:ext cx="0" cy="2362200"/>
          </a:xfrm>
          <a:prstGeom prst="line">
            <a:avLst/>
          </a:prstGeom>
          <a:noFill/>
          <a:ln w="5715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219200" y="3505200"/>
            <a:ext cx="1905000" cy="2152650"/>
            <a:chOff x="1152" y="945"/>
            <a:chExt cx="1200" cy="1039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152" y="1329"/>
              <a:ext cx="1200" cy="655"/>
              <a:chOff x="1152" y="897"/>
              <a:chExt cx="1200" cy="655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1152" y="1089"/>
                <a:ext cx="1200" cy="463"/>
                <a:chOff x="1152" y="1089"/>
                <a:chExt cx="1200" cy="463"/>
              </a:xfrm>
            </p:grpSpPr>
            <p:sp>
              <p:nvSpPr>
                <p:cNvPr id="16414" name="Oval 6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15" name="Oval 7"/>
                <p:cNvSpPr>
                  <a:spLocks noChangeArrowheads="1"/>
                </p:cNvSpPr>
                <p:nvPr/>
              </p:nvSpPr>
              <p:spPr bwMode="auto">
                <a:xfrm>
                  <a:off x="1152" y="118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16" name="Oval 8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17" name="Oval 9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1152" y="897"/>
                <a:ext cx="1200" cy="463"/>
                <a:chOff x="1152" y="1089"/>
                <a:chExt cx="1200" cy="463"/>
              </a:xfrm>
            </p:grpSpPr>
            <p:sp>
              <p:nvSpPr>
                <p:cNvPr id="16410" name="Oval 11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11" name="Oval 12"/>
                <p:cNvSpPr>
                  <a:spLocks noChangeArrowheads="1"/>
                </p:cNvSpPr>
                <p:nvPr/>
              </p:nvSpPr>
              <p:spPr bwMode="auto">
                <a:xfrm>
                  <a:off x="1152" y="119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12" name="Oval 13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13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1152" y="945"/>
              <a:ext cx="1200" cy="655"/>
              <a:chOff x="1152" y="897"/>
              <a:chExt cx="1200" cy="655"/>
            </a:xfrm>
          </p:grpSpPr>
          <p:grpSp>
            <p:nvGrpSpPr>
              <p:cNvPr id="10" name="Group 16"/>
              <p:cNvGrpSpPr>
                <a:grpSpLocks/>
              </p:cNvGrpSpPr>
              <p:nvPr/>
            </p:nvGrpSpPr>
            <p:grpSpPr bwMode="auto">
              <a:xfrm>
                <a:off x="1152" y="1089"/>
                <a:ext cx="1200" cy="463"/>
                <a:chOff x="1152" y="1089"/>
                <a:chExt cx="1200" cy="463"/>
              </a:xfrm>
            </p:grpSpPr>
            <p:sp>
              <p:nvSpPr>
                <p:cNvPr id="16404" name="Oval 17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05" name="Oval 18"/>
                <p:cNvSpPr>
                  <a:spLocks noChangeArrowheads="1"/>
                </p:cNvSpPr>
                <p:nvPr/>
              </p:nvSpPr>
              <p:spPr bwMode="auto">
                <a:xfrm>
                  <a:off x="1152" y="118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06" name="Oval 19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07" name="Oval 20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  <p:grpSp>
            <p:nvGrpSpPr>
              <p:cNvPr id="11" name="Group 21"/>
              <p:cNvGrpSpPr>
                <a:grpSpLocks/>
              </p:cNvGrpSpPr>
              <p:nvPr/>
            </p:nvGrpSpPr>
            <p:grpSpPr bwMode="auto">
              <a:xfrm>
                <a:off x="1152" y="897"/>
                <a:ext cx="1200" cy="463"/>
                <a:chOff x="1152" y="1089"/>
                <a:chExt cx="1200" cy="463"/>
              </a:xfrm>
            </p:grpSpPr>
            <p:sp>
              <p:nvSpPr>
                <p:cNvPr id="16400" name="Oval 22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01" name="Oval 23"/>
                <p:cNvSpPr>
                  <a:spLocks noChangeArrowheads="1"/>
                </p:cNvSpPr>
                <p:nvPr/>
              </p:nvSpPr>
              <p:spPr bwMode="auto">
                <a:xfrm>
                  <a:off x="1152" y="118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02" name="Oval 24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03" name="Oval 25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</p:grpSp>
      </p:grpSp>
      <p:sp>
        <p:nvSpPr>
          <p:cNvPr id="16391" name="Line 43"/>
          <p:cNvSpPr>
            <a:spLocks noChangeShapeType="1"/>
          </p:cNvSpPr>
          <p:nvPr/>
        </p:nvSpPr>
        <p:spPr bwMode="auto">
          <a:xfrm>
            <a:off x="5562600" y="4724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6392" name="Rectangle 41"/>
          <p:cNvSpPr>
            <a:spLocks noChangeArrowheads="1"/>
          </p:cNvSpPr>
          <p:nvPr/>
        </p:nvSpPr>
        <p:spPr bwMode="auto">
          <a:xfrm>
            <a:off x="4114800" y="4419600"/>
            <a:ext cx="1371600" cy="762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sz="2800"/>
              <a:t>Sanitizer</a:t>
            </a:r>
          </a:p>
        </p:txBody>
      </p:sp>
      <p:sp>
        <p:nvSpPr>
          <p:cNvPr id="16393" name="Line 42"/>
          <p:cNvSpPr>
            <a:spLocks noChangeShapeType="1"/>
          </p:cNvSpPr>
          <p:nvPr/>
        </p:nvSpPr>
        <p:spPr bwMode="auto">
          <a:xfrm>
            <a:off x="3276600" y="4724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6394" name="TextBox 44"/>
          <p:cNvSpPr txBox="1">
            <a:spLocks noChangeArrowheads="1"/>
          </p:cNvSpPr>
          <p:nvPr/>
        </p:nvSpPr>
        <p:spPr bwMode="auto">
          <a:xfrm>
            <a:off x="6705600" y="5410200"/>
            <a:ext cx="2057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None/>
            </a:pPr>
            <a:r>
              <a:rPr lang="en-US" dirty="0">
                <a:latin typeface="Comic Sans MS" pitchFamily="66" charset="0"/>
              </a:rPr>
              <a:t>Output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914400" y="5638800"/>
            <a:ext cx="2362200" cy="5794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latin typeface="Comic Sans MS" pitchFamily="66" charset="0"/>
              </a:rPr>
              <a:t>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10668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9B08B8"/>
                </a:solidFill>
                <a:latin typeface="Comic Sans MS" pitchFamily="66" charset="0"/>
              </a:rPr>
              <a:t>Differential Privacy:</a:t>
            </a:r>
            <a:br>
              <a:rPr lang="en-US" sz="3100" b="1" dirty="0" smtClean="0">
                <a:solidFill>
                  <a:srgbClr val="9B08B8"/>
                </a:solidFill>
                <a:latin typeface="Comic Sans MS" pitchFamily="66" charset="0"/>
              </a:rPr>
            </a:br>
            <a:r>
              <a:rPr lang="en-US" sz="3100" b="1" dirty="0" smtClean="0">
                <a:solidFill>
                  <a:srgbClr val="9B08B8"/>
                </a:solidFill>
                <a:latin typeface="Comic Sans MS" pitchFamily="66" charset="0"/>
              </a:rPr>
              <a:t>The Distributed Setting</a:t>
            </a:r>
            <a:r>
              <a:rPr lang="en-US" sz="3100" dirty="0" smtClean="0">
                <a:solidFill>
                  <a:srgbClr val="9B08B8"/>
                </a:solidFill>
                <a:latin typeface="Comic Sans MS" pitchFamily="66" charset="0"/>
              </a:rPr>
              <a:t/>
            </a:r>
            <a:br>
              <a:rPr lang="en-US" sz="3100" dirty="0" smtClean="0">
                <a:solidFill>
                  <a:srgbClr val="9B08B8"/>
                </a:solidFill>
                <a:latin typeface="Comic Sans MS" pitchFamily="66" charset="0"/>
              </a:rPr>
            </a:br>
            <a:r>
              <a:rPr lang="en-US" sz="2700" dirty="0" smtClean="0">
                <a:solidFill>
                  <a:srgbClr val="9B08B8"/>
                </a:solidFill>
                <a:latin typeface="Comic Sans MS" pitchFamily="66" charset="0"/>
              </a:rPr>
              <a:t>   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447800" y="2286000"/>
            <a:ext cx="914400" cy="762000"/>
            <a:chOff x="1152" y="945"/>
            <a:chExt cx="1200" cy="1039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152" y="1329"/>
              <a:ext cx="1200" cy="655"/>
              <a:chOff x="1152" y="897"/>
              <a:chExt cx="1200" cy="655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1152" y="1089"/>
                <a:ext cx="1200" cy="463"/>
                <a:chOff x="1152" y="1089"/>
                <a:chExt cx="1200" cy="463"/>
              </a:xfrm>
            </p:grpSpPr>
            <p:sp>
              <p:nvSpPr>
                <p:cNvPr id="16414" name="Oval 6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15" name="Oval 7"/>
                <p:cNvSpPr>
                  <a:spLocks noChangeArrowheads="1"/>
                </p:cNvSpPr>
                <p:nvPr/>
              </p:nvSpPr>
              <p:spPr bwMode="auto">
                <a:xfrm>
                  <a:off x="1152" y="118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16" name="Oval 8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17" name="Oval 9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1152" y="897"/>
                <a:ext cx="1200" cy="463"/>
                <a:chOff x="1152" y="1089"/>
                <a:chExt cx="1200" cy="463"/>
              </a:xfrm>
            </p:grpSpPr>
            <p:sp>
              <p:nvSpPr>
                <p:cNvPr id="16410" name="Oval 11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11" name="Oval 12"/>
                <p:cNvSpPr>
                  <a:spLocks noChangeArrowheads="1"/>
                </p:cNvSpPr>
                <p:nvPr/>
              </p:nvSpPr>
              <p:spPr bwMode="auto">
                <a:xfrm>
                  <a:off x="1152" y="119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12" name="Oval 13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13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1152" y="945"/>
              <a:ext cx="1200" cy="655"/>
              <a:chOff x="1152" y="897"/>
              <a:chExt cx="1200" cy="655"/>
            </a:xfrm>
          </p:grpSpPr>
          <p:grpSp>
            <p:nvGrpSpPr>
              <p:cNvPr id="10" name="Group 16"/>
              <p:cNvGrpSpPr>
                <a:grpSpLocks/>
              </p:cNvGrpSpPr>
              <p:nvPr/>
            </p:nvGrpSpPr>
            <p:grpSpPr bwMode="auto">
              <a:xfrm>
                <a:off x="1152" y="1089"/>
                <a:ext cx="1200" cy="463"/>
                <a:chOff x="1152" y="1089"/>
                <a:chExt cx="1200" cy="463"/>
              </a:xfrm>
            </p:grpSpPr>
            <p:sp>
              <p:nvSpPr>
                <p:cNvPr id="16404" name="Oval 17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05" name="Oval 18"/>
                <p:cNvSpPr>
                  <a:spLocks noChangeArrowheads="1"/>
                </p:cNvSpPr>
                <p:nvPr/>
              </p:nvSpPr>
              <p:spPr bwMode="auto">
                <a:xfrm>
                  <a:off x="1152" y="118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06" name="Oval 19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07" name="Oval 20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  <p:grpSp>
            <p:nvGrpSpPr>
              <p:cNvPr id="11" name="Group 21"/>
              <p:cNvGrpSpPr>
                <a:grpSpLocks/>
              </p:cNvGrpSpPr>
              <p:nvPr/>
            </p:nvGrpSpPr>
            <p:grpSpPr bwMode="auto">
              <a:xfrm>
                <a:off x="1152" y="897"/>
                <a:ext cx="1200" cy="463"/>
                <a:chOff x="1152" y="1089"/>
                <a:chExt cx="1200" cy="463"/>
              </a:xfrm>
            </p:grpSpPr>
            <p:sp>
              <p:nvSpPr>
                <p:cNvPr id="16400" name="Oval 22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01" name="Oval 23"/>
                <p:cNvSpPr>
                  <a:spLocks noChangeArrowheads="1"/>
                </p:cNvSpPr>
                <p:nvPr/>
              </p:nvSpPr>
              <p:spPr bwMode="auto">
                <a:xfrm>
                  <a:off x="1152" y="118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02" name="Oval 24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6403" name="Oval 25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</p:grpSp>
      </p:grpSp>
      <p:grpSp>
        <p:nvGrpSpPr>
          <p:cNvPr id="66" name="Group 3"/>
          <p:cNvGrpSpPr>
            <a:grpSpLocks/>
          </p:cNvGrpSpPr>
          <p:nvPr/>
        </p:nvGrpSpPr>
        <p:grpSpPr bwMode="auto">
          <a:xfrm>
            <a:off x="1066800" y="4800600"/>
            <a:ext cx="990600" cy="685800"/>
            <a:chOff x="1152" y="945"/>
            <a:chExt cx="1200" cy="1039"/>
          </a:xfrm>
        </p:grpSpPr>
        <p:grpSp>
          <p:nvGrpSpPr>
            <p:cNvPr id="67" name="Group 4"/>
            <p:cNvGrpSpPr>
              <a:grpSpLocks/>
            </p:cNvGrpSpPr>
            <p:nvPr/>
          </p:nvGrpSpPr>
          <p:grpSpPr bwMode="auto">
            <a:xfrm>
              <a:off x="1152" y="1329"/>
              <a:ext cx="1200" cy="655"/>
              <a:chOff x="1152" y="897"/>
              <a:chExt cx="1200" cy="655"/>
            </a:xfrm>
          </p:grpSpPr>
          <p:grpSp>
            <p:nvGrpSpPr>
              <p:cNvPr id="79" name="Group 5"/>
              <p:cNvGrpSpPr>
                <a:grpSpLocks/>
              </p:cNvGrpSpPr>
              <p:nvPr/>
            </p:nvGrpSpPr>
            <p:grpSpPr bwMode="auto">
              <a:xfrm>
                <a:off x="1152" y="1089"/>
                <a:ext cx="1200" cy="463"/>
                <a:chOff x="1152" y="1089"/>
                <a:chExt cx="1200" cy="463"/>
              </a:xfrm>
            </p:grpSpPr>
            <p:sp>
              <p:nvSpPr>
                <p:cNvPr id="85" name="Oval 6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86" name="Oval 7"/>
                <p:cNvSpPr>
                  <a:spLocks noChangeArrowheads="1"/>
                </p:cNvSpPr>
                <p:nvPr/>
              </p:nvSpPr>
              <p:spPr bwMode="auto">
                <a:xfrm>
                  <a:off x="1152" y="118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87" name="Oval 8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88" name="Oval 9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  <p:grpSp>
            <p:nvGrpSpPr>
              <p:cNvPr id="80" name="Group 10"/>
              <p:cNvGrpSpPr>
                <a:grpSpLocks/>
              </p:cNvGrpSpPr>
              <p:nvPr/>
            </p:nvGrpSpPr>
            <p:grpSpPr bwMode="auto">
              <a:xfrm>
                <a:off x="1152" y="897"/>
                <a:ext cx="1200" cy="463"/>
                <a:chOff x="1152" y="1089"/>
                <a:chExt cx="1200" cy="463"/>
              </a:xfrm>
            </p:grpSpPr>
            <p:sp>
              <p:nvSpPr>
                <p:cNvPr id="81" name="Oval 11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82" name="Oval 12"/>
                <p:cNvSpPr>
                  <a:spLocks noChangeArrowheads="1"/>
                </p:cNvSpPr>
                <p:nvPr/>
              </p:nvSpPr>
              <p:spPr bwMode="auto">
                <a:xfrm>
                  <a:off x="1152" y="119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83" name="Oval 13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84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</p:grpSp>
        <p:grpSp>
          <p:nvGrpSpPr>
            <p:cNvPr id="68" name="Group 15"/>
            <p:cNvGrpSpPr>
              <a:grpSpLocks/>
            </p:cNvGrpSpPr>
            <p:nvPr/>
          </p:nvGrpSpPr>
          <p:grpSpPr bwMode="auto">
            <a:xfrm>
              <a:off x="1152" y="945"/>
              <a:ext cx="1200" cy="655"/>
              <a:chOff x="1152" y="897"/>
              <a:chExt cx="1200" cy="655"/>
            </a:xfrm>
          </p:grpSpPr>
          <p:grpSp>
            <p:nvGrpSpPr>
              <p:cNvPr id="69" name="Group 16"/>
              <p:cNvGrpSpPr>
                <a:grpSpLocks/>
              </p:cNvGrpSpPr>
              <p:nvPr/>
            </p:nvGrpSpPr>
            <p:grpSpPr bwMode="auto">
              <a:xfrm>
                <a:off x="1152" y="1089"/>
                <a:ext cx="1200" cy="463"/>
                <a:chOff x="1152" y="1089"/>
                <a:chExt cx="1200" cy="463"/>
              </a:xfrm>
            </p:grpSpPr>
            <p:sp>
              <p:nvSpPr>
                <p:cNvPr id="75" name="Oval 17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76" name="Oval 18"/>
                <p:cNvSpPr>
                  <a:spLocks noChangeArrowheads="1"/>
                </p:cNvSpPr>
                <p:nvPr/>
              </p:nvSpPr>
              <p:spPr bwMode="auto">
                <a:xfrm>
                  <a:off x="1152" y="118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77" name="Oval 19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 dirty="0">
                    <a:latin typeface="Georgia" pitchFamily="18" charset="0"/>
                  </a:endParaRPr>
                </a:p>
              </p:txBody>
            </p:sp>
            <p:sp>
              <p:nvSpPr>
                <p:cNvPr id="78" name="Oval 20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  <p:grpSp>
            <p:nvGrpSpPr>
              <p:cNvPr id="70" name="Group 21"/>
              <p:cNvGrpSpPr>
                <a:grpSpLocks/>
              </p:cNvGrpSpPr>
              <p:nvPr/>
            </p:nvGrpSpPr>
            <p:grpSpPr bwMode="auto">
              <a:xfrm>
                <a:off x="1152" y="897"/>
                <a:ext cx="1200" cy="463"/>
                <a:chOff x="1152" y="1089"/>
                <a:chExt cx="1200" cy="463"/>
              </a:xfrm>
            </p:grpSpPr>
            <p:sp>
              <p:nvSpPr>
                <p:cNvPr id="71" name="Oval 22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72" name="Oval 23"/>
                <p:cNvSpPr>
                  <a:spLocks noChangeArrowheads="1"/>
                </p:cNvSpPr>
                <p:nvPr/>
              </p:nvSpPr>
              <p:spPr bwMode="auto">
                <a:xfrm>
                  <a:off x="1152" y="118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73" name="Oval 24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74" name="Oval 25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</p:grpSp>
      </p:grpSp>
      <p:grpSp>
        <p:nvGrpSpPr>
          <p:cNvPr id="89" name="Group 3"/>
          <p:cNvGrpSpPr>
            <a:grpSpLocks/>
          </p:cNvGrpSpPr>
          <p:nvPr/>
        </p:nvGrpSpPr>
        <p:grpSpPr bwMode="auto">
          <a:xfrm>
            <a:off x="381000" y="3657600"/>
            <a:ext cx="914400" cy="838200"/>
            <a:chOff x="1152" y="945"/>
            <a:chExt cx="1200" cy="1039"/>
          </a:xfrm>
        </p:grpSpPr>
        <p:grpSp>
          <p:nvGrpSpPr>
            <p:cNvPr id="90" name="Group 4"/>
            <p:cNvGrpSpPr>
              <a:grpSpLocks/>
            </p:cNvGrpSpPr>
            <p:nvPr/>
          </p:nvGrpSpPr>
          <p:grpSpPr bwMode="auto">
            <a:xfrm>
              <a:off x="1152" y="1329"/>
              <a:ext cx="1200" cy="655"/>
              <a:chOff x="1152" y="897"/>
              <a:chExt cx="1200" cy="655"/>
            </a:xfrm>
          </p:grpSpPr>
          <p:grpSp>
            <p:nvGrpSpPr>
              <p:cNvPr id="102" name="Group 5"/>
              <p:cNvGrpSpPr>
                <a:grpSpLocks/>
              </p:cNvGrpSpPr>
              <p:nvPr/>
            </p:nvGrpSpPr>
            <p:grpSpPr bwMode="auto">
              <a:xfrm>
                <a:off x="1152" y="1089"/>
                <a:ext cx="1200" cy="463"/>
                <a:chOff x="1152" y="1089"/>
                <a:chExt cx="1200" cy="463"/>
              </a:xfrm>
            </p:grpSpPr>
            <p:sp>
              <p:nvSpPr>
                <p:cNvPr id="108" name="Oval 6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09" name="Oval 7"/>
                <p:cNvSpPr>
                  <a:spLocks noChangeArrowheads="1"/>
                </p:cNvSpPr>
                <p:nvPr/>
              </p:nvSpPr>
              <p:spPr bwMode="auto">
                <a:xfrm>
                  <a:off x="1152" y="118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10" name="Oval 8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11" name="Oval 9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  <p:grpSp>
            <p:nvGrpSpPr>
              <p:cNvPr id="103" name="Group 10"/>
              <p:cNvGrpSpPr>
                <a:grpSpLocks/>
              </p:cNvGrpSpPr>
              <p:nvPr/>
            </p:nvGrpSpPr>
            <p:grpSpPr bwMode="auto">
              <a:xfrm>
                <a:off x="1152" y="897"/>
                <a:ext cx="1200" cy="463"/>
                <a:chOff x="1152" y="1089"/>
                <a:chExt cx="1200" cy="463"/>
              </a:xfrm>
            </p:grpSpPr>
            <p:sp>
              <p:nvSpPr>
                <p:cNvPr id="104" name="Oval 11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05" name="Oval 12"/>
                <p:cNvSpPr>
                  <a:spLocks noChangeArrowheads="1"/>
                </p:cNvSpPr>
                <p:nvPr/>
              </p:nvSpPr>
              <p:spPr bwMode="auto">
                <a:xfrm>
                  <a:off x="1152" y="119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06" name="Oval 13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07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</p:grpSp>
        <p:grpSp>
          <p:nvGrpSpPr>
            <p:cNvPr id="91" name="Group 15"/>
            <p:cNvGrpSpPr>
              <a:grpSpLocks/>
            </p:cNvGrpSpPr>
            <p:nvPr/>
          </p:nvGrpSpPr>
          <p:grpSpPr bwMode="auto">
            <a:xfrm>
              <a:off x="1152" y="945"/>
              <a:ext cx="1200" cy="655"/>
              <a:chOff x="1152" y="897"/>
              <a:chExt cx="1200" cy="655"/>
            </a:xfrm>
          </p:grpSpPr>
          <p:grpSp>
            <p:nvGrpSpPr>
              <p:cNvPr id="92" name="Group 16"/>
              <p:cNvGrpSpPr>
                <a:grpSpLocks/>
              </p:cNvGrpSpPr>
              <p:nvPr/>
            </p:nvGrpSpPr>
            <p:grpSpPr bwMode="auto">
              <a:xfrm>
                <a:off x="1152" y="1089"/>
                <a:ext cx="1200" cy="463"/>
                <a:chOff x="1152" y="1089"/>
                <a:chExt cx="1200" cy="463"/>
              </a:xfrm>
            </p:grpSpPr>
            <p:sp>
              <p:nvSpPr>
                <p:cNvPr id="98" name="Oval 17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99" name="Oval 18"/>
                <p:cNvSpPr>
                  <a:spLocks noChangeArrowheads="1"/>
                </p:cNvSpPr>
                <p:nvPr/>
              </p:nvSpPr>
              <p:spPr bwMode="auto">
                <a:xfrm>
                  <a:off x="1152" y="118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00" name="Oval 19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01" name="Oval 20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  <p:grpSp>
            <p:nvGrpSpPr>
              <p:cNvPr id="93" name="Group 21"/>
              <p:cNvGrpSpPr>
                <a:grpSpLocks/>
              </p:cNvGrpSpPr>
              <p:nvPr/>
            </p:nvGrpSpPr>
            <p:grpSpPr bwMode="auto">
              <a:xfrm>
                <a:off x="1152" y="897"/>
                <a:ext cx="1200" cy="463"/>
                <a:chOff x="1152" y="1089"/>
                <a:chExt cx="1200" cy="463"/>
              </a:xfrm>
            </p:grpSpPr>
            <p:sp>
              <p:nvSpPr>
                <p:cNvPr id="94" name="Oval 22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 dirty="0">
                    <a:latin typeface="Georgia" pitchFamily="18" charset="0"/>
                  </a:endParaRPr>
                </a:p>
              </p:txBody>
            </p:sp>
            <p:sp>
              <p:nvSpPr>
                <p:cNvPr id="95" name="Oval 23"/>
                <p:cNvSpPr>
                  <a:spLocks noChangeArrowheads="1"/>
                </p:cNvSpPr>
                <p:nvPr/>
              </p:nvSpPr>
              <p:spPr bwMode="auto">
                <a:xfrm>
                  <a:off x="1152" y="118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96" name="Oval 24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97" name="Oval 25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</p:grpSp>
      </p:grpSp>
      <p:grpSp>
        <p:nvGrpSpPr>
          <p:cNvPr id="112" name="Group 3"/>
          <p:cNvGrpSpPr>
            <a:grpSpLocks/>
          </p:cNvGrpSpPr>
          <p:nvPr/>
        </p:nvGrpSpPr>
        <p:grpSpPr bwMode="auto">
          <a:xfrm>
            <a:off x="3657600" y="2438400"/>
            <a:ext cx="838200" cy="762000"/>
            <a:chOff x="1152" y="945"/>
            <a:chExt cx="1200" cy="1039"/>
          </a:xfrm>
        </p:grpSpPr>
        <p:grpSp>
          <p:nvGrpSpPr>
            <p:cNvPr id="113" name="Group 4"/>
            <p:cNvGrpSpPr>
              <a:grpSpLocks/>
            </p:cNvGrpSpPr>
            <p:nvPr/>
          </p:nvGrpSpPr>
          <p:grpSpPr bwMode="auto">
            <a:xfrm>
              <a:off x="1152" y="1329"/>
              <a:ext cx="1200" cy="655"/>
              <a:chOff x="1152" y="897"/>
              <a:chExt cx="1200" cy="655"/>
            </a:xfrm>
          </p:grpSpPr>
          <p:grpSp>
            <p:nvGrpSpPr>
              <p:cNvPr id="125" name="Group 5"/>
              <p:cNvGrpSpPr>
                <a:grpSpLocks/>
              </p:cNvGrpSpPr>
              <p:nvPr/>
            </p:nvGrpSpPr>
            <p:grpSpPr bwMode="auto">
              <a:xfrm>
                <a:off x="1152" y="1089"/>
                <a:ext cx="1200" cy="463"/>
                <a:chOff x="1152" y="1089"/>
                <a:chExt cx="1200" cy="463"/>
              </a:xfrm>
            </p:grpSpPr>
            <p:sp>
              <p:nvSpPr>
                <p:cNvPr id="131" name="Oval 6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32" name="Oval 7"/>
                <p:cNvSpPr>
                  <a:spLocks noChangeArrowheads="1"/>
                </p:cNvSpPr>
                <p:nvPr/>
              </p:nvSpPr>
              <p:spPr bwMode="auto">
                <a:xfrm>
                  <a:off x="1152" y="118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33" name="Oval 8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34" name="Oval 9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  <p:grpSp>
            <p:nvGrpSpPr>
              <p:cNvPr id="126" name="Group 10"/>
              <p:cNvGrpSpPr>
                <a:grpSpLocks/>
              </p:cNvGrpSpPr>
              <p:nvPr/>
            </p:nvGrpSpPr>
            <p:grpSpPr bwMode="auto">
              <a:xfrm>
                <a:off x="1152" y="897"/>
                <a:ext cx="1200" cy="463"/>
                <a:chOff x="1152" y="1089"/>
                <a:chExt cx="1200" cy="463"/>
              </a:xfrm>
            </p:grpSpPr>
            <p:sp>
              <p:nvSpPr>
                <p:cNvPr id="127" name="Oval 11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28" name="Oval 12"/>
                <p:cNvSpPr>
                  <a:spLocks noChangeArrowheads="1"/>
                </p:cNvSpPr>
                <p:nvPr/>
              </p:nvSpPr>
              <p:spPr bwMode="auto">
                <a:xfrm>
                  <a:off x="1152" y="119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29" name="Oval 13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30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</p:grpSp>
        <p:grpSp>
          <p:nvGrpSpPr>
            <p:cNvPr id="114" name="Group 15"/>
            <p:cNvGrpSpPr>
              <a:grpSpLocks/>
            </p:cNvGrpSpPr>
            <p:nvPr/>
          </p:nvGrpSpPr>
          <p:grpSpPr bwMode="auto">
            <a:xfrm>
              <a:off x="1152" y="945"/>
              <a:ext cx="1200" cy="655"/>
              <a:chOff x="1152" y="897"/>
              <a:chExt cx="1200" cy="655"/>
            </a:xfrm>
          </p:grpSpPr>
          <p:grpSp>
            <p:nvGrpSpPr>
              <p:cNvPr id="115" name="Group 16"/>
              <p:cNvGrpSpPr>
                <a:grpSpLocks/>
              </p:cNvGrpSpPr>
              <p:nvPr/>
            </p:nvGrpSpPr>
            <p:grpSpPr bwMode="auto">
              <a:xfrm>
                <a:off x="1152" y="1089"/>
                <a:ext cx="1200" cy="463"/>
                <a:chOff x="1152" y="1089"/>
                <a:chExt cx="1200" cy="463"/>
              </a:xfrm>
            </p:grpSpPr>
            <p:sp>
              <p:nvSpPr>
                <p:cNvPr id="121" name="Oval 17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22" name="Oval 18"/>
                <p:cNvSpPr>
                  <a:spLocks noChangeArrowheads="1"/>
                </p:cNvSpPr>
                <p:nvPr/>
              </p:nvSpPr>
              <p:spPr bwMode="auto">
                <a:xfrm>
                  <a:off x="1152" y="118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23" name="Oval 19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24" name="Oval 20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  <p:grpSp>
            <p:nvGrpSpPr>
              <p:cNvPr id="116" name="Group 21"/>
              <p:cNvGrpSpPr>
                <a:grpSpLocks/>
              </p:cNvGrpSpPr>
              <p:nvPr/>
            </p:nvGrpSpPr>
            <p:grpSpPr bwMode="auto">
              <a:xfrm>
                <a:off x="1152" y="897"/>
                <a:ext cx="1200" cy="463"/>
                <a:chOff x="1152" y="1089"/>
                <a:chExt cx="1200" cy="463"/>
              </a:xfrm>
            </p:grpSpPr>
            <p:sp>
              <p:nvSpPr>
                <p:cNvPr id="117" name="Oval 22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18" name="Oval 23"/>
                <p:cNvSpPr>
                  <a:spLocks noChangeArrowheads="1"/>
                </p:cNvSpPr>
                <p:nvPr/>
              </p:nvSpPr>
              <p:spPr bwMode="auto">
                <a:xfrm>
                  <a:off x="1152" y="118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19" name="Oval 24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20" name="Oval 25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</p:grpSp>
      </p:grpSp>
      <p:grpSp>
        <p:nvGrpSpPr>
          <p:cNvPr id="135" name="Group 3"/>
          <p:cNvGrpSpPr>
            <a:grpSpLocks/>
          </p:cNvGrpSpPr>
          <p:nvPr/>
        </p:nvGrpSpPr>
        <p:grpSpPr bwMode="auto">
          <a:xfrm>
            <a:off x="4038600" y="4724400"/>
            <a:ext cx="914400" cy="685800"/>
            <a:chOff x="1152" y="945"/>
            <a:chExt cx="1200" cy="1039"/>
          </a:xfrm>
        </p:grpSpPr>
        <p:grpSp>
          <p:nvGrpSpPr>
            <p:cNvPr id="136" name="Group 4"/>
            <p:cNvGrpSpPr>
              <a:grpSpLocks/>
            </p:cNvGrpSpPr>
            <p:nvPr/>
          </p:nvGrpSpPr>
          <p:grpSpPr bwMode="auto">
            <a:xfrm>
              <a:off x="1152" y="1329"/>
              <a:ext cx="1200" cy="655"/>
              <a:chOff x="1152" y="897"/>
              <a:chExt cx="1200" cy="655"/>
            </a:xfrm>
          </p:grpSpPr>
          <p:grpSp>
            <p:nvGrpSpPr>
              <p:cNvPr id="148" name="Group 5"/>
              <p:cNvGrpSpPr>
                <a:grpSpLocks/>
              </p:cNvGrpSpPr>
              <p:nvPr/>
            </p:nvGrpSpPr>
            <p:grpSpPr bwMode="auto">
              <a:xfrm>
                <a:off x="1152" y="1089"/>
                <a:ext cx="1200" cy="463"/>
                <a:chOff x="1152" y="1089"/>
                <a:chExt cx="1200" cy="463"/>
              </a:xfrm>
            </p:grpSpPr>
            <p:sp>
              <p:nvSpPr>
                <p:cNvPr id="154" name="Oval 6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55" name="Oval 7"/>
                <p:cNvSpPr>
                  <a:spLocks noChangeArrowheads="1"/>
                </p:cNvSpPr>
                <p:nvPr/>
              </p:nvSpPr>
              <p:spPr bwMode="auto">
                <a:xfrm>
                  <a:off x="1152" y="118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56" name="Oval 8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57" name="Oval 9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  <p:grpSp>
            <p:nvGrpSpPr>
              <p:cNvPr id="149" name="Group 10"/>
              <p:cNvGrpSpPr>
                <a:grpSpLocks/>
              </p:cNvGrpSpPr>
              <p:nvPr/>
            </p:nvGrpSpPr>
            <p:grpSpPr bwMode="auto">
              <a:xfrm>
                <a:off x="1152" y="897"/>
                <a:ext cx="1200" cy="463"/>
                <a:chOff x="1152" y="1089"/>
                <a:chExt cx="1200" cy="463"/>
              </a:xfrm>
            </p:grpSpPr>
            <p:sp>
              <p:nvSpPr>
                <p:cNvPr id="150" name="Oval 11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51" name="Oval 12"/>
                <p:cNvSpPr>
                  <a:spLocks noChangeArrowheads="1"/>
                </p:cNvSpPr>
                <p:nvPr/>
              </p:nvSpPr>
              <p:spPr bwMode="auto">
                <a:xfrm>
                  <a:off x="1152" y="119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52" name="Oval 13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53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</p:grpSp>
        <p:grpSp>
          <p:nvGrpSpPr>
            <p:cNvPr id="137" name="Group 15"/>
            <p:cNvGrpSpPr>
              <a:grpSpLocks/>
            </p:cNvGrpSpPr>
            <p:nvPr/>
          </p:nvGrpSpPr>
          <p:grpSpPr bwMode="auto">
            <a:xfrm>
              <a:off x="1152" y="945"/>
              <a:ext cx="1200" cy="655"/>
              <a:chOff x="1152" y="897"/>
              <a:chExt cx="1200" cy="655"/>
            </a:xfrm>
          </p:grpSpPr>
          <p:grpSp>
            <p:nvGrpSpPr>
              <p:cNvPr id="138" name="Group 16"/>
              <p:cNvGrpSpPr>
                <a:grpSpLocks/>
              </p:cNvGrpSpPr>
              <p:nvPr/>
            </p:nvGrpSpPr>
            <p:grpSpPr bwMode="auto">
              <a:xfrm>
                <a:off x="1152" y="1089"/>
                <a:ext cx="1200" cy="463"/>
                <a:chOff x="1152" y="1089"/>
                <a:chExt cx="1200" cy="463"/>
              </a:xfrm>
            </p:grpSpPr>
            <p:sp>
              <p:nvSpPr>
                <p:cNvPr id="144" name="Oval 17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45" name="Oval 18"/>
                <p:cNvSpPr>
                  <a:spLocks noChangeArrowheads="1"/>
                </p:cNvSpPr>
                <p:nvPr/>
              </p:nvSpPr>
              <p:spPr bwMode="auto">
                <a:xfrm>
                  <a:off x="1152" y="118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46" name="Oval 19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47" name="Oval 20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  <p:grpSp>
            <p:nvGrpSpPr>
              <p:cNvPr id="139" name="Group 21"/>
              <p:cNvGrpSpPr>
                <a:grpSpLocks/>
              </p:cNvGrpSpPr>
              <p:nvPr/>
            </p:nvGrpSpPr>
            <p:grpSpPr bwMode="auto">
              <a:xfrm>
                <a:off x="1152" y="897"/>
                <a:ext cx="1200" cy="463"/>
                <a:chOff x="1152" y="1089"/>
                <a:chExt cx="1200" cy="463"/>
              </a:xfrm>
            </p:grpSpPr>
            <p:sp>
              <p:nvSpPr>
                <p:cNvPr id="140" name="Oval 22"/>
                <p:cNvSpPr>
                  <a:spLocks noChangeArrowheads="1"/>
                </p:cNvSpPr>
                <p:nvPr/>
              </p:nvSpPr>
              <p:spPr bwMode="auto">
                <a:xfrm>
                  <a:off x="1152" y="1233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41" name="Oval 23"/>
                <p:cNvSpPr>
                  <a:spLocks noChangeArrowheads="1"/>
                </p:cNvSpPr>
                <p:nvPr/>
              </p:nvSpPr>
              <p:spPr bwMode="auto">
                <a:xfrm>
                  <a:off x="1152" y="1185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42" name="Oval 24"/>
                <p:cNvSpPr>
                  <a:spLocks noChangeArrowheads="1"/>
                </p:cNvSpPr>
                <p:nvPr/>
              </p:nvSpPr>
              <p:spPr bwMode="auto">
                <a:xfrm>
                  <a:off x="1152" y="1137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  <p:sp>
              <p:nvSpPr>
                <p:cNvPr id="143" name="Oval 25"/>
                <p:cNvSpPr>
                  <a:spLocks noChangeArrowheads="1"/>
                </p:cNvSpPr>
                <p:nvPr/>
              </p:nvSpPr>
              <p:spPr bwMode="auto">
                <a:xfrm>
                  <a:off x="1152" y="1089"/>
                  <a:ext cx="1200" cy="319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Georgia" pitchFamily="18" charset="0"/>
                  </a:endParaRPr>
                </a:p>
              </p:txBody>
            </p:sp>
          </p:grpSp>
        </p:grpSp>
      </p:grpSp>
      <p:grpSp>
        <p:nvGrpSpPr>
          <p:cNvPr id="158" name="Group 43"/>
          <p:cNvGrpSpPr>
            <a:grpSpLocks/>
          </p:cNvGrpSpPr>
          <p:nvPr/>
        </p:nvGrpSpPr>
        <p:grpSpPr bwMode="auto">
          <a:xfrm>
            <a:off x="7543800" y="3124200"/>
            <a:ext cx="1295400" cy="1066800"/>
            <a:chOff x="3648" y="960"/>
            <a:chExt cx="816" cy="672"/>
          </a:xfrm>
          <a:solidFill>
            <a:srgbClr val="009900"/>
          </a:solidFill>
        </p:grpSpPr>
        <p:grpSp>
          <p:nvGrpSpPr>
            <p:cNvPr id="159" name="Group 44"/>
            <p:cNvGrpSpPr>
              <a:grpSpLocks/>
            </p:cNvGrpSpPr>
            <p:nvPr/>
          </p:nvGrpSpPr>
          <p:grpSpPr bwMode="auto">
            <a:xfrm>
              <a:off x="3648" y="1248"/>
              <a:ext cx="816" cy="384"/>
              <a:chOff x="3648" y="1248"/>
              <a:chExt cx="816" cy="384"/>
            </a:xfrm>
            <a:grpFill/>
          </p:grpSpPr>
          <p:sp>
            <p:nvSpPr>
              <p:cNvPr id="164" name="Oval 45"/>
              <p:cNvSpPr>
                <a:spLocks noChangeArrowheads="1"/>
              </p:cNvSpPr>
              <p:nvPr/>
            </p:nvSpPr>
            <p:spPr bwMode="auto">
              <a:xfrm>
                <a:off x="3648" y="1440"/>
                <a:ext cx="816" cy="192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" name="Oval 46"/>
              <p:cNvSpPr>
                <a:spLocks noChangeArrowheads="1"/>
              </p:cNvSpPr>
              <p:nvPr/>
            </p:nvSpPr>
            <p:spPr bwMode="auto">
              <a:xfrm>
                <a:off x="3648" y="1344"/>
                <a:ext cx="816" cy="192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6" name="Oval 47"/>
              <p:cNvSpPr>
                <a:spLocks noChangeArrowheads="1"/>
              </p:cNvSpPr>
              <p:nvPr/>
            </p:nvSpPr>
            <p:spPr bwMode="auto">
              <a:xfrm>
                <a:off x="3648" y="1248"/>
                <a:ext cx="816" cy="192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0" name="Group 48"/>
            <p:cNvGrpSpPr>
              <a:grpSpLocks/>
            </p:cNvGrpSpPr>
            <p:nvPr/>
          </p:nvGrpSpPr>
          <p:grpSpPr bwMode="auto">
            <a:xfrm>
              <a:off x="3648" y="960"/>
              <a:ext cx="816" cy="384"/>
              <a:chOff x="3648" y="1248"/>
              <a:chExt cx="816" cy="384"/>
            </a:xfrm>
            <a:grpFill/>
          </p:grpSpPr>
          <p:sp>
            <p:nvSpPr>
              <p:cNvPr id="161" name="Oval 49"/>
              <p:cNvSpPr>
                <a:spLocks noChangeArrowheads="1"/>
              </p:cNvSpPr>
              <p:nvPr/>
            </p:nvSpPr>
            <p:spPr bwMode="auto">
              <a:xfrm>
                <a:off x="3648" y="1440"/>
                <a:ext cx="816" cy="192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2" name="Oval 50"/>
              <p:cNvSpPr>
                <a:spLocks noChangeArrowheads="1"/>
              </p:cNvSpPr>
              <p:nvPr/>
            </p:nvSpPr>
            <p:spPr bwMode="auto">
              <a:xfrm>
                <a:off x="3648" y="1344"/>
                <a:ext cx="816" cy="192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" name="Oval 51"/>
              <p:cNvSpPr>
                <a:spLocks noChangeArrowheads="1"/>
              </p:cNvSpPr>
              <p:nvPr/>
            </p:nvSpPr>
            <p:spPr bwMode="auto">
              <a:xfrm>
                <a:off x="3648" y="1248"/>
                <a:ext cx="816" cy="192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cxnSp>
        <p:nvCxnSpPr>
          <p:cNvPr id="172" name="Straight Arrow Connector 171"/>
          <p:cNvCxnSpPr/>
          <p:nvPr/>
        </p:nvCxnSpPr>
        <p:spPr>
          <a:xfrm rot="16200000" flipH="1">
            <a:off x="1943100" y="30861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133600" y="373380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5" name="Straight Arrow Connector 174"/>
          <p:cNvCxnSpPr/>
          <p:nvPr/>
        </p:nvCxnSpPr>
        <p:spPr>
          <a:xfrm rot="10800000" flipV="1">
            <a:off x="3505200" y="32766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rot="10800000">
            <a:off x="3352800" y="44958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1371600" y="4114800"/>
            <a:ext cx="685800" cy="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ight Arrow 181"/>
          <p:cNvSpPr/>
          <p:nvPr/>
        </p:nvSpPr>
        <p:spPr>
          <a:xfrm>
            <a:off x="5638800" y="3581400"/>
            <a:ext cx="1447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9" name="TextBox 168"/>
          <p:cNvSpPr txBox="1"/>
          <p:nvPr/>
        </p:nvSpPr>
        <p:spPr>
          <a:xfrm>
            <a:off x="304800" y="5657671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u="sng" dirty="0" smtClean="0">
                <a:solidFill>
                  <a:srgbClr val="FF0000"/>
                </a:solidFill>
                <a:latin typeface="Comic Sans MS" pitchFamily="66" charset="0"/>
              </a:rPr>
              <a:t>Goal:</a:t>
            </a:r>
            <a:r>
              <a:rPr lang="en-CA" sz="2400" dirty="0" smtClean="0">
                <a:latin typeface="Comic Sans MS" pitchFamily="66" charset="0"/>
              </a:rPr>
              <a:t> compute a joint function while maintaining privacy for any individual, with respect to both the outside world and the other database owners. </a:t>
            </a:r>
            <a:endParaRPr lang="en-CA" sz="2400" dirty="0">
              <a:latin typeface="Comic Sans MS" pitchFamily="66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85800" y="16002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Comic Sans MS" pitchFamily="66" charset="0"/>
              </a:rPr>
              <a:t>Multiple databases, each with private data.</a:t>
            </a:r>
            <a:endParaRPr lang="en-CA" sz="2400" dirty="0">
              <a:latin typeface="Comic Sans MS" pitchFamily="66" charset="0"/>
            </a:endParaRPr>
          </a:p>
        </p:txBody>
      </p:sp>
      <p:cxnSp>
        <p:nvCxnSpPr>
          <p:cNvPr id="176" name="Straight Arrow Connector 175"/>
          <p:cNvCxnSpPr>
            <a:stCxn id="73" idx="6"/>
          </p:cNvCxnSpPr>
          <p:nvPr/>
        </p:nvCxnSpPr>
        <p:spPr>
          <a:xfrm flipV="1">
            <a:off x="2057400" y="4495800"/>
            <a:ext cx="381000" cy="44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9906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D1</a:t>
            </a:r>
            <a:endParaRPr lang="en-CA" dirty="0"/>
          </a:p>
        </p:txBody>
      </p:sp>
      <p:sp>
        <p:nvSpPr>
          <p:cNvPr id="179" name="TextBox 178"/>
          <p:cNvSpPr txBox="1"/>
          <p:nvPr/>
        </p:nvSpPr>
        <p:spPr>
          <a:xfrm>
            <a:off x="3200400" y="25908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D2</a:t>
            </a:r>
            <a:endParaRPr lang="en-CA" dirty="0"/>
          </a:p>
        </p:txBody>
      </p:sp>
      <p:sp>
        <p:nvSpPr>
          <p:cNvPr id="180" name="TextBox 179"/>
          <p:cNvSpPr txBox="1"/>
          <p:nvPr/>
        </p:nvSpPr>
        <p:spPr>
          <a:xfrm>
            <a:off x="533400" y="32766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D3</a:t>
            </a:r>
            <a:endParaRPr lang="en-CA" dirty="0"/>
          </a:p>
        </p:txBody>
      </p:sp>
      <p:sp>
        <p:nvSpPr>
          <p:cNvPr id="183" name="TextBox 182"/>
          <p:cNvSpPr txBox="1"/>
          <p:nvPr/>
        </p:nvSpPr>
        <p:spPr>
          <a:xfrm>
            <a:off x="609600" y="49530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D4</a:t>
            </a:r>
            <a:endParaRPr lang="en-CA" dirty="0"/>
          </a:p>
        </p:txBody>
      </p:sp>
      <p:sp>
        <p:nvSpPr>
          <p:cNvPr id="184" name="TextBox 183"/>
          <p:cNvSpPr txBox="1"/>
          <p:nvPr/>
        </p:nvSpPr>
        <p:spPr>
          <a:xfrm>
            <a:off x="3505200" y="49530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D5</a:t>
            </a:r>
            <a:endParaRPr lang="en-CA" dirty="0"/>
          </a:p>
        </p:txBody>
      </p:sp>
      <p:sp>
        <p:nvSpPr>
          <p:cNvPr id="185" name="TextBox 184"/>
          <p:cNvSpPr txBox="1"/>
          <p:nvPr/>
        </p:nvSpPr>
        <p:spPr>
          <a:xfrm>
            <a:off x="5562600" y="304800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F(D1,D2,..,D5)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9B08B8"/>
                </a:solidFill>
                <a:latin typeface="Comic Sans MS" pitchFamily="66" charset="0"/>
              </a:rPr>
              <a:t>2-Party </a:t>
            </a:r>
            <a:r>
              <a:rPr lang="en-US" sz="3200" b="1" dirty="0" smtClean="0">
                <a:solidFill>
                  <a:srgbClr val="9B08B8"/>
                </a:solidFill>
                <a:latin typeface="Comic Sans MS" pitchFamily="66" charset="0"/>
              </a:rPr>
              <a:t>Setting: Differentially </a:t>
            </a:r>
            <a:r>
              <a:rPr lang="en-US" sz="3200" b="1" dirty="0" smtClean="0">
                <a:solidFill>
                  <a:srgbClr val="9B08B8"/>
                </a:solidFill>
                <a:latin typeface="Comic Sans MS" pitchFamily="66" charset="0"/>
              </a:rPr>
              <a:t>Private CC </a:t>
            </a:r>
            <a:r>
              <a:rPr lang="en-US" sz="2200" b="1" dirty="0" smtClean="0">
                <a:solidFill>
                  <a:srgbClr val="9B08B8"/>
                </a:solidFill>
                <a:latin typeface="Comic Sans MS" pitchFamily="66" charset="0"/>
              </a:rPr>
              <a:t>[MMPRTV]</a:t>
            </a:r>
            <a:endParaRPr lang="en-US" sz="2200" b="1" dirty="0">
              <a:solidFill>
                <a:srgbClr val="9B08B8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7318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E</a:t>
            </a:r>
            <a:r>
              <a:rPr lang="en-US" sz="2400" dirty="0" smtClean="0">
                <a:latin typeface="Comic Sans MS" pitchFamily="66" charset="0"/>
              </a:rPr>
              <a:t>ach party has a dataset; want to compute a joint function f(D</a:t>
            </a:r>
            <a:r>
              <a:rPr lang="en-US" sz="2400" baseline="-25000" dirty="0" smtClean="0">
                <a:latin typeface="Comic Sans MS" pitchFamily="66" charset="0"/>
              </a:rPr>
              <a:t>A</a:t>
            </a:r>
            <a:r>
              <a:rPr lang="en-US" sz="2400" dirty="0" smtClean="0">
                <a:latin typeface="Comic Sans MS" pitchFamily="66" charset="0"/>
              </a:rPr>
              <a:t>,D</a:t>
            </a:r>
            <a:r>
              <a:rPr lang="en-US" sz="2400" baseline="-25000" dirty="0" smtClean="0">
                <a:latin typeface="Comic Sans MS" pitchFamily="66" charset="0"/>
              </a:rPr>
              <a:t>B</a:t>
            </a:r>
            <a:r>
              <a:rPr lang="en-US" sz="2400" dirty="0" smtClean="0">
                <a:latin typeface="Comic Sans MS" pitchFamily="66" charset="0"/>
              </a:rPr>
              <a:t>)</a:t>
            </a:r>
            <a:endParaRPr lang="en-US" sz="2400" dirty="0">
              <a:latin typeface="Comic Sans MS" pitchFamily="66" charset="0"/>
            </a:endParaRP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3435350" y="1901825"/>
            <a:ext cx="2120900" cy="363538"/>
            <a:chOff x="2164" y="910"/>
            <a:chExt cx="1336" cy="229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164" y="1120"/>
              <a:ext cx="1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2627" y="910"/>
              <a:ext cx="253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dirty="0">
                  <a:solidFill>
                    <a:srgbClr val="00279F"/>
                  </a:solidFill>
                  <a:latin typeface="Courier New" pitchFamily="49" charset="0"/>
                </a:rPr>
                <a:t>m</a:t>
              </a:r>
              <a:r>
                <a:rPr lang="en-US" sz="1600" baseline="-25000" dirty="0">
                  <a:solidFill>
                    <a:srgbClr val="00279F"/>
                  </a:solidFill>
                  <a:latin typeface="Courier New" pitchFamily="49" charset="0"/>
                </a:rPr>
                <a:t>1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3435350" y="2206625"/>
            <a:ext cx="2120900" cy="363538"/>
            <a:chOff x="2164" y="1102"/>
            <a:chExt cx="1336" cy="229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164" y="1312"/>
              <a:ext cx="1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627" y="1102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0279F"/>
                  </a:solidFill>
                  <a:latin typeface="Courier New" pitchFamily="49" charset="0"/>
                </a:rPr>
                <a:t>m</a:t>
              </a:r>
              <a:r>
                <a:rPr lang="en-US" baseline="-25000">
                  <a:solidFill>
                    <a:srgbClr val="00279F"/>
                  </a:solidFill>
                  <a:latin typeface="Courier New" pitchFamily="49" charset="0"/>
                </a:rPr>
                <a:t>2</a:t>
              </a: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3435350" y="2511425"/>
            <a:ext cx="2120900" cy="363538"/>
            <a:chOff x="2164" y="1294"/>
            <a:chExt cx="1336" cy="229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164" y="1504"/>
              <a:ext cx="1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627" y="1294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0279F"/>
                  </a:solidFill>
                  <a:latin typeface="Courier New" pitchFamily="49" charset="0"/>
                </a:rPr>
                <a:t>m</a:t>
              </a:r>
              <a:r>
                <a:rPr lang="en-US" baseline="-25000">
                  <a:solidFill>
                    <a:srgbClr val="00279F"/>
                  </a:solidFill>
                  <a:latin typeface="Courier New" pitchFamily="49" charset="0"/>
                </a:rPr>
                <a:t>3</a:t>
              </a:r>
            </a:p>
          </p:txBody>
        </p:sp>
      </p:grp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3435350" y="3454400"/>
            <a:ext cx="212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170363" y="3121025"/>
            <a:ext cx="59952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dirty="0" smtClean="0">
                <a:solidFill>
                  <a:srgbClr val="00279F"/>
                </a:solidFill>
                <a:latin typeface="Courier New" pitchFamily="49" charset="0"/>
              </a:rPr>
              <a:t>m</a:t>
            </a:r>
            <a:r>
              <a:rPr lang="en-US" baseline="-25000" dirty="0" smtClean="0">
                <a:solidFill>
                  <a:srgbClr val="00279F"/>
                </a:solidFill>
                <a:latin typeface="Courier New" pitchFamily="49" charset="0"/>
              </a:rPr>
              <a:t>k-1</a:t>
            </a:r>
            <a:endParaRPr lang="en-US" baseline="-25000" dirty="0">
              <a:solidFill>
                <a:srgbClr val="00279F"/>
              </a:solidFill>
              <a:latin typeface="Courier New" pitchFamily="49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4343400" y="29337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3429000" y="3787775"/>
            <a:ext cx="212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4143997" y="3454400"/>
            <a:ext cx="42800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dirty="0" err="1" smtClean="0">
                <a:solidFill>
                  <a:srgbClr val="00279F"/>
                </a:solidFill>
                <a:latin typeface="Calibri"/>
              </a:rPr>
              <a:t>m</a:t>
            </a:r>
            <a:r>
              <a:rPr lang="en-US" sz="1600" baseline="-25000" dirty="0" err="1" smtClean="0">
                <a:solidFill>
                  <a:srgbClr val="00279F"/>
                </a:solidFill>
                <a:latin typeface="Courier New"/>
              </a:rPr>
              <a:t>k</a:t>
            </a:r>
            <a:endParaRPr lang="en-US" sz="1600" baseline="-25000" dirty="0">
              <a:solidFill>
                <a:srgbClr val="00279F"/>
              </a:solidFill>
              <a:latin typeface="Courier New"/>
            </a:endParaRPr>
          </a:p>
        </p:txBody>
      </p:sp>
      <p:pic>
        <p:nvPicPr>
          <p:cNvPr id="22" name="Picture 45" descr="j00787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362200" y="2143125"/>
            <a:ext cx="838200" cy="1666875"/>
          </a:xfrm>
          <a:prstGeom prst="rect">
            <a:avLst/>
          </a:prstGeom>
          <a:noFill/>
        </p:spPr>
      </p:pic>
      <p:grpSp>
        <p:nvGrpSpPr>
          <p:cNvPr id="11" name="Group 13"/>
          <p:cNvGrpSpPr>
            <a:grpSpLocks noChangeAspect="1"/>
          </p:cNvGrpSpPr>
          <p:nvPr/>
        </p:nvGrpSpPr>
        <p:grpSpPr bwMode="auto">
          <a:xfrm>
            <a:off x="5715000" y="2133600"/>
            <a:ext cx="838200" cy="1666875"/>
            <a:chOff x="3600" y="1344"/>
            <a:chExt cx="528" cy="1050"/>
          </a:xfrm>
        </p:grpSpPr>
        <p:sp>
          <p:nvSpPr>
            <p:cNvPr id="1036" name="AutoShape 12"/>
            <p:cNvSpPr>
              <a:spLocks noChangeAspect="1" noChangeArrowheads="1" noTextEdit="1"/>
            </p:cNvSpPr>
            <p:nvPr/>
          </p:nvSpPr>
          <p:spPr bwMode="auto">
            <a:xfrm>
              <a:off x="3600" y="1344"/>
              <a:ext cx="528" cy="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770" y="1470"/>
              <a:ext cx="158" cy="228"/>
            </a:xfrm>
            <a:custGeom>
              <a:avLst/>
              <a:gdLst/>
              <a:ahLst/>
              <a:cxnLst>
                <a:cxn ang="0">
                  <a:pos x="274" y="0"/>
                </a:cxn>
                <a:cxn ang="0">
                  <a:pos x="335" y="9"/>
                </a:cxn>
                <a:cxn ang="0">
                  <a:pos x="396" y="44"/>
                </a:cxn>
                <a:cxn ang="0">
                  <a:pos x="435" y="97"/>
                </a:cxn>
                <a:cxn ang="0">
                  <a:pos x="465" y="175"/>
                </a:cxn>
                <a:cxn ang="0">
                  <a:pos x="473" y="307"/>
                </a:cxn>
                <a:cxn ang="0">
                  <a:pos x="450" y="438"/>
                </a:cxn>
                <a:cxn ang="0">
                  <a:pos x="412" y="534"/>
                </a:cxn>
                <a:cxn ang="0">
                  <a:pos x="358" y="613"/>
                </a:cxn>
                <a:cxn ang="0">
                  <a:pos x="305" y="665"/>
                </a:cxn>
                <a:cxn ang="0">
                  <a:pos x="243" y="683"/>
                </a:cxn>
                <a:cxn ang="0">
                  <a:pos x="182" y="674"/>
                </a:cxn>
                <a:cxn ang="0">
                  <a:pos x="152" y="631"/>
                </a:cxn>
                <a:cxn ang="0">
                  <a:pos x="106" y="561"/>
                </a:cxn>
                <a:cxn ang="0">
                  <a:pos x="90" y="430"/>
                </a:cxn>
                <a:cxn ang="0">
                  <a:pos x="94" y="385"/>
                </a:cxn>
                <a:cxn ang="0">
                  <a:pos x="0" y="363"/>
                </a:cxn>
                <a:cxn ang="0">
                  <a:pos x="3" y="320"/>
                </a:cxn>
                <a:cxn ang="0">
                  <a:pos x="94" y="324"/>
                </a:cxn>
                <a:cxn ang="0">
                  <a:pos x="102" y="275"/>
                </a:cxn>
                <a:cxn ang="0">
                  <a:pos x="125" y="205"/>
                </a:cxn>
                <a:cxn ang="0">
                  <a:pos x="152" y="140"/>
                </a:cxn>
                <a:cxn ang="0">
                  <a:pos x="198" y="53"/>
                </a:cxn>
                <a:cxn ang="0">
                  <a:pos x="243" y="18"/>
                </a:cxn>
                <a:cxn ang="0">
                  <a:pos x="274" y="0"/>
                </a:cxn>
              </a:cxnLst>
              <a:rect l="0" t="0" r="r" b="b"/>
              <a:pathLst>
                <a:path w="473" h="683">
                  <a:moveTo>
                    <a:pt x="274" y="0"/>
                  </a:moveTo>
                  <a:lnTo>
                    <a:pt x="335" y="9"/>
                  </a:lnTo>
                  <a:lnTo>
                    <a:pt x="396" y="44"/>
                  </a:lnTo>
                  <a:lnTo>
                    <a:pt x="435" y="97"/>
                  </a:lnTo>
                  <a:lnTo>
                    <a:pt x="465" y="175"/>
                  </a:lnTo>
                  <a:lnTo>
                    <a:pt x="473" y="307"/>
                  </a:lnTo>
                  <a:lnTo>
                    <a:pt x="450" y="438"/>
                  </a:lnTo>
                  <a:lnTo>
                    <a:pt x="412" y="534"/>
                  </a:lnTo>
                  <a:lnTo>
                    <a:pt x="358" y="613"/>
                  </a:lnTo>
                  <a:lnTo>
                    <a:pt x="305" y="665"/>
                  </a:lnTo>
                  <a:lnTo>
                    <a:pt x="243" y="683"/>
                  </a:lnTo>
                  <a:lnTo>
                    <a:pt x="182" y="674"/>
                  </a:lnTo>
                  <a:lnTo>
                    <a:pt x="152" y="631"/>
                  </a:lnTo>
                  <a:lnTo>
                    <a:pt x="106" y="561"/>
                  </a:lnTo>
                  <a:lnTo>
                    <a:pt x="90" y="430"/>
                  </a:lnTo>
                  <a:lnTo>
                    <a:pt x="94" y="385"/>
                  </a:lnTo>
                  <a:lnTo>
                    <a:pt x="0" y="363"/>
                  </a:lnTo>
                  <a:lnTo>
                    <a:pt x="3" y="320"/>
                  </a:lnTo>
                  <a:lnTo>
                    <a:pt x="94" y="324"/>
                  </a:lnTo>
                  <a:lnTo>
                    <a:pt x="102" y="275"/>
                  </a:lnTo>
                  <a:lnTo>
                    <a:pt x="125" y="205"/>
                  </a:lnTo>
                  <a:lnTo>
                    <a:pt x="152" y="140"/>
                  </a:lnTo>
                  <a:lnTo>
                    <a:pt x="198" y="53"/>
                  </a:lnTo>
                  <a:lnTo>
                    <a:pt x="243" y="1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3782" y="1714"/>
              <a:ext cx="170" cy="329"/>
            </a:xfrm>
            <a:custGeom>
              <a:avLst/>
              <a:gdLst/>
              <a:ahLst/>
              <a:cxnLst>
                <a:cxn ang="0">
                  <a:pos x="195" y="0"/>
                </a:cxn>
                <a:cxn ang="0">
                  <a:pos x="272" y="0"/>
                </a:cxn>
                <a:cxn ang="0">
                  <a:pos x="366" y="17"/>
                </a:cxn>
                <a:cxn ang="0">
                  <a:pos x="417" y="69"/>
                </a:cxn>
                <a:cxn ang="0">
                  <a:pos x="468" y="166"/>
                </a:cxn>
                <a:cxn ang="0">
                  <a:pos x="494" y="236"/>
                </a:cxn>
                <a:cxn ang="0">
                  <a:pos x="511" y="322"/>
                </a:cxn>
                <a:cxn ang="0">
                  <a:pos x="511" y="428"/>
                </a:cxn>
                <a:cxn ang="0">
                  <a:pos x="503" y="532"/>
                </a:cxn>
                <a:cxn ang="0">
                  <a:pos x="494" y="646"/>
                </a:cxn>
                <a:cxn ang="0">
                  <a:pos x="459" y="786"/>
                </a:cxn>
                <a:cxn ang="0">
                  <a:pos x="417" y="881"/>
                </a:cxn>
                <a:cxn ang="0">
                  <a:pos x="341" y="960"/>
                </a:cxn>
                <a:cxn ang="0">
                  <a:pos x="255" y="987"/>
                </a:cxn>
                <a:cxn ang="0">
                  <a:pos x="161" y="960"/>
                </a:cxn>
                <a:cxn ang="0">
                  <a:pos x="102" y="838"/>
                </a:cxn>
                <a:cxn ang="0">
                  <a:pos x="59" y="724"/>
                </a:cxn>
                <a:cxn ang="0">
                  <a:pos x="34" y="593"/>
                </a:cxn>
                <a:cxn ang="0">
                  <a:pos x="0" y="471"/>
                </a:cxn>
                <a:cxn ang="0">
                  <a:pos x="0" y="306"/>
                </a:cxn>
                <a:cxn ang="0">
                  <a:pos x="26" y="191"/>
                </a:cxn>
                <a:cxn ang="0">
                  <a:pos x="59" y="104"/>
                </a:cxn>
                <a:cxn ang="0">
                  <a:pos x="102" y="0"/>
                </a:cxn>
                <a:cxn ang="0">
                  <a:pos x="195" y="0"/>
                </a:cxn>
              </a:cxnLst>
              <a:rect l="0" t="0" r="r" b="b"/>
              <a:pathLst>
                <a:path w="511" h="987">
                  <a:moveTo>
                    <a:pt x="195" y="0"/>
                  </a:moveTo>
                  <a:lnTo>
                    <a:pt x="272" y="0"/>
                  </a:lnTo>
                  <a:lnTo>
                    <a:pt x="366" y="17"/>
                  </a:lnTo>
                  <a:lnTo>
                    <a:pt x="417" y="69"/>
                  </a:lnTo>
                  <a:lnTo>
                    <a:pt x="468" y="166"/>
                  </a:lnTo>
                  <a:lnTo>
                    <a:pt x="494" y="236"/>
                  </a:lnTo>
                  <a:lnTo>
                    <a:pt x="511" y="322"/>
                  </a:lnTo>
                  <a:lnTo>
                    <a:pt x="511" y="428"/>
                  </a:lnTo>
                  <a:lnTo>
                    <a:pt x="503" y="532"/>
                  </a:lnTo>
                  <a:lnTo>
                    <a:pt x="494" y="646"/>
                  </a:lnTo>
                  <a:lnTo>
                    <a:pt x="459" y="786"/>
                  </a:lnTo>
                  <a:lnTo>
                    <a:pt x="417" y="881"/>
                  </a:lnTo>
                  <a:lnTo>
                    <a:pt x="341" y="960"/>
                  </a:lnTo>
                  <a:lnTo>
                    <a:pt x="255" y="987"/>
                  </a:lnTo>
                  <a:lnTo>
                    <a:pt x="161" y="960"/>
                  </a:lnTo>
                  <a:lnTo>
                    <a:pt x="102" y="838"/>
                  </a:lnTo>
                  <a:lnTo>
                    <a:pt x="59" y="724"/>
                  </a:lnTo>
                  <a:lnTo>
                    <a:pt x="34" y="593"/>
                  </a:lnTo>
                  <a:lnTo>
                    <a:pt x="0" y="471"/>
                  </a:lnTo>
                  <a:lnTo>
                    <a:pt x="0" y="306"/>
                  </a:lnTo>
                  <a:lnTo>
                    <a:pt x="26" y="191"/>
                  </a:lnTo>
                  <a:lnTo>
                    <a:pt x="59" y="104"/>
                  </a:lnTo>
                  <a:lnTo>
                    <a:pt x="102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3896" y="1996"/>
              <a:ext cx="130" cy="378"/>
            </a:xfrm>
            <a:custGeom>
              <a:avLst/>
              <a:gdLst/>
              <a:ahLst/>
              <a:cxnLst>
                <a:cxn ang="0">
                  <a:pos x="73" y="131"/>
                </a:cxn>
                <a:cxn ang="0">
                  <a:pos x="22" y="56"/>
                </a:cxn>
                <a:cxn ang="0">
                  <a:pos x="38" y="0"/>
                </a:cxn>
                <a:cxn ang="0">
                  <a:pos x="89" y="0"/>
                </a:cxn>
                <a:cxn ang="0">
                  <a:pos x="149" y="61"/>
                </a:cxn>
                <a:cxn ang="0">
                  <a:pos x="225" y="187"/>
                </a:cxn>
                <a:cxn ang="0">
                  <a:pos x="269" y="308"/>
                </a:cxn>
                <a:cxn ang="0">
                  <a:pos x="307" y="424"/>
                </a:cxn>
                <a:cxn ang="0">
                  <a:pos x="320" y="531"/>
                </a:cxn>
                <a:cxn ang="0">
                  <a:pos x="316" y="587"/>
                </a:cxn>
                <a:cxn ang="0">
                  <a:pos x="278" y="655"/>
                </a:cxn>
                <a:cxn ang="0">
                  <a:pos x="213" y="841"/>
                </a:cxn>
                <a:cxn ang="0">
                  <a:pos x="140" y="948"/>
                </a:cxn>
                <a:cxn ang="0">
                  <a:pos x="124" y="995"/>
                </a:cxn>
                <a:cxn ang="0">
                  <a:pos x="192" y="1004"/>
                </a:cxn>
                <a:cxn ang="0">
                  <a:pos x="282" y="1004"/>
                </a:cxn>
                <a:cxn ang="0">
                  <a:pos x="392" y="1046"/>
                </a:cxn>
                <a:cxn ang="0">
                  <a:pos x="384" y="1079"/>
                </a:cxn>
                <a:cxn ang="0">
                  <a:pos x="367" y="1116"/>
                </a:cxn>
                <a:cxn ang="0">
                  <a:pos x="333" y="1134"/>
                </a:cxn>
                <a:cxn ang="0">
                  <a:pos x="265" y="1107"/>
                </a:cxn>
                <a:cxn ang="0">
                  <a:pos x="192" y="1065"/>
                </a:cxn>
                <a:cxn ang="0">
                  <a:pos x="89" y="1060"/>
                </a:cxn>
                <a:cxn ang="0">
                  <a:pos x="25" y="1074"/>
                </a:cxn>
                <a:cxn ang="0">
                  <a:pos x="0" y="1051"/>
                </a:cxn>
                <a:cxn ang="0">
                  <a:pos x="0" y="1018"/>
                </a:cxn>
                <a:cxn ang="0">
                  <a:pos x="34" y="981"/>
                </a:cxn>
                <a:cxn ang="0">
                  <a:pos x="89" y="922"/>
                </a:cxn>
                <a:cxn ang="0">
                  <a:pos x="187" y="767"/>
                </a:cxn>
                <a:cxn ang="0">
                  <a:pos x="231" y="633"/>
                </a:cxn>
                <a:cxn ang="0">
                  <a:pos x="243" y="503"/>
                </a:cxn>
                <a:cxn ang="0">
                  <a:pos x="238" y="433"/>
                </a:cxn>
                <a:cxn ang="0">
                  <a:pos x="205" y="308"/>
                </a:cxn>
                <a:cxn ang="0">
                  <a:pos x="115" y="173"/>
                </a:cxn>
                <a:cxn ang="0">
                  <a:pos x="51" y="103"/>
                </a:cxn>
                <a:cxn ang="0">
                  <a:pos x="73" y="131"/>
                </a:cxn>
              </a:cxnLst>
              <a:rect l="0" t="0" r="r" b="b"/>
              <a:pathLst>
                <a:path w="392" h="1134">
                  <a:moveTo>
                    <a:pt x="73" y="131"/>
                  </a:moveTo>
                  <a:lnTo>
                    <a:pt x="22" y="56"/>
                  </a:lnTo>
                  <a:lnTo>
                    <a:pt x="38" y="0"/>
                  </a:lnTo>
                  <a:lnTo>
                    <a:pt x="89" y="0"/>
                  </a:lnTo>
                  <a:lnTo>
                    <a:pt x="149" y="61"/>
                  </a:lnTo>
                  <a:lnTo>
                    <a:pt x="225" y="187"/>
                  </a:lnTo>
                  <a:lnTo>
                    <a:pt x="269" y="308"/>
                  </a:lnTo>
                  <a:lnTo>
                    <a:pt x="307" y="424"/>
                  </a:lnTo>
                  <a:lnTo>
                    <a:pt x="320" y="531"/>
                  </a:lnTo>
                  <a:lnTo>
                    <a:pt x="316" y="587"/>
                  </a:lnTo>
                  <a:lnTo>
                    <a:pt x="278" y="655"/>
                  </a:lnTo>
                  <a:lnTo>
                    <a:pt x="213" y="841"/>
                  </a:lnTo>
                  <a:lnTo>
                    <a:pt x="140" y="948"/>
                  </a:lnTo>
                  <a:lnTo>
                    <a:pt x="124" y="995"/>
                  </a:lnTo>
                  <a:lnTo>
                    <a:pt x="192" y="1004"/>
                  </a:lnTo>
                  <a:lnTo>
                    <a:pt x="282" y="1004"/>
                  </a:lnTo>
                  <a:lnTo>
                    <a:pt x="392" y="1046"/>
                  </a:lnTo>
                  <a:lnTo>
                    <a:pt x="384" y="1079"/>
                  </a:lnTo>
                  <a:lnTo>
                    <a:pt x="367" y="1116"/>
                  </a:lnTo>
                  <a:lnTo>
                    <a:pt x="333" y="1134"/>
                  </a:lnTo>
                  <a:lnTo>
                    <a:pt x="265" y="1107"/>
                  </a:lnTo>
                  <a:lnTo>
                    <a:pt x="192" y="1065"/>
                  </a:lnTo>
                  <a:lnTo>
                    <a:pt x="89" y="1060"/>
                  </a:lnTo>
                  <a:lnTo>
                    <a:pt x="25" y="1074"/>
                  </a:lnTo>
                  <a:lnTo>
                    <a:pt x="0" y="1051"/>
                  </a:lnTo>
                  <a:lnTo>
                    <a:pt x="0" y="1018"/>
                  </a:lnTo>
                  <a:lnTo>
                    <a:pt x="34" y="981"/>
                  </a:lnTo>
                  <a:lnTo>
                    <a:pt x="89" y="922"/>
                  </a:lnTo>
                  <a:lnTo>
                    <a:pt x="187" y="767"/>
                  </a:lnTo>
                  <a:lnTo>
                    <a:pt x="231" y="633"/>
                  </a:lnTo>
                  <a:lnTo>
                    <a:pt x="243" y="503"/>
                  </a:lnTo>
                  <a:lnTo>
                    <a:pt x="238" y="433"/>
                  </a:lnTo>
                  <a:lnTo>
                    <a:pt x="205" y="308"/>
                  </a:lnTo>
                  <a:lnTo>
                    <a:pt x="115" y="173"/>
                  </a:lnTo>
                  <a:lnTo>
                    <a:pt x="51" y="103"/>
                  </a:lnTo>
                  <a:lnTo>
                    <a:pt x="73" y="1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3722" y="1990"/>
              <a:ext cx="131" cy="404"/>
            </a:xfrm>
            <a:custGeom>
              <a:avLst/>
              <a:gdLst/>
              <a:ahLst/>
              <a:cxnLst>
                <a:cxn ang="0">
                  <a:pos x="204" y="218"/>
                </a:cxn>
                <a:cxn ang="0">
                  <a:pos x="264" y="96"/>
                </a:cxn>
                <a:cxn ang="0">
                  <a:pos x="321" y="0"/>
                </a:cxn>
                <a:cxn ang="0">
                  <a:pos x="363" y="0"/>
                </a:cxn>
                <a:cxn ang="0">
                  <a:pos x="388" y="40"/>
                </a:cxn>
                <a:cxn ang="0">
                  <a:pos x="392" y="105"/>
                </a:cxn>
                <a:cxn ang="0">
                  <a:pos x="357" y="153"/>
                </a:cxn>
                <a:cxn ang="0">
                  <a:pos x="295" y="213"/>
                </a:cxn>
                <a:cxn ang="0">
                  <a:pos x="246" y="283"/>
                </a:cxn>
                <a:cxn ang="0">
                  <a:pos x="196" y="378"/>
                </a:cxn>
                <a:cxn ang="0">
                  <a:pos x="174" y="445"/>
                </a:cxn>
                <a:cxn ang="0">
                  <a:pos x="154" y="526"/>
                </a:cxn>
                <a:cxn ang="0">
                  <a:pos x="150" y="632"/>
                </a:cxn>
                <a:cxn ang="0">
                  <a:pos x="156" y="727"/>
                </a:cxn>
                <a:cxn ang="0">
                  <a:pos x="182" y="844"/>
                </a:cxn>
                <a:cxn ang="0">
                  <a:pos x="228" y="949"/>
                </a:cxn>
                <a:cxn ang="0">
                  <a:pos x="267" y="1010"/>
                </a:cxn>
                <a:cxn ang="0">
                  <a:pos x="292" y="1053"/>
                </a:cxn>
                <a:cxn ang="0">
                  <a:pos x="295" y="1087"/>
                </a:cxn>
                <a:cxn ang="0">
                  <a:pos x="274" y="1102"/>
                </a:cxn>
                <a:cxn ang="0">
                  <a:pos x="224" y="1109"/>
                </a:cxn>
                <a:cxn ang="0">
                  <a:pos x="150" y="1136"/>
                </a:cxn>
                <a:cxn ang="0">
                  <a:pos x="93" y="1170"/>
                </a:cxn>
                <a:cxn ang="0">
                  <a:pos x="57" y="1210"/>
                </a:cxn>
                <a:cxn ang="0">
                  <a:pos x="25" y="1201"/>
                </a:cxn>
                <a:cxn ang="0">
                  <a:pos x="0" y="1154"/>
                </a:cxn>
                <a:cxn ang="0">
                  <a:pos x="0" y="1114"/>
                </a:cxn>
                <a:cxn ang="0">
                  <a:pos x="57" y="1079"/>
                </a:cxn>
                <a:cxn ang="0">
                  <a:pos x="154" y="1057"/>
                </a:cxn>
                <a:cxn ang="0">
                  <a:pos x="242" y="1044"/>
                </a:cxn>
                <a:cxn ang="0">
                  <a:pos x="204" y="997"/>
                </a:cxn>
                <a:cxn ang="0">
                  <a:pos x="178" y="936"/>
                </a:cxn>
                <a:cxn ang="0">
                  <a:pos x="146" y="848"/>
                </a:cxn>
                <a:cxn ang="0">
                  <a:pos x="111" y="758"/>
                </a:cxn>
                <a:cxn ang="0">
                  <a:pos x="100" y="644"/>
                </a:cxn>
                <a:cxn ang="0">
                  <a:pos x="97" y="535"/>
                </a:cxn>
                <a:cxn ang="0">
                  <a:pos x="121" y="431"/>
                </a:cxn>
                <a:cxn ang="0">
                  <a:pos x="168" y="292"/>
                </a:cxn>
                <a:cxn ang="0">
                  <a:pos x="204" y="218"/>
                </a:cxn>
              </a:cxnLst>
              <a:rect l="0" t="0" r="r" b="b"/>
              <a:pathLst>
                <a:path w="392" h="1210">
                  <a:moveTo>
                    <a:pt x="204" y="218"/>
                  </a:moveTo>
                  <a:lnTo>
                    <a:pt x="264" y="96"/>
                  </a:lnTo>
                  <a:lnTo>
                    <a:pt x="321" y="0"/>
                  </a:lnTo>
                  <a:lnTo>
                    <a:pt x="363" y="0"/>
                  </a:lnTo>
                  <a:lnTo>
                    <a:pt x="388" y="40"/>
                  </a:lnTo>
                  <a:lnTo>
                    <a:pt x="392" y="105"/>
                  </a:lnTo>
                  <a:lnTo>
                    <a:pt x="357" y="153"/>
                  </a:lnTo>
                  <a:lnTo>
                    <a:pt x="295" y="213"/>
                  </a:lnTo>
                  <a:lnTo>
                    <a:pt x="246" y="283"/>
                  </a:lnTo>
                  <a:lnTo>
                    <a:pt x="196" y="378"/>
                  </a:lnTo>
                  <a:lnTo>
                    <a:pt x="174" y="445"/>
                  </a:lnTo>
                  <a:lnTo>
                    <a:pt x="154" y="526"/>
                  </a:lnTo>
                  <a:lnTo>
                    <a:pt x="150" y="632"/>
                  </a:lnTo>
                  <a:lnTo>
                    <a:pt x="156" y="727"/>
                  </a:lnTo>
                  <a:lnTo>
                    <a:pt x="182" y="844"/>
                  </a:lnTo>
                  <a:lnTo>
                    <a:pt x="228" y="949"/>
                  </a:lnTo>
                  <a:lnTo>
                    <a:pt x="267" y="1010"/>
                  </a:lnTo>
                  <a:lnTo>
                    <a:pt x="292" y="1053"/>
                  </a:lnTo>
                  <a:lnTo>
                    <a:pt x="295" y="1087"/>
                  </a:lnTo>
                  <a:lnTo>
                    <a:pt x="274" y="1102"/>
                  </a:lnTo>
                  <a:lnTo>
                    <a:pt x="224" y="1109"/>
                  </a:lnTo>
                  <a:lnTo>
                    <a:pt x="150" y="1136"/>
                  </a:lnTo>
                  <a:lnTo>
                    <a:pt x="93" y="1170"/>
                  </a:lnTo>
                  <a:lnTo>
                    <a:pt x="57" y="1210"/>
                  </a:lnTo>
                  <a:lnTo>
                    <a:pt x="25" y="1201"/>
                  </a:lnTo>
                  <a:lnTo>
                    <a:pt x="0" y="1154"/>
                  </a:lnTo>
                  <a:lnTo>
                    <a:pt x="0" y="1114"/>
                  </a:lnTo>
                  <a:lnTo>
                    <a:pt x="57" y="1079"/>
                  </a:lnTo>
                  <a:lnTo>
                    <a:pt x="154" y="1057"/>
                  </a:lnTo>
                  <a:lnTo>
                    <a:pt x="242" y="1044"/>
                  </a:lnTo>
                  <a:lnTo>
                    <a:pt x="204" y="997"/>
                  </a:lnTo>
                  <a:lnTo>
                    <a:pt x="178" y="936"/>
                  </a:lnTo>
                  <a:lnTo>
                    <a:pt x="146" y="848"/>
                  </a:lnTo>
                  <a:lnTo>
                    <a:pt x="111" y="758"/>
                  </a:lnTo>
                  <a:lnTo>
                    <a:pt x="100" y="644"/>
                  </a:lnTo>
                  <a:lnTo>
                    <a:pt x="97" y="535"/>
                  </a:lnTo>
                  <a:lnTo>
                    <a:pt x="121" y="431"/>
                  </a:lnTo>
                  <a:lnTo>
                    <a:pt x="168" y="292"/>
                  </a:lnTo>
                  <a:lnTo>
                    <a:pt x="204" y="2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917" y="1344"/>
              <a:ext cx="211" cy="457"/>
            </a:xfrm>
            <a:custGeom>
              <a:avLst/>
              <a:gdLst/>
              <a:ahLst/>
              <a:cxnLst>
                <a:cxn ang="0">
                  <a:pos x="13" y="1314"/>
                </a:cxn>
                <a:cxn ang="0">
                  <a:pos x="0" y="1257"/>
                </a:cxn>
                <a:cxn ang="0">
                  <a:pos x="20" y="1212"/>
                </a:cxn>
                <a:cxn ang="0">
                  <a:pos x="73" y="1169"/>
                </a:cxn>
                <a:cxn ang="0">
                  <a:pos x="172" y="1085"/>
                </a:cxn>
                <a:cxn ang="0">
                  <a:pos x="292" y="957"/>
                </a:cxn>
                <a:cxn ang="0">
                  <a:pos x="357" y="843"/>
                </a:cxn>
                <a:cxn ang="0">
                  <a:pos x="386" y="780"/>
                </a:cxn>
                <a:cxn ang="0">
                  <a:pos x="417" y="612"/>
                </a:cxn>
                <a:cxn ang="0">
                  <a:pos x="412" y="379"/>
                </a:cxn>
                <a:cxn ang="0">
                  <a:pos x="399" y="265"/>
                </a:cxn>
                <a:cxn ang="0">
                  <a:pos x="391" y="220"/>
                </a:cxn>
                <a:cxn ang="0">
                  <a:pos x="270" y="159"/>
                </a:cxn>
                <a:cxn ang="0">
                  <a:pos x="266" y="136"/>
                </a:cxn>
                <a:cxn ang="0">
                  <a:pos x="279" y="124"/>
                </a:cxn>
                <a:cxn ang="0">
                  <a:pos x="391" y="159"/>
                </a:cxn>
                <a:cxn ang="0">
                  <a:pos x="417" y="150"/>
                </a:cxn>
                <a:cxn ang="0">
                  <a:pos x="348" y="18"/>
                </a:cxn>
                <a:cxn ang="0">
                  <a:pos x="357" y="0"/>
                </a:cxn>
                <a:cxn ang="0">
                  <a:pos x="382" y="5"/>
                </a:cxn>
                <a:cxn ang="0">
                  <a:pos x="446" y="120"/>
                </a:cxn>
                <a:cxn ang="0">
                  <a:pos x="464" y="124"/>
                </a:cxn>
                <a:cxn ang="0">
                  <a:pos x="498" y="5"/>
                </a:cxn>
                <a:cxn ang="0">
                  <a:pos x="520" y="0"/>
                </a:cxn>
                <a:cxn ang="0">
                  <a:pos x="529" y="22"/>
                </a:cxn>
                <a:cxn ang="0">
                  <a:pos x="502" y="150"/>
                </a:cxn>
                <a:cxn ang="0">
                  <a:pos x="511" y="168"/>
                </a:cxn>
                <a:cxn ang="0">
                  <a:pos x="614" y="150"/>
                </a:cxn>
                <a:cxn ang="0">
                  <a:pos x="632" y="159"/>
                </a:cxn>
                <a:cxn ang="0">
                  <a:pos x="627" y="181"/>
                </a:cxn>
                <a:cxn ang="0">
                  <a:pos x="489" y="216"/>
                </a:cxn>
                <a:cxn ang="0">
                  <a:pos x="477" y="234"/>
                </a:cxn>
                <a:cxn ang="0">
                  <a:pos x="464" y="313"/>
                </a:cxn>
                <a:cxn ang="0">
                  <a:pos x="464" y="428"/>
                </a:cxn>
                <a:cxn ang="0">
                  <a:pos x="468" y="596"/>
                </a:cxn>
                <a:cxn ang="0">
                  <a:pos x="464" y="750"/>
                </a:cxn>
                <a:cxn ang="0">
                  <a:pos x="455" y="820"/>
                </a:cxn>
                <a:cxn ang="0">
                  <a:pos x="386" y="931"/>
                </a:cxn>
                <a:cxn ang="0">
                  <a:pos x="310" y="1045"/>
                </a:cxn>
                <a:cxn ang="0">
                  <a:pos x="227" y="1169"/>
                </a:cxn>
                <a:cxn ang="0">
                  <a:pos x="158" y="1287"/>
                </a:cxn>
                <a:cxn ang="0">
                  <a:pos x="111" y="1353"/>
                </a:cxn>
                <a:cxn ang="0">
                  <a:pos x="42" y="1371"/>
                </a:cxn>
                <a:cxn ang="0">
                  <a:pos x="13" y="1314"/>
                </a:cxn>
              </a:cxnLst>
              <a:rect l="0" t="0" r="r" b="b"/>
              <a:pathLst>
                <a:path w="632" h="1371">
                  <a:moveTo>
                    <a:pt x="13" y="1314"/>
                  </a:moveTo>
                  <a:lnTo>
                    <a:pt x="0" y="1257"/>
                  </a:lnTo>
                  <a:lnTo>
                    <a:pt x="20" y="1212"/>
                  </a:lnTo>
                  <a:lnTo>
                    <a:pt x="73" y="1169"/>
                  </a:lnTo>
                  <a:lnTo>
                    <a:pt x="172" y="1085"/>
                  </a:lnTo>
                  <a:lnTo>
                    <a:pt x="292" y="957"/>
                  </a:lnTo>
                  <a:lnTo>
                    <a:pt x="357" y="843"/>
                  </a:lnTo>
                  <a:lnTo>
                    <a:pt x="386" y="780"/>
                  </a:lnTo>
                  <a:lnTo>
                    <a:pt x="417" y="612"/>
                  </a:lnTo>
                  <a:lnTo>
                    <a:pt x="412" y="379"/>
                  </a:lnTo>
                  <a:lnTo>
                    <a:pt x="399" y="265"/>
                  </a:lnTo>
                  <a:lnTo>
                    <a:pt x="391" y="220"/>
                  </a:lnTo>
                  <a:lnTo>
                    <a:pt x="270" y="159"/>
                  </a:lnTo>
                  <a:lnTo>
                    <a:pt x="266" y="136"/>
                  </a:lnTo>
                  <a:lnTo>
                    <a:pt x="279" y="124"/>
                  </a:lnTo>
                  <a:lnTo>
                    <a:pt x="391" y="159"/>
                  </a:lnTo>
                  <a:lnTo>
                    <a:pt x="417" y="150"/>
                  </a:lnTo>
                  <a:lnTo>
                    <a:pt x="348" y="18"/>
                  </a:lnTo>
                  <a:lnTo>
                    <a:pt x="357" y="0"/>
                  </a:lnTo>
                  <a:lnTo>
                    <a:pt x="382" y="5"/>
                  </a:lnTo>
                  <a:lnTo>
                    <a:pt x="446" y="120"/>
                  </a:lnTo>
                  <a:lnTo>
                    <a:pt x="464" y="124"/>
                  </a:lnTo>
                  <a:lnTo>
                    <a:pt x="498" y="5"/>
                  </a:lnTo>
                  <a:lnTo>
                    <a:pt x="520" y="0"/>
                  </a:lnTo>
                  <a:lnTo>
                    <a:pt x="529" y="22"/>
                  </a:lnTo>
                  <a:lnTo>
                    <a:pt x="502" y="150"/>
                  </a:lnTo>
                  <a:lnTo>
                    <a:pt x="511" y="168"/>
                  </a:lnTo>
                  <a:lnTo>
                    <a:pt x="614" y="150"/>
                  </a:lnTo>
                  <a:lnTo>
                    <a:pt x="632" y="159"/>
                  </a:lnTo>
                  <a:lnTo>
                    <a:pt x="627" y="181"/>
                  </a:lnTo>
                  <a:lnTo>
                    <a:pt x="489" y="216"/>
                  </a:lnTo>
                  <a:lnTo>
                    <a:pt x="477" y="234"/>
                  </a:lnTo>
                  <a:lnTo>
                    <a:pt x="464" y="313"/>
                  </a:lnTo>
                  <a:lnTo>
                    <a:pt x="464" y="428"/>
                  </a:lnTo>
                  <a:lnTo>
                    <a:pt x="468" y="596"/>
                  </a:lnTo>
                  <a:lnTo>
                    <a:pt x="464" y="750"/>
                  </a:lnTo>
                  <a:lnTo>
                    <a:pt x="455" y="820"/>
                  </a:lnTo>
                  <a:lnTo>
                    <a:pt x="386" y="931"/>
                  </a:lnTo>
                  <a:lnTo>
                    <a:pt x="310" y="1045"/>
                  </a:lnTo>
                  <a:lnTo>
                    <a:pt x="227" y="1169"/>
                  </a:lnTo>
                  <a:lnTo>
                    <a:pt x="158" y="1287"/>
                  </a:lnTo>
                  <a:lnTo>
                    <a:pt x="111" y="1353"/>
                  </a:lnTo>
                  <a:lnTo>
                    <a:pt x="42" y="1371"/>
                  </a:lnTo>
                  <a:lnTo>
                    <a:pt x="13" y="13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600" y="1722"/>
              <a:ext cx="220" cy="374"/>
            </a:xfrm>
            <a:custGeom>
              <a:avLst/>
              <a:gdLst/>
              <a:ahLst/>
              <a:cxnLst>
                <a:cxn ang="0">
                  <a:pos x="477" y="110"/>
                </a:cxn>
                <a:cxn ang="0">
                  <a:pos x="546" y="30"/>
                </a:cxn>
                <a:cxn ang="0">
                  <a:pos x="589" y="0"/>
                </a:cxn>
                <a:cxn ang="0">
                  <a:pos x="623" y="6"/>
                </a:cxn>
                <a:cxn ang="0">
                  <a:pos x="658" y="30"/>
                </a:cxn>
                <a:cxn ang="0">
                  <a:pos x="658" y="79"/>
                </a:cxn>
                <a:cxn ang="0">
                  <a:pos x="649" y="149"/>
                </a:cxn>
                <a:cxn ang="0">
                  <a:pos x="623" y="199"/>
                </a:cxn>
                <a:cxn ang="0">
                  <a:pos x="593" y="219"/>
                </a:cxn>
                <a:cxn ang="0">
                  <a:pos x="528" y="250"/>
                </a:cxn>
                <a:cxn ang="0">
                  <a:pos x="446" y="320"/>
                </a:cxn>
                <a:cxn ang="0">
                  <a:pos x="361" y="430"/>
                </a:cxn>
                <a:cxn ang="0">
                  <a:pos x="327" y="519"/>
                </a:cxn>
                <a:cxn ang="0">
                  <a:pos x="279" y="624"/>
                </a:cxn>
                <a:cxn ang="0">
                  <a:pos x="254" y="703"/>
                </a:cxn>
                <a:cxn ang="0">
                  <a:pos x="219" y="804"/>
                </a:cxn>
                <a:cxn ang="0">
                  <a:pos x="205" y="879"/>
                </a:cxn>
                <a:cxn ang="0">
                  <a:pos x="219" y="953"/>
                </a:cxn>
                <a:cxn ang="0">
                  <a:pos x="249" y="1013"/>
                </a:cxn>
                <a:cxn ang="0">
                  <a:pos x="262" y="1033"/>
                </a:cxn>
                <a:cxn ang="0">
                  <a:pos x="254" y="1053"/>
                </a:cxn>
                <a:cxn ang="0">
                  <a:pos x="240" y="1059"/>
                </a:cxn>
                <a:cxn ang="0">
                  <a:pos x="189" y="958"/>
                </a:cxn>
                <a:cxn ang="0">
                  <a:pos x="176" y="968"/>
                </a:cxn>
                <a:cxn ang="0">
                  <a:pos x="189" y="1093"/>
                </a:cxn>
                <a:cxn ang="0">
                  <a:pos x="171" y="1103"/>
                </a:cxn>
                <a:cxn ang="0">
                  <a:pos x="158" y="1088"/>
                </a:cxn>
                <a:cxn ang="0">
                  <a:pos x="151" y="968"/>
                </a:cxn>
                <a:cxn ang="0">
                  <a:pos x="133" y="968"/>
                </a:cxn>
                <a:cxn ang="0">
                  <a:pos x="133" y="1088"/>
                </a:cxn>
                <a:cxn ang="0">
                  <a:pos x="120" y="1123"/>
                </a:cxn>
                <a:cxn ang="0">
                  <a:pos x="98" y="1103"/>
                </a:cxn>
                <a:cxn ang="0">
                  <a:pos x="116" y="918"/>
                </a:cxn>
                <a:cxn ang="0">
                  <a:pos x="107" y="903"/>
                </a:cxn>
                <a:cxn ang="0">
                  <a:pos x="60" y="913"/>
                </a:cxn>
                <a:cxn ang="0">
                  <a:pos x="8" y="903"/>
                </a:cxn>
                <a:cxn ang="0">
                  <a:pos x="0" y="874"/>
                </a:cxn>
                <a:cxn ang="0">
                  <a:pos x="39" y="879"/>
                </a:cxn>
                <a:cxn ang="0">
                  <a:pos x="89" y="874"/>
                </a:cxn>
                <a:cxn ang="0">
                  <a:pos x="142" y="833"/>
                </a:cxn>
                <a:cxn ang="0">
                  <a:pos x="219" y="654"/>
                </a:cxn>
                <a:cxn ang="0">
                  <a:pos x="267" y="508"/>
                </a:cxn>
                <a:cxn ang="0">
                  <a:pos x="309" y="404"/>
                </a:cxn>
                <a:cxn ang="0">
                  <a:pos x="361" y="310"/>
                </a:cxn>
                <a:cxn ang="0">
                  <a:pos x="417" y="209"/>
                </a:cxn>
                <a:cxn ang="0">
                  <a:pos x="451" y="144"/>
                </a:cxn>
                <a:cxn ang="0">
                  <a:pos x="477" y="110"/>
                </a:cxn>
              </a:cxnLst>
              <a:rect l="0" t="0" r="r" b="b"/>
              <a:pathLst>
                <a:path w="658" h="1123">
                  <a:moveTo>
                    <a:pt x="477" y="110"/>
                  </a:moveTo>
                  <a:lnTo>
                    <a:pt x="546" y="30"/>
                  </a:lnTo>
                  <a:lnTo>
                    <a:pt x="589" y="0"/>
                  </a:lnTo>
                  <a:lnTo>
                    <a:pt x="623" y="6"/>
                  </a:lnTo>
                  <a:lnTo>
                    <a:pt x="658" y="30"/>
                  </a:lnTo>
                  <a:lnTo>
                    <a:pt x="658" y="79"/>
                  </a:lnTo>
                  <a:lnTo>
                    <a:pt x="649" y="149"/>
                  </a:lnTo>
                  <a:lnTo>
                    <a:pt x="623" y="199"/>
                  </a:lnTo>
                  <a:lnTo>
                    <a:pt x="593" y="219"/>
                  </a:lnTo>
                  <a:lnTo>
                    <a:pt x="528" y="250"/>
                  </a:lnTo>
                  <a:lnTo>
                    <a:pt x="446" y="320"/>
                  </a:lnTo>
                  <a:lnTo>
                    <a:pt x="361" y="430"/>
                  </a:lnTo>
                  <a:lnTo>
                    <a:pt x="327" y="519"/>
                  </a:lnTo>
                  <a:lnTo>
                    <a:pt x="279" y="624"/>
                  </a:lnTo>
                  <a:lnTo>
                    <a:pt x="254" y="703"/>
                  </a:lnTo>
                  <a:lnTo>
                    <a:pt x="219" y="804"/>
                  </a:lnTo>
                  <a:lnTo>
                    <a:pt x="205" y="879"/>
                  </a:lnTo>
                  <a:lnTo>
                    <a:pt x="219" y="953"/>
                  </a:lnTo>
                  <a:lnTo>
                    <a:pt x="249" y="1013"/>
                  </a:lnTo>
                  <a:lnTo>
                    <a:pt x="262" y="1033"/>
                  </a:lnTo>
                  <a:lnTo>
                    <a:pt x="254" y="1053"/>
                  </a:lnTo>
                  <a:lnTo>
                    <a:pt x="240" y="1059"/>
                  </a:lnTo>
                  <a:lnTo>
                    <a:pt x="189" y="958"/>
                  </a:lnTo>
                  <a:lnTo>
                    <a:pt x="176" y="968"/>
                  </a:lnTo>
                  <a:lnTo>
                    <a:pt x="189" y="1093"/>
                  </a:lnTo>
                  <a:lnTo>
                    <a:pt x="171" y="1103"/>
                  </a:lnTo>
                  <a:lnTo>
                    <a:pt x="158" y="1088"/>
                  </a:lnTo>
                  <a:lnTo>
                    <a:pt x="151" y="968"/>
                  </a:lnTo>
                  <a:lnTo>
                    <a:pt x="133" y="968"/>
                  </a:lnTo>
                  <a:lnTo>
                    <a:pt x="133" y="1088"/>
                  </a:lnTo>
                  <a:lnTo>
                    <a:pt x="120" y="1123"/>
                  </a:lnTo>
                  <a:lnTo>
                    <a:pt x="98" y="1103"/>
                  </a:lnTo>
                  <a:lnTo>
                    <a:pt x="116" y="918"/>
                  </a:lnTo>
                  <a:lnTo>
                    <a:pt x="107" y="903"/>
                  </a:lnTo>
                  <a:lnTo>
                    <a:pt x="60" y="913"/>
                  </a:lnTo>
                  <a:lnTo>
                    <a:pt x="8" y="903"/>
                  </a:lnTo>
                  <a:lnTo>
                    <a:pt x="0" y="874"/>
                  </a:lnTo>
                  <a:lnTo>
                    <a:pt x="39" y="879"/>
                  </a:lnTo>
                  <a:lnTo>
                    <a:pt x="89" y="874"/>
                  </a:lnTo>
                  <a:lnTo>
                    <a:pt x="142" y="833"/>
                  </a:lnTo>
                  <a:lnTo>
                    <a:pt x="219" y="654"/>
                  </a:lnTo>
                  <a:lnTo>
                    <a:pt x="267" y="508"/>
                  </a:lnTo>
                  <a:lnTo>
                    <a:pt x="309" y="404"/>
                  </a:lnTo>
                  <a:lnTo>
                    <a:pt x="361" y="310"/>
                  </a:lnTo>
                  <a:lnTo>
                    <a:pt x="417" y="209"/>
                  </a:lnTo>
                  <a:lnTo>
                    <a:pt x="451" y="144"/>
                  </a:lnTo>
                  <a:lnTo>
                    <a:pt x="477" y="1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1676400" y="2057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D</a:t>
                      </a:r>
                      <a:r>
                        <a:rPr lang="en-US" baseline="-25000" dirty="0" smtClean="0">
                          <a:latin typeface="+mn-lt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+mn-lt"/>
                        </a:rPr>
                        <a:t>x</a:t>
                      </a:r>
                      <a:r>
                        <a:rPr lang="en-US" baseline="-25000" dirty="0" smtClean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+mn-lt"/>
                        </a:rPr>
                        <a:t>x</a:t>
                      </a:r>
                      <a:r>
                        <a:rPr lang="en-US" baseline="-25000" dirty="0" smtClean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T Extra"/>
                          <a:sym typeface="MT Extra"/>
                        </a:rPr>
                        <a:t></a:t>
                      </a:r>
                      <a:endParaRPr lang="en-US" dirty="0" smtClean="0">
                        <a:latin typeface="MT Extr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x</a:t>
                      </a:r>
                      <a:r>
                        <a:rPr lang="en-US" baseline="-25000" dirty="0" err="1" smtClean="0">
                          <a:latin typeface="+mn-lt"/>
                        </a:rPr>
                        <a:t>n</a:t>
                      </a:r>
                      <a:endParaRPr lang="en-US" baseline="-2500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6705600" y="2057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D</a:t>
                      </a:r>
                      <a:r>
                        <a:rPr lang="en-US" baseline="-25000" dirty="0" smtClean="0">
                          <a:latin typeface="+mn-lt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+mn-lt"/>
                        </a:rPr>
                        <a:t>y</a:t>
                      </a:r>
                      <a:r>
                        <a:rPr lang="en-US" baseline="-25000" dirty="0" smtClean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+mn-lt"/>
                        </a:rPr>
                        <a:t>y</a:t>
                      </a:r>
                      <a:r>
                        <a:rPr lang="en-US" baseline="-25000" dirty="0" smtClean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T Extra"/>
                          <a:sym typeface="MT Extra"/>
                        </a:rPr>
                        <a:t></a:t>
                      </a:r>
                      <a:endParaRPr lang="en-US" dirty="0" smtClean="0">
                        <a:latin typeface="MT Extra"/>
                      </a:endParaRP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latin typeface="+mn-lt"/>
                        </a:rPr>
                        <a:t>y</a:t>
                      </a:r>
                      <a:r>
                        <a:rPr lang="en-US" baseline="-25000" dirty="0" err="1" smtClean="0">
                          <a:latin typeface="+mn-lt"/>
                        </a:rPr>
                        <a:t>m</a:t>
                      </a:r>
                      <a:endParaRPr lang="en-US" baseline="-2500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Rectangle 55"/>
          <p:cNvSpPr/>
          <p:nvPr/>
        </p:nvSpPr>
        <p:spPr>
          <a:xfrm>
            <a:off x="1295400" y="4267200"/>
            <a:ext cx="133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/>
              </a:rPr>
              <a:t>Z</a:t>
            </a:r>
            <a:r>
              <a:rPr lang="en-US" baseline="-25000" dirty="0" smtClean="0">
                <a:latin typeface="Calibri"/>
              </a:rPr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Symbol"/>
                <a:sym typeface="Symbol"/>
              </a:rPr>
              <a:t></a:t>
            </a:r>
            <a:r>
              <a:rPr lang="en-US" dirty="0" smtClean="0"/>
              <a:t> f(D</a:t>
            </a:r>
            <a:r>
              <a:rPr lang="en-US" baseline="-25000" dirty="0" smtClean="0"/>
              <a:t>A</a:t>
            </a:r>
            <a:r>
              <a:rPr lang="en-US" dirty="0" smtClean="0"/>
              <a:t>,D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rot="10800000" flipV="1">
            <a:off x="2057400" y="3886200"/>
            <a:ext cx="6858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172200" y="3886200"/>
            <a:ext cx="7620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53200" y="4191000"/>
            <a:ext cx="1280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/>
              </a:rPr>
              <a:t>Z</a:t>
            </a:r>
            <a:r>
              <a:rPr lang="en-US" baseline="-25000" dirty="0" smtClean="0">
                <a:latin typeface="Calibri"/>
              </a:rPr>
              <a:t>B</a:t>
            </a:r>
            <a:r>
              <a:rPr lang="en-US" dirty="0" smtClean="0">
                <a:latin typeface="Symbol"/>
                <a:sym typeface="Symbol"/>
              </a:rPr>
              <a:t></a:t>
            </a:r>
            <a:r>
              <a:rPr lang="en-US" dirty="0" smtClean="0"/>
              <a:t> f(D</a:t>
            </a:r>
            <a:r>
              <a:rPr lang="en-US" baseline="-25000" dirty="0" smtClean="0"/>
              <a:t>A</a:t>
            </a:r>
            <a:r>
              <a:rPr lang="en-US" dirty="0" smtClean="0"/>
              <a:t>,D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457200" y="5105400"/>
            <a:ext cx="8229600" cy="1189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A’s view should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be a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differentially private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function of </a:t>
            </a:r>
            <a:r>
              <a:rPr kumimoji="0" lang="en-US" sz="240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</a:t>
            </a:r>
            <a:r>
              <a:rPr kumimoji="0" lang="en-US" sz="2400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B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(even if A deviates from protocol), and vice-versa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 animBg="1"/>
      <p:bldP spid="19" grpId="0"/>
      <p:bldP spid="56" grpId="0"/>
      <p:bldP spid="62" grpId="0"/>
      <p:bldP spid="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b="1" dirty="0" smtClean="0">
                <a:solidFill>
                  <a:srgbClr val="9B08B8"/>
                </a:solidFill>
                <a:latin typeface="Comic Sans MS" pitchFamily="66" charset="0"/>
              </a:rPr>
              <a:t>Two-Party Differential Privacy</a:t>
            </a:r>
            <a:br>
              <a:rPr lang="en-CA" sz="3600" b="1" dirty="0" smtClean="0">
                <a:solidFill>
                  <a:srgbClr val="9B08B8"/>
                </a:solidFill>
                <a:latin typeface="Comic Sans MS" pitchFamily="66" charset="0"/>
              </a:rPr>
            </a:br>
            <a:endParaRPr lang="en-CA" sz="3600" b="1" dirty="0">
              <a:solidFill>
                <a:srgbClr val="9B08B8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2800" dirty="0" smtClean="0">
                <a:latin typeface="Comic Sans MS" pitchFamily="66" charset="0"/>
              </a:rPr>
              <a:t>Let P(</a:t>
            </a:r>
            <a:r>
              <a:rPr lang="en-CA" sz="2800" dirty="0" err="1" smtClean="0">
                <a:latin typeface="Comic Sans MS" pitchFamily="66" charset="0"/>
              </a:rPr>
              <a:t>x,y</a:t>
            </a:r>
            <a:r>
              <a:rPr lang="en-CA" sz="2800" dirty="0" smtClean="0">
                <a:latin typeface="Comic Sans MS" pitchFamily="66" charset="0"/>
              </a:rPr>
              <a:t>) be a 2-party protocol. </a:t>
            </a:r>
            <a:r>
              <a:rPr lang="en-CA" sz="2800" b="1" dirty="0" smtClean="0">
                <a:solidFill>
                  <a:srgbClr val="FF0000"/>
                </a:solidFill>
                <a:latin typeface="Comic Sans MS" pitchFamily="66" charset="0"/>
              </a:rPr>
              <a:t>P is </a:t>
            </a:r>
            <a:r>
              <a:rPr lang="el-GR" sz="2800" b="1" dirty="0" smtClean="0">
                <a:solidFill>
                  <a:srgbClr val="FF0000"/>
                </a:solidFill>
                <a:latin typeface="Comic Sans MS" pitchFamily="66" charset="0"/>
                <a:ea typeface="Cambria Math"/>
              </a:rPr>
              <a:t>ε</a:t>
            </a:r>
            <a:r>
              <a:rPr lang="en-CA" sz="2800" b="1" dirty="0" smtClean="0">
                <a:solidFill>
                  <a:srgbClr val="FF0000"/>
                </a:solidFill>
                <a:latin typeface="Comic Sans MS" pitchFamily="66" charset="0"/>
              </a:rPr>
              <a:t>-DP </a:t>
            </a:r>
            <a:r>
              <a:rPr lang="en-CA" sz="2800" dirty="0" smtClean="0">
                <a:latin typeface="Comic Sans MS" pitchFamily="66" charset="0"/>
              </a:rPr>
              <a:t>if:</a:t>
            </a:r>
          </a:p>
          <a:p>
            <a:pPr>
              <a:buNone/>
            </a:pPr>
            <a:r>
              <a:rPr lang="en-CA" sz="2800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en-CA" sz="2800" dirty="0" smtClean="0">
                <a:latin typeface="Comic Sans MS" pitchFamily="66" charset="0"/>
              </a:rPr>
              <a:t>(1) for all y,  for every pair x, x’ that are </a:t>
            </a:r>
            <a:r>
              <a:rPr lang="en-CA" sz="2800" dirty="0" err="1" smtClean="0">
                <a:latin typeface="Comic Sans MS" pitchFamily="66" charset="0"/>
              </a:rPr>
              <a:t>neighbors</a:t>
            </a:r>
            <a:r>
              <a:rPr lang="en-CA" sz="2800" dirty="0" smtClean="0">
                <a:latin typeface="Comic Sans MS" pitchFamily="66" charset="0"/>
              </a:rPr>
              <a:t>, and for every transcript </a:t>
            </a:r>
            <a:r>
              <a:rPr lang="el-GR" sz="2800" dirty="0" smtClean="0">
                <a:latin typeface="Comic Sans MS" pitchFamily="66" charset="0"/>
                <a:ea typeface="Cambria Math"/>
              </a:rPr>
              <a:t>π</a:t>
            </a:r>
            <a:r>
              <a:rPr lang="en-CA" sz="2800" dirty="0" smtClean="0">
                <a:latin typeface="Comic Sans MS" pitchFamily="66" charset="0"/>
              </a:rPr>
              <a:t>, </a:t>
            </a:r>
          </a:p>
          <a:p>
            <a:pPr>
              <a:buNone/>
            </a:pPr>
            <a:r>
              <a:rPr lang="en-CA" sz="2800" dirty="0" smtClean="0">
                <a:latin typeface="Comic Sans MS" pitchFamily="66" charset="0"/>
              </a:rPr>
              <a:t>   </a:t>
            </a:r>
            <a:r>
              <a:rPr lang="en-CA" sz="2800" b="1" dirty="0" smtClean="0">
                <a:solidFill>
                  <a:srgbClr val="200BBF"/>
                </a:solidFill>
                <a:latin typeface="Comic Sans MS" pitchFamily="66" charset="0"/>
              </a:rPr>
              <a:t>Pr[P(</a:t>
            </a:r>
            <a:r>
              <a:rPr lang="en-CA" sz="2800" b="1" dirty="0" err="1" smtClean="0">
                <a:solidFill>
                  <a:srgbClr val="200BBF"/>
                </a:solidFill>
                <a:latin typeface="Comic Sans MS" pitchFamily="66" charset="0"/>
              </a:rPr>
              <a:t>x,y</a:t>
            </a:r>
            <a:r>
              <a:rPr lang="en-CA" sz="2800" b="1" dirty="0" smtClean="0">
                <a:solidFill>
                  <a:srgbClr val="200BBF"/>
                </a:solidFill>
                <a:latin typeface="Comic Sans MS" pitchFamily="66" charset="0"/>
              </a:rPr>
              <a:t>) = </a:t>
            </a:r>
            <a:r>
              <a:rPr lang="el-GR" sz="2800" b="1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π</a:t>
            </a:r>
            <a:r>
              <a:rPr lang="en-CA" sz="2800" b="1" dirty="0" smtClean="0">
                <a:solidFill>
                  <a:srgbClr val="200BBF"/>
                </a:solidFill>
                <a:latin typeface="Comic Sans MS" pitchFamily="66" charset="0"/>
              </a:rPr>
              <a:t> ] </a:t>
            </a:r>
            <a:r>
              <a:rPr lang="en-CA" sz="2800" b="1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≤</a:t>
            </a:r>
            <a:r>
              <a:rPr lang="en-CA" sz="2800" b="1" dirty="0" smtClean="0">
                <a:solidFill>
                  <a:srgbClr val="200BBF"/>
                </a:solidFill>
                <a:latin typeface="Comic Sans MS" pitchFamily="66" charset="0"/>
              </a:rPr>
              <a:t> exp(</a:t>
            </a:r>
            <a:r>
              <a:rPr lang="el-GR" sz="2800" b="1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ε</a:t>
            </a:r>
            <a:r>
              <a:rPr lang="en-CA" sz="2800" b="1" dirty="0" smtClean="0">
                <a:solidFill>
                  <a:srgbClr val="200BBF"/>
                </a:solidFill>
                <a:latin typeface="Comic Sans MS" pitchFamily="66" charset="0"/>
              </a:rPr>
              <a:t>) Pr[P(</a:t>
            </a:r>
            <a:r>
              <a:rPr lang="en-CA" sz="2800" b="1" dirty="0" err="1" smtClean="0">
                <a:solidFill>
                  <a:srgbClr val="200BBF"/>
                </a:solidFill>
                <a:latin typeface="Comic Sans MS" pitchFamily="66" charset="0"/>
              </a:rPr>
              <a:t>x’,y</a:t>
            </a:r>
            <a:r>
              <a:rPr lang="en-CA" sz="2800" b="1" dirty="0" smtClean="0">
                <a:solidFill>
                  <a:srgbClr val="200BBF"/>
                </a:solidFill>
                <a:latin typeface="Comic Sans MS" pitchFamily="66" charset="0"/>
              </a:rPr>
              <a:t>) = </a:t>
            </a:r>
            <a:r>
              <a:rPr lang="el-GR" sz="2800" b="1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π</a:t>
            </a:r>
            <a:r>
              <a:rPr lang="en-CA" sz="2800" b="1" dirty="0" smtClean="0">
                <a:solidFill>
                  <a:srgbClr val="200BBF"/>
                </a:solidFill>
                <a:latin typeface="Comic Sans MS" pitchFamily="66" charset="0"/>
              </a:rPr>
              <a:t> ]</a:t>
            </a:r>
          </a:p>
          <a:p>
            <a:pPr>
              <a:buNone/>
            </a:pPr>
            <a:r>
              <a:rPr lang="en-CA" sz="2800" dirty="0" smtClean="0">
                <a:latin typeface="Comic Sans MS" pitchFamily="66" charset="0"/>
              </a:rPr>
              <a:t>(2) symmetrically, for all x, for every pair of </a:t>
            </a:r>
            <a:r>
              <a:rPr lang="en-CA" sz="2800" dirty="0" err="1" smtClean="0">
                <a:latin typeface="Comic Sans MS" pitchFamily="66" charset="0"/>
              </a:rPr>
              <a:t>neighbors</a:t>
            </a:r>
            <a:r>
              <a:rPr lang="en-CA" sz="2800" dirty="0" smtClean="0">
                <a:latin typeface="Comic Sans MS" pitchFamily="66" charset="0"/>
              </a:rPr>
              <a:t> </a:t>
            </a:r>
            <a:r>
              <a:rPr lang="en-CA" sz="2800" dirty="0" err="1" smtClean="0">
                <a:latin typeface="Comic Sans MS" pitchFamily="66" charset="0"/>
              </a:rPr>
              <a:t>y,y</a:t>
            </a:r>
            <a:r>
              <a:rPr lang="en-CA" sz="2800" dirty="0" smtClean="0">
                <a:latin typeface="Comic Sans MS" pitchFamily="66" charset="0"/>
              </a:rPr>
              <a:t>’ and for every transcript </a:t>
            </a:r>
            <a:r>
              <a:rPr lang="el-GR" sz="2800" dirty="0" smtClean="0">
                <a:latin typeface="Comic Sans MS" pitchFamily="66" charset="0"/>
                <a:ea typeface="Cambria Math"/>
              </a:rPr>
              <a:t>π</a:t>
            </a:r>
            <a:endParaRPr lang="en-CA" sz="2800" dirty="0" smtClean="0">
              <a:latin typeface="Comic Sans MS" pitchFamily="66" charset="0"/>
              <a:ea typeface="Cambria Math"/>
            </a:endParaRPr>
          </a:p>
          <a:p>
            <a:pPr>
              <a:buNone/>
            </a:pPr>
            <a:r>
              <a:rPr lang="en-CA" sz="2800" dirty="0" smtClean="0">
                <a:latin typeface="Comic Sans MS" pitchFamily="66" charset="0"/>
                <a:ea typeface="Cambria Math"/>
              </a:rPr>
              <a:t>	</a:t>
            </a:r>
            <a:r>
              <a:rPr lang="en-CA" sz="2800" b="1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Pr[P(</a:t>
            </a:r>
            <a:r>
              <a:rPr lang="en-CA" sz="2800" b="1" dirty="0" err="1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x,y</a:t>
            </a:r>
            <a:r>
              <a:rPr lang="en-CA" sz="2800" b="1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)=</a:t>
            </a:r>
            <a:r>
              <a:rPr lang="el-GR" sz="2800" b="1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π</a:t>
            </a:r>
            <a:r>
              <a:rPr lang="en-CA" sz="2800" b="1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 ] ≤ exp(</a:t>
            </a:r>
            <a:r>
              <a:rPr lang="el-GR" sz="2800" b="1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ε</a:t>
            </a:r>
            <a:r>
              <a:rPr lang="en-CA" sz="2800" b="1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) Pr[P(</a:t>
            </a:r>
            <a:r>
              <a:rPr lang="en-CA" sz="2800" b="1" dirty="0" err="1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x,y</a:t>
            </a:r>
            <a:r>
              <a:rPr lang="en-CA" sz="2800" b="1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’) = </a:t>
            </a:r>
            <a:r>
              <a:rPr lang="el-GR" sz="2800" b="1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π</a:t>
            </a:r>
            <a:r>
              <a:rPr lang="en-CA" sz="2800" b="1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]</a:t>
            </a:r>
            <a:endParaRPr lang="en-CA" sz="2800" b="1" dirty="0" smtClean="0">
              <a:solidFill>
                <a:srgbClr val="200BBF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1" y="57912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Question: Can anything that can be done DP-</a:t>
            </a:r>
            <a:r>
              <a:rPr lang="en-US" sz="2000" b="1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ly</a:t>
            </a:r>
            <a:r>
              <a:rPr lang="en-US" sz="20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 in client-server setting also be done DP-</a:t>
            </a:r>
            <a:r>
              <a:rPr lang="en-US" sz="2000" b="1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ly</a:t>
            </a:r>
            <a:r>
              <a:rPr lang="en-US" sz="20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 in multiparty setting?</a:t>
            </a:r>
            <a:endParaRPr lang="en-US" sz="2000" b="1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CA" b="1" dirty="0" smtClean="0">
                <a:solidFill>
                  <a:srgbClr val="7030A0"/>
                </a:solidFill>
                <a:latin typeface="Comic Sans MS" pitchFamily="66" charset="0"/>
              </a:rPr>
              <a:t>Examples</a:t>
            </a:r>
            <a:endParaRPr lang="en-CA" b="1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CA" b="1" dirty="0" smtClean="0">
                <a:solidFill>
                  <a:srgbClr val="FF0000"/>
                </a:solidFill>
                <a:latin typeface="Comic Sans MS" pitchFamily="66" charset="0"/>
              </a:rPr>
              <a:t>Ones(</a:t>
            </a:r>
            <a:r>
              <a:rPr lang="en-CA" b="1" dirty="0" err="1" smtClean="0">
                <a:solidFill>
                  <a:srgbClr val="FF0000"/>
                </a:solidFill>
                <a:latin typeface="Comic Sans MS" pitchFamily="66" charset="0"/>
              </a:rPr>
              <a:t>x,y</a:t>
            </a:r>
            <a:r>
              <a:rPr lang="en-CA" b="1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CA" dirty="0" smtClean="0">
                <a:latin typeface="Comic Sans MS" pitchFamily="66" charset="0"/>
              </a:rPr>
              <a:t> = the number of ones in </a:t>
            </a:r>
            <a:r>
              <a:rPr lang="en-CA" dirty="0" err="1" smtClean="0">
                <a:latin typeface="Comic Sans MS" pitchFamily="66" charset="0"/>
              </a:rPr>
              <a:t>xy</a:t>
            </a:r>
            <a:r>
              <a:rPr lang="en-CA" dirty="0" smtClean="0">
                <a:latin typeface="Comic Sans MS" pitchFamily="66" charset="0"/>
              </a:rPr>
              <a:t> </a:t>
            </a:r>
          </a:p>
          <a:p>
            <a:pPr marL="514350" indent="-514350">
              <a:buNone/>
            </a:pPr>
            <a:r>
              <a:rPr lang="en-CA" dirty="0" smtClean="0">
                <a:solidFill>
                  <a:srgbClr val="00B050"/>
                </a:solidFill>
                <a:latin typeface="Comic Sans MS" pitchFamily="66" charset="0"/>
              </a:rPr>
              <a:t>       Ones(00001111,10101010) = 8.</a:t>
            </a:r>
          </a:p>
          <a:p>
            <a:pPr marL="514350" indent="-514350">
              <a:buNone/>
            </a:pPr>
            <a:r>
              <a:rPr lang="en-CA" dirty="0" smtClean="0">
                <a:latin typeface="Comic Sans MS" pitchFamily="66" charset="0"/>
              </a:rPr>
              <a:t>        </a:t>
            </a:r>
          </a:p>
          <a:p>
            <a:pPr marL="514350" indent="-514350">
              <a:buNone/>
            </a:pPr>
            <a:r>
              <a:rPr lang="en-CA" b="1" dirty="0" smtClean="0">
                <a:solidFill>
                  <a:srgbClr val="200BBF"/>
                </a:solidFill>
                <a:latin typeface="Comic Sans MS" pitchFamily="66" charset="0"/>
              </a:rPr>
              <a:t>	  CC(Ones) = </a:t>
            </a:r>
            <a:r>
              <a:rPr lang="en-CA" b="1" dirty="0" err="1" smtClean="0">
                <a:solidFill>
                  <a:srgbClr val="200BBF"/>
                </a:solidFill>
                <a:latin typeface="Comic Sans MS" pitchFamily="66" charset="0"/>
              </a:rPr>
              <a:t>logn</a:t>
            </a:r>
            <a:r>
              <a:rPr lang="en-CA" b="1" dirty="0" smtClean="0">
                <a:solidFill>
                  <a:srgbClr val="200BBF"/>
                </a:solidFill>
                <a:latin typeface="Comic Sans MS" pitchFamily="66" charset="0"/>
              </a:rPr>
              <a:t>. </a:t>
            </a:r>
          </a:p>
          <a:p>
            <a:pPr marL="514350" indent="-514350">
              <a:buNone/>
            </a:pPr>
            <a:r>
              <a:rPr lang="en-CA" b="1" dirty="0" smtClean="0">
                <a:solidFill>
                  <a:srgbClr val="200BBF"/>
                </a:solidFill>
                <a:latin typeface="Comic Sans MS" pitchFamily="66" charset="0"/>
              </a:rPr>
              <a:t>	  There is a low error DP protocol.</a:t>
            </a:r>
          </a:p>
          <a:p>
            <a:pPr marL="514350" indent="-514350">
              <a:buNone/>
            </a:pPr>
            <a:endParaRPr lang="en-CA" dirty="0" smtClean="0">
              <a:latin typeface="Comic Sans MS" pitchFamily="66" charset="0"/>
            </a:endParaRPr>
          </a:p>
          <a:p>
            <a:pPr marL="514350" indent="-514350">
              <a:buNone/>
            </a:pPr>
            <a:r>
              <a:rPr lang="en-CA" b="1" dirty="0" smtClean="0">
                <a:solidFill>
                  <a:srgbClr val="FF0000"/>
                </a:solidFill>
                <a:latin typeface="Comic Sans MS" pitchFamily="66" charset="0"/>
              </a:rPr>
              <a:t>2.</a:t>
            </a:r>
            <a:r>
              <a:rPr lang="en-CA" dirty="0" smtClean="0">
                <a:latin typeface="Comic Sans MS" pitchFamily="66" charset="0"/>
              </a:rPr>
              <a:t> </a:t>
            </a:r>
            <a:r>
              <a:rPr lang="en-CA" b="1" dirty="0" smtClean="0">
                <a:solidFill>
                  <a:srgbClr val="FF0000"/>
                </a:solidFill>
                <a:latin typeface="Comic Sans MS" pitchFamily="66" charset="0"/>
              </a:rPr>
              <a:t>Hamming Distance HD(</a:t>
            </a:r>
            <a:r>
              <a:rPr lang="en-CA" b="1" dirty="0" err="1" smtClean="0">
                <a:solidFill>
                  <a:srgbClr val="FF0000"/>
                </a:solidFill>
                <a:latin typeface="Comic Sans MS" pitchFamily="66" charset="0"/>
              </a:rPr>
              <a:t>x,y</a:t>
            </a:r>
            <a:r>
              <a:rPr lang="en-CA" b="1" dirty="0" smtClean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en-CA" dirty="0" smtClean="0">
                <a:latin typeface="Comic Sans MS" pitchFamily="66" charset="0"/>
              </a:rPr>
              <a:t>= the number of positions </a:t>
            </a:r>
            <a:r>
              <a:rPr lang="en-CA" dirty="0" err="1" smtClean="0">
                <a:latin typeface="Comic Sans MS" pitchFamily="66" charset="0"/>
              </a:rPr>
              <a:t>i</a:t>
            </a:r>
            <a:r>
              <a:rPr lang="en-CA" dirty="0" smtClean="0">
                <a:latin typeface="Comic Sans MS" pitchFamily="66" charset="0"/>
              </a:rPr>
              <a:t> </a:t>
            </a:r>
            <a:endParaRPr lang="en-CA" dirty="0" smtClean="0">
              <a:latin typeface="Comic Sans MS" pitchFamily="66" charset="0"/>
            </a:endParaRPr>
          </a:p>
          <a:p>
            <a:pPr marL="514350" indent="-514350">
              <a:buNone/>
            </a:pPr>
            <a:r>
              <a:rPr lang="en-CA" dirty="0">
                <a:latin typeface="Comic Sans MS" pitchFamily="66" charset="0"/>
              </a:rPr>
              <a:t>	</a:t>
            </a:r>
            <a:r>
              <a:rPr lang="en-CA" dirty="0" smtClean="0">
                <a:latin typeface="Comic Sans MS" pitchFamily="66" charset="0"/>
              </a:rPr>
              <a:t>	</a:t>
            </a:r>
            <a:r>
              <a:rPr lang="en-CA" dirty="0" smtClean="0">
                <a:latin typeface="Comic Sans MS" pitchFamily="66" charset="0"/>
              </a:rPr>
              <a:t>where </a:t>
            </a:r>
            <a:r>
              <a:rPr lang="en-CA" dirty="0" smtClean="0">
                <a:latin typeface="Comic Sans MS" pitchFamily="66" charset="0"/>
              </a:rPr>
              <a:t>x</a:t>
            </a:r>
            <a:r>
              <a:rPr lang="en-CA" baseline="-25000" dirty="0" smtClean="0">
                <a:latin typeface="Comic Sans MS" pitchFamily="66" charset="0"/>
              </a:rPr>
              <a:t>i</a:t>
            </a:r>
            <a:r>
              <a:rPr lang="en-CA" dirty="0" smtClean="0">
                <a:latin typeface="Comic Sans MS" pitchFamily="66" charset="0"/>
              </a:rPr>
              <a:t>  </a:t>
            </a:r>
            <a:r>
              <a:rPr lang="en-CA" dirty="0" smtClean="0">
                <a:latin typeface="Cambria Math"/>
                <a:ea typeface="Cambria Math"/>
              </a:rPr>
              <a:t>≠ </a:t>
            </a:r>
            <a:r>
              <a:rPr lang="en-CA" dirty="0" err="1" smtClean="0">
                <a:latin typeface="Comic Sans MS" pitchFamily="66" charset="0"/>
                <a:ea typeface="Cambria Math"/>
              </a:rPr>
              <a:t>y</a:t>
            </a:r>
            <a:r>
              <a:rPr lang="en-CA" baseline="-25000" dirty="0" err="1" smtClean="0">
                <a:latin typeface="Comic Sans MS" pitchFamily="66" charset="0"/>
                <a:ea typeface="Cambria Math"/>
              </a:rPr>
              <a:t>i</a:t>
            </a:r>
            <a:r>
              <a:rPr lang="en-CA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r>
              <a:rPr lang="en-CA" dirty="0" smtClean="0">
                <a:latin typeface="Comic Sans MS" pitchFamily="66" charset="0"/>
              </a:rPr>
              <a:t>         </a:t>
            </a:r>
            <a:r>
              <a:rPr lang="en-CA" dirty="0" smtClean="0">
                <a:solidFill>
                  <a:srgbClr val="00B050"/>
                </a:solidFill>
                <a:latin typeface="Comic Sans MS" pitchFamily="66" charset="0"/>
              </a:rPr>
              <a:t>HD(00001111, 10101010) = 4</a:t>
            </a:r>
          </a:p>
          <a:p>
            <a:pPr>
              <a:buNone/>
            </a:pPr>
            <a:r>
              <a:rPr lang="en-CA" dirty="0" smtClean="0">
                <a:solidFill>
                  <a:srgbClr val="00B050"/>
                </a:solidFill>
                <a:latin typeface="Comic Sans MS" pitchFamily="66" charset="0"/>
              </a:rPr>
              <a:t>		</a:t>
            </a:r>
          </a:p>
          <a:p>
            <a:pPr>
              <a:buNone/>
            </a:pPr>
            <a:r>
              <a:rPr lang="en-CA" b="1" dirty="0" smtClean="0">
                <a:solidFill>
                  <a:srgbClr val="200BBF"/>
                </a:solidFill>
                <a:latin typeface="Comic Sans MS" pitchFamily="66" charset="0"/>
              </a:rPr>
              <a:t>		CC(HD)=n. </a:t>
            </a:r>
          </a:p>
          <a:p>
            <a:pPr>
              <a:buNone/>
            </a:pPr>
            <a:r>
              <a:rPr lang="en-CA" b="1" dirty="0" smtClean="0">
                <a:solidFill>
                  <a:srgbClr val="200BBF"/>
                </a:solidFill>
                <a:latin typeface="Comic Sans MS" pitchFamily="66" charset="0"/>
              </a:rPr>
              <a:t>		No low error DP </a:t>
            </a:r>
            <a:r>
              <a:rPr lang="en-CA" b="1" dirty="0" smtClean="0">
                <a:solidFill>
                  <a:srgbClr val="200BBF"/>
                </a:solidFill>
                <a:latin typeface="Comic Sans MS" pitchFamily="66" charset="0"/>
              </a:rPr>
              <a:t>protocol ?</a:t>
            </a:r>
            <a:endParaRPr lang="en-CA" b="1" dirty="0" smtClean="0">
              <a:solidFill>
                <a:srgbClr val="200BBF"/>
              </a:solidFill>
              <a:latin typeface="Comic Sans MS" pitchFamily="66" charset="0"/>
            </a:endParaRPr>
          </a:p>
          <a:p>
            <a:pPr>
              <a:buNone/>
            </a:pPr>
            <a:endParaRPr lang="en-CA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CA" dirty="0" smtClean="0">
                <a:latin typeface="Comic Sans MS" pitchFamily="66" charset="0"/>
              </a:rPr>
              <a:t>Is this a coincidence?  Is there a connection between low cc and low-error DP protocols?</a:t>
            </a:r>
          </a:p>
          <a:p>
            <a:pPr>
              <a:buNone/>
            </a:pPr>
            <a:r>
              <a:rPr lang="en-CA" dirty="0" smtClean="0">
                <a:latin typeface="Comic Sans MS" pitchFamily="66" charset="0"/>
              </a:rPr>
              <a:t>What is the smallest (additive) error of any protocol for computing the Hamming distance between </a:t>
            </a:r>
            <a:r>
              <a:rPr lang="en-CA" dirty="0" err="1" smtClean="0">
                <a:latin typeface="Comic Sans MS" pitchFamily="66" charset="0"/>
              </a:rPr>
              <a:t>x,y</a:t>
            </a:r>
            <a:r>
              <a:rPr lang="en-CA" dirty="0" smtClean="0">
                <a:latin typeface="Comic Sans MS" pitchFamily="66" charset="0"/>
              </a:rPr>
              <a:t> that is differentially private for both sides?</a:t>
            </a:r>
            <a:endParaRPr lang="en-CA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CA" sz="3600" b="1" dirty="0" smtClean="0">
                <a:solidFill>
                  <a:srgbClr val="9B08B8"/>
                </a:solidFill>
                <a:latin typeface="Comic Sans MS" pitchFamily="66" charset="0"/>
              </a:rPr>
              <a:t>Lower Bounds for DP Protocols</a:t>
            </a:r>
            <a:br>
              <a:rPr lang="en-CA" sz="3600" b="1" dirty="0" smtClean="0">
                <a:solidFill>
                  <a:srgbClr val="9B08B8"/>
                </a:solidFill>
                <a:latin typeface="Comic Sans MS" pitchFamily="66" charset="0"/>
              </a:rPr>
            </a:br>
            <a:r>
              <a:rPr lang="en-CA" sz="3600" b="1" dirty="0" smtClean="0">
                <a:solidFill>
                  <a:srgbClr val="9B08B8"/>
                </a:solidFill>
                <a:latin typeface="Comic Sans MS" pitchFamily="66" charset="0"/>
              </a:rPr>
              <a:t>and Information Cost  </a:t>
            </a:r>
            <a:endParaRPr lang="en-CA" sz="3600" b="1" dirty="0">
              <a:solidFill>
                <a:srgbClr val="9B08B8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8392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2400" b="1" dirty="0" smtClean="0">
                <a:solidFill>
                  <a:srgbClr val="200BBF"/>
                </a:solidFill>
                <a:latin typeface="Comic Sans MS" pitchFamily="66" charset="0"/>
              </a:rPr>
              <a:t>I(X;Y) = H(X) – H(X | Y)</a:t>
            </a:r>
          </a:p>
          <a:p>
            <a:pPr>
              <a:buNone/>
            </a:pPr>
            <a:r>
              <a:rPr lang="en-CA" sz="2400" dirty="0" smtClean="0">
                <a:latin typeface="Comic Sans MS" pitchFamily="66" charset="0"/>
              </a:rPr>
              <a:t>   measures the average amount of info Y reveals about X.</a:t>
            </a:r>
          </a:p>
          <a:p>
            <a:pPr>
              <a:buNone/>
            </a:pPr>
            <a:r>
              <a:rPr lang="en-CA" sz="2400" b="1" dirty="0" err="1" smtClean="0">
                <a:solidFill>
                  <a:srgbClr val="200BBF"/>
                </a:solidFill>
                <a:latin typeface="Comic Sans MS" pitchFamily="66" charset="0"/>
              </a:rPr>
              <a:t>IC</a:t>
            </a:r>
            <a:r>
              <a:rPr lang="en-CA" sz="2400" b="1" baseline="30000" dirty="0" err="1" smtClean="0">
                <a:solidFill>
                  <a:srgbClr val="200BBF"/>
                </a:solidFill>
                <a:latin typeface="Comic Sans MS" pitchFamily="66" charset="0"/>
              </a:rPr>
              <a:t>ext</a:t>
            </a:r>
            <a:r>
              <a:rPr lang="el-GR" sz="2400" b="1" baseline="-25000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μ</a:t>
            </a:r>
            <a:r>
              <a:rPr lang="en-CA" sz="2400" b="1" dirty="0" smtClean="0">
                <a:solidFill>
                  <a:srgbClr val="200BBF"/>
                </a:solidFill>
                <a:latin typeface="Comic Sans MS" pitchFamily="66" charset="0"/>
              </a:rPr>
              <a:t>(P) = I(XY; </a:t>
            </a:r>
            <a:r>
              <a:rPr lang="el-GR" sz="2400" b="1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π</a:t>
            </a:r>
            <a:r>
              <a:rPr lang="en-CA" sz="2400" b="1" dirty="0" smtClean="0">
                <a:solidFill>
                  <a:srgbClr val="200BBF"/>
                </a:solidFill>
                <a:latin typeface="Comic Sans MS" pitchFamily="66" charset="0"/>
              </a:rPr>
              <a:t>(X,Y))</a:t>
            </a:r>
          </a:p>
          <a:p>
            <a:pPr>
              <a:buNone/>
            </a:pPr>
            <a:r>
              <a:rPr lang="en-CA" sz="2400" dirty="0" smtClean="0">
                <a:latin typeface="Comic Sans MS" pitchFamily="66" charset="0"/>
              </a:rPr>
              <a:t>	measures the average amount of information the transcript reveals about XY</a:t>
            </a:r>
          </a:p>
          <a:p>
            <a:pPr>
              <a:buNone/>
            </a:pPr>
            <a:r>
              <a:rPr lang="en-CA" sz="2400" b="1" dirty="0" err="1" smtClean="0">
                <a:solidFill>
                  <a:srgbClr val="200BBF"/>
                </a:solidFill>
                <a:latin typeface="Comic Sans MS" pitchFamily="66" charset="0"/>
              </a:rPr>
              <a:t>IC</a:t>
            </a:r>
            <a:r>
              <a:rPr lang="en-CA" sz="2400" b="1" baseline="30000" dirty="0" err="1" smtClean="0">
                <a:solidFill>
                  <a:srgbClr val="200BBF"/>
                </a:solidFill>
                <a:latin typeface="Comic Sans MS" pitchFamily="66" charset="0"/>
              </a:rPr>
              <a:t>ext</a:t>
            </a:r>
            <a:r>
              <a:rPr lang="el-GR" sz="2400" b="1" baseline="-25000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μ</a:t>
            </a:r>
            <a:r>
              <a:rPr lang="en-CA" sz="2400" b="1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(F) = </a:t>
            </a:r>
            <a:r>
              <a:rPr lang="en-CA" sz="2400" b="1" dirty="0" err="1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min</a:t>
            </a:r>
            <a:r>
              <a:rPr lang="en-CA" sz="2400" b="1" baseline="-25000" dirty="0" err="1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P</a:t>
            </a:r>
            <a:r>
              <a:rPr lang="en-CA" sz="2400" b="1" baseline="-25000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 </a:t>
            </a:r>
            <a:r>
              <a:rPr lang="en-CA" sz="2400" b="1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 (</a:t>
            </a:r>
            <a:r>
              <a:rPr lang="en-CA" sz="2400" b="1" dirty="0" err="1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IC</a:t>
            </a:r>
            <a:r>
              <a:rPr lang="en-CA" sz="2400" b="1" baseline="30000" dirty="0" err="1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ext</a:t>
            </a:r>
            <a:r>
              <a:rPr lang="el-GR" sz="2400" b="1" baseline="-25000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μ</a:t>
            </a:r>
            <a:r>
              <a:rPr lang="en-CA" sz="2400" b="1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(P) )</a:t>
            </a:r>
            <a:endParaRPr lang="en-CA" sz="2400" b="1" dirty="0" smtClean="0">
              <a:solidFill>
                <a:srgbClr val="200BBF"/>
              </a:solidFill>
              <a:latin typeface="Comic Sans MS" pitchFamily="66" charset="0"/>
            </a:endParaRPr>
          </a:p>
          <a:p>
            <a:pPr>
              <a:buNone/>
            </a:pPr>
            <a:endParaRPr lang="en-CA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CA" sz="2400" b="1" u="sng" dirty="0" smtClean="0">
                <a:solidFill>
                  <a:srgbClr val="FF0000"/>
                </a:solidFill>
                <a:latin typeface="Comic Sans MS" pitchFamily="66" charset="0"/>
              </a:rPr>
              <a:t>Theorem.</a:t>
            </a:r>
            <a:r>
              <a:rPr lang="en-CA" sz="2400" dirty="0" smtClean="0">
                <a:latin typeface="Comic Sans MS" pitchFamily="66" charset="0"/>
              </a:rPr>
              <a:t> If P has </a:t>
            </a:r>
            <a:r>
              <a:rPr lang="el-GR" sz="2400" dirty="0" smtClean="0">
                <a:latin typeface="Comic Sans MS" pitchFamily="66" charset="0"/>
                <a:ea typeface="Cambria Math"/>
              </a:rPr>
              <a:t>ε</a:t>
            </a:r>
            <a:r>
              <a:rPr lang="en-CA" sz="2400" dirty="0" smtClean="0">
                <a:latin typeface="Comic Sans MS" pitchFamily="66" charset="0"/>
              </a:rPr>
              <a:t>-DP, then for every distribution </a:t>
            </a:r>
            <a:r>
              <a:rPr lang="el-GR" sz="2400" dirty="0" smtClean="0">
                <a:latin typeface="Comic Sans MS" pitchFamily="66" charset="0"/>
                <a:ea typeface="Cambria Math"/>
              </a:rPr>
              <a:t>μ</a:t>
            </a:r>
            <a:r>
              <a:rPr lang="en-CA" sz="2400" dirty="0" smtClean="0">
                <a:latin typeface="Comic Sans MS" pitchFamily="66" charset="0"/>
              </a:rPr>
              <a:t> on X x Y, </a:t>
            </a:r>
            <a:r>
              <a:rPr lang="en-CA" sz="2400" dirty="0" err="1" smtClean="0">
                <a:latin typeface="Comic Sans MS" pitchFamily="66" charset="0"/>
              </a:rPr>
              <a:t>IC</a:t>
            </a:r>
            <a:r>
              <a:rPr lang="en-CA" sz="2400" baseline="30000" dirty="0" err="1" smtClean="0">
                <a:latin typeface="Comic Sans MS" pitchFamily="66" charset="0"/>
              </a:rPr>
              <a:t>ext</a:t>
            </a:r>
            <a:r>
              <a:rPr lang="el-GR" sz="2400" baseline="-25000" dirty="0" smtClean="0">
                <a:latin typeface="Comic Sans MS" pitchFamily="66" charset="0"/>
                <a:ea typeface="Cambria Math"/>
              </a:rPr>
              <a:t>μ</a:t>
            </a:r>
            <a:r>
              <a:rPr lang="en-CA" sz="2400" dirty="0" smtClean="0">
                <a:latin typeface="Comic Sans MS" pitchFamily="66" charset="0"/>
              </a:rPr>
              <a:t>(P)  </a:t>
            </a:r>
            <a:r>
              <a:rPr lang="en-CA" sz="2400" dirty="0" smtClean="0">
                <a:latin typeface="Comic Sans MS" pitchFamily="66" charset="0"/>
                <a:ea typeface="Cambria Math"/>
              </a:rPr>
              <a:t>≤</a:t>
            </a:r>
            <a:r>
              <a:rPr lang="en-CA" sz="2400" dirty="0" smtClean="0">
                <a:latin typeface="Comic Sans MS" pitchFamily="66" charset="0"/>
              </a:rPr>
              <a:t> 3</a:t>
            </a:r>
            <a:r>
              <a:rPr lang="el-GR" sz="2400" dirty="0" smtClean="0">
                <a:latin typeface="Comic Sans MS" pitchFamily="66" charset="0"/>
                <a:ea typeface="Cambria Math"/>
              </a:rPr>
              <a:t>ε</a:t>
            </a:r>
            <a:r>
              <a:rPr lang="en-CA" sz="2400" dirty="0" smtClean="0">
                <a:latin typeface="Comic Sans MS" pitchFamily="66" charset="0"/>
              </a:rPr>
              <a:t>n</a:t>
            </a:r>
          </a:p>
          <a:p>
            <a:pPr>
              <a:buNone/>
            </a:pPr>
            <a:r>
              <a:rPr lang="en-CA" sz="2400" dirty="0" smtClean="0">
                <a:solidFill>
                  <a:srgbClr val="008000"/>
                </a:solidFill>
                <a:latin typeface="Comic Sans MS" pitchFamily="66" charset="0"/>
              </a:rPr>
              <a:t>Note: over uniform distribution, bound improved to </a:t>
            </a:r>
            <a:r>
              <a:rPr lang="en-CA" sz="2400" dirty="0" smtClean="0">
                <a:solidFill>
                  <a:srgbClr val="008000"/>
                </a:solidFill>
                <a:latin typeface="Lucida Grande"/>
                <a:ea typeface="Lucida Grande"/>
                <a:cs typeface="Lucida Grande"/>
              </a:rPr>
              <a:t>ε</a:t>
            </a:r>
            <a:r>
              <a:rPr lang="en-CA" sz="2400" baseline="30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CA" sz="24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</a:p>
          <a:p>
            <a:pPr>
              <a:buNone/>
            </a:pPr>
            <a:endParaRPr lang="en-CA" sz="2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endParaRPr lang="en-CA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</p:spPr>
        <p:txBody>
          <a:bodyPr>
            <a:noAutofit/>
          </a:bodyPr>
          <a:lstStyle/>
          <a:p>
            <a:r>
              <a:rPr lang="en-CA" sz="2800" b="1" dirty="0" smtClean="0">
                <a:solidFill>
                  <a:srgbClr val="9B08B8"/>
                </a:solidFill>
                <a:latin typeface="Comic Sans MS" pitchFamily="66" charset="0"/>
              </a:rPr>
              <a:t>Lower Bounds for DP </a:t>
            </a:r>
            <a:r>
              <a:rPr lang="en-CA" sz="2800" b="1" dirty="0" smtClean="0">
                <a:solidFill>
                  <a:srgbClr val="9B08B8"/>
                </a:solidFill>
                <a:latin typeface="Comic Sans MS" pitchFamily="66" charset="0"/>
              </a:rPr>
              <a:t>Protocols via IC</a:t>
            </a:r>
            <a:r>
              <a:rPr lang="en-CA" sz="2800" b="1" dirty="0" smtClean="0">
                <a:solidFill>
                  <a:srgbClr val="9B08B8"/>
                </a:solidFill>
                <a:latin typeface="Comic Sans MS" pitchFamily="66" charset="0"/>
              </a:rPr>
              <a:t/>
            </a:r>
            <a:br>
              <a:rPr lang="en-CA" sz="2800" b="1" dirty="0" smtClean="0">
                <a:solidFill>
                  <a:srgbClr val="9B08B8"/>
                </a:solidFill>
                <a:latin typeface="Comic Sans MS" pitchFamily="66" charset="0"/>
              </a:rPr>
            </a:br>
            <a:r>
              <a:rPr lang="en-CA" sz="2800" b="1" dirty="0" smtClean="0">
                <a:solidFill>
                  <a:srgbClr val="9B08B8"/>
                </a:solidFill>
                <a:latin typeface="Comic Sans MS" pitchFamily="66" charset="0"/>
              </a:rPr>
              <a:t>  </a:t>
            </a:r>
            <a:endParaRPr lang="en-CA" sz="2800" b="1" dirty="0">
              <a:solidFill>
                <a:srgbClr val="9B08B8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1066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CA" sz="2000" b="1" u="sng" dirty="0" smtClean="0">
                <a:solidFill>
                  <a:srgbClr val="FF0000"/>
                </a:solidFill>
                <a:latin typeface="Comic Sans MS" pitchFamily="66" charset="0"/>
              </a:rPr>
              <a:t>Theorem</a:t>
            </a:r>
            <a:r>
              <a:rPr lang="en-CA" sz="2000" b="1" u="sng" dirty="0" smtClean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n-CA" sz="2000" dirty="0" smtClean="0">
                <a:latin typeface="Comic Sans MS" pitchFamily="66" charset="0"/>
              </a:rPr>
              <a:t> If P has </a:t>
            </a:r>
            <a:r>
              <a:rPr lang="el-GR" sz="2000" dirty="0" smtClean="0">
                <a:latin typeface="Comic Sans MS" pitchFamily="66" charset="0"/>
                <a:ea typeface="Cambria Math"/>
              </a:rPr>
              <a:t>ε</a:t>
            </a:r>
            <a:r>
              <a:rPr lang="en-CA" sz="2000" dirty="0" smtClean="0">
                <a:latin typeface="Comic Sans MS" pitchFamily="66" charset="0"/>
              </a:rPr>
              <a:t>-DP, then for every distribution </a:t>
            </a:r>
            <a:r>
              <a:rPr lang="el-GR" sz="2000" dirty="0" smtClean="0">
                <a:latin typeface="Comic Sans MS" pitchFamily="66" charset="0"/>
                <a:ea typeface="Cambria Math"/>
              </a:rPr>
              <a:t>μ</a:t>
            </a:r>
            <a:r>
              <a:rPr lang="en-CA" sz="2000" dirty="0" smtClean="0">
                <a:latin typeface="Comic Sans MS" pitchFamily="66" charset="0"/>
              </a:rPr>
              <a:t> on X x Y, </a:t>
            </a:r>
            <a:endParaRPr lang="en-CA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CA" sz="2000" dirty="0">
                <a:latin typeface="Comic Sans MS" pitchFamily="66" charset="0"/>
              </a:rPr>
              <a:t>	</a:t>
            </a:r>
            <a:r>
              <a:rPr lang="en-CA" sz="2000" dirty="0" smtClean="0">
                <a:latin typeface="Comic Sans MS" pitchFamily="66" charset="0"/>
              </a:rPr>
              <a:t>		</a:t>
            </a:r>
            <a:r>
              <a:rPr lang="en-CA" sz="2000" dirty="0" err="1" smtClean="0">
                <a:latin typeface="Comic Sans MS" pitchFamily="66" charset="0"/>
              </a:rPr>
              <a:t>IC</a:t>
            </a:r>
            <a:r>
              <a:rPr lang="en-CA" sz="2000" baseline="30000" dirty="0" err="1" smtClean="0">
                <a:latin typeface="Comic Sans MS" pitchFamily="66" charset="0"/>
              </a:rPr>
              <a:t>ext</a:t>
            </a:r>
            <a:r>
              <a:rPr lang="el-GR" sz="2000" baseline="-25000" dirty="0" smtClean="0">
                <a:latin typeface="Comic Sans MS" pitchFamily="66" charset="0"/>
                <a:ea typeface="Cambria Math"/>
              </a:rPr>
              <a:t>μ</a:t>
            </a:r>
            <a:r>
              <a:rPr lang="en-CA" sz="2000" dirty="0" smtClean="0">
                <a:latin typeface="Comic Sans MS" pitchFamily="66" charset="0"/>
              </a:rPr>
              <a:t>(P)  </a:t>
            </a:r>
            <a:r>
              <a:rPr lang="en-CA" sz="2000" dirty="0" smtClean="0">
                <a:latin typeface="Comic Sans MS" pitchFamily="66" charset="0"/>
                <a:ea typeface="Cambria Math"/>
              </a:rPr>
              <a:t>≤</a:t>
            </a:r>
            <a:r>
              <a:rPr lang="en-CA" sz="2000" dirty="0" smtClean="0">
                <a:latin typeface="Comic Sans MS" pitchFamily="66" charset="0"/>
              </a:rPr>
              <a:t> </a:t>
            </a:r>
            <a:r>
              <a:rPr lang="en-CA" sz="2000" dirty="0" smtClean="0">
                <a:latin typeface="Comic Sans MS" pitchFamily="66" charset="0"/>
              </a:rPr>
              <a:t>3</a:t>
            </a:r>
            <a:r>
              <a:rPr lang="el-GR" sz="2000" dirty="0" smtClean="0">
                <a:latin typeface="Comic Sans MS" pitchFamily="66" charset="0"/>
                <a:ea typeface="Cambria Math"/>
              </a:rPr>
              <a:t>ε</a:t>
            </a:r>
            <a:r>
              <a:rPr lang="en-CA" sz="2000" dirty="0" smtClean="0">
                <a:latin typeface="Comic Sans MS" pitchFamily="66" charset="0"/>
              </a:rPr>
              <a:t>n</a:t>
            </a:r>
            <a:endParaRPr lang="en-CA" sz="2000" dirty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CA" sz="2000" b="1" u="sng" dirty="0" smtClean="0">
                <a:solidFill>
                  <a:srgbClr val="FF0000"/>
                </a:solidFill>
                <a:latin typeface="Comic Sans MS" pitchFamily="66" charset="0"/>
              </a:rPr>
              <a:t>Proof.</a:t>
            </a:r>
            <a:r>
              <a:rPr lang="en-CA" sz="2000" dirty="0" smtClean="0">
                <a:solidFill>
                  <a:srgbClr val="008000"/>
                </a:solidFill>
                <a:latin typeface="Comic Sans MS" pitchFamily="66" charset="0"/>
              </a:rPr>
              <a:t>  Let z=(</a:t>
            </a:r>
            <a:r>
              <a:rPr lang="en-CA" sz="2000" dirty="0" err="1" smtClean="0">
                <a:solidFill>
                  <a:srgbClr val="008000"/>
                </a:solidFill>
                <a:latin typeface="Comic Sans MS" pitchFamily="66" charset="0"/>
              </a:rPr>
              <a:t>x,y</a:t>
            </a:r>
            <a:r>
              <a:rPr lang="en-CA" sz="2000" dirty="0" smtClean="0">
                <a:solidFill>
                  <a:srgbClr val="008000"/>
                </a:solidFill>
                <a:latin typeface="Comic Sans MS" pitchFamily="66" charset="0"/>
              </a:rPr>
              <a:t>). </a:t>
            </a:r>
            <a:r>
              <a:rPr lang="en-CA" sz="2000" dirty="0" smtClean="0">
                <a:latin typeface="Comic Sans MS" pitchFamily="66" charset="0"/>
              </a:rPr>
              <a:t>For every z, z’ differential privacy implies</a:t>
            </a:r>
            <a:endParaRPr lang="en-CA" sz="2000" dirty="0" smtClean="0">
              <a:latin typeface="Comic Sans MS" pitchFamily="66" charset="0"/>
            </a:endParaRPr>
          </a:p>
          <a:p>
            <a:pPr>
              <a:buNone/>
            </a:pPr>
            <a:endParaRPr lang="en-CA" sz="2000" dirty="0" smtClean="0">
              <a:latin typeface="Comic Sans MS" pitchFamily="66" charset="0"/>
            </a:endParaRPr>
          </a:p>
          <a:p>
            <a:pPr>
              <a:buNone/>
            </a:pPr>
            <a:endParaRPr lang="en-CA" sz="2000" dirty="0" smtClean="0"/>
          </a:p>
          <a:p>
            <a:pPr>
              <a:buNone/>
            </a:pPr>
            <a:endParaRPr lang="en-CA" sz="2400" dirty="0" smtClean="0"/>
          </a:p>
        </p:txBody>
      </p:sp>
      <p:pic>
        <p:nvPicPr>
          <p:cNvPr id="5" name="Picture 4" descr="d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33600"/>
            <a:ext cx="5346700" cy="1993900"/>
          </a:xfrm>
          <a:prstGeom prst="rect">
            <a:avLst/>
          </a:prstGeom>
        </p:spPr>
      </p:pic>
      <p:pic>
        <p:nvPicPr>
          <p:cNvPr id="6" name="Picture 5" descr="dp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876800"/>
            <a:ext cx="6477000" cy="172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4267200"/>
            <a:ext cx="754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/>
                <a:cs typeface="Comic Sans MS"/>
              </a:rPr>
              <a:t>w</a:t>
            </a:r>
            <a:r>
              <a:rPr lang="en-US" dirty="0" smtClean="0">
                <a:latin typeface="Comic Sans MS"/>
                <a:cs typeface="Comic Sans MS"/>
              </a:rPr>
              <a:t>here Z’ is an independent sample. Thus by definition of IC we have: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8223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Two Different Notions of Privacy</a:t>
            </a:r>
            <a:endParaRPr lang="en-US" sz="4000" b="1" dirty="0">
              <a:solidFill>
                <a:srgbClr val="9B08B8"/>
              </a:solidFill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2964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Cryptographic  </a:t>
            </a:r>
            <a:r>
              <a:rPr lang="en-US" sz="2400" dirty="0" smtClean="0">
                <a:solidFill>
                  <a:srgbClr val="FF6600"/>
                </a:solidFill>
                <a:latin typeface="Comic Sans MS"/>
                <a:cs typeface="Comic Sans MS"/>
              </a:rPr>
              <a:t>[deterministic protocols]</a:t>
            </a:r>
            <a:endParaRPr lang="en-US" sz="2400" dirty="0" smtClean="0">
              <a:solidFill>
                <a:srgbClr val="FF6600"/>
              </a:solidFill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(Perfect privacy, PRIV, PAR)</a:t>
            </a:r>
          </a:p>
          <a:p>
            <a:r>
              <a:rPr lang="en-US" dirty="0" smtClean="0">
                <a:latin typeface="Comic Sans MS"/>
                <a:cs typeface="Comic Sans MS"/>
              </a:rPr>
              <a:t>Differential </a:t>
            </a:r>
            <a:r>
              <a:rPr lang="en-US" dirty="0" smtClean="0">
                <a:latin typeface="Comic Sans MS"/>
                <a:cs typeface="Comic Sans MS"/>
              </a:rPr>
              <a:t>Privacy </a:t>
            </a:r>
            <a:r>
              <a:rPr lang="en-US" sz="2400" dirty="0" smtClean="0">
                <a:solidFill>
                  <a:srgbClr val="FF6600"/>
                </a:solidFill>
                <a:latin typeface="Comic Sans MS"/>
                <a:cs typeface="Comic Sans MS"/>
              </a:rPr>
              <a:t>[randomized protocols]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All of our privacy applications require information complexity lower bounds (cc is not enough)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71674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CA" sz="3600" b="1" dirty="0" smtClean="0">
                <a:solidFill>
                  <a:srgbClr val="9B08B8"/>
                </a:solidFill>
                <a:latin typeface="Comic Sans MS" pitchFamily="66" charset="0"/>
              </a:rPr>
              <a:t>Lower Bounds for Hamming Distance </a:t>
            </a:r>
            <a:endParaRPr lang="en-CA" sz="3600" b="1" dirty="0">
              <a:solidFill>
                <a:srgbClr val="9B08B8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9154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2400" b="1" u="sng" dirty="0" smtClean="0">
                <a:solidFill>
                  <a:srgbClr val="0000FF"/>
                </a:solidFill>
                <a:latin typeface="Comic Sans MS" pitchFamily="66" charset="0"/>
              </a:rPr>
              <a:t>Theorem.</a:t>
            </a:r>
            <a:r>
              <a:rPr lang="en-CA" sz="2400" dirty="0" smtClean="0">
                <a:latin typeface="Comic Sans MS" pitchFamily="66" charset="0"/>
              </a:rPr>
              <a:t> The Gap-Hamming Problem (distinguishing inputs with distance at most n/2-c√n from those with distance at least n/2+c√n) has information complexity </a:t>
            </a:r>
            <a:r>
              <a:rPr lang="en-CA" sz="2400" dirty="0" err="1" smtClean="0">
                <a:latin typeface="Lucida Grande"/>
                <a:ea typeface="Lucida Grande"/>
                <a:cs typeface="Lucida Grande"/>
              </a:rPr>
              <a:t>Ω</a:t>
            </a:r>
            <a:r>
              <a:rPr lang="en-CA" sz="2400" dirty="0" smtClean="0">
                <a:latin typeface="Comic Sans MS" pitchFamily="66" charset="0"/>
              </a:rPr>
              <a:t>(n).</a:t>
            </a:r>
          </a:p>
          <a:p>
            <a:pPr>
              <a:buNone/>
            </a:pPr>
            <a:endParaRPr lang="en-CA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CA" sz="2400" b="1" u="sng" dirty="0" smtClean="0">
                <a:solidFill>
                  <a:srgbClr val="0000FF"/>
                </a:solidFill>
                <a:latin typeface="Comic Sans MS" pitchFamily="66" charset="0"/>
              </a:rPr>
              <a:t>Corollary.</a:t>
            </a:r>
            <a:r>
              <a:rPr lang="en-CA" sz="2400" dirty="0" smtClean="0">
                <a:latin typeface="Comic Sans MS" pitchFamily="66" charset="0"/>
              </a:rPr>
              <a:t> There exists an </a:t>
            </a:r>
            <a:r>
              <a:rPr lang="en-CA" sz="2400" dirty="0" err="1" smtClean="0">
                <a:latin typeface="Lucida Grande"/>
                <a:ea typeface="Lucida Grande"/>
                <a:cs typeface="Lucida Grande"/>
              </a:rPr>
              <a:t>ε</a:t>
            </a:r>
            <a:r>
              <a:rPr lang="en-CA" sz="2400" dirty="0">
                <a:latin typeface="Comic Sans MS" pitchFamily="66" charset="0"/>
              </a:rPr>
              <a:t> </a:t>
            </a:r>
            <a:r>
              <a:rPr lang="en-CA" sz="2400" dirty="0" smtClean="0">
                <a:latin typeface="Comic Sans MS" pitchFamily="66" charset="0"/>
              </a:rPr>
              <a:t>such that any </a:t>
            </a:r>
            <a:r>
              <a:rPr lang="en-CA" sz="2400" dirty="0" err="1" smtClean="0">
                <a:latin typeface="Lucida Grande"/>
                <a:ea typeface="Lucida Grande"/>
                <a:cs typeface="Lucida Grande"/>
              </a:rPr>
              <a:t>ε</a:t>
            </a:r>
            <a:r>
              <a:rPr lang="en-CA" sz="2400" dirty="0" smtClean="0">
                <a:latin typeface="Comic Sans MS" pitchFamily="66" charset="0"/>
              </a:rPr>
              <a:t>-DP protocol for Hamming Distance must incur an additive error  </a:t>
            </a:r>
            <a:r>
              <a:rPr lang="en-CA" sz="2400" dirty="0" err="1" smtClean="0">
                <a:latin typeface="Lucida Grande"/>
                <a:ea typeface="Lucida Grande"/>
                <a:cs typeface="Lucida Grande"/>
              </a:rPr>
              <a:t>Ω</a:t>
            </a:r>
            <a:r>
              <a:rPr lang="en-CA" sz="2400" dirty="0" smtClean="0">
                <a:latin typeface="Comic Sans MS" pitchFamily="66" charset="0"/>
              </a:rPr>
              <a:t>(√n)</a:t>
            </a:r>
          </a:p>
          <a:p>
            <a:pPr>
              <a:buNone/>
            </a:pPr>
            <a:endParaRPr lang="en-CA" sz="2400" dirty="0">
              <a:latin typeface="Comic Sans MS" pitchFamily="66" charset="0"/>
            </a:endParaRPr>
          </a:p>
          <a:p>
            <a:pPr>
              <a:buNone/>
            </a:pPr>
            <a:r>
              <a:rPr lang="en-CA" sz="2400" dirty="0" smtClean="0">
                <a:latin typeface="Comic Sans MS" pitchFamily="66" charset="0"/>
              </a:rPr>
              <a:t>Notes: </a:t>
            </a:r>
          </a:p>
          <a:p>
            <a:r>
              <a:rPr lang="en-CA" sz="2400" dirty="0" smtClean="0">
                <a:latin typeface="Comic Sans MS" pitchFamily="66" charset="0"/>
              </a:rPr>
              <a:t>Our </a:t>
            </a:r>
            <a:r>
              <a:rPr lang="en-CA" sz="2400" dirty="0" smtClean="0">
                <a:latin typeface="Comic Sans MS" pitchFamily="66" charset="0"/>
              </a:rPr>
              <a:t>lower bound for Hamming distance is tight since there is an O(</a:t>
            </a:r>
            <a:r>
              <a:rPr lang="en-CA" sz="2400" dirty="0" smtClean="0">
                <a:latin typeface="Comic Sans MS" pitchFamily="66" charset="0"/>
                <a:ea typeface="Cambria Math"/>
              </a:rPr>
              <a:t>√n) error </a:t>
            </a:r>
            <a:r>
              <a:rPr lang="el-GR" sz="2400" dirty="0" smtClean="0">
                <a:latin typeface="Comic Sans MS" pitchFamily="66" charset="0"/>
                <a:ea typeface="Cambria Math"/>
              </a:rPr>
              <a:t>ε</a:t>
            </a:r>
            <a:r>
              <a:rPr lang="en-CA" sz="2400" dirty="0" smtClean="0">
                <a:latin typeface="Comic Sans MS" pitchFamily="66" charset="0"/>
                <a:ea typeface="Cambria Math"/>
              </a:rPr>
              <a:t>-DP protocol</a:t>
            </a:r>
            <a:r>
              <a:rPr lang="en-CA" sz="2400" dirty="0" smtClean="0">
                <a:latin typeface="Comic Sans MS" pitchFamily="66" charset="0"/>
                <a:ea typeface="Cambria Math"/>
              </a:rPr>
              <a:t>.</a:t>
            </a:r>
          </a:p>
          <a:p>
            <a:r>
              <a:rPr lang="en-CA" sz="2400" dirty="0" smtClean="0">
                <a:latin typeface="Comic Sans MS" pitchFamily="66" charset="0"/>
                <a:ea typeface="Cambria Math"/>
              </a:rPr>
              <a:t>There are other functions (with sensitivity 1) where any </a:t>
            </a:r>
            <a:r>
              <a:rPr lang="en-CA" sz="2400" dirty="0" err="1" smtClean="0">
                <a:latin typeface="Lucida Grande"/>
                <a:ea typeface="Lucida Grande"/>
                <a:cs typeface="Lucida Grande"/>
              </a:rPr>
              <a:t>ε</a:t>
            </a:r>
            <a:r>
              <a:rPr lang="en-CA" sz="2400" dirty="0" smtClean="0">
                <a:latin typeface="Comic Sans MS" pitchFamily="66" charset="0"/>
              </a:rPr>
              <a:t>-DP must incur an additive error </a:t>
            </a:r>
            <a:r>
              <a:rPr lang="en-CA" sz="2400" dirty="0" err="1" smtClean="0">
                <a:latin typeface="Lucida Grande"/>
                <a:ea typeface="Lucida Grande"/>
                <a:cs typeface="Lucida Grande"/>
              </a:rPr>
              <a:t>Ω</a:t>
            </a:r>
            <a:r>
              <a:rPr lang="en-CA" sz="2400" dirty="0" smtClean="0">
                <a:latin typeface="Comic Sans MS" pitchFamily="66" charset="0"/>
              </a:rPr>
              <a:t>(n)</a:t>
            </a:r>
            <a:endParaRPr lang="en-CA" sz="2400" dirty="0" smtClean="0">
              <a:latin typeface="Comic Sans MS" pitchFamily="66" charset="0"/>
            </a:endParaRPr>
          </a:p>
          <a:p>
            <a:pPr>
              <a:buNone/>
            </a:pPr>
            <a:endParaRPr lang="en-CA" sz="2400" dirty="0" smtClean="0">
              <a:latin typeface="Comic Sans MS" pitchFamily="66" charset="0"/>
            </a:endParaRPr>
          </a:p>
          <a:p>
            <a:pPr>
              <a:buNone/>
            </a:pPr>
            <a:endParaRPr lang="en-CA" sz="2800" dirty="0" smtClean="0">
              <a:latin typeface="Comic Sans MS" pitchFamily="66" charset="0"/>
            </a:endParaRPr>
          </a:p>
          <a:p>
            <a:pPr>
              <a:buNone/>
            </a:pPr>
            <a:endParaRPr lang="en-CA" b="1" dirty="0" smtClean="0">
              <a:solidFill>
                <a:srgbClr val="200BB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CA" sz="3200" b="1" dirty="0" smtClean="0">
                <a:solidFill>
                  <a:srgbClr val="9B08B8"/>
                </a:solidFill>
                <a:latin typeface="Comic Sans MS" pitchFamily="66" charset="0"/>
              </a:rPr>
              <a:t>Implications </a:t>
            </a:r>
            <a:r>
              <a:rPr lang="en-CA" sz="3200" b="1" dirty="0" smtClean="0">
                <a:solidFill>
                  <a:srgbClr val="9B08B8"/>
                </a:solidFill>
                <a:latin typeface="Comic Sans MS" pitchFamily="66" charset="0"/>
              </a:rPr>
              <a:t>of </a:t>
            </a:r>
            <a:r>
              <a:rPr lang="en-CA" sz="3200" b="1" dirty="0" smtClean="0">
                <a:solidFill>
                  <a:srgbClr val="9B08B8"/>
                </a:solidFill>
                <a:latin typeface="Comic Sans MS" pitchFamily="66" charset="0"/>
              </a:rPr>
              <a:t>DP Lower bounds:</a:t>
            </a:r>
            <a:br>
              <a:rPr lang="en-CA" sz="3200" b="1" dirty="0" smtClean="0">
                <a:solidFill>
                  <a:srgbClr val="9B08B8"/>
                </a:solidFill>
                <a:latin typeface="Comic Sans MS" pitchFamily="66" charset="0"/>
              </a:rPr>
            </a:br>
            <a:r>
              <a:rPr lang="en-CA" sz="2400" b="1" dirty="0" smtClean="0">
                <a:solidFill>
                  <a:srgbClr val="9B08B8"/>
                </a:solidFill>
                <a:latin typeface="Comic Sans MS" pitchFamily="66" charset="0"/>
              </a:rPr>
              <a:t>I. Separation </a:t>
            </a:r>
            <a:r>
              <a:rPr lang="en-CA" sz="2400" b="1" dirty="0" err="1" smtClean="0">
                <a:solidFill>
                  <a:srgbClr val="9B08B8"/>
                </a:solidFill>
                <a:latin typeface="Comic Sans MS" pitchFamily="66" charset="0"/>
              </a:rPr>
              <a:t>beteen</a:t>
            </a:r>
            <a:r>
              <a:rPr lang="en-CA" sz="2400" b="1" dirty="0" smtClean="0">
                <a:solidFill>
                  <a:srgbClr val="9B08B8"/>
                </a:solidFill>
                <a:latin typeface="Comic Sans MS" pitchFamily="66" charset="0"/>
              </a:rPr>
              <a:t> computational and info-theoretic DP</a:t>
            </a:r>
            <a:endParaRPr lang="en-CA" sz="2400" b="1" dirty="0">
              <a:solidFill>
                <a:srgbClr val="9B08B8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endParaRPr lang="en-CA" sz="2800" b="1" dirty="0" smtClean="0">
              <a:solidFill>
                <a:srgbClr val="200BBF"/>
              </a:solidFill>
              <a:latin typeface="Comic Sans MS" pitchFamily="66" charset="0"/>
              <a:ea typeface="Cambria Math"/>
            </a:endParaRPr>
          </a:p>
          <a:p>
            <a:pPr>
              <a:buNone/>
            </a:pPr>
            <a:r>
              <a:rPr lang="en-CA" sz="3600" dirty="0" smtClean="0">
                <a:latin typeface="Comic Sans MS" pitchFamily="66" charset="0"/>
                <a:ea typeface="Cambria Math"/>
              </a:rPr>
              <a:t>[MPRV] defined </a:t>
            </a:r>
            <a:r>
              <a:rPr lang="en-CA" sz="3600" b="1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computational </a:t>
            </a:r>
            <a:r>
              <a:rPr lang="el-GR" sz="3600" b="1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ε</a:t>
            </a:r>
            <a:r>
              <a:rPr lang="en-CA" sz="3600" b="1" dirty="0" smtClean="0">
                <a:solidFill>
                  <a:srgbClr val="200BBF"/>
                </a:solidFill>
                <a:latin typeface="Comic Sans MS" pitchFamily="66" charset="0"/>
                <a:ea typeface="Cambria Math"/>
              </a:rPr>
              <a:t>-DP protocols</a:t>
            </a:r>
            <a:r>
              <a:rPr lang="en-CA" sz="3600" dirty="0" smtClean="0">
                <a:latin typeface="Comic Sans MS" pitchFamily="66" charset="0"/>
                <a:ea typeface="Cambria Math"/>
              </a:rPr>
              <a:t>.</a:t>
            </a:r>
          </a:p>
          <a:p>
            <a:pPr>
              <a:buNone/>
            </a:pPr>
            <a:endParaRPr lang="en-CA" sz="3600" dirty="0" smtClean="0">
              <a:latin typeface="Comic Sans MS" pitchFamily="66" charset="0"/>
              <a:ea typeface="Cambria Math"/>
            </a:endParaRPr>
          </a:p>
          <a:p>
            <a:r>
              <a:rPr lang="en-CA" sz="3600" dirty="0" smtClean="0">
                <a:latin typeface="Comic Sans MS" pitchFamily="66" charset="0"/>
                <a:ea typeface="Cambria Math"/>
              </a:rPr>
              <a:t>Loosely speaking, now the probability distribution over the transcripts for </a:t>
            </a:r>
            <a:r>
              <a:rPr lang="en-CA" sz="3600" dirty="0" err="1" smtClean="0">
                <a:latin typeface="Comic Sans MS" pitchFamily="66" charset="0"/>
                <a:ea typeface="Cambria Math"/>
              </a:rPr>
              <a:t>neighboring</a:t>
            </a:r>
            <a:r>
              <a:rPr lang="en-CA" sz="3600" dirty="0" smtClean="0">
                <a:latin typeface="Comic Sans MS" pitchFamily="66" charset="0"/>
                <a:ea typeface="Cambria Math"/>
              </a:rPr>
              <a:t> </a:t>
            </a:r>
            <a:r>
              <a:rPr lang="en-CA" sz="3600" dirty="0" err="1" smtClean="0">
                <a:latin typeface="Comic Sans MS" pitchFamily="66" charset="0"/>
                <a:ea typeface="Cambria Math"/>
              </a:rPr>
              <a:t>x,x</a:t>
            </a:r>
            <a:r>
              <a:rPr lang="en-CA" sz="3600" dirty="0" smtClean="0">
                <a:latin typeface="Comic Sans MS" pitchFamily="66" charset="0"/>
                <a:ea typeface="Cambria Math"/>
              </a:rPr>
              <a:t>’ is e</a:t>
            </a:r>
            <a:r>
              <a:rPr lang="el-GR" sz="3600" baseline="30000" dirty="0" smtClean="0">
                <a:latin typeface="Comic Sans MS" pitchFamily="66" charset="0"/>
                <a:ea typeface="Cambria Math"/>
              </a:rPr>
              <a:t>ε</a:t>
            </a:r>
            <a:r>
              <a:rPr lang="en-CA" sz="3600" dirty="0" smtClean="0">
                <a:latin typeface="Comic Sans MS" pitchFamily="66" charset="0"/>
                <a:ea typeface="Cambria Math"/>
              </a:rPr>
              <a:t>- indistinguishable to a </a:t>
            </a:r>
            <a:r>
              <a:rPr lang="en-CA" sz="3600" dirty="0" err="1" smtClean="0">
                <a:latin typeface="Comic Sans MS" pitchFamily="66" charset="0"/>
                <a:ea typeface="Cambria Math"/>
              </a:rPr>
              <a:t>polytime</a:t>
            </a:r>
            <a:r>
              <a:rPr lang="en-CA" sz="3600" dirty="0" smtClean="0">
                <a:latin typeface="Comic Sans MS" pitchFamily="66" charset="0"/>
                <a:ea typeface="Cambria Math"/>
              </a:rPr>
              <a:t> algorithm.</a:t>
            </a:r>
          </a:p>
          <a:p>
            <a:pPr>
              <a:buNone/>
            </a:pPr>
            <a:endParaRPr lang="en-CA" sz="3600" dirty="0" smtClean="0">
              <a:latin typeface="Comic Sans MS" pitchFamily="66" charset="0"/>
              <a:ea typeface="Cambria Math"/>
            </a:endParaRPr>
          </a:p>
          <a:p>
            <a:r>
              <a:rPr lang="en-CA" sz="3600" dirty="0" smtClean="0">
                <a:latin typeface="Comic Sans MS" pitchFamily="66" charset="0"/>
                <a:ea typeface="Cambria Math"/>
              </a:rPr>
              <a:t>Via fully </a:t>
            </a:r>
            <a:r>
              <a:rPr lang="en-CA" sz="3600" dirty="0" err="1" smtClean="0">
                <a:latin typeface="Comic Sans MS" pitchFamily="66" charset="0"/>
                <a:ea typeface="Cambria Math"/>
              </a:rPr>
              <a:t>homomorphic</a:t>
            </a:r>
            <a:r>
              <a:rPr lang="en-CA" sz="3600" dirty="0" smtClean="0">
                <a:latin typeface="Comic Sans MS" pitchFamily="66" charset="0"/>
                <a:ea typeface="Cambria Math"/>
              </a:rPr>
              <a:t> encryption, any low sensitivity f(</a:t>
            </a:r>
            <a:r>
              <a:rPr lang="en-CA" sz="3600" dirty="0" err="1" smtClean="0">
                <a:latin typeface="Comic Sans MS" pitchFamily="66" charset="0"/>
                <a:ea typeface="Cambria Math"/>
              </a:rPr>
              <a:t>x,y</a:t>
            </a:r>
            <a:r>
              <a:rPr lang="en-CA" sz="3600" dirty="0" smtClean="0">
                <a:latin typeface="Comic Sans MS" pitchFamily="66" charset="0"/>
                <a:ea typeface="Cambria Math"/>
              </a:rPr>
              <a:t>) has a O(1) error computational </a:t>
            </a:r>
            <a:r>
              <a:rPr lang="el-GR" sz="3600" dirty="0" smtClean="0">
                <a:latin typeface="Comic Sans MS" pitchFamily="66" charset="0"/>
                <a:ea typeface="Cambria Math"/>
              </a:rPr>
              <a:t>ε</a:t>
            </a:r>
            <a:r>
              <a:rPr lang="en-CA" sz="3600" dirty="0" smtClean="0">
                <a:latin typeface="Comic Sans MS" pitchFamily="66" charset="0"/>
                <a:ea typeface="Cambria Math"/>
              </a:rPr>
              <a:t>-DP protocol, including Hamming distance.</a:t>
            </a:r>
          </a:p>
          <a:p>
            <a:pPr>
              <a:buNone/>
            </a:pPr>
            <a:endParaRPr lang="en-CA" sz="3600" dirty="0" smtClean="0">
              <a:latin typeface="Comic Sans MS" pitchFamily="66" charset="0"/>
              <a:ea typeface="Cambria Math"/>
            </a:endParaRPr>
          </a:p>
          <a:p>
            <a:r>
              <a:rPr lang="en-CA" sz="3600" b="1" dirty="0" smtClean="0">
                <a:solidFill>
                  <a:srgbClr val="FF0000"/>
                </a:solidFill>
                <a:latin typeface="Comic Sans MS" pitchFamily="66" charset="0"/>
                <a:ea typeface="Cambria Math"/>
              </a:rPr>
              <a:t>Thus our lower bound shows that in the context of distributed protocols, there can be a huge gain by relaxing DP to computational DP.</a:t>
            </a:r>
            <a:endParaRPr lang="en-CA" sz="36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9B08B8"/>
                </a:solidFill>
                <a:latin typeface="Comic Sans MS" pitchFamily="66" charset="0"/>
              </a:rPr>
              <a:t>Implications of DP Lower Bounds:</a:t>
            </a:r>
            <a:br>
              <a:rPr lang="en-US" sz="2800" b="1" dirty="0" smtClean="0">
                <a:solidFill>
                  <a:srgbClr val="9B08B8"/>
                </a:solidFill>
                <a:latin typeface="Comic Sans MS" pitchFamily="66" charset="0"/>
              </a:rPr>
            </a:br>
            <a:r>
              <a:rPr lang="en-US" sz="2800" b="1" dirty="0" smtClean="0">
                <a:solidFill>
                  <a:srgbClr val="9B08B8"/>
                </a:solidFill>
                <a:latin typeface="Comic Sans MS" pitchFamily="66" charset="0"/>
              </a:rPr>
              <a:t>II. </a:t>
            </a:r>
            <a:r>
              <a:rPr lang="en-US" sz="2800" b="1" dirty="0" smtClean="0">
                <a:solidFill>
                  <a:srgbClr val="9B08B8"/>
                </a:solidFill>
                <a:latin typeface="Comic Sans MS" pitchFamily="66" charset="0"/>
              </a:rPr>
              <a:t>Pan</a:t>
            </a:r>
            <a:r>
              <a:rPr lang="en-US" sz="2800" b="1" dirty="0" smtClean="0">
                <a:solidFill>
                  <a:srgbClr val="9B08B8"/>
                </a:solidFill>
                <a:latin typeface="Comic Sans MS" pitchFamily="66" charset="0"/>
              </a:rPr>
              <a:t>-Private Streaming Model [DPRNY]</a:t>
            </a:r>
            <a:endParaRPr lang="en-US" sz="2800" b="1" dirty="0">
              <a:solidFill>
                <a:srgbClr val="9B08B8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Data is a </a:t>
            </a:r>
            <a:r>
              <a:rPr lang="en-US" sz="2400" b="1" dirty="0" smtClean="0">
                <a:solidFill>
                  <a:srgbClr val="200BBF"/>
                </a:solidFill>
                <a:latin typeface="Comic Sans MS" pitchFamily="66" charset="0"/>
              </a:rPr>
              <a:t>stream</a:t>
            </a:r>
            <a:r>
              <a:rPr lang="en-US" sz="2400" dirty="0" smtClean="0">
                <a:latin typeface="Comic Sans MS" pitchFamily="66" charset="0"/>
              </a:rPr>
              <a:t> of items; each item belongs to a user. Sanitizer sees each item and updates internal state. Generates output at end of the stream (</a:t>
            </a:r>
            <a:r>
              <a:rPr lang="en-US" sz="2400" b="1" dirty="0" smtClean="0">
                <a:solidFill>
                  <a:srgbClr val="200BBF"/>
                </a:solidFill>
                <a:latin typeface="Comic Sans MS" pitchFamily="66" charset="0"/>
              </a:rPr>
              <a:t>single pass</a:t>
            </a:r>
            <a:r>
              <a:rPr lang="en-US" sz="2400" dirty="0" smtClean="0">
                <a:latin typeface="Comic Sans MS" pitchFamily="66" charset="0"/>
              </a:rPr>
              <a:t>).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1000" y="4114800"/>
            <a:ext cx="685800" cy="6096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752600" y="4114800"/>
            <a:ext cx="685800" cy="609600"/>
          </a:xfrm>
          <a:prstGeom prst="rect">
            <a:avLst/>
          </a:prstGeom>
          <a:solidFill>
            <a:srgbClr val="0000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066800" y="4114800"/>
            <a:ext cx="685800" cy="609600"/>
          </a:xfrm>
          <a:prstGeom prst="rect">
            <a:avLst/>
          </a:prstGeom>
          <a:solidFill>
            <a:schemeClr val="folHlink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438400" y="4114800"/>
            <a:ext cx="685800" cy="6096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124200" y="4114800"/>
            <a:ext cx="685800" cy="6096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810000" y="4114800"/>
            <a:ext cx="685800" cy="6096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495800" y="4114800"/>
            <a:ext cx="685800" cy="609600"/>
          </a:xfrm>
          <a:prstGeom prst="rect">
            <a:avLst/>
          </a:prstGeom>
          <a:solidFill>
            <a:schemeClr val="folHlink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181600" y="4114800"/>
            <a:ext cx="685800" cy="6096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867400" y="4114800"/>
            <a:ext cx="685800" cy="609600"/>
          </a:xfrm>
          <a:prstGeom prst="rect">
            <a:avLst/>
          </a:prstGeom>
          <a:solidFill>
            <a:srgbClr val="0000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6553200" y="4114800"/>
            <a:ext cx="685800" cy="6096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7239000" y="4114800"/>
            <a:ext cx="685800" cy="6096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7924800" y="4114800"/>
            <a:ext cx="685800" cy="6096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28600" y="3048000"/>
            <a:ext cx="1295400" cy="1066800"/>
            <a:chOff x="960" y="1056"/>
            <a:chExt cx="816" cy="672"/>
          </a:xfrm>
        </p:grpSpPr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960" y="1056"/>
              <a:ext cx="816" cy="384"/>
              <a:chOff x="960" y="1056"/>
              <a:chExt cx="816" cy="384"/>
            </a:xfrm>
          </p:grpSpPr>
          <p:sp>
            <p:nvSpPr>
              <p:cNvPr id="21" name="Oval 23"/>
              <p:cNvSpPr>
                <a:spLocks noChangeArrowheads="1"/>
              </p:cNvSpPr>
              <p:nvPr/>
            </p:nvSpPr>
            <p:spPr bwMode="auto">
              <a:xfrm>
                <a:off x="960" y="1056"/>
                <a:ext cx="768" cy="384"/>
              </a:xfrm>
              <a:prstGeom prst="ellipse">
                <a:avLst/>
              </a:prstGeom>
              <a:solidFill>
                <a:srgbClr val="FF9900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22"/>
              <p:cNvSpPr txBox="1">
                <a:spLocks noChangeArrowheads="1"/>
              </p:cNvSpPr>
              <p:nvPr/>
            </p:nvSpPr>
            <p:spPr bwMode="auto">
              <a:xfrm>
                <a:off x="960" y="1104"/>
                <a:ext cx="816" cy="2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algn="l">
                  <a:spcBef>
                    <a:spcPct val="50000"/>
                  </a:spcBef>
                  <a:buFontTx/>
                  <a:buNone/>
                </a:pPr>
                <a:r>
                  <a:rPr lang="en-US" dirty="0" smtClean="0">
                    <a:latin typeface="Comic Sans MS" pitchFamily="66" charset="0"/>
                  </a:rPr>
                  <a:t>   </a:t>
                </a:r>
                <a:r>
                  <a:rPr lang="en-US" sz="2400" dirty="0" smtClean="0">
                    <a:latin typeface="Comic Sans MS" pitchFamily="66" charset="0"/>
                  </a:rPr>
                  <a:t>state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1344" y="1440"/>
              <a:ext cx="0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37"/>
          <p:cNvSpPr>
            <a:spLocks noChangeArrowheads="1"/>
          </p:cNvSpPr>
          <p:nvPr/>
        </p:nvSpPr>
        <p:spPr bwMode="auto">
          <a:xfrm>
            <a:off x="457200" y="54102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90000"/>
              </a:lnSpc>
              <a:buFontTx/>
              <a:buNone/>
            </a:pPr>
            <a:r>
              <a:rPr lang="en-US" sz="2400" b="1" u="sng" dirty="0" smtClean="0">
                <a:solidFill>
                  <a:srgbClr val="FF0000"/>
                </a:solidFill>
                <a:latin typeface="Comic Sans MS" pitchFamily="66" charset="0"/>
              </a:rPr>
              <a:t>Pan-Privacy: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en-US" sz="2400" dirty="0" smtClean="0">
                <a:latin typeface="Comic Sans MS" pitchFamily="66" charset="0"/>
              </a:rPr>
              <a:t>For every two </a:t>
            </a:r>
            <a:r>
              <a:rPr lang="en-US" sz="2400" b="1" dirty="0" smtClean="0">
                <a:solidFill>
                  <a:srgbClr val="200BBF"/>
                </a:solidFill>
                <a:latin typeface="Comic Sans MS" pitchFamily="66" charset="0"/>
              </a:rPr>
              <a:t>adjacent streams</a:t>
            </a:r>
            <a:r>
              <a:rPr lang="en-US" sz="2400" dirty="0" smtClean="0">
                <a:latin typeface="Comic Sans MS" pitchFamily="66" charset="0"/>
              </a:rPr>
              <a:t>, at any </a:t>
            </a:r>
            <a:r>
              <a:rPr lang="en-US" sz="2400" b="1" dirty="0" smtClean="0">
                <a:latin typeface="Comic Sans MS" pitchFamily="66" charset="0"/>
              </a:rPr>
              <a:t>single point in time</a:t>
            </a:r>
            <a:r>
              <a:rPr lang="en-US" sz="2400" dirty="0" smtClean="0">
                <a:latin typeface="Comic Sans MS" pitchFamily="66" charset="0"/>
              </a:rPr>
              <a:t>, the 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internal state </a:t>
            </a:r>
            <a:r>
              <a:rPr lang="en-US" sz="2400" dirty="0" smtClean="0">
                <a:latin typeface="Comic Sans MS" pitchFamily="66" charset="0"/>
              </a:rPr>
              <a:t>(and final output) are differentially private. </a:t>
            </a:r>
            <a:endParaRPr lang="en-US" sz="2400" dirty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25877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50867E-6 L 0.07084 -4.50867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4 -4.50867E-6 L 0.1375 -4.50867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5 -4.50867E-6 L 0.22084 -4.50867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9B08B8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9B08B8"/>
                </a:solidFill>
                <a:latin typeface="Comic Sans MS" pitchFamily="66" charset="0"/>
              </a:rPr>
              <a:t>P</a:t>
            </a:r>
            <a:r>
              <a:rPr lang="en-US" sz="3600" b="1" dirty="0" smtClean="0">
                <a:solidFill>
                  <a:srgbClr val="9B08B8"/>
                </a:solidFill>
                <a:latin typeface="Comic Sans MS" pitchFamily="66" charset="0"/>
              </a:rPr>
              <a:t>an-private algorithms exist for many statistics!</a:t>
            </a:r>
            <a:endParaRPr lang="en-US" sz="3600" b="1" dirty="0">
              <a:solidFill>
                <a:srgbClr val="9B08B8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830763"/>
          </a:xfrm>
        </p:spPr>
        <p:txBody>
          <a:bodyPr>
            <a:normAutofit/>
          </a:bodyPr>
          <a:lstStyle/>
          <a:p>
            <a:pPr marL="342900" indent="-342900" eaLnBrk="0" hangingPunct="0"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 marL="342900" indent="-342900" eaLnBrk="0" hangingPunct="0"/>
            <a:r>
              <a:rPr lang="en-US" sz="2800" dirty="0" smtClean="0">
                <a:latin typeface="Comic Sans MS" pitchFamily="66" charset="0"/>
              </a:rPr>
              <a:t>Stream density / number of distinct elements</a:t>
            </a:r>
          </a:p>
          <a:p>
            <a:pPr marL="342900" indent="-342900" eaLnBrk="0" hangingPunct="0"/>
            <a:r>
              <a:rPr lang="en-US" sz="2800" dirty="0" smtClean="0">
                <a:latin typeface="Comic Sans MS" pitchFamily="66" charset="0"/>
              </a:rPr>
              <a:t>t-cropped mean: mean, over users, of min(t, #appearances)</a:t>
            </a:r>
          </a:p>
          <a:p>
            <a:pPr marL="342900" indent="-342900" eaLnBrk="0" hangingPunct="0"/>
            <a:r>
              <a:rPr lang="en-US" sz="2800" dirty="0" smtClean="0">
                <a:latin typeface="Comic Sans MS" pitchFamily="66" charset="0"/>
              </a:rPr>
              <a:t>Fraction of users appearing exactly k times </a:t>
            </a:r>
          </a:p>
          <a:p>
            <a:pPr marL="342900" indent="-342900" eaLnBrk="0" hangingPunct="0"/>
            <a:r>
              <a:rPr lang="en-US" sz="2800" dirty="0" smtClean="0">
                <a:latin typeface="Comic Sans MS" pitchFamily="66" charset="0"/>
              </a:rPr>
              <a:t>Fraction of users appearing exactly 0 times modulo k </a:t>
            </a:r>
          </a:p>
          <a:p>
            <a:pPr marL="342900" indent="-342900" eaLnBrk="0" hangingPunct="0"/>
            <a:r>
              <a:rPr lang="en-US" sz="2800" dirty="0" smtClean="0">
                <a:latin typeface="Comic Sans MS" pitchFamily="66" charset="0"/>
              </a:rPr>
              <a:t>Fraction of heavy-hitters, users appearing at least k times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 smtClean="0">
                <a:solidFill>
                  <a:srgbClr val="9B08B8"/>
                </a:solidFill>
                <a:latin typeface="Comic Sans MS" pitchFamily="66" charset="0"/>
              </a:rPr>
              <a:t>DP Lower Bounds imply lower bounds for Pan Private Protocols </a:t>
            </a:r>
            <a:endParaRPr lang="en-CA" sz="2800" b="1" dirty="0">
              <a:solidFill>
                <a:srgbClr val="9B08B8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2800" dirty="0" smtClean="0">
                <a:latin typeface="Comic Sans MS" pitchFamily="66" charset="0"/>
              </a:rPr>
              <a:t>Lower Bounds for </a:t>
            </a:r>
            <a:r>
              <a:rPr lang="en-CA" sz="2800" dirty="0" smtClean="0">
                <a:latin typeface="Comic Sans MS" pitchFamily="66" charset="0"/>
                <a:ea typeface="Cambria Math"/>
              </a:rPr>
              <a:t>ε</a:t>
            </a:r>
            <a:r>
              <a:rPr lang="en-CA" sz="2800" dirty="0" smtClean="0">
                <a:latin typeface="Comic Sans MS" pitchFamily="66" charset="0"/>
              </a:rPr>
              <a:t>-DP communication protocols imply pan privacy lower bounds for density estimation (via Hamming distance lower bound).</a:t>
            </a:r>
          </a:p>
          <a:p>
            <a:pPr>
              <a:buNone/>
            </a:pPr>
            <a:r>
              <a:rPr lang="en-CA" sz="2800" dirty="0" smtClean="0">
                <a:latin typeface="Comic Sans MS" pitchFamily="66" charset="0"/>
              </a:rPr>
              <a:t>Lower bounds also hold for multi-pass pan-private models</a:t>
            </a:r>
          </a:p>
          <a:p>
            <a:pPr>
              <a:buNone/>
            </a:pPr>
            <a:r>
              <a:rPr lang="en-CA" sz="2800" dirty="0" smtClean="0">
                <a:latin typeface="Comic Sans MS" pitchFamily="66" charset="0"/>
              </a:rPr>
              <a:t>Analogy: 2-party communication complexity lower bounds imply lower bounds in streaming model.</a:t>
            </a:r>
            <a:endParaRPr lang="en-CA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Autofit/>
          </a:bodyPr>
          <a:lstStyle/>
          <a:p>
            <a:r>
              <a:rPr lang="en-CA" sz="3600" b="1" dirty="0" smtClean="0">
                <a:solidFill>
                  <a:srgbClr val="9B08B8"/>
                </a:solidFill>
                <a:latin typeface="Comic Sans MS" pitchFamily="66" charset="0"/>
              </a:rPr>
              <a:t>DP Protocols and Compression</a:t>
            </a:r>
            <a:endParaRPr lang="en-CA" sz="3600" b="1" dirty="0">
              <a:solidFill>
                <a:srgbClr val="9B08B8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5562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CA" sz="2600" b="1" i="1" dirty="0" smtClean="0">
                <a:solidFill>
                  <a:srgbClr val="00B050"/>
                </a:solidFill>
                <a:latin typeface="Comic Sans MS" pitchFamily="66" charset="0"/>
              </a:rPr>
              <a:t>So back to Ones(</a:t>
            </a:r>
            <a:r>
              <a:rPr lang="en-CA" sz="2600" b="1" i="1" dirty="0" err="1" smtClean="0">
                <a:solidFill>
                  <a:srgbClr val="00B050"/>
                </a:solidFill>
                <a:latin typeface="Comic Sans MS" pitchFamily="66" charset="0"/>
              </a:rPr>
              <a:t>x,y</a:t>
            </a:r>
            <a:r>
              <a:rPr lang="en-CA" sz="2600" b="1" i="1" dirty="0" smtClean="0">
                <a:solidFill>
                  <a:srgbClr val="00B050"/>
                </a:solidFill>
                <a:latin typeface="Comic Sans MS" pitchFamily="66" charset="0"/>
              </a:rPr>
              <a:t>) and HD(</a:t>
            </a:r>
            <a:r>
              <a:rPr lang="en-CA" sz="2600" b="1" i="1" dirty="0" err="1" smtClean="0">
                <a:solidFill>
                  <a:srgbClr val="00B050"/>
                </a:solidFill>
                <a:latin typeface="Comic Sans MS" pitchFamily="66" charset="0"/>
              </a:rPr>
              <a:t>x,y</a:t>
            </a:r>
            <a:r>
              <a:rPr lang="en-CA" sz="2600" b="1" i="1" dirty="0" smtClean="0">
                <a:solidFill>
                  <a:srgbClr val="00B050"/>
                </a:solidFill>
                <a:latin typeface="Comic Sans MS" pitchFamily="66" charset="0"/>
              </a:rPr>
              <a:t>)...is DP the same as compressible?</a:t>
            </a:r>
          </a:p>
          <a:p>
            <a:pPr>
              <a:buNone/>
            </a:pPr>
            <a:endParaRPr lang="en-CA" sz="2800" b="1" u="sng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CA" sz="2800" b="1" u="sng" dirty="0" smtClean="0">
                <a:solidFill>
                  <a:srgbClr val="FF0000"/>
                </a:solidFill>
                <a:latin typeface="Comic Sans MS" pitchFamily="66" charset="0"/>
              </a:rPr>
              <a:t>Theorem.</a:t>
            </a:r>
            <a:r>
              <a:rPr lang="en-CA" sz="2800" dirty="0" smtClean="0">
                <a:latin typeface="Comic Sans MS" pitchFamily="66" charset="0"/>
              </a:rPr>
              <a:t> [BBCR]  </a:t>
            </a:r>
            <a:r>
              <a:rPr lang="en-CA" sz="2800" b="1" dirty="0" smtClean="0">
                <a:solidFill>
                  <a:srgbClr val="200BBF"/>
                </a:solidFill>
                <a:latin typeface="Comic Sans MS" pitchFamily="66" charset="0"/>
              </a:rPr>
              <a:t>(Low </a:t>
            </a:r>
            <a:r>
              <a:rPr lang="en-CA" sz="2800" b="1" dirty="0" err="1" smtClean="0">
                <a:solidFill>
                  <a:srgbClr val="200BBF"/>
                </a:solidFill>
                <a:latin typeface="Comic Sans MS" pitchFamily="66" charset="0"/>
              </a:rPr>
              <a:t>Icost</a:t>
            </a:r>
            <a:r>
              <a:rPr lang="en-CA" sz="2800" b="1" dirty="0" smtClean="0">
                <a:solidFill>
                  <a:srgbClr val="200BBF"/>
                </a:solidFill>
                <a:latin typeface="Comic Sans MS" pitchFamily="66" charset="0"/>
              </a:rPr>
              <a:t> implies compression)</a:t>
            </a:r>
          </a:p>
          <a:p>
            <a:pPr>
              <a:buNone/>
            </a:pPr>
            <a:r>
              <a:rPr lang="en-CA" sz="2800" dirty="0" smtClean="0">
                <a:latin typeface="Comic Sans MS" pitchFamily="66" charset="0"/>
              </a:rPr>
              <a:t> For every product distribution </a:t>
            </a:r>
            <a:r>
              <a:rPr lang="en-CA" sz="2800" dirty="0" smtClean="0">
                <a:latin typeface="Comic Sans MS" pitchFamily="66" charset="0"/>
                <a:ea typeface="Cambria Math"/>
              </a:rPr>
              <a:t>μ</a:t>
            </a:r>
            <a:r>
              <a:rPr lang="en-CA" sz="2800" dirty="0" smtClean="0">
                <a:latin typeface="Comic Sans MS" pitchFamily="66" charset="0"/>
              </a:rPr>
              <a:t>, and protocol P, there exists a protocol Q (</a:t>
            </a:r>
            <a:r>
              <a:rPr lang="el-GR" sz="2800" dirty="0" smtClean="0">
                <a:latin typeface="Cambria Math"/>
                <a:ea typeface="Cambria Math"/>
              </a:rPr>
              <a:t>β</a:t>
            </a:r>
            <a:r>
              <a:rPr lang="en-CA" sz="2800" dirty="0" smtClean="0">
                <a:latin typeface="Cambria Math"/>
                <a:ea typeface="Cambria Math"/>
              </a:rPr>
              <a:t>-</a:t>
            </a:r>
            <a:r>
              <a:rPr lang="en-CA" sz="2800" dirty="0" smtClean="0">
                <a:latin typeface="Comic Sans MS" pitchFamily="66" charset="0"/>
              </a:rPr>
              <a:t>approximating P) with comm. complexity </a:t>
            </a:r>
            <a:r>
              <a:rPr lang="en-CA" sz="2800" dirty="0" smtClean="0">
                <a:latin typeface="Cambria Math"/>
                <a:ea typeface="Cambria Math"/>
              </a:rPr>
              <a:t>∼  </a:t>
            </a:r>
            <a:r>
              <a:rPr lang="en-CA" sz="2800" dirty="0" err="1" smtClean="0">
                <a:latin typeface="Comic Sans MS" pitchFamily="66" charset="0"/>
              </a:rPr>
              <a:t>Icost</a:t>
            </a:r>
            <a:r>
              <a:rPr lang="en-CA" sz="2800" baseline="-25000" dirty="0" err="1" smtClean="0">
                <a:latin typeface="Comic Sans MS" pitchFamily="66" charset="0"/>
                <a:ea typeface="Cambria Math"/>
              </a:rPr>
              <a:t>μ</a:t>
            </a:r>
            <a:r>
              <a:rPr lang="en-CA" sz="2800" dirty="0" smtClean="0">
                <a:latin typeface="Comic Sans MS" pitchFamily="66" charset="0"/>
              </a:rPr>
              <a:t>(P) x </a:t>
            </a:r>
            <a:r>
              <a:rPr lang="en-CA" sz="2800" dirty="0" err="1" smtClean="0">
                <a:latin typeface="Comic Sans MS" pitchFamily="66" charset="0"/>
              </a:rPr>
              <a:t>polylog</a:t>
            </a:r>
            <a:r>
              <a:rPr lang="en-CA" sz="2800" dirty="0" smtClean="0">
                <a:latin typeface="Comic Sans MS" pitchFamily="66" charset="0"/>
              </a:rPr>
              <a:t>(CC(P))/</a:t>
            </a:r>
            <a:r>
              <a:rPr lang="el-GR" sz="2800" dirty="0" smtClean="0">
                <a:latin typeface="Cambria Math"/>
                <a:ea typeface="Cambria Math"/>
              </a:rPr>
              <a:t>β</a:t>
            </a:r>
            <a:endParaRPr lang="en-CA" sz="2800" dirty="0" smtClean="0">
              <a:latin typeface="Comic Sans MS" pitchFamily="66" charset="0"/>
            </a:endParaRPr>
          </a:p>
          <a:p>
            <a:pPr>
              <a:buNone/>
            </a:pPr>
            <a:endParaRPr lang="en-CA" sz="2800" b="1" u="sng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CA" sz="2800" b="1" u="sng" dirty="0" smtClean="0">
                <a:solidFill>
                  <a:srgbClr val="FF0000"/>
                </a:solidFill>
                <a:latin typeface="Comic Sans MS" pitchFamily="66" charset="0"/>
              </a:rPr>
              <a:t>Corollary.</a:t>
            </a:r>
            <a:r>
              <a:rPr lang="en-CA" sz="2800" dirty="0" smtClean="0">
                <a:latin typeface="Comic Sans MS" pitchFamily="66" charset="0"/>
              </a:rPr>
              <a:t> </a:t>
            </a:r>
            <a:r>
              <a:rPr lang="en-CA" sz="2800" b="1" dirty="0" smtClean="0">
                <a:solidFill>
                  <a:srgbClr val="200BBF"/>
                </a:solidFill>
                <a:latin typeface="Comic Sans MS" pitchFamily="66" charset="0"/>
              </a:rPr>
              <a:t>(DP protocols can be compressed)</a:t>
            </a:r>
          </a:p>
          <a:p>
            <a:pPr>
              <a:buNone/>
            </a:pPr>
            <a:r>
              <a:rPr lang="en-CA" sz="2800" dirty="0" smtClean="0">
                <a:latin typeface="Comic Sans MS" pitchFamily="66" charset="0"/>
              </a:rPr>
              <a:t> Let P be an </a:t>
            </a:r>
            <a:r>
              <a:rPr lang="el-GR" sz="2800" dirty="0" smtClean="0">
                <a:latin typeface="Cambria Math"/>
                <a:ea typeface="Cambria Math"/>
              </a:rPr>
              <a:t>ε</a:t>
            </a:r>
            <a:r>
              <a:rPr lang="en-CA" sz="2800" dirty="0" smtClean="0">
                <a:latin typeface="Comic Sans MS" pitchFamily="66" charset="0"/>
              </a:rPr>
              <a:t>-DP protocol P. Then there exists a protocol Q of cost 3</a:t>
            </a:r>
            <a:r>
              <a:rPr lang="el-GR" sz="2800" dirty="0" smtClean="0">
                <a:latin typeface="Cambria Math"/>
                <a:ea typeface="Cambria Math"/>
              </a:rPr>
              <a:t>ε</a:t>
            </a:r>
            <a:r>
              <a:rPr lang="en-CA" sz="2800" dirty="0" smtClean="0">
                <a:latin typeface="Comic Sans MS" pitchFamily="66" charset="0"/>
              </a:rPr>
              <a:t>n </a:t>
            </a:r>
            <a:r>
              <a:rPr lang="en-CA" sz="2800" dirty="0" err="1" smtClean="0">
                <a:latin typeface="Comic Sans MS" pitchFamily="66" charset="0"/>
              </a:rPr>
              <a:t>polylog</a:t>
            </a:r>
            <a:r>
              <a:rPr lang="en-CA" sz="2800" dirty="0" smtClean="0">
                <a:latin typeface="Comic Sans MS" pitchFamily="66" charset="0"/>
              </a:rPr>
              <a:t>(CC(P))/</a:t>
            </a:r>
            <a:r>
              <a:rPr lang="el-GR" sz="2800" dirty="0" smtClean="0">
                <a:latin typeface="Cambria Math"/>
                <a:ea typeface="Cambria Math"/>
              </a:rPr>
              <a:t>β</a:t>
            </a:r>
            <a:r>
              <a:rPr lang="en-CA" sz="2800" dirty="0" smtClean="0">
                <a:latin typeface="Comic Sans MS" pitchFamily="66" charset="0"/>
              </a:rPr>
              <a:t> and error </a:t>
            </a:r>
            <a:r>
              <a:rPr lang="el-GR" sz="2800" dirty="0" smtClean="0">
                <a:latin typeface="Cambria Math"/>
                <a:ea typeface="Cambria Math"/>
              </a:rPr>
              <a:t>β</a:t>
            </a:r>
            <a:r>
              <a:rPr lang="en-CA" sz="2800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endParaRPr lang="en-CA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CA" sz="2600" b="1" i="1" dirty="0" smtClean="0">
                <a:solidFill>
                  <a:srgbClr val="00B050"/>
                </a:solidFill>
                <a:latin typeface="Comic Sans MS" pitchFamily="66" charset="0"/>
              </a:rPr>
              <a:t>DP almost implies low cc, except for this annoying </a:t>
            </a:r>
            <a:r>
              <a:rPr lang="en-CA" sz="2600" b="1" i="1" dirty="0" err="1" smtClean="0">
                <a:solidFill>
                  <a:srgbClr val="00B050"/>
                </a:solidFill>
                <a:latin typeface="Comic Sans MS" pitchFamily="66" charset="0"/>
              </a:rPr>
              <a:t>polylog</a:t>
            </a:r>
            <a:r>
              <a:rPr lang="en-CA" sz="2600" b="1" i="1" dirty="0" smtClean="0">
                <a:solidFill>
                  <a:srgbClr val="00B050"/>
                </a:solidFill>
                <a:latin typeface="Comic Sans MS" pitchFamily="66" charset="0"/>
              </a:rPr>
              <a:t>(CC(P)) factor</a:t>
            </a:r>
          </a:p>
          <a:p>
            <a:pPr>
              <a:buNone/>
            </a:pPr>
            <a:r>
              <a:rPr lang="en-CA" sz="2600" b="1" i="1" dirty="0" smtClean="0">
                <a:solidFill>
                  <a:srgbClr val="00B050"/>
                </a:solidFill>
                <a:latin typeface="Comic Sans MS" pitchFamily="66" charset="0"/>
              </a:rPr>
              <a:t>Moreover, the low cc protocol can often be made DP (if the number of rounds is bounded.)</a:t>
            </a:r>
          </a:p>
          <a:p>
            <a:pPr>
              <a:buNone/>
            </a:pPr>
            <a:endParaRPr lang="en-CA" sz="2800" b="1" i="1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pPr>
              <a:buNone/>
            </a:pPr>
            <a:endParaRPr lang="en-CA" sz="2800" b="1" i="1" dirty="0">
              <a:solidFill>
                <a:srgbClr val="00B05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b="1" dirty="0" smtClean="0">
                <a:solidFill>
                  <a:srgbClr val="9B08B8"/>
                </a:solidFill>
                <a:latin typeface="Comic Sans MS" pitchFamily="66" charset="0"/>
              </a:rPr>
              <a:t>Differential Privacy and</a:t>
            </a:r>
            <a:br>
              <a:rPr lang="en-CA" sz="3600" b="1" dirty="0" smtClean="0">
                <a:solidFill>
                  <a:srgbClr val="9B08B8"/>
                </a:solidFill>
                <a:latin typeface="Comic Sans MS" pitchFamily="66" charset="0"/>
              </a:rPr>
            </a:br>
            <a:r>
              <a:rPr lang="en-CA" sz="3600" b="1" dirty="0" smtClean="0">
                <a:solidFill>
                  <a:srgbClr val="9B08B8"/>
                </a:solidFill>
                <a:latin typeface="Comic Sans MS" pitchFamily="66" charset="0"/>
              </a:rPr>
              <a:t>Compression</a:t>
            </a:r>
            <a:endParaRPr lang="en-CA" sz="3600" b="1" dirty="0">
              <a:solidFill>
                <a:srgbClr val="9B08B8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5181600"/>
          </a:xfrm>
        </p:spPr>
        <p:txBody>
          <a:bodyPr>
            <a:noAutofit/>
          </a:bodyPr>
          <a:lstStyle/>
          <a:p>
            <a:r>
              <a:rPr lang="en-CA" sz="2400" dirty="0" smtClean="0">
                <a:latin typeface="Comic Sans MS" pitchFamily="66" charset="0"/>
              </a:rPr>
              <a:t>We have seen that DP protocols have low information cost</a:t>
            </a:r>
          </a:p>
          <a:p>
            <a:r>
              <a:rPr lang="en-CA" sz="2400" dirty="0" smtClean="0">
                <a:latin typeface="Comic Sans MS" pitchFamily="66" charset="0"/>
              </a:rPr>
              <a:t>By BBCR this implies they can be compressed (and thus have low </a:t>
            </a:r>
            <a:r>
              <a:rPr lang="en-CA" sz="2400" dirty="0" err="1" smtClean="0">
                <a:latin typeface="Comic Sans MS" pitchFamily="66" charset="0"/>
              </a:rPr>
              <a:t>comm</a:t>
            </a:r>
            <a:r>
              <a:rPr lang="en-CA" sz="2400" dirty="0" smtClean="0">
                <a:latin typeface="Comic Sans MS" pitchFamily="66" charset="0"/>
              </a:rPr>
              <a:t> complexity)</a:t>
            </a:r>
          </a:p>
          <a:p>
            <a:pPr>
              <a:buNone/>
            </a:pPr>
            <a:endParaRPr lang="en-CA" sz="2400" b="1" i="1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CA" sz="2400" b="1" i="1" dirty="0" smtClean="0">
                <a:solidFill>
                  <a:srgbClr val="00B050"/>
                </a:solidFill>
                <a:latin typeface="Comic Sans MS" pitchFamily="66" charset="0"/>
              </a:rPr>
              <a:t>What about the other direction? Can functions with low cc be made DP? </a:t>
            </a:r>
          </a:p>
          <a:p>
            <a:pPr>
              <a:buNone/>
            </a:pPr>
            <a:r>
              <a:rPr lang="en-CA" sz="2400" dirty="0" smtClean="0">
                <a:latin typeface="Comic Sans MS" pitchFamily="66" charset="0"/>
              </a:rPr>
              <a:t>	</a:t>
            </a:r>
          </a:p>
          <a:p>
            <a:pPr>
              <a:buNone/>
            </a:pPr>
            <a:r>
              <a:rPr lang="en-CA" sz="2400" b="1" dirty="0" smtClean="0">
                <a:solidFill>
                  <a:srgbClr val="FF0000"/>
                </a:solidFill>
                <a:latin typeface="Comic Sans MS" pitchFamily="66" charset="0"/>
              </a:rPr>
              <a:t>	Yes!</a:t>
            </a:r>
            <a:r>
              <a:rPr lang="en-CA" sz="2400" dirty="0" smtClean="0">
                <a:latin typeface="Comic Sans MS" pitchFamily="66" charset="0"/>
              </a:rPr>
              <a:t>   (with some caveats..the error is proportional not only to the cc, but also the number of rounds.)</a:t>
            </a:r>
          </a:p>
          <a:p>
            <a:pPr>
              <a:buNone/>
            </a:pPr>
            <a:r>
              <a:rPr lang="en-CA" sz="2400" dirty="0" smtClean="0">
                <a:latin typeface="Comic Sans MS" pitchFamily="66" charset="0"/>
              </a:rPr>
              <a:t>	Proof uses the exponential mechanism [MT]</a:t>
            </a:r>
          </a:p>
          <a:p>
            <a:pPr>
              <a:buNone/>
            </a:pPr>
            <a:r>
              <a:rPr lang="en-CA" sz="2400" dirty="0" smtClean="0">
                <a:latin typeface="Comic Sans MS" pitchFamily="66" charset="0"/>
              </a:rPr>
              <a:t>	</a:t>
            </a:r>
          </a:p>
          <a:p>
            <a:pPr>
              <a:buNone/>
            </a:pPr>
            <a:r>
              <a:rPr lang="en-CA" sz="2400" dirty="0" smtClean="0">
                <a:latin typeface="Comic Sans MS" pitchFamily="66" charset="0"/>
              </a:rPr>
              <a:t> </a:t>
            </a:r>
            <a:endParaRPr lang="en-CA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Open Problems</a:t>
            </a:r>
            <a:endParaRPr lang="en-US" sz="4000" b="1" dirty="0">
              <a:solidFill>
                <a:srgbClr val="9B08B8"/>
              </a:solidFill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Comic Sans MS"/>
                <a:cs typeface="Comic Sans MS"/>
              </a:rPr>
              <a:t>PAR for randomized protocols</a:t>
            </a:r>
          </a:p>
          <a:p>
            <a:endParaRPr lang="en-US" sz="2400" dirty="0" smtClean="0">
              <a:latin typeface="Comic Sans MS"/>
              <a:cs typeface="Comic Sans MS"/>
            </a:endParaRPr>
          </a:p>
          <a:p>
            <a:r>
              <a:rPr lang="en-US" sz="2400" dirty="0" smtClean="0">
                <a:latin typeface="Comic Sans MS"/>
                <a:cs typeface="Comic Sans MS"/>
              </a:rPr>
              <a:t>Better relationship between DP protocols, IC, and CC  (Can small cc protocols with unbounded rounds be made DP?)</a:t>
            </a:r>
          </a:p>
          <a:p>
            <a:endParaRPr lang="en-US" sz="2400" dirty="0" smtClean="0">
              <a:latin typeface="Comic Sans MS"/>
              <a:cs typeface="Comic Sans MS"/>
            </a:endParaRPr>
          </a:p>
          <a:p>
            <a:r>
              <a:rPr lang="en-US" sz="2400" dirty="0" smtClean="0">
                <a:latin typeface="Comic Sans MS"/>
                <a:cs typeface="Comic Sans MS"/>
              </a:rPr>
              <a:t>Approximate DP</a:t>
            </a:r>
          </a:p>
          <a:p>
            <a:pPr marL="0" indent="0">
              <a:buNone/>
            </a:pPr>
            <a:r>
              <a:rPr lang="en-US" sz="2400" dirty="0">
                <a:latin typeface="Comic Sans MS"/>
                <a:cs typeface="Comic Sans MS"/>
              </a:rPr>
              <a:t>	</a:t>
            </a:r>
            <a:r>
              <a:rPr lang="en-US" sz="1800" dirty="0" smtClean="0">
                <a:latin typeface="Comic Sans MS"/>
                <a:cs typeface="Comic Sans MS"/>
              </a:rPr>
              <a:t>No connection known between </a:t>
            </a:r>
            <a:r>
              <a:rPr lang="en-US" sz="1800" dirty="0" err="1" smtClean="0">
                <a:latin typeface="Comic Sans MS"/>
                <a:cs typeface="Comic Sans MS"/>
              </a:rPr>
              <a:t>approx</a:t>
            </a:r>
            <a:r>
              <a:rPr lang="en-US" sz="1800" dirty="0" smtClean="0">
                <a:latin typeface="Comic Sans MS"/>
                <a:cs typeface="Comic Sans MS"/>
              </a:rPr>
              <a:t> DP and IC  	</a:t>
            </a:r>
          </a:p>
          <a:p>
            <a:pPr marL="0" indent="0">
              <a:buNone/>
            </a:pPr>
            <a:r>
              <a:rPr lang="en-US" sz="1800" dirty="0">
                <a:latin typeface="Comic Sans MS"/>
                <a:cs typeface="Comic Sans MS"/>
              </a:rPr>
              <a:t>	</a:t>
            </a:r>
            <a:r>
              <a:rPr lang="en-US" sz="1800" dirty="0" err="1">
                <a:latin typeface="Comic Sans MS"/>
                <a:cs typeface="Comic Sans MS"/>
              </a:rPr>
              <a:t>A</a:t>
            </a:r>
            <a:r>
              <a:rPr lang="en-US" sz="1800" dirty="0" err="1" smtClean="0">
                <a:latin typeface="Comic Sans MS"/>
                <a:cs typeface="Comic Sans MS"/>
              </a:rPr>
              <a:t>pprox</a:t>
            </a:r>
            <a:r>
              <a:rPr lang="en-US" sz="1800" dirty="0" smtClean="0">
                <a:latin typeface="Comic Sans MS"/>
                <a:cs typeface="Comic Sans MS"/>
              </a:rPr>
              <a:t> DP in client-server setting versus 2-party setting</a:t>
            </a:r>
          </a:p>
          <a:p>
            <a:pPr marL="0" indent="0">
              <a:buNone/>
            </a:pPr>
            <a:r>
              <a:rPr lang="en-US" sz="1800" dirty="0">
                <a:latin typeface="Comic Sans MS"/>
                <a:cs typeface="Comic Sans MS"/>
              </a:rPr>
              <a:t>	</a:t>
            </a:r>
            <a:r>
              <a:rPr lang="en-US" sz="1800" dirty="0" err="1" smtClean="0">
                <a:latin typeface="Comic Sans MS"/>
                <a:cs typeface="Comic Sans MS"/>
              </a:rPr>
              <a:t>Approx</a:t>
            </a:r>
            <a:r>
              <a:rPr lang="en-US" sz="1800" dirty="0" smtClean="0">
                <a:latin typeface="Comic Sans MS"/>
                <a:cs typeface="Comic Sans MS"/>
              </a:rPr>
              <a:t> DP in info-theoretic versus computational setting</a:t>
            </a:r>
          </a:p>
          <a:p>
            <a:endParaRPr lang="en-US" sz="2400" dirty="0" smtClean="0">
              <a:latin typeface="Comic Sans MS"/>
              <a:cs typeface="Comic Sans MS"/>
            </a:endParaRPr>
          </a:p>
          <a:p>
            <a:r>
              <a:rPr lang="en-US" sz="2400" dirty="0" smtClean="0">
                <a:latin typeface="Comic Sans MS"/>
                <a:cs typeface="Comic Sans MS"/>
              </a:rPr>
              <a:t>Unifying view of all of these concepts</a:t>
            </a:r>
          </a:p>
          <a:p>
            <a:endParaRPr lang="en-US" sz="2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22353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9B08B8"/>
                </a:solidFill>
                <a:latin typeface="Comic Sans MS" pitchFamily="66" charset="0"/>
              </a:rPr>
              <a:t>Thanks!</a:t>
            </a:r>
            <a:endParaRPr lang="en-US" sz="3600" b="1" dirty="0">
              <a:solidFill>
                <a:srgbClr val="9B08B8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0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458200" cy="495300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endParaRPr lang="en-US" sz="2400" dirty="0" smtClean="0">
              <a:solidFill>
                <a:schemeClr val="folHlink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0" y="2514600"/>
            <a:ext cx="5181600" cy="91440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7200" y="2514600"/>
            <a:ext cx="655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Neutralizes all linkage attacks.</a:t>
            </a:r>
          </a:p>
          <a:p>
            <a:r>
              <a:rPr lang="en-US" sz="2400" dirty="0" smtClean="0"/>
              <a:t>Composes automatically:  </a:t>
            </a:r>
            <a:r>
              <a:rPr lang="el-GR" sz="2400" dirty="0" smtClean="0">
                <a:latin typeface="Comic Sans MS"/>
              </a:rPr>
              <a:t>Σ</a:t>
            </a:r>
            <a:r>
              <a:rPr lang="en-US" sz="2400" baseline="-25000" dirty="0" err="1" smtClean="0">
                <a:latin typeface="Comic Sans MS"/>
              </a:rPr>
              <a:t>i</a:t>
            </a:r>
            <a:r>
              <a:rPr lang="en-US" sz="2400" dirty="0" smtClean="0"/>
              <a:t> </a:t>
            </a:r>
            <a:r>
              <a:rPr lang="en-US" sz="2400" b="1" dirty="0" smtClean="0">
                <a:latin typeface="Symbol" pitchFamily="18" charset="2"/>
                <a:sym typeface="Symbol" pitchFamily="18" charset="2"/>
              </a:rPr>
              <a:t></a:t>
            </a:r>
            <a:r>
              <a:rPr lang="en-US" sz="2400" baseline="-25000" dirty="0" smtClean="0">
                <a:latin typeface="Comic Sans MS"/>
              </a:rPr>
              <a:t> </a:t>
            </a:r>
            <a:r>
              <a:rPr lang="en-US" sz="2400" baseline="-25000" dirty="0" err="1" smtClean="0">
                <a:latin typeface="Comic Sans MS"/>
              </a:rPr>
              <a:t>i</a:t>
            </a:r>
            <a:r>
              <a:rPr lang="en-US" sz="2400" dirty="0" smtClean="0"/>
              <a:t>  </a:t>
            </a:r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153400" cy="9445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9B08B8"/>
                </a:solidFill>
                <a:latin typeface="Comic Sans MS" pitchFamily="66" charset="0"/>
              </a:rPr>
              <a:t>Differential Privacy [DMNS 2006]  </a:t>
            </a:r>
            <a:endParaRPr lang="en-US" sz="3200" b="1" dirty="0">
              <a:solidFill>
                <a:srgbClr val="9B08B8"/>
              </a:solidFill>
              <a:latin typeface="Comic Sans MS" pitchFamily="66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3749675"/>
            <a:ext cx="5638800" cy="2532063"/>
            <a:chOff x="384" y="2533"/>
            <a:chExt cx="3552" cy="1595"/>
          </a:xfrm>
        </p:grpSpPr>
        <p:sp>
          <p:nvSpPr>
            <p:cNvPr id="782349" name="Freeform 13"/>
            <p:cNvSpPr>
              <a:spLocks/>
            </p:cNvSpPr>
            <p:nvPr/>
          </p:nvSpPr>
          <p:spPr bwMode="auto">
            <a:xfrm>
              <a:off x="3552" y="3456"/>
              <a:ext cx="384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0" y="0"/>
                </a:cxn>
                <a:cxn ang="0">
                  <a:pos x="96" y="48"/>
                </a:cxn>
                <a:cxn ang="0">
                  <a:pos x="240" y="96"/>
                </a:cxn>
                <a:cxn ang="0">
                  <a:pos x="384" y="144"/>
                </a:cxn>
                <a:cxn ang="0">
                  <a:pos x="384" y="288"/>
                </a:cxn>
                <a:cxn ang="0">
                  <a:pos x="0" y="288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0" y="0"/>
                  </a:lnTo>
                  <a:lnTo>
                    <a:pt x="96" y="48"/>
                  </a:lnTo>
                  <a:lnTo>
                    <a:pt x="240" y="96"/>
                  </a:lnTo>
                  <a:lnTo>
                    <a:pt x="384" y="144"/>
                  </a:lnTo>
                  <a:lnTo>
                    <a:pt x="384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3300"/>
            </a:solidFill>
            <a:ln w="254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2350" name="Freeform 14"/>
            <p:cNvSpPr>
              <a:spLocks/>
            </p:cNvSpPr>
            <p:nvPr/>
          </p:nvSpPr>
          <p:spPr bwMode="auto">
            <a:xfrm>
              <a:off x="3552" y="3504"/>
              <a:ext cx="384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0" y="0"/>
                </a:cxn>
                <a:cxn ang="0">
                  <a:pos x="336" y="96"/>
                </a:cxn>
                <a:cxn ang="0">
                  <a:pos x="384" y="144"/>
                </a:cxn>
                <a:cxn ang="0">
                  <a:pos x="384" y="240"/>
                </a:cxn>
                <a:cxn ang="0">
                  <a:pos x="0" y="240"/>
                </a:cxn>
              </a:cxnLst>
              <a:rect l="0" t="0" r="r" b="b"/>
              <a:pathLst>
                <a:path w="384" h="240">
                  <a:moveTo>
                    <a:pt x="0" y="240"/>
                  </a:moveTo>
                  <a:lnTo>
                    <a:pt x="0" y="0"/>
                  </a:lnTo>
                  <a:lnTo>
                    <a:pt x="336" y="96"/>
                  </a:lnTo>
                  <a:lnTo>
                    <a:pt x="384" y="144"/>
                  </a:lnTo>
                  <a:lnTo>
                    <a:pt x="384" y="24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FBBA6B"/>
            </a:solidFill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2351" name="Freeform 15"/>
            <p:cNvSpPr>
              <a:spLocks/>
            </p:cNvSpPr>
            <p:nvPr/>
          </p:nvSpPr>
          <p:spPr bwMode="auto">
            <a:xfrm>
              <a:off x="2400" y="2533"/>
              <a:ext cx="240" cy="1211"/>
            </a:xfrm>
            <a:custGeom>
              <a:avLst/>
              <a:gdLst/>
              <a:ahLst/>
              <a:cxnLst>
                <a:cxn ang="0">
                  <a:pos x="0" y="1211"/>
                </a:cxn>
                <a:cxn ang="0">
                  <a:pos x="0" y="11"/>
                </a:cxn>
                <a:cxn ang="0">
                  <a:pos x="6" y="2"/>
                </a:cxn>
                <a:cxn ang="0">
                  <a:pos x="36" y="2"/>
                </a:cxn>
                <a:cxn ang="0">
                  <a:pos x="96" y="11"/>
                </a:cxn>
                <a:cxn ang="0">
                  <a:pos x="240" y="155"/>
                </a:cxn>
                <a:cxn ang="0">
                  <a:pos x="240" y="1211"/>
                </a:cxn>
                <a:cxn ang="0">
                  <a:pos x="0" y="1211"/>
                </a:cxn>
              </a:cxnLst>
              <a:rect l="0" t="0" r="r" b="b"/>
              <a:pathLst>
                <a:path w="240" h="1211">
                  <a:moveTo>
                    <a:pt x="0" y="1211"/>
                  </a:moveTo>
                  <a:lnTo>
                    <a:pt x="0" y="11"/>
                  </a:lnTo>
                  <a:cubicBezTo>
                    <a:pt x="2" y="8"/>
                    <a:pt x="3" y="4"/>
                    <a:pt x="6" y="2"/>
                  </a:cubicBezTo>
                  <a:cubicBezTo>
                    <a:pt x="9" y="0"/>
                    <a:pt x="21" y="1"/>
                    <a:pt x="36" y="2"/>
                  </a:cubicBezTo>
                  <a:lnTo>
                    <a:pt x="96" y="11"/>
                  </a:lnTo>
                  <a:lnTo>
                    <a:pt x="240" y="155"/>
                  </a:lnTo>
                  <a:lnTo>
                    <a:pt x="240" y="1211"/>
                  </a:lnTo>
                  <a:lnTo>
                    <a:pt x="0" y="1211"/>
                  </a:lnTo>
                  <a:close/>
                </a:path>
              </a:pathLst>
            </a:custGeom>
            <a:solidFill>
              <a:srgbClr val="FF3300"/>
            </a:solidFill>
            <a:ln w="254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2352" name="Freeform 16"/>
            <p:cNvSpPr>
              <a:spLocks/>
            </p:cNvSpPr>
            <p:nvPr/>
          </p:nvSpPr>
          <p:spPr bwMode="auto">
            <a:xfrm>
              <a:off x="1584" y="2985"/>
              <a:ext cx="144" cy="768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0" y="192"/>
                </a:cxn>
                <a:cxn ang="0">
                  <a:pos x="144" y="0"/>
                </a:cxn>
                <a:cxn ang="0">
                  <a:pos x="144" y="768"/>
                </a:cxn>
                <a:cxn ang="0">
                  <a:pos x="0" y="768"/>
                </a:cxn>
              </a:cxnLst>
              <a:rect l="0" t="0" r="r" b="b"/>
              <a:pathLst>
                <a:path w="144" h="768">
                  <a:moveTo>
                    <a:pt x="0" y="768"/>
                  </a:moveTo>
                  <a:lnTo>
                    <a:pt x="0" y="192"/>
                  </a:lnTo>
                  <a:lnTo>
                    <a:pt x="144" y="0"/>
                  </a:lnTo>
                  <a:lnTo>
                    <a:pt x="144" y="768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FF0000"/>
            </a:solidFill>
            <a:ln w="254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2353" name="Freeform 17"/>
            <p:cNvSpPr>
              <a:spLocks/>
            </p:cNvSpPr>
            <p:nvPr/>
          </p:nvSpPr>
          <p:spPr bwMode="auto">
            <a:xfrm>
              <a:off x="1584" y="3321"/>
              <a:ext cx="144" cy="432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96"/>
                </a:cxn>
                <a:cxn ang="0">
                  <a:pos x="144" y="0"/>
                </a:cxn>
                <a:cxn ang="0">
                  <a:pos x="144" y="432"/>
                </a:cxn>
                <a:cxn ang="0">
                  <a:pos x="0" y="432"/>
                </a:cxn>
              </a:cxnLst>
              <a:rect l="0" t="0" r="r" b="b"/>
              <a:pathLst>
                <a:path w="144" h="432">
                  <a:moveTo>
                    <a:pt x="0" y="432"/>
                  </a:moveTo>
                  <a:lnTo>
                    <a:pt x="0" y="96"/>
                  </a:lnTo>
                  <a:lnTo>
                    <a:pt x="144" y="0"/>
                  </a:lnTo>
                  <a:lnTo>
                    <a:pt x="14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BBA6B"/>
            </a:solidFill>
            <a:ln w="254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2354" name="Freeform 18"/>
            <p:cNvSpPr>
              <a:spLocks/>
            </p:cNvSpPr>
            <p:nvPr/>
          </p:nvSpPr>
          <p:spPr bwMode="auto">
            <a:xfrm>
              <a:off x="2400" y="2640"/>
              <a:ext cx="240" cy="1104"/>
            </a:xfrm>
            <a:custGeom>
              <a:avLst/>
              <a:gdLst/>
              <a:ahLst/>
              <a:cxnLst>
                <a:cxn ang="0">
                  <a:pos x="0" y="1104"/>
                </a:cxn>
                <a:cxn ang="0">
                  <a:pos x="0" y="0"/>
                </a:cxn>
                <a:cxn ang="0">
                  <a:pos x="240" y="336"/>
                </a:cxn>
                <a:cxn ang="0">
                  <a:pos x="240" y="1104"/>
                </a:cxn>
                <a:cxn ang="0">
                  <a:pos x="0" y="1104"/>
                </a:cxn>
              </a:cxnLst>
              <a:rect l="0" t="0" r="r" b="b"/>
              <a:pathLst>
                <a:path w="240" h="1104">
                  <a:moveTo>
                    <a:pt x="0" y="1104"/>
                  </a:moveTo>
                  <a:lnTo>
                    <a:pt x="0" y="0"/>
                  </a:lnTo>
                  <a:lnTo>
                    <a:pt x="240" y="336"/>
                  </a:lnTo>
                  <a:lnTo>
                    <a:pt x="240" y="1104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rgbClr val="FBBA6B"/>
            </a:solidFill>
            <a:ln w="254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384" y="3792"/>
              <a:ext cx="3552" cy="336"/>
              <a:chOff x="384" y="3792"/>
              <a:chExt cx="3552" cy="336"/>
            </a:xfrm>
          </p:grpSpPr>
          <p:sp>
            <p:nvSpPr>
              <p:cNvPr id="782356" name="Text Box 20"/>
              <p:cNvSpPr txBox="1">
                <a:spLocks noChangeArrowheads="1"/>
              </p:cNvSpPr>
              <p:nvPr/>
            </p:nvSpPr>
            <p:spPr bwMode="auto">
              <a:xfrm>
                <a:off x="384" y="3849"/>
                <a:ext cx="1181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folHlink"/>
                    </a:solidFill>
                  </a:rPr>
                  <a:t>Bad Responses:</a:t>
                </a:r>
                <a:r>
                  <a:rPr lang="en-US" sz="1800"/>
                  <a:t> </a:t>
                </a:r>
              </a:p>
            </p:txBody>
          </p:sp>
          <p:sp>
            <p:nvSpPr>
              <p:cNvPr id="782357" name="Text Box 21"/>
              <p:cNvSpPr txBox="1">
                <a:spLocks noChangeArrowheads="1"/>
              </p:cNvSpPr>
              <p:nvPr/>
            </p:nvSpPr>
            <p:spPr bwMode="auto">
              <a:xfrm>
                <a:off x="2400" y="3840"/>
                <a:ext cx="255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chemeClr val="folHlink"/>
                    </a:solidFill>
                  </a:rPr>
                  <a:t>X</a:t>
                </a:r>
              </a:p>
            </p:txBody>
          </p:sp>
          <p:sp>
            <p:nvSpPr>
              <p:cNvPr id="782358" name="Text Box 22"/>
              <p:cNvSpPr txBox="1">
                <a:spLocks noChangeArrowheads="1"/>
              </p:cNvSpPr>
              <p:nvPr/>
            </p:nvSpPr>
            <p:spPr bwMode="auto">
              <a:xfrm>
                <a:off x="3633" y="3840"/>
                <a:ext cx="255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chemeClr val="folHlink"/>
                    </a:solidFill>
                  </a:rPr>
                  <a:t>X</a:t>
                </a:r>
              </a:p>
            </p:txBody>
          </p:sp>
          <p:sp>
            <p:nvSpPr>
              <p:cNvPr id="782359" name="Text Box 23"/>
              <p:cNvSpPr txBox="1">
                <a:spLocks noChangeArrowheads="1"/>
              </p:cNvSpPr>
              <p:nvPr/>
            </p:nvSpPr>
            <p:spPr bwMode="auto">
              <a:xfrm>
                <a:off x="1536" y="3840"/>
                <a:ext cx="255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chemeClr val="folHlink"/>
                    </a:solidFill>
                  </a:rPr>
                  <a:t>X</a:t>
                </a:r>
              </a:p>
            </p:txBody>
          </p:sp>
          <p:sp>
            <p:nvSpPr>
              <p:cNvPr id="782360" name="Line 24"/>
              <p:cNvSpPr>
                <a:spLocks noChangeShapeType="1"/>
              </p:cNvSpPr>
              <p:nvPr/>
            </p:nvSpPr>
            <p:spPr bwMode="auto">
              <a:xfrm>
                <a:off x="1584" y="3792"/>
                <a:ext cx="144" cy="0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2361" name="Line 25"/>
              <p:cNvSpPr>
                <a:spLocks noChangeShapeType="1"/>
              </p:cNvSpPr>
              <p:nvPr/>
            </p:nvSpPr>
            <p:spPr bwMode="auto">
              <a:xfrm>
                <a:off x="2400" y="3792"/>
                <a:ext cx="240" cy="0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2362" name="Line 26"/>
              <p:cNvSpPr>
                <a:spLocks noChangeShapeType="1"/>
              </p:cNvSpPr>
              <p:nvPr/>
            </p:nvSpPr>
            <p:spPr bwMode="auto">
              <a:xfrm>
                <a:off x="3552" y="3792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31"/>
          <p:cNvGrpSpPr/>
          <p:nvPr/>
        </p:nvGrpSpPr>
        <p:grpSpPr>
          <a:xfrm>
            <a:off x="914400" y="3441700"/>
            <a:ext cx="7696200" cy="2349500"/>
            <a:chOff x="914400" y="3409949"/>
            <a:chExt cx="7696200" cy="2349500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914400" y="3409949"/>
              <a:ext cx="7696200" cy="2349500"/>
              <a:chOff x="576" y="1968"/>
              <a:chExt cx="4848" cy="1480"/>
            </a:xfrm>
          </p:grpSpPr>
          <p:sp>
            <p:nvSpPr>
              <p:cNvPr id="782342" name="Line 6"/>
              <p:cNvSpPr>
                <a:spLocks noChangeShapeType="1"/>
              </p:cNvSpPr>
              <p:nvPr/>
            </p:nvSpPr>
            <p:spPr bwMode="auto">
              <a:xfrm flipV="1">
                <a:off x="576" y="1968"/>
                <a:ext cx="0" cy="1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2343" name="Freeform 7"/>
              <p:cNvSpPr>
                <a:spLocks/>
              </p:cNvSpPr>
              <p:nvPr/>
            </p:nvSpPr>
            <p:spPr bwMode="auto">
              <a:xfrm>
                <a:off x="576" y="2120"/>
                <a:ext cx="4608" cy="1288"/>
              </a:xfrm>
              <a:custGeom>
                <a:avLst/>
                <a:gdLst/>
                <a:ahLst/>
                <a:cxnLst>
                  <a:cxn ang="0">
                    <a:pos x="0" y="1096"/>
                  </a:cxn>
                  <a:cxn ang="0">
                    <a:pos x="528" y="1048"/>
                  </a:cxn>
                  <a:cxn ang="0">
                    <a:pos x="864" y="856"/>
                  </a:cxn>
                  <a:cxn ang="0">
                    <a:pos x="1152" y="520"/>
                  </a:cxn>
                  <a:cxn ang="0">
                    <a:pos x="1440" y="136"/>
                  </a:cxn>
                  <a:cxn ang="0">
                    <a:pos x="1680" y="40"/>
                  </a:cxn>
                  <a:cxn ang="0">
                    <a:pos x="1968" y="376"/>
                  </a:cxn>
                  <a:cxn ang="0">
                    <a:pos x="2064" y="520"/>
                  </a:cxn>
                  <a:cxn ang="0">
                    <a:pos x="2208" y="712"/>
                  </a:cxn>
                  <a:cxn ang="0">
                    <a:pos x="2544" y="856"/>
                  </a:cxn>
                  <a:cxn ang="0">
                    <a:pos x="2832" y="1000"/>
                  </a:cxn>
                  <a:cxn ang="0">
                    <a:pos x="3312" y="1144"/>
                  </a:cxn>
                  <a:cxn ang="0">
                    <a:pos x="3792" y="1240"/>
                  </a:cxn>
                  <a:cxn ang="0">
                    <a:pos x="4608" y="1288"/>
                  </a:cxn>
                </a:cxnLst>
                <a:rect l="0" t="0" r="r" b="b"/>
                <a:pathLst>
                  <a:path w="4608" h="1288">
                    <a:moveTo>
                      <a:pt x="0" y="1096"/>
                    </a:moveTo>
                    <a:cubicBezTo>
                      <a:pt x="192" y="1092"/>
                      <a:pt x="384" y="1088"/>
                      <a:pt x="528" y="1048"/>
                    </a:cubicBezTo>
                    <a:cubicBezTo>
                      <a:pt x="672" y="1008"/>
                      <a:pt x="760" y="944"/>
                      <a:pt x="864" y="856"/>
                    </a:cubicBezTo>
                    <a:cubicBezTo>
                      <a:pt x="968" y="768"/>
                      <a:pt x="1056" y="640"/>
                      <a:pt x="1152" y="520"/>
                    </a:cubicBezTo>
                    <a:cubicBezTo>
                      <a:pt x="1248" y="400"/>
                      <a:pt x="1352" y="216"/>
                      <a:pt x="1440" y="136"/>
                    </a:cubicBezTo>
                    <a:cubicBezTo>
                      <a:pt x="1528" y="56"/>
                      <a:pt x="1592" y="0"/>
                      <a:pt x="1680" y="40"/>
                    </a:cubicBezTo>
                    <a:cubicBezTo>
                      <a:pt x="1768" y="80"/>
                      <a:pt x="1904" y="296"/>
                      <a:pt x="1968" y="376"/>
                    </a:cubicBezTo>
                    <a:cubicBezTo>
                      <a:pt x="2032" y="456"/>
                      <a:pt x="2024" y="464"/>
                      <a:pt x="2064" y="520"/>
                    </a:cubicBezTo>
                    <a:cubicBezTo>
                      <a:pt x="2104" y="576"/>
                      <a:pt x="2128" y="656"/>
                      <a:pt x="2208" y="712"/>
                    </a:cubicBezTo>
                    <a:cubicBezTo>
                      <a:pt x="2288" y="768"/>
                      <a:pt x="2440" y="808"/>
                      <a:pt x="2544" y="856"/>
                    </a:cubicBezTo>
                    <a:cubicBezTo>
                      <a:pt x="2648" y="904"/>
                      <a:pt x="2704" y="952"/>
                      <a:pt x="2832" y="1000"/>
                    </a:cubicBezTo>
                    <a:cubicBezTo>
                      <a:pt x="2960" y="1048"/>
                      <a:pt x="3152" y="1104"/>
                      <a:pt x="3312" y="1144"/>
                    </a:cubicBezTo>
                    <a:cubicBezTo>
                      <a:pt x="3472" y="1184"/>
                      <a:pt x="3576" y="1216"/>
                      <a:pt x="3792" y="1240"/>
                    </a:cubicBezTo>
                    <a:cubicBezTo>
                      <a:pt x="4008" y="1264"/>
                      <a:pt x="4472" y="1280"/>
                      <a:pt x="4608" y="1288"/>
                    </a:cubicBezTo>
                  </a:path>
                </a:pathLst>
              </a:custGeom>
              <a:noFill/>
              <a:ln w="254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2344" name="Freeform 8"/>
              <p:cNvSpPr>
                <a:spLocks/>
              </p:cNvSpPr>
              <p:nvPr/>
            </p:nvSpPr>
            <p:spPr bwMode="auto">
              <a:xfrm>
                <a:off x="816" y="2160"/>
                <a:ext cx="4608" cy="1288"/>
              </a:xfrm>
              <a:custGeom>
                <a:avLst/>
                <a:gdLst/>
                <a:ahLst/>
                <a:cxnLst>
                  <a:cxn ang="0">
                    <a:pos x="0" y="1096"/>
                  </a:cxn>
                  <a:cxn ang="0">
                    <a:pos x="528" y="1048"/>
                  </a:cxn>
                  <a:cxn ang="0">
                    <a:pos x="864" y="856"/>
                  </a:cxn>
                  <a:cxn ang="0">
                    <a:pos x="1152" y="520"/>
                  </a:cxn>
                  <a:cxn ang="0">
                    <a:pos x="1440" y="136"/>
                  </a:cxn>
                  <a:cxn ang="0">
                    <a:pos x="1680" y="40"/>
                  </a:cxn>
                  <a:cxn ang="0">
                    <a:pos x="1968" y="376"/>
                  </a:cxn>
                  <a:cxn ang="0">
                    <a:pos x="2064" y="520"/>
                  </a:cxn>
                  <a:cxn ang="0">
                    <a:pos x="2208" y="712"/>
                  </a:cxn>
                  <a:cxn ang="0">
                    <a:pos x="2544" y="856"/>
                  </a:cxn>
                  <a:cxn ang="0">
                    <a:pos x="2832" y="1000"/>
                  </a:cxn>
                  <a:cxn ang="0">
                    <a:pos x="3312" y="1144"/>
                  </a:cxn>
                  <a:cxn ang="0">
                    <a:pos x="3792" y="1240"/>
                  </a:cxn>
                  <a:cxn ang="0">
                    <a:pos x="4608" y="1288"/>
                  </a:cxn>
                </a:cxnLst>
                <a:rect l="0" t="0" r="r" b="b"/>
                <a:pathLst>
                  <a:path w="4608" h="1288">
                    <a:moveTo>
                      <a:pt x="0" y="1096"/>
                    </a:moveTo>
                    <a:cubicBezTo>
                      <a:pt x="192" y="1092"/>
                      <a:pt x="384" y="1088"/>
                      <a:pt x="528" y="1048"/>
                    </a:cubicBezTo>
                    <a:cubicBezTo>
                      <a:pt x="672" y="1008"/>
                      <a:pt x="760" y="944"/>
                      <a:pt x="864" y="856"/>
                    </a:cubicBezTo>
                    <a:cubicBezTo>
                      <a:pt x="968" y="768"/>
                      <a:pt x="1056" y="640"/>
                      <a:pt x="1152" y="520"/>
                    </a:cubicBezTo>
                    <a:cubicBezTo>
                      <a:pt x="1248" y="400"/>
                      <a:pt x="1352" y="216"/>
                      <a:pt x="1440" y="136"/>
                    </a:cubicBezTo>
                    <a:cubicBezTo>
                      <a:pt x="1528" y="56"/>
                      <a:pt x="1592" y="0"/>
                      <a:pt x="1680" y="40"/>
                    </a:cubicBezTo>
                    <a:cubicBezTo>
                      <a:pt x="1768" y="80"/>
                      <a:pt x="1904" y="296"/>
                      <a:pt x="1968" y="376"/>
                    </a:cubicBezTo>
                    <a:cubicBezTo>
                      <a:pt x="2032" y="456"/>
                      <a:pt x="2024" y="464"/>
                      <a:pt x="2064" y="520"/>
                    </a:cubicBezTo>
                    <a:cubicBezTo>
                      <a:pt x="2104" y="576"/>
                      <a:pt x="2128" y="656"/>
                      <a:pt x="2208" y="712"/>
                    </a:cubicBezTo>
                    <a:cubicBezTo>
                      <a:pt x="2288" y="768"/>
                      <a:pt x="2440" y="808"/>
                      <a:pt x="2544" y="856"/>
                    </a:cubicBezTo>
                    <a:cubicBezTo>
                      <a:pt x="2648" y="904"/>
                      <a:pt x="2704" y="952"/>
                      <a:pt x="2832" y="1000"/>
                    </a:cubicBezTo>
                    <a:cubicBezTo>
                      <a:pt x="2960" y="1048"/>
                      <a:pt x="3152" y="1104"/>
                      <a:pt x="3312" y="1144"/>
                    </a:cubicBezTo>
                    <a:cubicBezTo>
                      <a:pt x="3472" y="1184"/>
                      <a:pt x="3576" y="1216"/>
                      <a:pt x="3792" y="1240"/>
                    </a:cubicBezTo>
                    <a:cubicBezTo>
                      <a:pt x="4008" y="1264"/>
                      <a:pt x="4472" y="1280"/>
                      <a:pt x="4608" y="1288"/>
                    </a:cubicBezTo>
                  </a:path>
                </a:pathLst>
              </a:custGeom>
              <a:noFill/>
              <a:ln w="254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2347" name="Text Box 11"/>
              <p:cNvSpPr txBox="1">
                <a:spLocks noChangeArrowheads="1"/>
              </p:cNvSpPr>
              <p:nvPr/>
            </p:nvSpPr>
            <p:spPr bwMode="auto">
              <a:xfrm>
                <a:off x="578" y="2330"/>
                <a:ext cx="1006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Pr [response]</a:t>
                </a: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>
              <a:off x="914400" y="5713412"/>
              <a:ext cx="61722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29"/>
          <p:cNvGrpSpPr/>
          <p:nvPr/>
        </p:nvGrpSpPr>
        <p:grpSpPr>
          <a:xfrm>
            <a:off x="4495800" y="3364468"/>
            <a:ext cx="2873738" cy="2350532"/>
            <a:chOff x="4495800" y="3593068"/>
            <a:chExt cx="2873738" cy="2350532"/>
          </a:xfrm>
        </p:grpSpPr>
        <p:grpSp>
          <p:nvGrpSpPr>
            <p:cNvPr id="7" name="Group 14"/>
            <p:cNvGrpSpPr/>
            <p:nvPr/>
          </p:nvGrpSpPr>
          <p:grpSpPr>
            <a:xfrm>
              <a:off x="4495800" y="3658394"/>
              <a:ext cx="1425938" cy="2285206"/>
              <a:chOff x="4724400" y="3810794"/>
              <a:chExt cx="1425938" cy="2285206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rot="5400000">
                <a:off x="3582194" y="4953000"/>
                <a:ext cx="2285206" cy="7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rot="10800000" flipV="1">
                <a:off x="4724400" y="4038600"/>
                <a:ext cx="1425938" cy="762000"/>
              </a:xfrm>
              <a:prstGeom prst="straightConnector1">
                <a:avLst/>
              </a:prstGeom>
              <a:ln>
                <a:solidFill>
                  <a:srgbClr val="FF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rot="10800000" flipV="1">
                <a:off x="4724400" y="4038600"/>
                <a:ext cx="1425938" cy="1219200"/>
              </a:xfrm>
              <a:prstGeom prst="straightConnector1">
                <a:avLst/>
              </a:prstGeom>
              <a:ln>
                <a:solidFill>
                  <a:srgbClr val="46465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5742169" y="3593068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ratio bounded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381000" y="9906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ranti Solid LET" pitchFamily="2" charset="0"/>
              </a:rPr>
              <a:t>M</a:t>
            </a:r>
            <a:r>
              <a:rPr lang="en-US" sz="2800" dirty="0" smtClean="0">
                <a:latin typeface="Comic Sans MS" pitchFamily="66" charset="0"/>
              </a:rPr>
              <a:t>  is </a:t>
            </a:r>
            <a:r>
              <a:rPr lang="en-US" sz="2800" b="1" dirty="0" smtClean="0">
                <a:latin typeface="Comic Sans MS" pitchFamily="66" charset="0"/>
                <a:sym typeface="Symbol" pitchFamily="18" charset="2"/>
              </a:rPr>
              <a:t></a:t>
            </a:r>
            <a:r>
              <a:rPr lang="en-US" sz="2800" dirty="0" smtClean="0">
                <a:latin typeface="Comic Sans MS" pitchFamily="66" charset="0"/>
              </a:rPr>
              <a:t>-differentially private if </a:t>
            </a:r>
            <a:r>
              <a:rPr lang="en-US" sz="2800" dirty="0" smtClean="0">
                <a:latin typeface="Comic Sans MS" pitchFamily="66" charset="0"/>
                <a:ea typeface="Cambria Math"/>
              </a:rPr>
              <a:t>∀ </a:t>
            </a:r>
            <a:r>
              <a:rPr lang="en-US" sz="2800" dirty="0" smtClean="0">
                <a:latin typeface="Comic Sans MS" pitchFamily="66" charset="0"/>
              </a:rPr>
              <a:t>adjacent D</a:t>
            </a:r>
            <a:r>
              <a:rPr lang="en-US" sz="2800" baseline="-25000" dirty="0" smtClean="0">
                <a:latin typeface="Comic Sans MS" pitchFamily="66" charset="0"/>
              </a:rPr>
              <a:t>1</a:t>
            </a:r>
            <a:r>
              <a:rPr lang="en-US" sz="2800" dirty="0" smtClean="0">
                <a:latin typeface="Comic Sans MS" pitchFamily="66" charset="0"/>
              </a:rPr>
              <a:t>D</a:t>
            </a:r>
            <a:r>
              <a:rPr lang="en-US" sz="2800" baseline="-25000" dirty="0" smtClean="0">
                <a:latin typeface="Comic Sans MS" pitchFamily="66" charset="0"/>
              </a:rPr>
              <a:t>2</a:t>
            </a:r>
            <a:r>
              <a:rPr lang="en-US" sz="2800" dirty="0" smtClean="0">
                <a:latin typeface="Comic Sans MS" pitchFamily="66" charset="0"/>
              </a:rPr>
              <a:t>,            </a:t>
            </a:r>
            <a:r>
              <a:rPr lang="en-US" sz="2800" dirty="0" smtClean="0">
                <a:latin typeface="Cambria Math"/>
                <a:ea typeface="Cambria Math"/>
              </a:rPr>
              <a:t>∀ </a:t>
            </a:r>
            <a:r>
              <a:rPr lang="en-US" sz="2800" dirty="0" smtClean="0">
                <a:latin typeface="Comic Sans MS" pitchFamily="66" charset="0"/>
              </a:rPr>
              <a:t>C</a:t>
            </a:r>
            <a:r>
              <a:rPr lang="en-US" sz="2800" dirty="0" smtClean="0">
                <a:latin typeface="Comic Sans MS" pitchFamily="66" charset="0"/>
                <a:ea typeface="Cambria Math"/>
              </a:rPr>
              <a:t>⊆</a:t>
            </a:r>
            <a:r>
              <a:rPr lang="en-US" sz="2800" dirty="0" smtClean="0">
                <a:latin typeface="Comic Sans MS" pitchFamily="66" charset="0"/>
              </a:rPr>
              <a:t> range(</a:t>
            </a:r>
            <a:r>
              <a:rPr lang="en-US" sz="2800" dirty="0" smtClean="0">
                <a:latin typeface="Tiranti Solid LET" pitchFamily="2" charset="0"/>
              </a:rPr>
              <a:t>M</a:t>
            </a:r>
            <a:r>
              <a:rPr lang="en-US" sz="2800" dirty="0" smtClean="0">
                <a:latin typeface="Comic Sans MS" pitchFamily="66" charset="0"/>
              </a:rPr>
              <a:t>):  Pr[</a:t>
            </a:r>
            <a:r>
              <a:rPr lang="en-US" sz="2800" dirty="0" smtClean="0">
                <a:latin typeface="Tiranti Solid LET" pitchFamily="2" charset="0"/>
              </a:rPr>
              <a:t>M</a:t>
            </a:r>
            <a:r>
              <a:rPr lang="en-US" sz="2800" dirty="0" smtClean="0">
                <a:latin typeface="Comic Sans MS" pitchFamily="66" charset="0"/>
              </a:rPr>
              <a:t>(D1) </a:t>
            </a:r>
            <a:r>
              <a:rPr lang="en-US" sz="2800" dirty="0" smtClean="0">
                <a:latin typeface="Comic Sans MS" pitchFamily="66" charset="0"/>
                <a:ea typeface="Cambria Math"/>
              </a:rPr>
              <a:t>ϵ</a:t>
            </a:r>
            <a:r>
              <a:rPr lang="en-US" sz="2800" dirty="0" smtClean="0">
                <a:latin typeface="Comic Sans MS" pitchFamily="66" charset="0"/>
              </a:rPr>
              <a:t> C]  ≤ </a:t>
            </a:r>
            <a:r>
              <a:rPr lang="en-US" sz="2800" dirty="0" err="1" smtClean="0">
                <a:latin typeface="Comic Sans MS" pitchFamily="66" charset="0"/>
              </a:rPr>
              <a:t>e</a:t>
            </a:r>
            <a:r>
              <a:rPr lang="en-US" sz="2800" baseline="30000" dirty="0" err="1" smtClean="0">
                <a:latin typeface="Comic Sans MS" pitchFamily="66" charset="0"/>
                <a:ea typeface="Cambria Math"/>
              </a:rPr>
              <a:t>ε</a:t>
            </a:r>
            <a:r>
              <a:rPr lang="en-US" sz="2800" baseline="30000" dirty="0" smtClean="0">
                <a:latin typeface="Comic Sans MS" pitchFamily="66" charset="0"/>
                <a:ea typeface="Cambria Math"/>
              </a:rPr>
              <a:t> </a:t>
            </a:r>
            <a:r>
              <a:rPr lang="en-US" sz="2800" baseline="300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Pr[</a:t>
            </a:r>
            <a:r>
              <a:rPr lang="en-US" sz="2800" dirty="0" smtClean="0">
                <a:latin typeface="Tiranti Solid LET" pitchFamily="2" charset="0"/>
              </a:rPr>
              <a:t>M</a:t>
            </a:r>
            <a:r>
              <a:rPr lang="en-US" sz="2800" dirty="0" smtClean="0">
                <a:latin typeface="Comic Sans MS" pitchFamily="66" charset="0"/>
              </a:rPr>
              <a:t> (D2)  </a:t>
            </a:r>
            <a:r>
              <a:rPr lang="en-US" sz="2800" dirty="0" smtClean="0">
                <a:latin typeface="Comic Sans MS" pitchFamily="66" charset="0"/>
                <a:ea typeface="Cambria Math"/>
              </a:rPr>
              <a:t>ϵ</a:t>
            </a:r>
            <a:r>
              <a:rPr lang="en-US" sz="2800" dirty="0" smtClean="0">
                <a:latin typeface="Comic Sans MS" pitchFamily="66" charset="0"/>
              </a:rPr>
              <a:t> C]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Two Different Notions of Privacy</a:t>
            </a:r>
            <a:endParaRPr lang="en-US" sz="4000" b="1" dirty="0">
              <a:solidFill>
                <a:srgbClr val="9B08B8"/>
              </a:solidFill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/>
                <a:cs typeface="Comic Sans MS"/>
              </a:rPr>
              <a:t>Cryptographic  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(Perfect privacy, PRIV, PAR)</a:t>
            </a:r>
          </a:p>
          <a:p>
            <a:r>
              <a:rPr lang="en-US" dirty="0" smtClean="0">
                <a:latin typeface="Comic Sans MS"/>
                <a:cs typeface="Comic Sans MS"/>
              </a:rPr>
              <a:t>Differential Privacy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00545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9B08B8"/>
                </a:solidFill>
                <a:latin typeface="Comic Sans MS" pitchFamily="66" charset="0"/>
              </a:rPr>
              <a:t>Sensitivity of a Function</a:t>
            </a:r>
            <a:endParaRPr lang="en-US" sz="3600" b="1" dirty="0">
              <a:solidFill>
                <a:srgbClr val="9B08B8"/>
              </a:solidFill>
              <a:latin typeface="Comic Sans MS" pitchFamily="66" charset="0"/>
            </a:endParaRP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25" y="3581400"/>
            <a:ext cx="8531375" cy="23213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Comic Sans MS" pitchFamily="66" charset="0"/>
              </a:rPr>
              <a:t>Adjacent databases differ in at most one row.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Comic Sans MS" pitchFamily="66" charset="0"/>
              </a:rPr>
              <a:t>Counting queries have sensitivity 1.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Comic Sans MS" pitchFamily="66" charset="0"/>
              </a:rPr>
              <a:t>Sensitivity captures how much one person’s data can affect output.</a:t>
            </a:r>
          </a:p>
          <a:p>
            <a:pPr>
              <a:buFont typeface="Wingdings" pitchFamily="2" charset="2"/>
              <a:buNone/>
            </a:pPr>
            <a:endParaRPr lang="en-US" sz="2800" dirty="0" smtClean="0">
              <a:latin typeface="Comic Sans MS" pitchFamily="66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28800" y="1905000"/>
            <a:ext cx="6248400" cy="13029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l-GR" sz="3200" dirty="0" smtClean="0">
                <a:latin typeface="Comic Sans MS" pitchFamily="66" charset="0"/>
              </a:rPr>
              <a:t>Δ</a:t>
            </a:r>
            <a:r>
              <a:rPr lang="en-US" sz="3200" dirty="0" smtClean="0">
                <a:latin typeface="Comic Sans MS" pitchFamily="66" charset="0"/>
              </a:rPr>
              <a:t>f </a:t>
            </a:r>
            <a:r>
              <a:rPr lang="en-US" sz="3200" dirty="0">
                <a:latin typeface="Comic Sans MS" pitchFamily="66" charset="0"/>
              </a:rPr>
              <a:t>= </a:t>
            </a:r>
            <a:r>
              <a:rPr lang="en-US" sz="3200" dirty="0" err="1" smtClean="0">
                <a:latin typeface="Comic Sans MS" pitchFamily="66" charset="0"/>
              </a:rPr>
              <a:t>max</a:t>
            </a:r>
            <a:r>
              <a:rPr lang="en-US" sz="3200" baseline="-25000" dirty="0" err="1" smtClean="0">
                <a:latin typeface="Comic Sans MS" pitchFamily="66" charset="0"/>
              </a:rPr>
              <a:t>adj</a:t>
            </a:r>
            <a:r>
              <a:rPr lang="en-US" sz="3200" baseline="-25000" dirty="0" smtClean="0">
                <a:latin typeface="Comic Sans MS" pitchFamily="66" charset="0"/>
              </a:rPr>
              <a:t> D,D’</a:t>
            </a:r>
            <a:r>
              <a:rPr lang="en-US" sz="3200" dirty="0" smtClean="0">
                <a:latin typeface="Comic Sans MS" pitchFamily="66" charset="0"/>
              </a:rPr>
              <a:t>  |f(D) </a:t>
            </a:r>
            <a:r>
              <a:rPr lang="en-US" sz="3200" dirty="0">
                <a:latin typeface="Comic Sans MS" pitchFamily="66" charset="0"/>
              </a:rPr>
              <a:t>– </a:t>
            </a:r>
            <a:r>
              <a:rPr lang="en-US" sz="3200" dirty="0" smtClean="0">
                <a:latin typeface="Comic Sans MS" pitchFamily="66" charset="0"/>
              </a:rPr>
              <a:t>f(D’)|</a:t>
            </a:r>
          </a:p>
          <a:p>
            <a:pPr algn="ctr">
              <a:buFont typeface="Symbol" pitchFamily="18" charset="2"/>
              <a:buChar char="D"/>
            </a:pPr>
            <a:endParaRPr lang="en-US" sz="2800" dirty="0" smtClean="0">
              <a:latin typeface="Comic Sans MS" pitchFamily="66" charset="0"/>
            </a:endParaRPr>
          </a:p>
          <a:p>
            <a:pPr algn="ctr"/>
            <a:endParaRPr lang="en-US" sz="2800" baseline="-25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B9067D-BA1C-4B26-83FB-A192B82F5D7C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86836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3600" b="1" dirty="0" err="1" smtClean="0">
                <a:solidFill>
                  <a:srgbClr val="9B08B8"/>
                </a:solidFill>
                <a:latin typeface="Comic Sans MS" pitchFamily="66" charset="0"/>
              </a:rPr>
              <a:t>Laplacian</a:t>
            </a:r>
            <a:r>
              <a:rPr lang="en-US" sz="3600" b="1" dirty="0" smtClean="0">
                <a:solidFill>
                  <a:srgbClr val="9B08B8"/>
                </a:solidFill>
                <a:latin typeface="Comic Sans MS" pitchFamily="66" charset="0"/>
              </a:rPr>
              <a:t> Distribution Lap(b)</a:t>
            </a:r>
            <a:endParaRPr lang="en-US" sz="3600" b="1" dirty="0">
              <a:solidFill>
                <a:srgbClr val="9B08B8"/>
              </a:solidFill>
              <a:latin typeface="Comic Sans MS" pitchFamily="66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295400" y="1600200"/>
            <a:ext cx="6248400" cy="1143000"/>
            <a:chOff x="1295400" y="3200400"/>
            <a:chExt cx="6248400" cy="114300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295400" y="3200400"/>
              <a:ext cx="3124200" cy="114300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912" y="672"/>
                </a:cxn>
                <a:cxn ang="0">
                  <a:pos x="1536" y="432"/>
                </a:cxn>
                <a:cxn ang="0">
                  <a:pos x="1968" y="0"/>
                </a:cxn>
              </a:cxnLst>
              <a:rect l="0" t="0" r="r" b="b"/>
              <a:pathLst>
                <a:path w="1968" h="720">
                  <a:moveTo>
                    <a:pt x="0" y="720"/>
                  </a:moveTo>
                  <a:cubicBezTo>
                    <a:pt x="328" y="720"/>
                    <a:pt x="656" y="720"/>
                    <a:pt x="912" y="672"/>
                  </a:cubicBezTo>
                  <a:cubicBezTo>
                    <a:pt x="1168" y="624"/>
                    <a:pt x="1360" y="544"/>
                    <a:pt x="1536" y="432"/>
                  </a:cubicBezTo>
                  <a:cubicBezTo>
                    <a:pt x="1712" y="320"/>
                    <a:pt x="1896" y="72"/>
                    <a:pt x="1968" y="0"/>
                  </a:cubicBez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 flipH="1">
              <a:off x="4419600" y="3200400"/>
              <a:ext cx="3124200" cy="114300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912" y="672"/>
                </a:cxn>
                <a:cxn ang="0">
                  <a:pos x="1536" y="432"/>
                </a:cxn>
                <a:cxn ang="0">
                  <a:pos x="1968" y="0"/>
                </a:cxn>
              </a:cxnLst>
              <a:rect l="0" t="0" r="r" b="b"/>
              <a:pathLst>
                <a:path w="1968" h="720">
                  <a:moveTo>
                    <a:pt x="0" y="720"/>
                  </a:moveTo>
                  <a:cubicBezTo>
                    <a:pt x="328" y="720"/>
                    <a:pt x="656" y="720"/>
                    <a:pt x="912" y="672"/>
                  </a:cubicBezTo>
                  <a:cubicBezTo>
                    <a:pt x="1168" y="624"/>
                    <a:pt x="1360" y="544"/>
                    <a:pt x="1536" y="432"/>
                  </a:cubicBezTo>
                  <a:cubicBezTo>
                    <a:pt x="1712" y="320"/>
                    <a:pt x="1896" y="72"/>
                    <a:pt x="1968" y="0"/>
                  </a:cubicBez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7" name="Picture 6" descr="Laplace_distribution_pd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066800"/>
            <a:ext cx="9144000" cy="5638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85120" y="1630519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p(x) = exp(-|x|/b)/2b 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variance = 2b</a:t>
            </a:r>
            <a:r>
              <a:rPr lang="en-US" sz="2400" baseline="30000" dirty="0" smtClean="0">
                <a:solidFill>
                  <a:srgbClr val="7030A0"/>
                </a:solidFill>
              </a:rPr>
              <a:t>2</a:t>
            </a:r>
          </a:p>
          <a:p>
            <a:r>
              <a:rPr lang="en-US" sz="2400" dirty="0" smtClean="0">
                <a:solidFill>
                  <a:srgbClr val="7030A0"/>
                </a:solidFill>
                <a:latin typeface="cmmi10"/>
              </a:rPr>
              <a:t>¾</a:t>
            </a:r>
            <a:r>
              <a:rPr lang="en-US" sz="2400" dirty="0" smtClean="0">
                <a:solidFill>
                  <a:srgbClr val="7030A0"/>
                </a:solidFill>
              </a:rPr>
              <a:t> = </a:t>
            </a:r>
            <a:r>
              <a:rPr lang="en-US" sz="2400" dirty="0" smtClean="0">
                <a:solidFill>
                  <a:srgbClr val="7030A0"/>
                </a:solidFill>
                <a:latin typeface="Comic Sans MS"/>
              </a:rPr>
              <a:t>√</a:t>
            </a:r>
            <a:r>
              <a:rPr lang="en-US" sz="2400" dirty="0" smtClean="0">
                <a:solidFill>
                  <a:srgbClr val="7030A0"/>
                </a:solidFill>
              </a:rPr>
              <a:t>2 b</a:t>
            </a:r>
            <a:endParaRPr lang="en-US" sz="2400" baseline="300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Increasing b flattens curve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9B08B8"/>
                </a:solidFill>
                <a:latin typeface="Comic Sans MS" pitchFamily="66" charset="0"/>
              </a:rPr>
              <a:t>Calibrate </a:t>
            </a:r>
            <a:r>
              <a:rPr lang="en-US" sz="3600" b="1" dirty="0">
                <a:solidFill>
                  <a:srgbClr val="9B08B8"/>
                </a:solidFill>
                <a:latin typeface="Comic Sans MS" pitchFamily="66" charset="0"/>
              </a:rPr>
              <a:t>Noise to Sensitivity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067800" cy="495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2190274" y="1295400"/>
            <a:ext cx="4244112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Symbol" pitchFamily="18" charset="2"/>
                <a:sym typeface="Symbol" pitchFamily="18" charset="2"/>
              </a:rPr>
              <a:t></a:t>
            </a:r>
            <a:r>
              <a:rPr lang="en-US" sz="2800" dirty="0" smtClean="0"/>
              <a:t>f = </a:t>
            </a:r>
            <a:r>
              <a:rPr lang="en-US" sz="2800" dirty="0" err="1" smtClean="0"/>
              <a:t>max</a:t>
            </a:r>
            <a:r>
              <a:rPr lang="en-US" sz="2800" baseline="-25000" dirty="0" err="1" smtClean="0"/>
              <a:t>adj</a:t>
            </a:r>
            <a:r>
              <a:rPr lang="en-US" sz="2800" baseline="-25000" dirty="0" smtClean="0"/>
              <a:t> D,D’</a:t>
            </a:r>
            <a:r>
              <a:rPr lang="en-US" sz="2800" dirty="0" smtClean="0"/>
              <a:t>  |f(D) – f(D’)|</a:t>
            </a:r>
            <a:endParaRPr lang="en-US" sz="2800" baseline="-25000" dirty="0" smtClean="0"/>
          </a:p>
        </p:txBody>
      </p:sp>
      <p:sp>
        <p:nvSpPr>
          <p:cNvPr id="790533" name="Text Box 5"/>
          <p:cNvSpPr txBox="1">
            <a:spLocks noChangeArrowheads="1"/>
          </p:cNvSpPr>
          <p:nvPr/>
        </p:nvSpPr>
        <p:spPr bwMode="auto">
          <a:xfrm>
            <a:off x="0" y="1905000"/>
            <a:ext cx="12162281" cy="95410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  <a:latin typeface="Comic Sans MS" pitchFamily="66" charset="0"/>
              </a:rPr>
              <a:t>Theorem:</a:t>
            </a:r>
            <a:r>
              <a:rPr lang="en-US" sz="2800" dirty="0" smtClean="0">
                <a:latin typeface="Comic Sans MS" pitchFamily="66" charset="0"/>
              </a:rPr>
              <a:t> To </a:t>
            </a:r>
            <a:r>
              <a:rPr lang="en-US" sz="2800" dirty="0">
                <a:latin typeface="Comic Sans MS" pitchFamily="66" charset="0"/>
              </a:rPr>
              <a:t>achieve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</a:t>
            </a:r>
            <a:r>
              <a:rPr lang="en-US" sz="2800" dirty="0">
                <a:latin typeface="Comic Sans MS" pitchFamily="66" charset="0"/>
              </a:rPr>
              <a:t>-differential </a:t>
            </a:r>
            <a:r>
              <a:rPr lang="en-US" sz="2800" dirty="0" smtClean="0">
                <a:latin typeface="Comic Sans MS" pitchFamily="66" charset="0"/>
              </a:rPr>
              <a:t>privacy for f, </a:t>
            </a:r>
            <a:r>
              <a:rPr lang="en-US" sz="2800" dirty="0">
                <a:latin typeface="Comic Sans MS" pitchFamily="66" charset="0"/>
              </a:rPr>
              <a:t>use </a:t>
            </a:r>
          </a:p>
          <a:p>
            <a:r>
              <a:rPr lang="en-US" sz="2800" dirty="0">
                <a:latin typeface="Comic Sans MS" pitchFamily="66" charset="0"/>
              </a:rPr>
              <a:t>scaled symmetric noise </a:t>
            </a:r>
            <a:r>
              <a:rPr lang="en-US" sz="2800" dirty="0" smtClean="0">
                <a:latin typeface="Comic Sans MS" pitchFamily="66" charset="0"/>
              </a:rPr>
              <a:t>[Lap(b)] </a:t>
            </a:r>
            <a:r>
              <a:rPr lang="en-US" sz="2800" dirty="0">
                <a:latin typeface="Comic Sans MS" pitchFamily="66" charset="0"/>
              </a:rPr>
              <a:t>with </a:t>
            </a:r>
            <a:r>
              <a:rPr lang="en-US" sz="2800" dirty="0" smtClean="0">
                <a:latin typeface="Comic Sans MS" pitchFamily="66" charset="0"/>
              </a:rPr>
              <a:t>b </a:t>
            </a:r>
            <a:r>
              <a:rPr lang="en-US" sz="2800" dirty="0">
                <a:latin typeface="Comic Sans MS" pitchFamily="66" charset="0"/>
              </a:rPr>
              <a:t>=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</a:t>
            </a:r>
            <a:r>
              <a:rPr lang="en-US" sz="2800" dirty="0">
                <a:latin typeface="Comic Sans MS" pitchFamily="66" charset="0"/>
              </a:rPr>
              <a:t>f/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.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790534" name="Freeform 6"/>
          <p:cNvSpPr>
            <a:spLocks/>
          </p:cNvSpPr>
          <p:nvPr/>
        </p:nvSpPr>
        <p:spPr bwMode="auto">
          <a:xfrm>
            <a:off x="1295400" y="3200400"/>
            <a:ext cx="3124200" cy="1143000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912" y="672"/>
              </a:cxn>
              <a:cxn ang="0">
                <a:pos x="1536" y="432"/>
              </a:cxn>
              <a:cxn ang="0">
                <a:pos x="1968" y="0"/>
              </a:cxn>
            </a:cxnLst>
            <a:rect l="0" t="0" r="r" b="b"/>
            <a:pathLst>
              <a:path w="1968" h="720">
                <a:moveTo>
                  <a:pt x="0" y="720"/>
                </a:moveTo>
                <a:cubicBezTo>
                  <a:pt x="328" y="720"/>
                  <a:pt x="656" y="720"/>
                  <a:pt x="912" y="672"/>
                </a:cubicBezTo>
                <a:cubicBezTo>
                  <a:pt x="1168" y="624"/>
                  <a:pt x="1360" y="544"/>
                  <a:pt x="1536" y="432"/>
                </a:cubicBezTo>
                <a:cubicBezTo>
                  <a:pt x="1712" y="320"/>
                  <a:pt x="1896" y="72"/>
                  <a:pt x="1968" y="0"/>
                </a:cubicBez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0535" name="Freeform 7"/>
          <p:cNvSpPr>
            <a:spLocks/>
          </p:cNvSpPr>
          <p:nvPr/>
        </p:nvSpPr>
        <p:spPr bwMode="auto">
          <a:xfrm flipH="1">
            <a:off x="4419600" y="3200400"/>
            <a:ext cx="3124200" cy="1143000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912" y="672"/>
              </a:cxn>
              <a:cxn ang="0">
                <a:pos x="1536" y="432"/>
              </a:cxn>
              <a:cxn ang="0">
                <a:pos x="1968" y="0"/>
              </a:cxn>
            </a:cxnLst>
            <a:rect l="0" t="0" r="r" b="b"/>
            <a:pathLst>
              <a:path w="1968" h="720">
                <a:moveTo>
                  <a:pt x="0" y="720"/>
                </a:moveTo>
                <a:cubicBezTo>
                  <a:pt x="328" y="720"/>
                  <a:pt x="656" y="720"/>
                  <a:pt x="912" y="672"/>
                </a:cubicBezTo>
                <a:cubicBezTo>
                  <a:pt x="1168" y="624"/>
                  <a:pt x="1360" y="544"/>
                  <a:pt x="1536" y="432"/>
                </a:cubicBezTo>
                <a:cubicBezTo>
                  <a:pt x="1712" y="320"/>
                  <a:pt x="1896" y="72"/>
                  <a:pt x="1968" y="0"/>
                </a:cubicBez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9600" y="4495800"/>
            <a:ext cx="8382000" cy="0"/>
            <a:chOff x="288" y="2832"/>
            <a:chExt cx="5280" cy="0"/>
          </a:xfrm>
        </p:grpSpPr>
        <p:sp>
          <p:nvSpPr>
            <p:cNvPr id="790537" name="Line 9"/>
            <p:cNvSpPr>
              <a:spLocks noChangeShapeType="1"/>
            </p:cNvSpPr>
            <p:nvPr/>
          </p:nvSpPr>
          <p:spPr bwMode="auto">
            <a:xfrm>
              <a:off x="768" y="2832"/>
              <a:ext cx="480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0538" name="Line 10"/>
            <p:cNvSpPr>
              <a:spLocks noChangeShapeType="1"/>
            </p:cNvSpPr>
            <p:nvPr/>
          </p:nvSpPr>
          <p:spPr bwMode="auto">
            <a:xfrm>
              <a:off x="1248" y="2832"/>
              <a:ext cx="480" cy="0"/>
            </a:xfrm>
            <a:prstGeom prst="line">
              <a:avLst/>
            </a:prstGeom>
            <a:noFill/>
            <a:ln w="76200">
              <a:pattFill prst="wdUpDiag">
                <a:fgClr>
                  <a:schemeClr val="hlink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0539" name="Line 11"/>
            <p:cNvSpPr>
              <a:spLocks noChangeShapeType="1"/>
            </p:cNvSpPr>
            <p:nvPr/>
          </p:nvSpPr>
          <p:spPr bwMode="auto">
            <a:xfrm>
              <a:off x="1728" y="2832"/>
              <a:ext cx="480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0540" name="Line 12"/>
            <p:cNvSpPr>
              <a:spLocks noChangeShapeType="1"/>
            </p:cNvSpPr>
            <p:nvPr/>
          </p:nvSpPr>
          <p:spPr bwMode="auto">
            <a:xfrm>
              <a:off x="2208" y="2832"/>
              <a:ext cx="480" cy="0"/>
            </a:xfrm>
            <a:prstGeom prst="line">
              <a:avLst/>
            </a:prstGeom>
            <a:noFill/>
            <a:ln w="76200">
              <a:pattFill prst="wdUpDiag">
                <a:fgClr>
                  <a:schemeClr val="hlink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0541" name="Line 13"/>
            <p:cNvSpPr>
              <a:spLocks noChangeShapeType="1"/>
            </p:cNvSpPr>
            <p:nvPr/>
          </p:nvSpPr>
          <p:spPr bwMode="auto">
            <a:xfrm>
              <a:off x="2688" y="2832"/>
              <a:ext cx="480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0542" name="Line 14"/>
            <p:cNvSpPr>
              <a:spLocks noChangeShapeType="1"/>
            </p:cNvSpPr>
            <p:nvPr/>
          </p:nvSpPr>
          <p:spPr bwMode="auto">
            <a:xfrm>
              <a:off x="3168" y="2832"/>
              <a:ext cx="480" cy="0"/>
            </a:xfrm>
            <a:prstGeom prst="line">
              <a:avLst/>
            </a:prstGeom>
            <a:noFill/>
            <a:ln w="76200">
              <a:pattFill prst="wdUpDiag">
                <a:fgClr>
                  <a:schemeClr val="hlink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0543" name="Line 15"/>
            <p:cNvSpPr>
              <a:spLocks noChangeShapeType="1"/>
            </p:cNvSpPr>
            <p:nvPr/>
          </p:nvSpPr>
          <p:spPr bwMode="auto">
            <a:xfrm>
              <a:off x="4128" y="2832"/>
              <a:ext cx="480" cy="0"/>
            </a:xfrm>
            <a:prstGeom prst="line">
              <a:avLst/>
            </a:prstGeom>
            <a:noFill/>
            <a:ln w="76200">
              <a:pattFill prst="wdUpDiag">
                <a:fgClr>
                  <a:schemeClr val="hlink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0544" name="Line 16"/>
            <p:cNvSpPr>
              <a:spLocks noChangeShapeType="1"/>
            </p:cNvSpPr>
            <p:nvPr/>
          </p:nvSpPr>
          <p:spPr bwMode="auto">
            <a:xfrm>
              <a:off x="5088" y="2832"/>
              <a:ext cx="480" cy="0"/>
            </a:xfrm>
            <a:prstGeom prst="line">
              <a:avLst/>
            </a:prstGeom>
            <a:noFill/>
            <a:ln w="76200">
              <a:pattFill prst="wdUpDiag">
                <a:fgClr>
                  <a:schemeClr val="hlink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0545" name="Line 17"/>
            <p:cNvSpPr>
              <a:spLocks noChangeShapeType="1"/>
            </p:cNvSpPr>
            <p:nvPr/>
          </p:nvSpPr>
          <p:spPr bwMode="auto">
            <a:xfrm>
              <a:off x="288" y="2832"/>
              <a:ext cx="480" cy="0"/>
            </a:xfrm>
            <a:prstGeom prst="line">
              <a:avLst/>
            </a:prstGeom>
            <a:noFill/>
            <a:ln w="76200">
              <a:pattFill prst="wdUpDiag">
                <a:fgClr>
                  <a:schemeClr val="hlink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0546" name="Line 18"/>
            <p:cNvSpPr>
              <a:spLocks noChangeShapeType="1"/>
            </p:cNvSpPr>
            <p:nvPr/>
          </p:nvSpPr>
          <p:spPr bwMode="auto">
            <a:xfrm>
              <a:off x="3648" y="2832"/>
              <a:ext cx="480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0547" name="Line 19"/>
            <p:cNvSpPr>
              <a:spLocks noChangeShapeType="1"/>
            </p:cNvSpPr>
            <p:nvPr/>
          </p:nvSpPr>
          <p:spPr bwMode="auto">
            <a:xfrm>
              <a:off x="4608" y="2832"/>
              <a:ext cx="480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90548" name="Text Box 20"/>
          <p:cNvSpPr txBox="1">
            <a:spLocks noChangeArrowheads="1"/>
          </p:cNvSpPr>
          <p:nvPr/>
        </p:nvSpPr>
        <p:spPr bwMode="auto">
          <a:xfrm>
            <a:off x="1066800" y="5105400"/>
            <a:ext cx="6773008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omic Sans MS" pitchFamily="66" charset="0"/>
              </a:rPr>
              <a:t>Noise depends on f and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 ,</a:t>
            </a:r>
            <a:r>
              <a:rPr lang="en-US" sz="2400" dirty="0" smtClean="0">
                <a:latin typeface="Comic Sans MS" pitchFamily="66" charset="0"/>
              </a:rPr>
              <a:t> not on the database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  <a:latin typeface="Comic Sans MS" pitchFamily="66" charset="0"/>
              </a:rPr>
              <a:t>Smaller sensitivity (</a:t>
            </a:r>
            <a:r>
              <a:rPr lang="en-US" sz="24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</a:t>
            </a:r>
            <a:r>
              <a:rPr lang="en-US" sz="2400" dirty="0" smtClean="0">
                <a:solidFill>
                  <a:srgbClr val="7030A0"/>
                </a:solidFill>
                <a:latin typeface="Comic Sans MS" pitchFamily="66" charset="0"/>
              </a:rPr>
              <a:t>f) means less distortion</a:t>
            </a:r>
            <a:endParaRPr lang="en-US" sz="240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790549" name="Text Box 21"/>
          <p:cNvSpPr txBox="1">
            <a:spLocks noChangeArrowheads="1"/>
          </p:cNvSpPr>
          <p:nvPr/>
        </p:nvSpPr>
        <p:spPr bwMode="auto">
          <a:xfrm>
            <a:off x="4248150" y="4589463"/>
            <a:ext cx="3397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0</a:t>
            </a:r>
          </a:p>
        </p:txBody>
      </p:sp>
      <p:sp>
        <p:nvSpPr>
          <p:cNvPr id="790550" name="Text Box 22"/>
          <p:cNvSpPr txBox="1">
            <a:spLocks noChangeArrowheads="1"/>
          </p:cNvSpPr>
          <p:nvPr/>
        </p:nvSpPr>
        <p:spPr bwMode="auto">
          <a:xfrm>
            <a:off x="5044251" y="4619625"/>
            <a:ext cx="30168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790551" name="Text Box 23"/>
          <p:cNvSpPr txBox="1">
            <a:spLocks noChangeArrowheads="1"/>
          </p:cNvSpPr>
          <p:nvPr/>
        </p:nvSpPr>
        <p:spPr bwMode="auto">
          <a:xfrm>
            <a:off x="5698530" y="4619625"/>
            <a:ext cx="4187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2b</a:t>
            </a:r>
            <a:endParaRPr lang="en-US" sz="2000" dirty="0"/>
          </a:p>
        </p:txBody>
      </p:sp>
      <p:sp>
        <p:nvSpPr>
          <p:cNvPr id="790552" name="Text Box 24"/>
          <p:cNvSpPr txBox="1">
            <a:spLocks noChangeArrowheads="1"/>
          </p:cNvSpPr>
          <p:nvPr/>
        </p:nvSpPr>
        <p:spPr bwMode="auto">
          <a:xfrm>
            <a:off x="6519267" y="4619625"/>
            <a:ext cx="4187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3b</a:t>
            </a:r>
            <a:endParaRPr lang="en-US" sz="2000" dirty="0"/>
          </a:p>
        </p:txBody>
      </p:sp>
      <p:sp>
        <p:nvSpPr>
          <p:cNvPr id="790553" name="Text Box 25"/>
          <p:cNvSpPr txBox="1">
            <a:spLocks noChangeArrowheads="1"/>
          </p:cNvSpPr>
          <p:nvPr/>
        </p:nvSpPr>
        <p:spPr bwMode="auto">
          <a:xfrm>
            <a:off x="7281267" y="4619625"/>
            <a:ext cx="4187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4b</a:t>
            </a:r>
            <a:endParaRPr lang="en-US" sz="2000" dirty="0"/>
          </a:p>
        </p:txBody>
      </p:sp>
      <p:sp>
        <p:nvSpPr>
          <p:cNvPr id="790554" name="Text Box 26"/>
          <p:cNvSpPr txBox="1">
            <a:spLocks noChangeArrowheads="1"/>
          </p:cNvSpPr>
          <p:nvPr/>
        </p:nvSpPr>
        <p:spPr bwMode="auto">
          <a:xfrm>
            <a:off x="8043267" y="4619625"/>
            <a:ext cx="4187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5b</a:t>
            </a:r>
            <a:endParaRPr lang="en-US" sz="2000" dirty="0"/>
          </a:p>
        </p:txBody>
      </p:sp>
      <p:sp>
        <p:nvSpPr>
          <p:cNvPr id="790555" name="Text Box 27"/>
          <p:cNvSpPr txBox="1">
            <a:spLocks noChangeArrowheads="1"/>
          </p:cNvSpPr>
          <p:nvPr/>
        </p:nvSpPr>
        <p:spPr bwMode="auto">
          <a:xfrm>
            <a:off x="3446091" y="4619625"/>
            <a:ext cx="37221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-b</a:t>
            </a:r>
            <a:endParaRPr lang="en-US" sz="2000" dirty="0"/>
          </a:p>
        </p:txBody>
      </p:sp>
      <p:sp>
        <p:nvSpPr>
          <p:cNvPr id="790556" name="Text Box 28"/>
          <p:cNvSpPr txBox="1">
            <a:spLocks noChangeArrowheads="1"/>
          </p:cNvSpPr>
          <p:nvPr/>
        </p:nvSpPr>
        <p:spPr bwMode="auto">
          <a:xfrm>
            <a:off x="2674793" y="4619625"/>
            <a:ext cx="48923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-</a:t>
            </a:r>
            <a:r>
              <a:rPr lang="en-US" sz="2000" dirty="0" smtClean="0"/>
              <a:t>2b</a:t>
            </a:r>
            <a:endParaRPr lang="en-US" sz="2000" dirty="0"/>
          </a:p>
        </p:txBody>
      </p:sp>
      <p:sp>
        <p:nvSpPr>
          <p:cNvPr id="790557" name="Text Box 29"/>
          <p:cNvSpPr txBox="1">
            <a:spLocks noChangeArrowheads="1"/>
          </p:cNvSpPr>
          <p:nvPr/>
        </p:nvSpPr>
        <p:spPr bwMode="auto">
          <a:xfrm>
            <a:off x="1941368" y="4619625"/>
            <a:ext cx="48923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-</a:t>
            </a:r>
            <a:r>
              <a:rPr lang="en-US" sz="2000" dirty="0" smtClean="0"/>
              <a:t>3b</a:t>
            </a:r>
            <a:endParaRPr lang="en-US" sz="2000" dirty="0"/>
          </a:p>
        </p:txBody>
      </p:sp>
      <p:sp>
        <p:nvSpPr>
          <p:cNvPr id="790558" name="Text Box 30"/>
          <p:cNvSpPr txBox="1">
            <a:spLocks noChangeArrowheads="1"/>
          </p:cNvSpPr>
          <p:nvPr/>
        </p:nvSpPr>
        <p:spPr bwMode="auto">
          <a:xfrm>
            <a:off x="1150794" y="4619625"/>
            <a:ext cx="48923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-4b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60B4C1-36C3-4EE9-8E2F-79D6F9A51362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9B08B8"/>
                </a:solidFill>
                <a:latin typeface="Comic Sans MS" pitchFamily="66" charset="0"/>
              </a:rPr>
              <a:t>Why Does it Work ? </a:t>
            </a:r>
            <a:endParaRPr lang="en-US" sz="3600" b="1" dirty="0">
              <a:solidFill>
                <a:srgbClr val="9B08B8"/>
              </a:solidFill>
              <a:latin typeface="Comic Sans MS" pitchFamily="66" charset="0"/>
            </a:endParaRPr>
          </a:p>
        </p:txBody>
      </p:sp>
      <p:sp>
        <p:nvSpPr>
          <p:cNvPr id="793603" name="Text Box 3"/>
          <p:cNvSpPr txBox="1">
            <a:spLocks noChangeArrowheads="1"/>
          </p:cNvSpPr>
          <p:nvPr/>
        </p:nvSpPr>
        <p:spPr bwMode="auto">
          <a:xfrm>
            <a:off x="1600200" y="1295400"/>
            <a:ext cx="5410200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Symbol" pitchFamily="18" charset="2"/>
                <a:sym typeface="Symbol" pitchFamily="18" charset="2"/>
              </a:rPr>
              <a:t></a:t>
            </a:r>
            <a:r>
              <a:rPr lang="en-US" sz="2800" dirty="0" smtClean="0"/>
              <a:t>f </a:t>
            </a:r>
            <a:r>
              <a:rPr lang="en-US" sz="2800" dirty="0"/>
              <a:t>= </a:t>
            </a:r>
            <a:r>
              <a:rPr lang="en-US" sz="2800" dirty="0" err="1" smtClean="0"/>
              <a:t>max</a:t>
            </a:r>
            <a:r>
              <a:rPr lang="en-US" sz="2800" baseline="-25000" dirty="0" err="1" smtClean="0"/>
              <a:t>D,D</a:t>
            </a:r>
            <a:r>
              <a:rPr lang="en-US" sz="2800" baseline="-25000" dirty="0" smtClean="0"/>
              <a:t>’</a:t>
            </a:r>
            <a:r>
              <a:rPr lang="en-US" sz="2800" dirty="0" smtClean="0"/>
              <a:t>   |f(D) </a:t>
            </a:r>
            <a:r>
              <a:rPr lang="en-US" sz="2800" dirty="0"/>
              <a:t>– </a:t>
            </a:r>
            <a:r>
              <a:rPr lang="en-US" sz="2800" dirty="0" smtClean="0"/>
              <a:t>f(D’)|</a:t>
            </a:r>
            <a:endParaRPr lang="en-US" sz="2800" baseline="-25000" dirty="0">
              <a:latin typeface="Georgia"/>
            </a:endParaRPr>
          </a:p>
        </p:txBody>
      </p:sp>
      <p:sp>
        <p:nvSpPr>
          <p:cNvPr id="793605" name="Freeform 5"/>
          <p:cNvSpPr>
            <a:spLocks/>
          </p:cNvSpPr>
          <p:nvPr/>
        </p:nvSpPr>
        <p:spPr bwMode="auto">
          <a:xfrm>
            <a:off x="1295400" y="3200400"/>
            <a:ext cx="3124200" cy="1143000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912" y="672"/>
              </a:cxn>
              <a:cxn ang="0">
                <a:pos x="1536" y="432"/>
              </a:cxn>
              <a:cxn ang="0">
                <a:pos x="1968" y="0"/>
              </a:cxn>
            </a:cxnLst>
            <a:rect l="0" t="0" r="r" b="b"/>
            <a:pathLst>
              <a:path w="1968" h="720">
                <a:moveTo>
                  <a:pt x="0" y="720"/>
                </a:moveTo>
                <a:cubicBezTo>
                  <a:pt x="328" y="720"/>
                  <a:pt x="656" y="720"/>
                  <a:pt x="912" y="672"/>
                </a:cubicBezTo>
                <a:cubicBezTo>
                  <a:pt x="1168" y="624"/>
                  <a:pt x="1360" y="544"/>
                  <a:pt x="1536" y="432"/>
                </a:cubicBezTo>
                <a:cubicBezTo>
                  <a:pt x="1712" y="320"/>
                  <a:pt x="1896" y="72"/>
                  <a:pt x="1968" y="0"/>
                </a:cubicBez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3606" name="Freeform 6"/>
          <p:cNvSpPr>
            <a:spLocks/>
          </p:cNvSpPr>
          <p:nvPr/>
        </p:nvSpPr>
        <p:spPr bwMode="auto">
          <a:xfrm flipH="1">
            <a:off x="4419600" y="3200400"/>
            <a:ext cx="3124200" cy="1143000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912" y="672"/>
              </a:cxn>
              <a:cxn ang="0">
                <a:pos x="1536" y="432"/>
              </a:cxn>
              <a:cxn ang="0">
                <a:pos x="1968" y="0"/>
              </a:cxn>
            </a:cxnLst>
            <a:rect l="0" t="0" r="r" b="b"/>
            <a:pathLst>
              <a:path w="1968" h="720">
                <a:moveTo>
                  <a:pt x="0" y="720"/>
                </a:moveTo>
                <a:cubicBezTo>
                  <a:pt x="328" y="720"/>
                  <a:pt x="656" y="720"/>
                  <a:pt x="912" y="672"/>
                </a:cubicBezTo>
                <a:cubicBezTo>
                  <a:pt x="1168" y="624"/>
                  <a:pt x="1360" y="544"/>
                  <a:pt x="1536" y="432"/>
                </a:cubicBezTo>
                <a:cubicBezTo>
                  <a:pt x="1712" y="320"/>
                  <a:pt x="1896" y="72"/>
                  <a:pt x="1968" y="0"/>
                </a:cubicBez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3607" name="Freeform 7"/>
          <p:cNvSpPr>
            <a:spLocks/>
          </p:cNvSpPr>
          <p:nvPr/>
        </p:nvSpPr>
        <p:spPr bwMode="auto">
          <a:xfrm>
            <a:off x="1638300" y="3200400"/>
            <a:ext cx="3124200" cy="1143000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912" y="672"/>
              </a:cxn>
              <a:cxn ang="0">
                <a:pos x="1536" y="432"/>
              </a:cxn>
              <a:cxn ang="0">
                <a:pos x="1968" y="0"/>
              </a:cxn>
            </a:cxnLst>
            <a:rect l="0" t="0" r="r" b="b"/>
            <a:pathLst>
              <a:path w="1968" h="720">
                <a:moveTo>
                  <a:pt x="0" y="720"/>
                </a:moveTo>
                <a:cubicBezTo>
                  <a:pt x="328" y="720"/>
                  <a:pt x="656" y="720"/>
                  <a:pt x="912" y="672"/>
                </a:cubicBezTo>
                <a:cubicBezTo>
                  <a:pt x="1168" y="624"/>
                  <a:pt x="1360" y="544"/>
                  <a:pt x="1536" y="432"/>
                </a:cubicBezTo>
                <a:cubicBezTo>
                  <a:pt x="1712" y="320"/>
                  <a:pt x="1896" y="72"/>
                  <a:pt x="1968" y="0"/>
                </a:cubicBezTo>
              </a:path>
            </a:pathLst>
          </a:custGeom>
          <a:noFill/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3608" name="Freeform 8"/>
          <p:cNvSpPr>
            <a:spLocks/>
          </p:cNvSpPr>
          <p:nvPr/>
        </p:nvSpPr>
        <p:spPr bwMode="auto">
          <a:xfrm flipH="1">
            <a:off x="4762500" y="3200400"/>
            <a:ext cx="3124200" cy="1143000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912" y="672"/>
              </a:cxn>
              <a:cxn ang="0">
                <a:pos x="1536" y="432"/>
              </a:cxn>
              <a:cxn ang="0">
                <a:pos x="1968" y="0"/>
              </a:cxn>
            </a:cxnLst>
            <a:rect l="0" t="0" r="r" b="b"/>
            <a:pathLst>
              <a:path w="1968" h="720">
                <a:moveTo>
                  <a:pt x="0" y="720"/>
                </a:moveTo>
                <a:cubicBezTo>
                  <a:pt x="328" y="720"/>
                  <a:pt x="656" y="720"/>
                  <a:pt x="912" y="672"/>
                </a:cubicBezTo>
                <a:cubicBezTo>
                  <a:pt x="1168" y="624"/>
                  <a:pt x="1360" y="544"/>
                  <a:pt x="1536" y="432"/>
                </a:cubicBezTo>
                <a:cubicBezTo>
                  <a:pt x="1712" y="320"/>
                  <a:pt x="1896" y="72"/>
                  <a:pt x="1968" y="0"/>
                </a:cubicBezTo>
              </a:path>
            </a:pathLst>
          </a:custGeom>
          <a:noFill/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9600" y="4495800"/>
            <a:ext cx="8382000" cy="0"/>
            <a:chOff x="288" y="2832"/>
            <a:chExt cx="5280" cy="0"/>
          </a:xfrm>
        </p:grpSpPr>
        <p:sp>
          <p:nvSpPr>
            <p:cNvPr id="793610" name="Line 10"/>
            <p:cNvSpPr>
              <a:spLocks noChangeShapeType="1"/>
            </p:cNvSpPr>
            <p:nvPr/>
          </p:nvSpPr>
          <p:spPr bwMode="auto">
            <a:xfrm>
              <a:off x="768" y="2832"/>
              <a:ext cx="480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3611" name="Line 11"/>
            <p:cNvSpPr>
              <a:spLocks noChangeShapeType="1"/>
            </p:cNvSpPr>
            <p:nvPr/>
          </p:nvSpPr>
          <p:spPr bwMode="auto">
            <a:xfrm>
              <a:off x="1248" y="2832"/>
              <a:ext cx="480" cy="0"/>
            </a:xfrm>
            <a:prstGeom prst="line">
              <a:avLst/>
            </a:prstGeom>
            <a:noFill/>
            <a:ln w="76200">
              <a:pattFill prst="wdUpDiag">
                <a:fgClr>
                  <a:schemeClr val="hlink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3612" name="Line 12"/>
            <p:cNvSpPr>
              <a:spLocks noChangeShapeType="1"/>
            </p:cNvSpPr>
            <p:nvPr/>
          </p:nvSpPr>
          <p:spPr bwMode="auto">
            <a:xfrm>
              <a:off x="1728" y="2832"/>
              <a:ext cx="480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3613" name="Line 13"/>
            <p:cNvSpPr>
              <a:spLocks noChangeShapeType="1"/>
            </p:cNvSpPr>
            <p:nvPr/>
          </p:nvSpPr>
          <p:spPr bwMode="auto">
            <a:xfrm>
              <a:off x="2208" y="2832"/>
              <a:ext cx="480" cy="0"/>
            </a:xfrm>
            <a:prstGeom prst="line">
              <a:avLst/>
            </a:prstGeom>
            <a:noFill/>
            <a:ln w="76200">
              <a:pattFill prst="wdUpDiag">
                <a:fgClr>
                  <a:schemeClr val="hlink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3614" name="Line 14"/>
            <p:cNvSpPr>
              <a:spLocks noChangeShapeType="1"/>
            </p:cNvSpPr>
            <p:nvPr/>
          </p:nvSpPr>
          <p:spPr bwMode="auto">
            <a:xfrm>
              <a:off x="2688" y="2832"/>
              <a:ext cx="480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3615" name="Line 15"/>
            <p:cNvSpPr>
              <a:spLocks noChangeShapeType="1"/>
            </p:cNvSpPr>
            <p:nvPr/>
          </p:nvSpPr>
          <p:spPr bwMode="auto">
            <a:xfrm>
              <a:off x="3168" y="2832"/>
              <a:ext cx="480" cy="0"/>
            </a:xfrm>
            <a:prstGeom prst="line">
              <a:avLst/>
            </a:prstGeom>
            <a:noFill/>
            <a:ln w="76200">
              <a:pattFill prst="wdUpDiag">
                <a:fgClr>
                  <a:schemeClr val="hlink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3616" name="Line 16"/>
            <p:cNvSpPr>
              <a:spLocks noChangeShapeType="1"/>
            </p:cNvSpPr>
            <p:nvPr/>
          </p:nvSpPr>
          <p:spPr bwMode="auto">
            <a:xfrm>
              <a:off x="4128" y="2832"/>
              <a:ext cx="480" cy="0"/>
            </a:xfrm>
            <a:prstGeom prst="line">
              <a:avLst/>
            </a:prstGeom>
            <a:noFill/>
            <a:ln w="76200">
              <a:pattFill prst="wdUpDiag">
                <a:fgClr>
                  <a:schemeClr val="hlink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3617" name="Line 17"/>
            <p:cNvSpPr>
              <a:spLocks noChangeShapeType="1"/>
            </p:cNvSpPr>
            <p:nvPr/>
          </p:nvSpPr>
          <p:spPr bwMode="auto">
            <a:xfrm>
              <a:off x="5088" y="2832"/>
              <a:ext cx="480" cy="0"/>
            </a:xfrm>
            <a:prstGeom prst="line">
              <a:avLst/>
            </a:prstGeom>
            <a:noFill/>
            <a:ln w="76200">
              <a:pattFill prst="wdUpDiag">
                <a:fgClr>
                  <a:schemeClr val="hlink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3618" name="Line 18"/>
            <p:cNvSpPr>
              <a:spLocks noChangeShapeType="1"/>
            </p:cNvSpPr>
            <p:nvPr/>
          </p:nvSpPr>
          <p:spPr bwMode="auto">
            <a:xfrm>
              <a:off x="288" y="2832"/>
              <a:ext cx="480" cy="0"/>
            </a:xfrm>
            <a:prstGeom prst="line">
              <a:avLst/>
            </a:prstGeom>
            <a:noFill/>
            <a:ln w="76200">
              <a:pattFill prst="wdUpDiag">
                <a:fgClr>
                  <a:schemeClr val="hlink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3619" name="Line 19"/>
            <p:cNvSpPr>
              <a:spLocks noChangeShapeType="1"/>
            </p:cNvSpPr>
            <p:nvPr/>
          </p:nvSpPr>
          <p:spPr bwMode="auto">
            <a:xfrm>
              <a:off x="3648" y="2832"/>
              <a:ext cx="480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3620" name="Line 20"/>
            <p:cNvSpPr>
              <a:spLocks noChangeShapeType="1"/>
            </p:cNvSpPr>
            <p:nvPr/>
          </p:nvSpPr>
          <p:spPr bwMode="auto">
            <a:xfrm>
              <a:off x="4608" y="2832"/>
              <a:ext cx="480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93621" name="Text Box 21"/>
          <p:cNvSpPr txBox="1">
            <a:spLocks noChangeArrowheads="1"/>
          </p:cNvSpPr>
          <p:nvPr/>
        </p:nvSpPr>
        <p:spPr bwMode="auto">
          <a:xfrm>
            <a:off x="4248150" y="4589463"/>
            <a:ext cx="3397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0</a:t>
            </a:r>
          </a:p>
        </p:txBody>
      </p:sp>
      <p:sp>
        <p:nvSpPr>
          <p:cNvPr id="793622" name="Text Box 22"/>
          <p:cNvSpPr txBox="1">
            <a:spLocks noChangeArrowheads="1"/>
          </p:cNvSpPr>
          <p:nvPr/>
        </p:nvSpPr>
        <p:spPr bwMode="auto">
          <a:xfrm>
            <a:off x="5042663" y="4619625"/>
            <a:ext cx="30168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793623" name="Text Box 23"/>
          <p:cNvSpPr txBox="1">
            <a:spLocks noChangeArrowheads="1"/>
          </p:cNvSpPr>
          <p:nvPr/>
        </p:nvSpPr>
        <p:spPr bwMode="auto">
          <a:xfrm>
            <a:off x="5698530" y="4619625"/>
            <a:ext cx="4187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2b</a:t>
            </a:r>
            <a:endParaRPr lang="en-US" sz="2000" dirty="0"/>
          </a:p>
        </p:txBody>
      </p:sp>
      <p:sp>
        <p:nvSpPr>
          <p:cNvPr id="793624" name="Text Box 24"/>
          <p:cNvSpPr txBox="1">
            <a:spLocks noChangeArrowheads="1"/>
          </p:cNvSpPr>
          <p:nvPr/>
        </p:nvSpPr>
        <p:spPr bwMode="auto">
          <a:xfrm>
            <a:off x="6519267" y="4619625"/>
            <a:ext cx="4187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3b</a:t>
            </a:r>
            <a:endParaRPr lang="en-US" sz="2000" dirty="0"/>
          </a:p>
        </p:txBody>
      </p:sp>
      <p:sp>
        <p:nvSpPr>
          <p:cNvPr id="793625" name="Text Box 25"/>
          <p:cNvSpPr txBox="1">
            <a:spLocks noChangeArrowheads="1"/>
          </p:cNvSpPr>
          <p:nvPr/>
        </p:nvSpPr>
        <p:spPr bwMode="auto">
          <a:xfrm>
            <a:off x="7281267" y="4619625"/>
            <a:ext cx="4187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4b</a:t>
            </a:r>
            <a:endParaRPr lang="en-US" sz="2000" dirty="0"/>
          </a:p>
        </p:txBody>
      </p:sp>
      <p:sp>
        <p:nvSpPr>
          <p:cNvPr id="793626" name="Text Box 26"/>
          <p:cNvSpPr txBox="1">
            <a:spLocks noChangeArrowheads="1"/>
          </p:cNvSpPr>
          <p:nvPr/>
        </p:nvSpPr>
        <p:spPr bwMode="auto">
          <a:xfrm>
            <a:off x="8043267" y="4619625"/>
            <a:ext cx="4187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5b</a:t>
            </a:r>
            <a:endParaRPr lang="en-US" sz="2000" dirty="0"/>
          </a:p>
        </p:txBody>
      </p:sp>
      <p:sp>
        <p:nvSpPr>
          <p:cNvPr id="793627" name="Text Box 27"/>
          <p:cNvSpPr txBox="1">
            <a:spLocks noChangeArrowheads="1"/>
          </p:cNvSpPr>
          <p:nvPr/>
        </p:nvSpPr>
        <p:spPr bwMode="auto">
          <a:xfrm>
            <a:off x="3446091" y="4619625"/>
            <a:ext cx="37221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-b</a:t>
            </a:r>
            <a:endParaRPr lang="en-US" sz="2000" dirty="0"/>
          </a:p>
        </p:txBody>
      </p:sp>
      <p:sp>
        <p:nvSpPr>
          <p:cNvPr id="793628" name="Text Box 28"/>
          <p:cNvSpPr txBox="1">
            <a:spLocks noChangeArrowheads="1"/>
          </p:cNvSpPr>
          <p:nvPr/>
        </p:nvSpPr>
        <p:spPr bwMode="auto">
          <a:xfrm>
            <a:off x="2674793" y="4619625"/>
            <a:ext cx="48923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-</a:t>
            </a:r>
            <a:r>
              <a:rPr lang="en-US" sz="2000" dirty="0" smtClean="0"/>
              <a:t>2b</a:t>
            </a:r>
            <a:endParaRPr lang="en-US" sz="2000" dirty="0"/>
          </a:p>
        </p:txBody>
      </p:sp>
      <p:sp>
        <p:nvSpPr>
          <p:cNvPr id="793629" name="Text Box 29"/>
          <p:cNvSpPr txBox="1">
            <a:spLocks noChangeArrowheads="1"/>
          </p:cNvSpPr>
          <p:nvPr/>
        </p:nvSpPr>
        <p:spPr bwMode="auto">
          <a:xfrm>
            <a:off x="1941368" y="4619625"/>
            <a:ext cx="48923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-</a:t>
            </a:r>
            <a:r>
              <a:rPr lang="en-US" sz="2000" dirty="0" smtClean="0"/>
              <a:t>3b</a:t>
            </a:r>
            <a:endParaRPr lang="en-US" sz="2000" dirty="0"/>
          </a:p>
        </p:txBody>
      </p:sp>
      <p:sp>
        <p:nvSpPr>
          <p:cNvPr id="793630" name="Text Box 30"/>
          <p:cNvSpPr txBox="1">
            <a:spLocks noChangeArrowheads="1"/>
          </p:cNvSpPr>
          <p:nvPr/>
        </p:nvSpPr>
        <p:spPr bwMode="auto">
          <a:xfrm>
            <a:off x="1150793" y="4619625"/>
            <a:ext cx="48923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-</a:t>
            </a:r>
            <a:r>
              <a:rPr lang="en-US" sz="2000" dirty="0" smtClean="0"/>
              <a:t>4b</a:t>
            </a:r>
            <a:endParaRPr lang="en-US" sz="2000" dirty="0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690563" y="5229228"/>
            <a:ext cx="6969127" cy="942976"/>
            <a:chOff x="894" y="3294"/>
            <a:chExt cx="4390" cy="594"/>
          </a:xfrm>
        </p:grpSpPr>
        <p:sp>
          <p:nvSpPr>
            <p:cNvPr id="793632" name="Text Box 32"/>
            <p:cNvSpPr txBox="1">
              <a:spLocks noChangeArrowheads="1"/>
            </p:cNvSpPr>
            <p:nvPr/>
          </p:nvSpPr>
          <p:spPr bwMode="auto">
            <a:xfrm>
              <a:off x="1211" y="3294"/>
              <a:ext cx="100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Pr[ </a:t>
              </a:r>
              <a:r>
                <a:rPr lang="en-US" sz="2400" dirty="0">
                  <a:solidFill>
                    <a:schemeClr val="tx2"/>
                  </a:solidFill>
                  <a:latin typeface="Monotype Corsiva" pitchFamily="66" charset="0"/>
                </a:rPr>
                <a:t>K</a:t>
              </a:r>
              <a:r>
                <a:rPr lang="en-US" sz="2000" dirty="0">
                  <a:solidFill>
                    <a:schemeClr val="tx2"/>
                  </a:solidFill>
                </a:rPr>
                <a:t> (f, </a:t>
              </a:r>
              <a:r>
                <a:rPr lang="en-US" sz="2000" dirty="0" smtClean="0">
                  <a:solidFill>
                    <a:schemeClr val="tx2"/>
                  </a:solidFill>
                </a:rPr>
                <a:t>D) = t]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793633" name="Text Box 33"/>
            <p:cNvSpPr txBox="1">
              <a:spLocks noChangeArrowheads="1"/>
            </p:cNvSpPr>
            <p:nvPr/>
          </p:nvSpPr>
          <p:spPr bwMode="auto">
            <a:xfrm>
              <a:off x="1202" y="3597"/>
              <a:ext cx="1029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3300"/>
                  </a:solidFill>
                </a:rPr>
                <a:t>Pr[ </a:t>
              </a:r>
              <a:r>
                <a:rPr lang="en-US" sz="2400" dirty="0">
                  <a:solidFill>
                    <a:srgbClr val="FF3300"/>
                  </a:solidFill>
                  <a:latin typeface="Monotype Corsiva" pitchFamily="66" charset="0"/>
                </a:rPr>
                <a:t>K</a:t>
              </a:r>
              <a:r>
                <a:rPr lang="en-US" sz="2000" dirty="0">
                  <a:solidFill>
                    <a:srgbClr val="FF3300"/>
                  </a:solidFill>
                </a:rPr>
                <a:t> (f, </a:t>
              </a:r>
              <a:r>
                <a:rPr lang="en-US" sz="2000" dirty="0" smtClean="0">
                  <a:solidFill>
                    <a:srgbClr val="FF3300"/>
                  </a:solidFill>
                </a:rPr>
                <a:t>D’) = t</a:t>
              </a:r>
              <a:r>
                <a:rPr lang="en-US" sz="2000" dirty="0" smtClean="0">
                  <a:solidFill>
                    <a:srgbClr val="FF0000"/>
                  </a:solidFill>
                </a:rPr>
                <a:t>]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93634" name="Text Box 34"/>
            <p:cNvSpPr txBox="1">
              <a:spLocks noChangeArrowheads="1"/>
            </p:cNvSpPr>
            <p:nvPr/>
          </p:nvSpPr>
          <p:spPr bwMode="auto">
            <a:xfrm>
              <a:off x="2700" y="3438"/>
              <a:ext cx="2584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=</a:t>
              </a:r>
              <a:r>
                <a:rPr lang="en-US" sz="2000" dirty="0">
                  <a:latin typeface="cmsy10" pitchFamily="34" charset="0"/>
                </a:rPr>
                <a:t> </a:t>
              </a:r>
              <a:r>
                <a:rPr lang="en-US" sz="2000" dirty="0"/>
                <a:t>exp</a:t>
              </a:r>
              <a:r>
                <a:rPr lang="en-US" sz="2000" dirty="0" smtClean="0"/>
                <a:t>(-(||t- </a:t>
              </a:r>
              <a:r>
                <a:rPr lang="en-US" sz="2000" dirty="0" smtClean="0">
                  <a:solidFill>
                    <a:schemeClr val="tx2"/>
                  </a:solidFill>
                </a:rPr>
                <a:t>f(D)</a:t>
              </a:r>
              <a:r>
                <a:rPr lang="en-US" sz="2000" dirty="0" smtClean="0"/>
                <a:t>||-||t- </a:t>
              </a:r>
              <a:r>
                <a:rPr lang="en-US" sz="2000" dirty="0" smtClean="0">
                  <a:solidFill>
                    <a:srgbClr val="FF0000"/>
                  </a:solidFill>
                </a:rPr>
                <a:t>f(D’)</a:t>
              </a:r>
              <a:r>
                <a:rPr lang="en-US" sz="2000" dirty="0" smtClean="0"/>
                <a:t>||)/</a:t>
              </a:r>
              <a:r>
                <a:rPr lang="en-US" sz="2000" dirty="0"/>
                <a:t>b</a:t>
              </a:r>
              <a:r>
                <a:rPr lang="en-US" sz="2000" dirty="0" smtClean="0"/>
                <a:t>)</a:t>
              </a:r>
              <a:r>
                <a:rPr lang="en-US" sz="1400" dirty="0" smtClean="0"/>
                <a:t>  </a:t>
              </a:r>
              <a:r>
                <a:rPr lang="en-US" sz="2000" dirty="0"/>
                <a:t>≤ exp</a:t>
              </a:r>
              <a:r>
                <a:rPr lang="en-US" sz="2000" dirty="0" smtClean="0"/>
                <a:t>(</a:t>
              </a:r>
              <a:r>
                <a:rPr lang="en-US" sz="2000" dirty="0" smtClean="0">
                  <a:latin typeface="Symbol" pitchFamily="18" charset="2"/>
                  <a:sym typeface="Symbol" pitchFamily="18" charset="2"/>
                </a:rPr>
                <a:t></a:t>
              </a:r>
              <a:r>
                <a:rPr lang="en-US" sz="2000" dirty="0" smtClean="0"/>
                <a:t>f/b) </a:t>
              </a:r>
              <a:endParaRPr lang="en-US" sz="2000" dirty="0"/>
            </a:p>
          </p:txBody>
        </p:sp>
        <p:sp>
          <p:nvSpPr>
            <p:cNvPr id="793635" name="Line 35"/>
            <p:cNvSpPr>
              <a:spLocks noChangeShapeType="1"/>
            </p:cNvSpPr>
            <p:nvPr/>
          </p:nvSpPr>
          <p:spPr bwMode="auto">
            <a:xfrm>
              <a:off x="894" y="3596"/>
              <a:ext cx="17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304800" y="2016125"/>
            <a:ext cx="8610600" cy="95410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  <a:latin typeface="Comic Sans MS" pitchFamily="66" charset="0"/>
              </a:rPr>
              <a:t>Theorem:</a:t>
            </a:r>
            <a:r>
              <a:rPr lang="en-US" sz="2800" dirty="0" smtClean="0">
                <a:latin typeface="Comic Sans MS" pitchFamily="66" charset="0"/>
              </a:rPr>
              <a:t> To achieve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</a:t>
            </a:r>
            <a:r>
              <a:rPr lang="en-US" sz="2800" dirty="0" smtClean="0">
                <a:latin typeface="Comic Sans MS" pitchFamily="66" charset="0"/>
              </a:rPr>
              <a:t>-differential privacy, add scaled symmetric noise [Lap(b)] with b =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</a:t>
            </a:r>
            <a:r>
              <a:rPr lang="en-US" sz="2800" dirty="0" smtClean="0">
                <a:latin typeface="Comic Sans MS" pitchFamily="66" charset="0"/>
              </a:rPr>
              <a:t>f/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.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Cryptographic Privacy</a:t>
            </a:r>
            <a:endParaRPr lang="en-US" sz="3600" b="1" dirty="0">
              <a:solidFill>
                <a:srgbClr val="9B08B8"/>
              </a:solidFill>
              <a:latin typeface="Comic Sans MS"/>
              <a:cs typeface="Comic Sans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00FF"/>
                </a:solidFill>
                <a:latin typeface="Comic Sans MS"/>
                <a:cs typeface="Comic Sans MS"/>
              </a:rPr>
              <a:t>Goal:</a:t>
            </a:r>
            <a:r>
              <a:rPr lang="en-US" sz="24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 Ideal protocol for f should reveal only f(</a:t>
            </a:r>
            <a:r>
              <a:rPr lang="en-US" sz="2400" b="1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x,y</a:t>
            </a:r>
            <a:r>
              <a:rPr lang="en-US" sz="24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) and no other information</a:t>
            </a:r>
            <a:endParaRPr lang="en-US" sz="2400" b="1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29000"/>
            <a:ext cx="7848600" cy="3230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2400" dirty="0" smtClean="0">
                <a:latin typeface="Comic Sans MS"/>
                <a:cs typeface="Comic Sans MS"/>
              </a:rPr>
              <a:t>A deterministic protocol partitions M</a:t>
            </a:r>
            <a:r>
              <a:rPr lang="en-US" sz="2400" baseline="-25000" dirty="0" smtClean="0">
                <a:latin typeface="Comic Sans MS"/>
                <a:cs typeface="Comic Sans MS"/>
              </a:rPr>
              <a:t>f</a:t>
            </a:r>
            <a:r>
              <a:rPr lang="en-US" sz="2400" dirty="0" smtClean="0">
                <a:latin typeface="Comic Sans MS"/>
                <a:cs typeface="Comic Sans MS"/>
              </a:rPr>
              <a:t> into disjoint rectangles (</a:t>
            </a:r>
            <a:r>
              <a:rPr lang="en-US" sz="2400" dirty="0" err="1" smtClean="0">
                <a:latin typeface="Comic Sans MS"/>
                <a:cs typeface="Comic Sans MS"/>
              </a:rPr>
              <a:t>submatrices</a:t>
            </a:r>
            <a:r>
              <a:rPr lang="en-US" sz="2400" dirty="0" smtClean="0">
                <a:latin typeface="Comic Sans MS"/>
                <a:cs typeface="Comic Sans MS"/>
              </a:rPr>
              <a:t>) until every rectangle is </a:t>
            </a:r>
            <a:r>
              <a:rPr lang="en-US" sz="2400" dirty="0" smtClean="0">
                <a:latin typeface="Comic Sans MS"/>
                <a:cs typeface="Comic Sans MS"/>
              </a:rPr>
              <a:t>monochromatic (f is constant on all inputs in the </a:t>
            </a:r>
            <a:r>
              <a:rPr lang="en-US" sz="2400" dirty="0" err="1" smtClean="0">
                <a:latin typeface="Comic Sans MS"/>
                <a:cs typeface="Comic Sans MS"/>
              </a:rPr>
              <a:t>submatrix</a:t>
            </a:r>
            <a:r>
              <a:rPr lang="en-US" sz="2400" dirty="0" smtClean="0">
                <a:latin typeface="Comic Sans MS"/>
                <a:cs typeface="Comic Sans MS"/>
              </a:rPr>
              <a:t>)</a:t>
            </a:r>
            <a:endParaRPr lang="en-US" sz="2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42559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Perfect Privacy</a:t>
            </a:r>
            <a:endParaRPr lang="en-US" sz="4000" b="1" dirty="0">
              <a:solidFill>
                <a:srgbClr val="9B08B8"/>
              </a:solidFill>
              <a:latin typeface="Comic Sans MS"/>
              <a:cs typeface="Comic Sans MS"/>
            </a:endParaRPr>
          </a:p>
        </p:txBody>
      </p:sp>
      <p:pic>
        <p:nvPicPr>
          <p:cNvPr id="4" name="Content Placeholder 3" descr="vickrey4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5" b="-43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1012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Important Example: </a:t>
            </a:r>
            <a:r>
              <a:rPr lang="en-US" sz="3200" b="1" dirty="0" err="1" smtClean="0">
                <a:solidFill>
                  <a:srgbClr val="9B08B8"/>
                </a:solidFill>
                <a:latin typeface="Comic Sans MS"/>
                <a:cs typeface="Comic Sans MS"/>
              </a:rPr>
              <a:t>Vickrey</a:t>
            </a:r>
            <a:r>
              <a:rPr lang="en-US" sz="32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 </a:t>
            </a:r>
            <a:r>
              <a:rPr lang="en-US" sz="32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Auction</a:t>
            </a:r>
            <a:endParaRPr lang="en-US" sz="3200" b="1" dirty="0">
              <a:solidFill>
                <a:srgbClr val="9B08B8"/>
              </a:solidFill>
              <a:latin typeface="Comic Sans MS"/>
              <a:cs typeface="Comic Sans MS"/>
            </a:endParaRPr>
          </a:p>
        </p:txBody>
      </p:sp>
      <p:pic>
        <p:nvPicPr>
          <p:cNvPr id="4" name="Content Placeholder 3" descr="vickrey10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r="11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971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9B08B8"/>
                </a:solidFill>
                <a:latin typeface="Comic Sans MS"/>
                <a:cs typeface="Comic Sans MS"/>
              </a:rPr>
              <a:t>Vickrey</a:t>
            </a:r>
            <a:r>
              <a:rPr lang="en-US" sz="36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 (cont’d)</a:t>
            </a:r>
            <a:endParaRPr lang="en-US" sz="3600" b="1" dirty="0">
              <a:solidFill>
                <a:srgbClr val="9B08B8"/>
              </a:solidFill>
              <a:latin typeface="Comic Sans MS"/>
              <a:cs typeface="Comic Sans MS"/>
            </a:endParaRPr>
          </a:p>
        </p:txBody>
      </p:sp>
      <p:pic>
        <p:nvPicPr>
          <p:cNvPr id="4" name="Content Placeholder 3" descr="vickrey1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" r="16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808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9B08B8"/>
                </a:solidFill>
                <a:latin typeface="Comic Sans MS"/>
                <a:cs typeface="Comic Sans MS"/>
              </a:rPr>
              <a:t>Vickrey</a:t>
            </a:r>
            <a:r>
              <a:rPr lang="en-US" sz="3600" b="1" dirty="0" smtClean="0">
                <a:solidFill>
                  <a:srgbClr val="9B08B8"/>
                </a:solidFill>
                <a:latin typeface="Comic Sans MS"/>
                <a:cs typeface="Comic Sans MS"/>
              </a:rPr>
              <a:t> (cont’d)</a:t>
            </a:r>
            <a:endParaRPr lang="en-US" sz="3600" b="1" dirty="0">
              <a:solidFill>
                <a:srgbClr val="9B08B8"/>
              </a:solidFill>
              <a:latin typeface="Comic Sans MS"/>
              <a:cs typeface="Comic Sans MS"/>
            </a:endParaRPr>
          </a:p>
        </p:txBody>
      </p:sp>
      <p:pic>
        <p:nvPicPr>
          <p:cNvPr id="4" name="Content Placeholder 3" descr="vickrey1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 b="2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591534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8|0.9|0.7|2.7|2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17808</TotalTime>
  <Words>2434</Words>
  <Application>Microsoft Macintosh PowerPoint</Application>
  <PresentationFormat>On-screen Show (4:3)</PresentationFormat>
  <Paragraphs>332</Paragraphs>
  <Slides>43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Privacy  Communication Complexity and Information Complexity  Toniann Pitassi   </vt:lpstr>
      <vt:lpstr>2-Party Communication Complexity</vt:lpstr>
      <vt:lpstr>Two Different Notions of Privacy</vt:lpstr>
      <vt:lpstr>Two Different Notions of Privacy</vt:lpstr>
      <vt:lpstr>Cryptographic Privacy</vt:lpstr>
      <vt:lpstr>Perfect Privacy</vt:lpstr>
      <vt:lpstr>Important Example: Vickrey Auction</vt:lpstr>
      <vt:lpstr>Vickrey (cont’d)</vt:lpstr>
      <vt:lpstr>Vickrey (cont’d)</vt:lpstr>
      <vt:lpstr>Perfectly Private Protocol for Vickrey</vt:lpstr>
      <vt:lpstr>Approximate Privacy (PAR)</vt:lpstr>
      <vt:lpstr>PowerPoint Presentation</vt:lpstr>
      <vt:lpstr>PAR</vt:lpstr>
      <vt:lpstr>Back to Vickrey: The Bisection Protocol</vt:lpstr>
      <vt:lpstr>Tradeoffs between privacy and communication [ACCFKP]</vt:lpstr>
      <vt:lpstr>Information Complexity and Avg-case PAR</vt:lpstr>
      <vt:lpstr>Relationships between measures   (deterministic protocols, avg case PAR, boolean functions)</vt:lpstr>
      <vt:lpstr>Consequences of IC Connection: Lower Bounds for Avg PAR</vt:lpstr>
      <vt:lpstr>Consequences of IC Connection [ACCFKP,KLX]</vt:lpstr>
      <vt:lpstr>Randomized PAR [KLX]</vt:lpstr>
      <vt:lpstr>Two Different Notions of Privacy</vt:lpstr>
      <vt:lpstr>Differential Privacy [DwMcNiSm06]</vt:lpstr>
      <vt:lpstr>The Basic DP Scenario  (Client-Server Setting)</vt:lpstr>
      <vt:lpstr>Differential Privacy: The Distributed Setting    </vt:lpstr>
      <vt:lpstr>2-Party Setting: Differentially Private CC [MMPRTV]</vt:lpstr>
      <vt:lpstr>Two-Party Differential Privacy </vt:lpstr>
      <vt:lpstr>Examples</vt:lpstr>
      <vt:lpstr>Lower Bounds for DP Protocols and Information Cost  </vt:lpstr>
      <vt:lpstr>Lower Bounds for DP Protocols via IC   </vt:lpstr>
      <vt:lpstr>Lower Bounds for Hamming Distance </vt:lpstr>
      <vt:lpstr>Implications of DP Lower bounds: I. Separation beteen computational and info-theoretic DP</vt:lpstr>
      <vt:lpstr>Implications of DP Lower Bounds: II. Pan-Private Streaming Model [DPRNY]</vt:lpstr>
      <vt:lpstr> Pan-private algorithms exist for many statistics!</vt:lpstr>
      <vt:lpstr>DP Lower Bounds imply lower bounds for Pan Private Protocols </vt:lpstr>
      <vt:lpstr>DP Protocols and Compression</vt:lpstr>
      <vt:lpstr>Differential Privacy and Compression</vt:lpstr>
      <vt:lpstr>Open Problems</vt:lpstr>
      <vt:lpstr>Thanks!</vt:lpstr>
      <vt:lpstr>Differential Privacy [DMNS 2006]  </vt:lpstr>
      <vt:lpstr>Sensitivity of a Function</vt:lpstr>
      <vt:lpstr>Laplacian Distribution Lap(b)</vt:lpstr>
      <vt:lpstr>Calibrate Noise to Sensitivity</vt:lpstr>
      <vt:lpstr>Why Does it Work ?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Complexity in the last Decade: Accomplishments, obstacles and open problems</dc:title>
  <dc:creator>toni</dc:creator>
  <cp:lastModifiedBy>Toniann Pitassi</cp:lastModifiedBy>
  <cp:revision>473</cp:revision>
  <dcterms:created xsi:type="dcterms:W3CDTF">2009-02-18T16:31:43Z</dcterms:created>
  <dcterms:modified xsi:type="dcterms:W3CDTF">2013-06-01T20:16:56Z</dcterms:modified>
</cp:coreProperties>
</file>