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17836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b="1"/>
              <a:t>Matthieu Bréchet : </a:t>
            </a:r>
            <a:r>
              <a:rPr lang="en" sz="1000">
                <a:solidFill>
                  <a:schemeClr val="dk1"/>
                </a:solidFill>
              </a:rPr>
              <a:t>Bonjour, je suis architecte web depuis plusieurs années spécialisé dans la conception d’application « single page » en Javascript / HTML autour des l’univers multimédia</a:t>
            </a:r>
          </a:p>
          <a:p>
            <a:pPr>
              <a:spcBef>
                <a:spcPts val="0"/>
              </a:spcBef>
              <a:buNone/>
            </a:pPr>
            <a:endParaRPr b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buChar char="●"/>
            </a:pPr>
            <a:r>
              <a:rPr lang="en" sz="3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Pourquoi Maven ?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buChar char="○"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historique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buChar char="○"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Intégration dans l’usine logicielle</a:t>
            </a:r>
          </a:p>
          <a:p>
            <a:pPr marL="914400" lvl="1" indent="-3810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buChar char="○"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Eprouvé et reconnu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25000"/>
              <a:buFont typeface="Roboto"/>
              <a:buChar char="●"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Pourquoi ?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71428"/>
              <a:buFont typeface="Roboto"/>
              <a:buChar char="○"/>
            </a:pPr>
            <a:r>
              <a:rPr lang="en" sz="1400">
                <a:solidFill>
                  <a:schemeClr val="dk1"/>
                </a:solidFill>
              </a:rPr>
              <a:t>Pour </a:t>
            </a:r>
            <a:r>
              <a:rPr lang="en" sz="1400" b="1">
                <a:solidFill>
                  <a:schemeClr val="dk1"/>
                </a:solidFill>
              </a:rPr>
              <a:t>l’historique</a:t>
            </a:r>
            <a:r>
              <a:rPr lang="en" sz="1400">
                <a:solidFill>
                  <a:schemeClr val="dk1"/>
                </a:solidFill>
              </a:rPr>
              <a:t>, souvent les projets webs de grande envergure sont développés en J2EE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71428"/>
              <a:buFont typeface="Roboto"/>
              <a:buChar char="○"/>
            </a:pPr>
            <a:r>
              <a:rPr lang="en" sz="1400">
                <a:solidFill>
                  <a:schemeClr val="dk1"/>
                </a:solidFill>
              </a:rPr>
              <a:t>Logiciel de gestion et d’automatisation éprouvé et reconnu dans la communauté des dévelppeurs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71428"/>
              <a:buFont typeface="Roboto"/>
              <a:buChar char="○"/>
            </a:pPr>
            <a:r>
              <a:rPr lang="en" sz="1400">
                <a:solidFill>
                  <a:schemeClr val="dk1"/>
                </a:solidFill>
              </a:rPr>
              <a:t>Des milliers de plugins sont disponibles ce qui rend la configuration entièrement modulable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71428"/>
              <a:buFont typeface="Roboto"/>
              <a:buChar char="○"/>
            </a:pPr>
            <a:r>
              <a:rPr lang="en" sz="1400">
                <a:solidFill>
                  <a:schemeClr val="dk1"/>
                </a:solidFill>
              </a:rPr>
              <a:t>Complètement intégrable dans l’usine logicielle (Jenkins, nexus….)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</a:endParaRP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En arrière-plan vous pouvez voir un build maven de notre « trantinothèque » se dérouler, je vais vous détaillé quels sont les différents traitements effectué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Pour faire quoi ?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On s’appuie sur les phases de développement préétablit par maven pour y adjoindre des actions propre à un projet javascript</a:t>
            </a:r>
          </a:p>
          <a:p>
            <a:pPr marL="22860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Validate : on va vérifier les erreurs dans notre code avec un linter comme jshint par exemple</a:t>
            </a:r>
          </a:p>
          <a:p>
            <a:pPr marL="22860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Compile : génération des fichiers optimisés (css, js)</a:t>
            </a:r>
          </a:p>
          <a:p>
            <a:pPr marL="22860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Package : génértion d’un archive</a:t>
            </a:r>
          </a:p>
          <a:p>
            <a:pPr marL="22860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Deploy : mise à disposition du produit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Faisable oui mais avec des contraintes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buChar char="○"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environnement java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buChar char="○"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maintenabilité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buChar char="○"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performance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4159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defRPr sz="4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5005950"/>
            <a:ext cx="7772400" cy="9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1" name="Shape 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55099" y="229350"/>
            <a:ext cx="5033850" cy="167186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/>
          <p:nvPr/>
        </p:nvSpPr>
        <p:spPr>
          <a:xfrm>
            <a:off x="0" y="6310475"/>
            <a:ext cx="9144000" cy="547500"/>
          </a:xfrm>
          <a:prstGeom prst="rect">
            <a:avLst/>
          </a:prstGeom>
          <a:solidFill>
            <a:srgbClr val="DD792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/>
          <p:nvPr/>
        </p:nvSpPr>
        <p:spPr>
          <a:xfrm flipH="1">
            <a:off x="335574" y="6398675"/>
            <a:ext cx="2078700" cy="37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BreizhCamp 2015</a:t>
            </a:r>
          </a:p>
        </p:txBody>
      </p:sp>
      <p:sp>
        <p:nvSpPr>
          <p:cNvPr id="14" name="Shape 14"/>
          <p:cNvSpPr txBox="1"/>
          <p:nvPr/>
        </p:nvSpPr>
        <p:spPr>
          <a:xfrm flipH="1">
            <a:off x="6729774" y="6398675"/>
            <a:ext cx="2078700" cy="37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#BzhCmp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443075"/>
            <a:ext cx="8686800" cy="726300"/>
          </a:xfrm>
          <a:prstGeom prst="rect">
            <a:avLst/>
          </a:prstGeom>
          <a:solidFill>
            <a:srgbClr val="DD792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defRPr sz="3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defRPr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Font typeface="Roboto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Font typeface="Roboto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Font typeface="Roboto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Font typeface="Roboto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Font typeface="Roboto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Font typeface="Roboto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  <p:pic>
        <p:nvPicPr>
          <p:cNvPr id="20" name="Shape 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400" y="324224"/>
            <a:ext cx="963974" cy="96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2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2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raw.githubusercontent.com/mbrechet/gulpfiction/master/builder/package.js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ulpjs.com/plugin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oo.gl/VUj5Oy" TargetMode="External"/><Relationship Id="rId3" Type="http://schemas.openxmlformats.org/officeDocument/2006/relationships/hyperlink" Target="http://gulpjs.com" TargetMode="External"/><Relationship Id="rId7" Type="http://schemas.openxmlformats.org/officeDocument/2006/relationships/hyperlink" Target="http://github.com/mbrechet/gulpfictio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contrahacks/gulp-3828e8126466" TargetMode="External"/><Relationship Id="rId5" Type="http://schemas.openxmlformats.org/officeDocument/2006/relationships/hyperlink" Target="http://gulpfiction.divshot.io/" TargetMode="External"/><Relationship Id="rId4" Type="http://schemas.openxmlformats.org/officeDocument/2006/relationships/hyperlink" Target="http://nodejs.or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6310475"/>
            <a:ext cx="9144000" cy="547500"/>
          </a:xfrm>
          <a:prstGeom prst="rect">
            <a:avLst/>
          </a:prstGeom>
          <a:solidFill>
            <a:srgbClr val="DD792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/>
          <p:nvPr/>
        </p:nvSpPr>
        <p:spPr>
          <a:xfrm flipH="1">
            <a:off x="335574" y="6398675"/>
            <a:ext cx="2078700" cy="37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BreizhCamp 2015</a:t>
            </a:r>
          </a:p>
        </p:txBody>
      </p:sp>
      <p:sp>
        <p:nvSpPr>
          <p:cNvPr id="27" name="Shape 27"/>
          <p:cNvSpPr txBox="1"/>
          <p:nvPr/>
        </p:nvSpPr>
        <p:spPr>
          <a:xfrm flipH="1">
            <a:off x="6729774" y="6398675"/>
            <a:ext cx="2078700" cy="37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#BzhCmp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685800" y="5241213"/>
            <a:ext cx="7772400" cy="922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Matthieu Bréchet</a:t>
            </a: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- @</a:t>
            </a:r>
            <a:r>
              <a:rPr lang="en"/>
              <a:t>mbrechet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Loïc Truchot</a:t>
            </a: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/>
              <a:t>@n_a_n35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179512" y="3600250"/>
            <a:ext cx="8313900" cy="674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900" dirty="0"/>
              <a:t> builder, tester, livrer… sans tomber dans les</a:t>
            </a:r>
          </a:p>
        </p:txBody>
      </p:sp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5174" y="5241227"/>
            <a:ext cx="1433294" cy="92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787" y="2195350"/>
            <a:ext cx="628068" cy="140489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pic>
        <p:nvPicPr>
          <p:cNvPr id="33" name="Shape 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1475" y="2438200"/>
            <a:ext cx="57340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Shape 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96725" y="3379125"/>
            <a:ext cx="808771" cy="10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Installer Gulp pour builder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/>
              <a:t>Comment installer Gulp ?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/>
              <a:t>NodeJS et NPM 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https://nodejs.org/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/>
              <a:t>Installation globale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/>
              <a:t>gestion des plugins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/>
              <a:t>le fichier </a:t>
            </a:r>
            <a:r>
              <a:rPr lang="en" u="sng">
                <a:solidFill>
                  <a:schemeClr val="hlink"/>
                </a:solidFill>
                <a:hlinkClick r:id="rId4"/>
              </a:rPr>
              <a:t>package.json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/>
              <a:t>installation et sauvegarde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350425" y="2928300"/>
            <a:ext cx="4020599" cy="550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 npm install -g gulp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5">
            <a:alphaModFix/>
          </a:blip>
          <a:srcRect r="42086"/>
          <a:stretch/>
        </p:blipFill>
        <p:spPr>
          <a:xfrm>
            <a:off x="6762950" y="1604650"/>
            <a:ext cx="1855748" cy="6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5">
            <a:alphaModFix/>
          </a:blip>
          <a:srcRect l="58516"/>
          <a:stretch/>
        </p:blipFill>
        <p:spPr>
          <a:xfrm>
            <a:off x="7026200" y="2220850"/>
            <a:ext cx="1329260" cy="6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5053775" y="4904300"/>
            <a:ext cx="1916100" cy="443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 npm init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5053775" y="5435100"/>
            <a:ext cx="4020599" cy="52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 npm install --save gulp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Gulp fonctionnement simple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48798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dirty="0"/>
              <a:t>1 fichier de description : le </a:t>
            </a:r>
            <a:r>
              <a:rPr lang="en" u="sng" dirty="0"/>
              <a:t>gulpfile</a:t>
            </a:r>
          </a:p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dirty="0"/>
              <a:t>3 méthodes principales 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fr-FR" dirty="0" err="1" smtClean="0"/>
              <a:t>task</a:t>
            </a:r>
            <a:r>
              <a:rPr lang="fr-FR" dirty="0" smtClean="0"/>
              <a:t>, </a:t>
            </a:r>
            <a:r>
              <a:rPr lang="fr-FR" dirty="0" err="1" smtClean="0"/>
              <a:t>src</a:t>
            </a:r>
            <a:r>
              <a:rPr lang="fr-FR" dirty="0" smtClean="0"/>
              <a:t> et </a:t>
            </a:r>
            <a:r>
              <a:rPr lang="fr-FR" smtClean="0"/>
              <a:t>dest</a:t>
            </a: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dirty="0"/>
              <a:t>une grande quantité de plugins disponibles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 dirty="0"/>
              <a:t>environ 1500 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 dirty="0"/>
              <a:t>mais aussi les plugins NPM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http://gulpjs.com/plugins/</a:t>
            </a:r>
            <a:r>
              <a:rPr lang="en" dirty="0"/>
              <a:t> 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0300" y="1350375"/>
            <a:ext cx="3721699" cy="537908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11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Gulp les bonnes pratiques	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075" y="1424925"/>
            <a:ext cx="8229600" cy="5311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dirty="0"/>
              <a:t>1 fichier par action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dirty="0"/>
              <a:t>Un répertoire spécifique pour le build </a:t>
            </a:r>
          </a:p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dirty="0"/>
              <a:t>le plugin run-sequence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684847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301208"/>
            <a:ext cx="6381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Lancer un build gulp !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2876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/>
              <a:t>Une commande : 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/>
              <a:t>Pour une tache précise :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3988550" y="2063200"/>
            <a:ext cx="1916100" cy="443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 gulp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5168225" y="3101575"/>
            <a:ext cx="1865999" cy="52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 gulp &lt;task&gt;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t="11245"/>
          <a:stretch/>
        </p:blipFill>
        <p:spPr>
          <a:xfrm>
            <a:off x="1268550" y="3742450"/>
            <a:ext cx="6438523" cy="299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Aller plus loin avec Gulp 1/2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52400" y="1600200"/>
            <a:ext cx="4428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/>
              <a:t>En quoi Gulp est-il “node friendly” 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/>
              <a:t>globs &amp; vinyls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/>
              <a:t>streams &amp; pipe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/>
              <a:t>plugin-gulp et NPM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/>
              <a:t>asynchronicité, parallèlisme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850" y="1362300"/>
            <a:ext cx="4901150" cy="527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4">
            <a:alphaModFix/>
          </a:blip>
          <a:srcRect r="3081"/>
          <a:stretch/>
        </p:blipFill>
        <p:spPr>
          <a:xfrm>
            <a:off x="75800" y="5792775"/>
            <a:ext cx="3724325" cy="77512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Aller plus loin avec Gulp 2/2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/>
              <a:t>Le watch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/>
              <a:t>compilation de html : la tâche watch-webfiles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/>
              <a:t>et pour les scss ?</a:t>
            </a:r>
          </a:p>
          <a:p>
            <a:pPr marL="457200" indent="0" rtl="0">
              <a:spcBef>
                <a:spcPts val="0"/>
              </a:spcBef>
              <a:buNone/>
            </a:pPr>
            <a:endParaRPr/>
          </a:p>
          <a:p>
            <a:pPr marL="457200" indent="0" rtl="0">
              <a:spcBef>
                <a:spcPts val="0"/>
              </a:spcBef>
              <a:buNone/>
            </a:pPr>
            <a:endParaRPr/>
          </a:p>
          <a:p>
            <a:pPr marL="457200" indent="0" rtl="0">
              <a:spcBef>
                <a:spcPts val="0"/>
              </a:spcBef>
              <a:buNone/>
            </a:pPr>
            <a:endParaRPr/>
          </a:p>
          <a:p>
            <a:pPr marL="457200" indent="0" rtl="0">
              <a:spcBef>
                <a:spcPts val="0"/>
              </a:spcBef>
              <a:buNone/>
            </a:pPr>
            <a:endParaRPr/>
          </a:p>
          <a:p>
            <a:pPr marL="457200" indent="0" rtl="0">
              <a:spcBef>
                <a:spcPts val="0"/>
              </a:spcBef>
              <a:buNone/>
            </a:pPr>
            <a:endParaRPr/>
          </a:p>
          <a:p>
            <a:pPr marL="457200" indent="0" rtl="0">
              <a:spcBef>
                <a:spcPts val="0"/>
              </a:spcBef>
              <a:buNone/>
            </a:pPr>
            <a:endParaRPr/>
          </a:p>
          <a:p>
            <a:pPr marL="457200" indent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025" y="1679225"/>
            <a:ext cx="6176150" cy="25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8625" y="2522325"/>
            <a:ext cx="7348799" cy="348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dirty="0"/>
              <a:t>La promesse est tenue !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dirty="0"/>
              <a:t>Gulp aujourd’hui 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 dirty="0"/>
              <a:t>innombrables utilisateurs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 dirty="0"/>
              <a:t>activité encore quotidienne sur le repo github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 dirty="0"/>
              <a:t>faiblesses actuelles : erreurs, sourcemaps, site et docs - objectifs de la 4.0 !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  <a:p>
            <a:pPr marL="457200" lvl="0" indent="-41910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dirty="0"/>
              <a:t>Questions </a:t>
            </a:r>
            <a:r>
              <a:rPr lang="en" dirty="0" smtClean="0"/>
              <a:t>?</a:t>
            </a:r>
            <a:endParaRPr lang="en" dirty="0"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pic>
        <p:nvPicPr>
          <p:cNvPr id="1028" name="Picture 4" descr="D:\Formation\Breizh Camp 15\what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655" y="4797152"/>
            <a:ext cx="4762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Annexe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dirty="0"/>
              <a:t>notre biblio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http://gulpjs.com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http://nodejs.org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http://gulpfiction.divshot.io/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 u="sng" dirty="0">
                <a:solidFill>
                  <a:schemeClr val="hlink"/>
                </a:solidFill>
                <a:hlinkClick r:id="rId6"/>
              </a:rPr>
              <a:t>https://medium.com/@contrahacks/gulp-3828e8126466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dirty="0"/>
              <a:t>accéder à nos sources</a:t>
            </a: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ourier New"/>
              <a:buChar char="o"/>
            </a:pPr>
            <a:r>
              <a:rPr lang="en" dirty="0"/>
              <a:t>demo : </a:t>
            </a:r>
            <a:r>
              <a:rPr lang="en" u="sng" dirty="0">
                <a:solidFill>
                  <a:schemeClr val="hlink"/>
                </a:solidFill>
                <a:hlinkClick r:id="rId7"/>
              </a:rPr>
              <a:t>http://github.com/mbrechet/gulpfiction</a:t>
            </a:r>
          </a:p>
          <a:p>
            <a:pPr marL="914400" lvl="1" indent="-381000">
              <a:buSzPct val="80000"/>
              <a:buFont typeface="Courier New"/>
              <a:buChar char="o"/>
            </a:pPr>
            <a:r>
              <a:rPr lang="en" dirty="0"/>
              <a:t>présentation : </a:t>
            </a:r>
            <a:r>
              <a:rPr lang="fr-FR" dirty="0">
                <a:hlinkClick r:id="rId8"/>
              </a:rPr>
              <a:t>https://</a:t>
            </a:r>
            <a:r>
              <a:rPr lang="fr-FR" dirty="0" smtClean="0">
                <a:hlinkClick r:id="rId8"/>
              </a:rPr>
              <a:t>goo.gl/VUj5Oy</a:t>
            </a:r>
            <a:r>
              <a:rPr lang="fr-FR" dirty="0" smtClean="0"/>
              <a:t> 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443075"/>
            <a:ext cx="8686800" cy="726300"/>
          </a:xfrm>
          <a:prstGeom prst="rect">
            <a:avLst/>
          </a:prstGeom>
          <a:solidFill>
            <a:srgbClr val="DD792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1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Présentation des conférenciers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00" y="324224"/>
            <a:ext cx="963974" cy="96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311125" y="1519250"/>
            <a:ext cx="6528000" cy="176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 dirty="0"/>
              <a:t>Matthieu Bréchet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Architecte Web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@mbrechet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519350"/>
            <a:ext cx="1763349" cy="176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7400" y="2176575"/>
            <a:ext cx="2355725" cy="151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5325" y="4515875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782825" y="4515875"/>
            <a:ext cx="3602100" cy="176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lnSpc>
                <a:spcPct val="115000"/>
              </a:lnSpc>
              <a:buClr>
                <a:srgbClr val="434343"/>
              </a:buClr>
              <a:buSzPct val="100000"/>
            </a:pPr>
            <a:r>
              <a:rPr lang="en" sz="30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Loïc Truchot</a:t>
            </a:r>
          </a:p>
          <a:p>
            <a:pPr lvl="0" algn="r">
              <a:lnSpc>
                <a:spcPct val="115000"/>
              </a:lnSpc>
              <a:buClr>
                <a:srgbClr val="434343"/>
              </a:buClr>
              <a:buSzPct val="100000"/>
            </a:pPr>
            <a:r>
              <a:rPr lang="en" sz="3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Lead Dev Web</a:t>
            </a:r>
          </a:p>
          <a:p>
            <a:pPr lvl="0" algn="r">
              <a:lnSpc>
                <a:spcPct val="115000"/>
              </a:lnSpc>
              <a:buClr>
                <a:srgbClr val="434343"/>
              </a:buClr>
              <a:buSzPct val="100000"/>
            </a:pPr>
            <a:r>
              <a:rPr lang="en" sz="3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@n_a_n35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Introduction au sujet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dirty="0"/>
              <a:t>Pourquoi un environnement de </a:t>
            </a:r>
            <a:r>
              <a:rPr lang="en" i="1" dirty="0"/>
              <a:t>build</a:t>
            </a:r>
            <a:r>
              <a:rPr lang="en" dirty="0"/>
              <a:t> ?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 dirty="0"/>
              <a:t>un moteur de production: automatiser les tâches répétitives de construction de l’application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 dirty="0"/>
              <a:t>pratique dans tous les cas, indispensable en Agilité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dirty="0"/>
              <a:t>Lequel choisir ?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 dirty="0"/>
              <a:t>Plusieurs environnements très populaires: Make, Ant, Maven</a:t>
            </a:r>
            <a:r>
              <a:rPr lang="en" dirty="0" smtClean="0"/>
              <a:t>, Gradle, </a:t>
            </a:r>
            <a:r>
              <a:rPr lang="en" dirty="0"/>
              <a:t>Grunt…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 dirty="0"/>
              <a:t>Pas de compétition: le choix se fait selon les besoins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Notre application et notre besoin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dirty="0"/>
              <a:t>Une application full stack JavaScript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 dirty="0"/>
              <a:t>Notre App: la “tarantino-thèque” (</a:t>
            </a:r>
            <a:r>
              <a:rPr lang="en" dirty="0" smtClean="0"/>
              <a:t>mini-vidéothèque</a:t>
            </a:r>
            <a:r>
              <a:rPr lang="en" dirty="0"/>
              <a:t>)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 dirty="0" smtClean="0"/>
              <a:t>Contraintes </a:t>
            </a:r>
            <a:r>
              <a:rPr lang="en" dirty="0"/>
              <a:t>spécifiques :</a:t>
            </a:r>
          </a:p>
          <a:p>
            <a:pPr marL="1371600" lvl="2" indent="-342900" rtl="0">
              <a:spcBef>
                <a:spcPts val="0"/>
              </a:spcBef>
              <a:buClr>
                <a:srgbClr val="434343"/>
              </a:buClr>
              <a:buSzPct val="60000"/>
              <a:buFont typeface="Wingdings"/>
              <a:buChar char="§"/>
            </a:pPr>
            <a:r>
              <a:rPr lang="en" dirty="0"/>
              <a:t>linter, combiner, minifier les fichiers JS, HTML, CSS, fonts, etc.</a:t>
            </a:r>
          </a:p>
          <a:p>
            <a:pPr marL="1371600" lvl="2" indent="-342900" rtl="0">
              <a:spcBef>
                <a:spcPts val="0"/>
              </a:spcBef>
              <a:buClr>
                <a:srgbClr val="434343"/>
              </a:buClr>
              <a:buSzPct val="60000"/>
              <a:buFont typeface="Wingdings"/>
              <a:buChar char="§"/>
            </a:pPr>
            <a:r>
              <a:rPr lang="en" dirty="0"/>
              <a:t>compiler le sass, compresser les images/sprites</a:t>
            </a:r>
          </a:p>
          <a:p>
            <a:pPr marL="1371600" lvl="2" indent="-342900" rtl="0">
              <a:spcBef>
                <a:spcPts val="0"/>
              </a:spcBef>
              <a:buClr>
                <a:srgbClr val="434343"/>
              </a:buClr>
              <a:buSzPct val="60000"/>
              <a:buFont typeface="Wingdings"/>
              <a:buChar char="§"/>
            </a:pPr>
            <a:r>
              <a:rPr lang="en" dirty="0"/>
              <a:t>déploiement continue sur IC et livraisons régulières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1" name="Shape 6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2350" y="4033849"/>
            <a:ext cx="5064976" cy="26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Notre choix : Gulp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/>
              <a:t>Le choix de Gulp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/>
              <a:t>Maven sur notre projet VOD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/>
              <a:t>Grunt VS Gulp : pas de gagnant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  <a:p>
            <a:pPr marL="1371600" lvl="2" indent="-342900" rtl="0">
              <a:spcBef>
                <a:spcPts val="0"/>
              </a:spcBef>
              <a:buClr>
                <a:srgbClr val="434343"/>
              </a:buClr>
              <a:buSzPct val="60000"/>
              <a:buFont typeface="Wingdings"/>
              <a:buChar char="§"/>
            </a:pPr>
            <a:r>
              <a:rPr lang="en"/>
              <a:t>Gulp - le moteur de production “Node friendly”</a:t>
            </a:r>
          </a:p>
          <a:p>
            <a:pPr marL="1371600" lvl="2" indent="-342900" rtl="0">
              <a:spcBef>
                <a:spcPts val="0"/>
              </a:spcBef>
              <a:buClr>
                <a:srgbClr val="434343"/>
              </a:buClr>
              <a:buSzPct val="60000"/>
              <a:buFont typeface="Wingdings"/>
              <a:buChar char="§"/>
            </a:pPr>
            <a:r>
              <a:rPr lang="en"/>
              <a:t>envie d’explorer les nouveautés sans oublier nos contraintes</a:t>
            </a:r>
          </a:p>
          <a:p>
            <a:pPr marL="1371600" lvl="2" indent="-342900" rtl="0">
              <a:spcBef>
                <a:spcPts val="0"/>
              </a:spcBef>
              <a:buClr>
                <a:srgbClr val="434343"/>
              </a:buClr>
              <a:buSzPct val="60000"/>
              <a:buFont typeface="Wingdings"/>
              <a:buChar char="§"/>
            </a:pPr>
            <a:r>
              <a:rPr lang="en"/>
              <a:t>envie de coder plutôt que configurer</a:t>
            </a:r>
          </a:p>
          <a:p>
            <a:pPr mar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12" y="3648825"/>
            <a:ext cx="628068" cy="14048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-432875" y="-97275"/>
            <a:ext cx="9711299" cy="697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3025" y="1264562"/>
            <a:ext cx="9144000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5204300" y="2511300"/>
            <a:ext cx="9338700" cy="108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MAVEN ?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6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100" y="3796500"/>
            <a:ext cx="7239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Un build sous Maven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298200" y="1505950"/>
            <a:ext cx="7566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buChar char="●"/>
            </a:pPr>
            <a:r>
              <a:rPr lang="en" dirty="0"/>
              <a:t>Pour faire quoi ?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80000"/>
              <a:buFont typeface="Roboto"/>
              <a:buChar char="○"/>
            </a:pPr>
            <a:r>
              <a:rPr lang="en" dirty="0" smtClean="0"/>
              <a:t>vérifier </a:t>
            </a:r>
            <a:endParaRPr lang="en" dirty="0"/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80000"/>
              <a:buFont typeface="Roboto"/>
              <a:buChar char="○"/>
            </a:pPr>
            <a:r>
              <a:rPr lang="en" dirty="0" smtClean="0"/>
              <a:t>builder </a:t>
            </a:r>
            <a:endParaRPr lang="en" dirty="0"/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80000"/>
              <a:buFont typeface="Roboto"/>
              <a:buChar char="○"/>
            </a:pPr>
            <a:r>
              <a:rPr lang="en" dirty="0" smtClean="0"/>
              <a:t>tester </a:t>
            </a:r>
            <a:endParaRPr lang="en" dirty="0"/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80000"/>
              <a:buFont typeface="Roboto"/>
              <a:buChar char="○"/>
            </a:pPr>
            <a:r>
              <a:rPr lang="en" dirty="0"/>
              <a:t>packager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80000"/>
              <a:buFont typeface="Roboto"/>
              <a:buChar char="○"/>
            </a:pPr>
            <a:r>
              <a:rPr lang="en" dirty="0"/>
              <a:t>déployer…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buChar char="●"/>
            </a:pPr>
            <a:r>
              <a:rPr lang="en"/>
              <a:t>Faisable oui, mais avec des contraintes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Roboto"/>
              <a:buChar char="○"/>
            </a:pPr>
            <a:r>
              <a:rPr lang="en"/>
              <a:t>performance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Roboto"/>
              <a:buChar char="○"/>
            </a:pPr>
            <a:r>
              <a:rPr lang="en"/>
              <a:t>maintenabilité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Roboto"/>
              <a:buChar char="○"/>
            </a:pPr>
            <a:r>
              <a:rPr lang="en"/>
              <a:t>environnement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Un build sous Maven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4562" y="3385725"/>
            <a:ext cx="559117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-510650" y="-56700"/>
            <a:ext cx="9711299" cy="697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50" y="661700"/>
            <a:ext cx="5174899" cy="51748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Shape 105"/>
          <p:cNvGrpSpPr/>
          <p:nvPr/>
        </p:nvGrpSpPr>
        <p:grpSpPr>
          <a:xfrm>
            <a:off x="3037158" y="4203021"/>
            <a:ext cx="1623841" cy="2130103"/>
            <a:chOff x="4454158" y="3630221"/>
            <a:chExt cx="1623841" cy="2130103"/>
          </a:xfrm>
        </p:grpSpPr>
        <p:sp>
          <p:nvSpPr>
            <p:cNvPr id="106" name="Shape 106"/>
            <p:cNvSpPr/>
            <p:nvPr/>
          </p:nvSpPr>
          <p:spPr>
            <a:xfrm>
              <a:off x="4748700" y="3766225"/>
              <a:ext cx="1329300" cy="199409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07" name="Shape 10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732886">
              <a:off x="4630853" y="3693325"/>
              <a:ext cx="784199" cy="17541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" name="Shape 108"/>
          <p:cNvSpPr txBox="1"/>
          <p:nvPr/>
        </p:nvSpPr>
        <p:spPr>
          <a:xfrm>
            <a:off x="5768300" y="2352225"/>
            <a:ext cx="2980164" cy="108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Gulp ?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9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668</Words>
  <Application>Microsoft Office PowerPoint</Application>
  <PresentationFormat>Affichage à l'écran (4:3)</PresentationFormat>
  <Paragraphs>177</Paragraphs>
  <Slides>17</Slides>
  <Notes>17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simple-light</vt:lpstr>
      <vt:lpstr> builder, tester, livrer… sans tomber dans les</vt:lpstr>
      <vt:lpstr>Présentation des conférenciers</vt:lpstr>
      <vt:lpstr>Introduction au sujet</vt:lpstr>
      <vt:lpstr>Notre application et notre besoin</vt:lpstr>
      <vt:lpstr>Notre choix : Gulp</vt:lpstr>
      <vt:lpstr>Présentation PowerPoint</vt:lpstr>
      <vt:lpstr>Un build sous Maven</vt:lpstr>
      <vt:lpstr>Un build sous Maven</vt:lpstr>
      <vt:lpstr>Présentation PowerPoint</vt:lpstr>
      <vt:lpstr>Installer Gulp pour builder</vt:lpstr>
      <vt:lpstr>Gulp fonctionnement simple</vt:lpstr>
      <vt:lpstr>Gulp les bonnes pratiques </vt:lpstr>
      <vt:lpstr>Lancer un build gulp !</vt:lpstr>
      <vt:lpstr>Aller plus loin avec Gulp 1/2</vt:lpstr>
      <vt:lpstr>Aller plus loin avec Gulp 2/2</vt:lpstr>
      <vt:lpstr>Conclusion</vt:lpstr>
      <vt:lpstr>Annexe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builder, tester, livrer… sans tomber dans les</dc:title>
  <dc:creator>Matthieu Brechet</dc:creator>
  <cp:lastModifiedBy>Matthieu Bréchet</cp:lastModifiedBy>
  <cp:revision>15</cp:revision>
  <dcterms:modified xsi:type="dcterms:W3CDTF">2015-06-12T13:48:27Z</dcterms:modified>
</cp:coreProperties>
</file>