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75" r:id="rId4"/>
    <p:sldId id="258" r:id="rId5"/>
    <p:sldId id="271" r:id="rId6"/>
    <p:sldId id="272" r:id="rId7"/>
    <p:sldId id="273" r:id="rId8"/>
    <p:sldId id="274" r:id="rId9"/>
    <p:sldId id="257" r:id="rId10"/>
    <p:sldId id="291" r:id="rId11"/>
    <p:sldId id="276" r:id="rId12"/>
    <p:sldId id="277" r:id="rId13"/>
    <p:sldId id="293" r:id="rId14"/>
    <p:sldId id="278" r:id="rId15"/>
    <p:sldId id="279" r:id="rId16"/>
    <p:sldId id="280" r:id="rId17"/>
    <p:sldId id="292" r:id="rId18"/>
    <p:sldId id="296" r:id="rId19"/>
    <p:sldId id="281" r:id="rId20"/>
    <p:sldId id="283" r:id="rId21"/>
    <p:sldId id="284" r:id="rId22"/>
    <p:sldId id="286" r:id="rId23"/>
    <p:sldId id="285" r:id="rId24"/>
    <p:sldId id="287" r:id="rId25"/>
    <p:sldId id="288" r:id="rId26"/>
    <p:sldId id="264" r:id="rId27"/>
    <p:sldId id="294" r:id="rId28"/>
    <p:sldId id="289" r:id="rId29"/>
    <p:sldId id="267" r:id="rId30"/>
    <p:sldId id="295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  <a:srgbClr val="41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906"/>
  </p:normalViewPr>
  <p:slideViewPr>
    <p:cSldViewPr snapToGrid="0">
      <p:cViewPr>
        <p:scale>
          <a:sx n="98" d="100"/>
          <a:sy n="98" d="100"/>
        </p:scale>
        <p:origin x="20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C279-326D-4CFB-90AD-DA9D692C236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1097-BEB9-4EFB-B40E-67F01196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Product image consists</a:t>
            </a:r>
            <a:r>
              <a:rPr lang="en-US" baseline="0" dirty="0" smtClean="0"/>
              <a:t> of configurations applying text or designs to a product type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cases we just add one design to a product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Cloudinary</a:t>
            </a:r>
            <a:r>
              <a:rPr lang="en-US" baseline="0" dirty="0" smtClean="0"/>
              <a:t> for images managed by content team already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scalable image management solution in the cloud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nice UI to manage images (and other media files)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provides powerful API to retrieve and modify images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allows to dynamically fetch images from a remote origin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Cloudinary</a:t>
            </a:r>
            <a:r>
              <a:rPr lang="en-US" dirty="0" smtClean="0"/>
              <a:t> delivers optimized image per browser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1097-BEB9-4EFB-B40E-67F01196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4156" y="1278618"/>
            <a:ext cx="7911193" cy="5016045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0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30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361" y="1484797"/>
            <a:ext cx="9143999" cy="37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99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75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60"/>
            <a:ext cx="9144000" cy="6480048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685800" y="3700466"/>
            <a:ext cx="7800975" cy="142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441120"/>
            <a:ext cx="7772400" cy="1219719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5800" y="37707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892877" y="5514975"/>
            <a:ext cx="5386819" cy="5143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32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457995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457995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263650"/>
            <a:ext cx="3594781" cy="4756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5024430" y="1263650"/>
            <a:ext cx="3659188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4157" y="309233"/>
            <a:ext cx="3594781" cy="850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24430" y="307148"/>
            <a:ext cx="3659195" cy="851727"/>
          </a:xfrm>
        </p:spPr>
        <p:txBody>
          <a:bodyPr vert="horz" lIns="91440" tIns="108000" rIns="91440" bIns="45720" rtlCol="0" anchor="t">
            <a:noAutofit/>
          </a:bodyPr>
          <a:lstStyle>
            <a:lvl1pPr>
              <a:defRPr lang="en-US" sz="2800" b="1" dirty="0">
                <a:solidFill>
                  <a:schemeClr val="accent4"/>
                </a:solidFill>
                <a:ea typeface="+mj-ea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87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92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619190" y="0"/>
            <a:ext cx="2520000" cy="6480000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7148"/>
            <a:ext cx="540002" cy="5400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04156" y="1406525"/>
            <a:ext cx="5591927" cy="4756150"/>
          </a:xfrm>
        </p:spPr>
        <p:txBody>
          <a:bodyPr>
            <a:normAutofit/>
          </a:bodyPr>
          <a:lstStyle>
            <a:lvl1pPr marL="179388" indent="-179388">
              <a:defRPr lang="en-US" sz="2200" kern="120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179388" lvl="0" indent="-17938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Content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892118" y="1406525"/>
            <a:ext cx="2006222" cy="475615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Content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5591927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226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489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409438"/>
            <a:ext cx="3894025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9438"/>
            <a:ext cx="3887391" cy="43974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04156" y="2055179"/>
            <a:ext cx="7956000" cy="18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8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4353636" y="559558"/>
            <a:ext cx="4790364" cy="2238233"/>
          </a:xfrm>
          <a:prstGeom prst="rect">
            <a:avLst/>
          </a:prstGeom>
          <a:solidFill>
            <a:srgbClr val="FCFCF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4011" y="762392"/>
            <a:ext cx="3927143" cy="177097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rgbClr val="41323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cxnSp>
        <p:nvCxnSpPr>
          <p:cNvPr id="11" name="Gerader Verbinder 10"/>
          <p:cNvCxnSpPr/>
          <p:nvPr userDrawn="1"/>
        </p:nvCxnSpPr>
        <p:spPr>
          <a:xfrm flipH="1">
            <a:off x="4638524" y="762392"/>
            <a:ext cx="1" cy="1770971"/>
          </a:xfrm>
          <a:prstGeom prst="line">
            <a:avLst/>
          </a:prstGeom>
          <a:ln w="38100">
            <a:solidFill>
              <a:srgbClr val="41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36056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5322627"/>
            <a:ext cx="7615451" cy="764274"/>
          </a:xfrm>
          <a:solidFill>
            <a:srgbClr val="FCFCFC">
              <a:alpha val="80000"/>
            </a:srgb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305176"/>
            <a:ext cx="394335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fullpage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47525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383971" y="3820886"/>
            <a:ext cx="4376058" cy="109401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Enter your contact information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2800350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800" b="1" baseline="0" noProof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800" b="1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3999" cy="651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Appendix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6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bgerundetes Rechteck 2"/>
          <p:cNvSpPr/>
          <p:nvPr userDrawn="1"/>
        </p:nvSpPr>
        <p:spPr>
          <a:xfrm>
            <a:off x="670194" y="1895431"/>
            <a:ext cx="524414" cy="957532"/>
          </a:xfrm>
          <a:prstGeom prst="roundRect">
            <a:avLst>
              <a:gd name="adj" fmla="val 85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</a:t>
            </a:r>
          </a:p>
        </p:txBody>
      </p:sp>
      <p:sp>
        <p:nvSpPr>
          <p:cNvPr id="7" name="Abgerundetes Rechteck 5"/>
          <p:cNvSpPr/>
          <p:nvPr userDrawn="1"/>
        </p:nvSpPr>
        <p:spPr>
          <a:xfrm>
            <a:off x="670194" y="2945685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8" name="Abgerundetes Rechteck 6"/>
          <p:cNvSpPr/>
          <p:nvPr userDrawn="1"/>
        </p:nvSpPr>
        <p:spPr>
          <a:xfrm>
            <a:off x="670194" y="3995939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9" name="Abgerundetes Rechteck 7"/>
          <p:cNvSpPr/>
          <p:nvPr userDrawn="1"/>
        </p:nvSpPr>
        <p:spPr>
          <a:xfrm>
            <a:off x="670194" y="5046194"/>
            <a:ext cx="524414" cy="957532"/>
          </a:xfrm>
          <a:prstGeom prst="roundRect">
            <a:avLst>
              <a:gd name="adj" fmla="val 76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670194" y="2896117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670194" y="3944245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670194" y="499443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670194" y="6055488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670194" y="1845796"/>
            <a:ext cx="76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257272" y="2274716"/>
            <a:ext cx="112530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Responsible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1257272" y="3322843"/>
            <a:ext cx="112691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Accountable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257272" y="4336205"/>
            <a:ext cx="97943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Consultant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1257272" y="5400152"/>
            <a:ext cx="81111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Informed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2545212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 userDrawn="1"/>
        </p:nvCxnSpPr>
        <p:spPr>
          <a:xfrm flipV="1">
            <a:off x="2545212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 userDrawn="1"/>
        </p:nvCxnSpPr>
        <p:spPr>
          <a:xfrm flipV="1">
            <a:off x="2545212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 userDrawn="1"/>
        </p:nvCxnSpPr>
        <p:spPr>
          <a:xfrm flipV="1">
            <a:off x="2545212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flipV="1">
            <a:off x="8367586" y="1904573"/>
            <a:ext cx="0" cy="94839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flipV="1">
            <a:off x="8367586" y="2945685"/>
            <a:ext cx="0" cy="94839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 userDrawn="1"/>
        </p:nvCxnSpPr>
        <p:spPr>
          <a:xfrm flipV="1">
            <a:off x="8367586" y="3995939"/>
            <a:ext cx="0" cy="94839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 userDrawn="1"/>
        </p:nvCxnSpPr>
        <p:spPr>
          <a:xfrm flipV="1">
            <a:off x="8367586" y="5055336"/>
            <a:ext cx="0" cy="94839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676525" y="198437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8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676525" y="3013995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9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676525" y="4075044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0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76525" y="5123212"/>
            <a:ext cx="5553075" cy="800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2891" indent="0">
              <a:buNone/>
              <a:defRPr>
                <a:solidFill>
                  <a:schemeClr val="tx1"/>
                </a:solidFill>
              </a:defRPr>
            </a:lvl2pPr>
            <a:lvl3pPr marL="685782" indent="0">
              <a:buNone/>
              <a:defRPr>
                <a:solidFill>
                  <a:schemeClr val="tx1"/>
                </a:solidFill>
              </a:defRPr>
            </a:lvl3pPr>
            <a:lvl4pPr marL="1028674" indent="0">
              <a:buNone/>
              <a:defRPr>
                <a:solidFill>
                  <a:schemeClr val="tx1"/>
                </a:solidFill>
              </a:defRPr>
            </a:lvl4pPr>
            <a:lvl5pPr marL="137156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369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157" y="1572919"/>
            <a:ext cx="3894025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4157" y="2279176"/>
            <a:ext cx="3894025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72919"/>
            <a:ext cx="3887391" cy="542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176"/>
            <a:ext cx="3887391" cy="3910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0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8"/>
            <a:ext cx="7019926" cy="219382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3" y="1502798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3" y="3896880"/>
            <a:ext cx="648000" cy="219382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896879"/>
            <a:ext cx="7019926" cy="2193822"/>
          </a:xfrm>
          <a:prstGeom prst="roundRect">
            <a:avLst>
              <a:gd name="adj" fmla="val 303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6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1495425" y="1502799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502799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29842" y="3105434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Inhaltsplatzhalter 6"/>
          <p:cNvSpPr>
            <a:spLocks noGrp="1"/>
          </p:cNvSpPr>
          <p:nvPr>
            <p:ph sz="quarter" idx="16"/>
          </p:nvPr>
        </p:nvSpPr>
        <p:spPr>
          <a:xfrm>
            <a:off x="1495425" y="3105433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29842" y="4708068"/>
            <a:ext cx="648000" cy="1533861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vert="vert27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8"/>
          </p:nvPr>
        </p:nvSpPr>
        <p:spPr>
          <a:xfrm>
            <a:off x="1495425" y="4708067"/>
            <a:ext cx="7019926" cy="1533862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0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4157" y="1206818"/>
            <a:ext cx="7911193" cy="430913"/>
          </a:xfrm>
        </p:spPr>
        <p:txBody>
          <a:bodyPr anchor="ctr">
            <a:noAutofit/>
          </a:bodyPr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337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098220"/>
            <a:ext cx="7772400" cy="177097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961267"/>
            <a:ext cx="7772400" cy="480105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3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361" y="6472800"/>
            <a:ext cx="9142639" cy="385200"/>
          </a:xfrm>
          <a:prstGeom prst="rect">
            <a:avLst/>
          </a:prstGeom>
          <a:solidFill>
            <a:srgbClr val="4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157" y="309233"/>
            <a:ext cx="7911193" cy="850096"/>
          </a:xfrm>
          <a:prstGeom prst="rect">
            <a:avLst/>
          </a:prstGeom>
        </p:spPr>
        <p:txBody>
          <a:bodyPr vert="horz" lIns="91440" tIns="108000" rIns="91440" bIns="45720" rtlCol="0" anchor="t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157" y="1278618"/>
            <a:ext cx="7886700" cy="501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06" y="6516627"/>
            <a:ext cx="1218951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3537" y="6516627"/>
            <a:ext cx="5576207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9551" y="6516627"/>
            <a:ext cx="1224642" cy="297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9888C9-5382-4BA0-A6C6-732F17FFE3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1" y="309232"/>
            <a:ext cx="540002" cy="540002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181" y="6557447"/>
            <a:ext cx="82892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Spreadshirt</a:t>
            </a:r>
            <a:endParaRPr lang="en-US" sz="10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5" r:id="rId2"/>
    <p:sldLayoutId id="2147483674" r:id="rId3"/>
    <p:sldLayoutId id="2147483673" r:id="rId4"/>
    <p:sldLayoutId id="2147483675" r:id="rId5"/>
    <p:sldLayoutId id="2147483667" r:id="rId6"/>
    <p:sldLayoutId id="2147483666" r:id="rId7"/>
    <p:sldLayoutId id="2147483670" r:id="rId8"/>
    <p:sldLayoutId id="2147483662" r:id="rId9"/>
    <p:sldLayoutId id="2147483688" r:id="rId10"/>
    <p:sldLayoutId id="2147483691" r:id="rId11"/>
    <p:sldLayoutId id="2147483689" r:id="rId12"/>
    <p:sldLayoutId id="2147483690" r:id="rId13"/>
    <p:sldLayoutId id="2147483676" r:id="rId14"/>
    <p:sldLayoutId id="2147483679" r:id="rId15"/>
    <p:sldLayoutId id="2147483678" r:id="rId16"/>
    <p:sldLayoutId id="2147483681" r:id="rId17"/>
    <p:sldLayoutId id="2147483680" r:id="rId18"/>
    <p:sldLayoutId id="2147483683" r:id="rId19"/>
    <p:sldLayoutId id="2147483685" r:id="rId20"/>
    <p:sldLayoutId id="2147483684" r:id="rId21"/>
    <p:sldLayoutId id="2147483671" r:id="rId22"/>
    <p:sldLayoutId id="2147483682" r:id="rId23"/>
    <p:sldLayoutId id="214748367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1338" indent="-26352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163513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-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47788" indent="-155575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5463" indent="-147638" algn="l" defTabSz="914400" rtl="0" eaLnBrk="1" latinLnBrk="0" hangingPunct="1">
        <a:lnSpc>
          <a:spcPct val="11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test/red-shirt.png" TargetMode="External"/><Relationship Id="rId6" Type="http://schemas.openxmlformats.org/officeDocument/2006/relationships/hyperlink" Target="http://res.cloudinary.com/hiptees/image/upload/test/santa-claus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fetch/http:/image.spreadshirtmedia.net/image-server/v1/productTypes/813/views/1/appearances/366,width=1200,height=1200,mediaType=png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res.cloudinary.com/hiptees/image/upload/productTypes/813/views/1/appearances/366,width=1200,height=1200,mediaType=png" TargetMode="External"/><Relationship Id="rId6" Type="http://schemas.openxmlformats.org/officeDocument/2006/relationships/hyperlink" Target="http://res.cloudinary.com/hiptees/image/upload/designs/12720381,width=600,mediaType=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/test/red-shirt.png" TargetMode="External"/><Relationship Id="rId4" Type="http://schemas.openxmlformats.org/officeDocument/2006/relationships/hyperlink" Target="http://res.cloudinary.com/hiptees/image/upload/q_auto,f_auto,w_100/test/red-shirt.png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/test/red-shirt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hiptees/image/upload/q_auto,f_auto,l_test:spreadshirt-logo,w_200,g_center,o_10/test/red-shirt.p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s.cloudinary.com/hiptees/image/upload/q_auto,f_auto,c_crop,g_north_west,x_300,y_100,w_600,h_600/test/red-shirt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res.cloudinary.com/hiptees/image/upload/c_scale,w_600/l_designs:12720381,g_north_west,x_200,y_200,w_200,c_scale/productTypes/813/views/1/appearances/366,width=1200,height=1200,mediaType=png" TargetMode="External"/><Relationship Id="rId5" Type="http://schemas.openxmlformats.org/officeDocument/2006/relationships/hyperlink" Target="http://image-ng.spreadshirtmedia.net/products/medium/200636457/v1/women%E2%80%99s-premium-t-shirt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reest/cloudinary-image-server" TargetMode="External"/><Relationship Id="rId4" Type="http://schemas.openxmlformats.org/officeDocument/2006/relationships/hyperlink" Target="http://localhost:8080/products/medium/200636457/v1/women%E2%80%99s-premium-t-shirt.jpg" TargetMode="External"/><Relationship Id="rId5" Type="http://schemas.openxmlformats.org/officeDocument/2006/relationships/hyperlink" Target="http://localhost:8080/products/small/200636457/v1/women%E2%80%99s-premium-t-shirt.jpg" TargetMode="External"/><Relationship Id="rId6" Type="http://schemas.openxmlformats.org/officeDocument/2006/relationships/hyperlink" Target="http://localhost:8080/products/small/200636457/v1a1/women%E2%80%99s-premium-t-shirt.jpg" TargetMode="External"/><Relationship Id="rId7" Type="http://schemas.openxmlformats.org/officeDocument/2006/relationships/hyperlink" Target="http://localhost:8080/products/small/200636457/v1a1/seo-issue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inary.com/documentation" TargetMode="External"/><Relationship Id="rId4" Type="http://schemas.openxmlformats.org/officeDocument/2006/relationships/hyperlink" Target="http://cloudinary.com/blo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spreadshirtmedia.net/image-server/v1/products/200636457/views/1,width=100.p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eadshirt.de/api/v1/shops/205909/products/200636457" TargetMode="External"/><Relationship Id="rId4" Type="http://schemas.openxmlformats.org/officeDocument/2006/relationships/hyperlink" Target="http://www.spreadshirt.de/api/v1/shops/205909/productTypes/813" TargetMode="External"/><Relationship Id="rId5" Type="http://schemas.openxmlformats.org/officeDocument/2006/relationships/hyperlink" Target="http://www.spreadshirt.de/api/v1/shops/205909/designs/m12720381-2" TargetMode="External"/><Relationship Id="rId6" Type="http://schemas.openxmlformats.org/officeDocument/2006/relationships/hyperlink" Target="http://image.spreadshirtmedia.net/image-server/v1/productTypes/813/views/1/appearances/366" TargetMode="External"/><Relationship Id="rId7" Type="http://schemas.openxmlformats.org/officeDocument/2006/relationships/hyperlink" Target="http://image.spreadshirtmedia.net/image-server/v1/designs/1272038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Rendering </a:t>
            </a:r>
            <a:br>
              <a:rPr lang="en-US" dirty="0" smtClean="0"/>
            </a:br>
            <a:r>
              <a:rPr lang="en-US" dirty="0" err="1" smtClean="0"/>
              <a:t>Spreadshirt</a:t>
            </a:r>
            <a:r>
              <a:rPr lang="en-US" dirty="0" smtClean="0"/>
              <a:t> Product Images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Cloudinary</a:t>
            </a:r>
            <a:endParaRPr lang="en-US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Breest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75768" y="3687418"/>
            <a:ext cx="3345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375662" y="4380553"/>
            <a:ext cx="4345871" cy="1221014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1375663" y="1388836"/>
            <a:ext cx="4345868" cy="991507"/>
          </a:xfrm>
          <a:prstGeom prst="bentConnector3">
            <a:avLst>
              <a:gd name="adj1" fmla="val 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3306418"/>
            <a:ext cx="762000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7" y="1062633"/>
            <a:ext cx="7620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39" y="1020173"/>
            <a:ext cx="1917700" cy="71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3251938"/>
            <a:ext cx="1917700" cy="711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92" y="5020899"/>
            <a:ext cx="2282149" cy="103484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7941133" y="901337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36777" y="3196048"/>
            <a:ext cx="0" cy="98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2249" y="1489701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data on AWS EC2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4666" y="3784005"/>
            <a:ext cx="26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data on AWS S3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13220" y="5692914"/>
            <a:ext cx="32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Caches data on AKAMAI CDN</a:t>
            </a:r>
          </a:p>
        </p:txBody>
      </p:sp>
    </p:spTree>
    <p:extLst>
      <p:ext uri="{BB962C8B-B14F-4D97-AF65-F5344CB8AC3E}">
        <p14:creationId xmlns:p14="http://schemas.microsoft.com/office/powerpoint/2010/main" val="1527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4157" y="309233"/>
            <a:ext cx="8539843" cy="850096"/>
          </a:xfrm>
        </p:spPr>
        <p:txBody>
          <a:bodyPr/>
          <a:lstStyle/>
          <a:p>
            <a:r>
              <a:rPr lang="en-US" dirty="0" smtClean="0"/>
              <a:t>Uploading an Image using the </a:t>
            </a:r>
            <a:r>
              <a:rPr lang="en-US" dirty="0"/>
              <a:t>A</a:t>
            </a:r>
            <a:r>
              <a:rPr lang="en-US" dirty="0" smtClean="0"/>
              <a:t>dmin 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1159329"/>
            <a:ext cx="8725989" cy="47468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8378" y="1926694"/>
            <a:ext cx="138466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9918" y="247758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38651" y="3727267"/>
            <a:ext cx="1049381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8959" y="3727267"/>
            <a:ext cx="1362892" cy="113211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7234" y="326509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upload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97234" y="2895598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1487" y="536095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images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87885" y="4909346"/>
            <a:ext cx="322216" cy="369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76011" y="4954865"/>
            <a:ext cx="324394" cy="323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Images using the 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2650" y="2499156"/>
            <a:ext cx="550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upload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/red-shirt.png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838" y="4571990"/>
            <a:ext cx="5509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upload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test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/santa-claus.png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from a Remote Source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30583" y="1888248"/>
            <a:ext cx="5342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fetch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image.spreadshirtmedia.net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/image-server/v1/productTypes/813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/views/1/appearances/366</a:t>
            </a:r>
            <a:b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,width=1200,height=1200,mediaType=png</a:t>
            </a:r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0583" y="4304074"/>
            <a:ext cx="5509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 invalidUrl="http://res.cloudinary.com/hiptees/image/fetch/ http://image.spreadshirtmedia.net/image-server/v1/designs/12720381,width=600,mediaType=png"/>
              </a:rPr>
              <a:t>http://res.cloudinary.com/hiptees/image/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hlinkClick r:id="rId7" invalidUrl="http://res.cloudinary.com/hiptees/image/fetch/ http://image.spreadshirtmedia.net/image-server/v1/designs/12720381,width=600,mediaType=png"/>
              </a:rPr>
              <a:t>fetch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8" invalidUrl="http://res.cloudinary.com/hiptees/image/fetch/ http://image.spreadshirtmedia.net/image-server/v1/designs/12720381,width=600,mediaType=png"/>
              </a:rPr>
              <a:t>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9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10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1" invalidUrl="http://res.cloudinary.com/hiptees/image/fetch/ http://image.spreadshirtmedia.net/image-server/v1/designs/12720381,width=600,mediaType=png"/>
              </a:rPr>
              <a:t>http</a:t>
            </a:r>
            <a:r>
              <a:rPr lang="en-US" sz="2000" b="1" i="1" dirty="0">
                <a:latin typeface="Arial" charset="0"/>
                <a:ea typeface="Arial" charset="0"/>
                <a:cs typeface="Arial" charset="0"/>
                <a:hlinkClick r:id="rId12" invalidUrl="http://res.cloudinary.com/hiptees/image/fetch/ http://image.spreadshirtmedia.net/image-server/v1/designs/12720381,width=600,mediaType=png"/>
              </a:rPr>
              <a:t>://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3" invalidUrl="http://res.cloudinary.com/hiptees/image/fetch/ http://image.spreadshirtmedia.net/image-server/v1/designs/12720381,width=600,mediaType=png"/>
              </a:rPr>
              <a:t>image.spreadshirtmedia.net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4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5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6" invalidUrl="http://res.cloudinary.com/hiptees/image/fetch/ http://image.spreadshirtmedia.net/image-server/v1/designs/12720381,width=600,mediaType=png"/>
              </a:rPr>
              <a:t>/image-server/v1/designs/12720381</a:t>
            </a: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7" invalidUrl="http://res.cloudinary.com/hiptees/image/fetch/ http://image.spreadshirtmedia.net/image-server/v1/designs/12720381,width=600,mediaType=png"/>
              </a:rPr>
              <a:t/>
            </a:r>
            <a:b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8" invalidUrl="http://res.cloudinary.com/hiptees/image/fetch/ http://image.spreadshirtmedia.net/image-server/v1/designs/12720381,width=600,mediaType=png"/>
              </a:rPr>
            </a:br>
            <a:r>
              <a:rPr lang="en-US" sz="2000" b="1" i="1" dirty="0" smtClean="0">
                <a:latin typeface="Arial" charset="0"/>
                <a:ea typeface="Arial" charset="0"/>
                <a:cs typeface="Arial" charset="0"/>
                <a:hlinkClick r:id="rId19" invalidUrl="http://res.cloudinary.com/hiptees/image/fetch/ http://image.spreadshirtmedia.net/image-server/v1/designs/12720381,width=600,mediaType=png"/>
              </a:rPr>
              <a:t>,width=600,mediaType=png</a:t>
            </a:r>
            <a:endParaRPr lang="en-US" sz="2000" b="1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Remote </a:t>
            </a:r>
            <a:r>
              <a:rPr lang="en-US" dirty="0"/>
              <a:t>I</a:t>
            </a:r>
            <a:r>
              <a:rPr lang="en-US" dirty="0" smtClean="0"/>
              <a:t>mage Folders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1" y="1369705"/>
            <a:ext cx="8539843" cy="463552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226526" y="1481029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26526" y="2938156"/>
            <a:ext cx="3265714" cy="8049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4456" y="4416555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 remote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92240" y="2401139"/>
            <a:ext cx="548640" cy="1994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35633" y="3867563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Images Using a Remote Folder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9" y="1446714"/>
            <a:ext cx="2726874" cy="2726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588" y="4460973"/>
            <a:ext cx="2248229" cy="1060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5689" y="2290151"/>
            <a:ext cx="5610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productTypes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5689" y="4575681"/>
            <a:ext cx="5806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res.cloudinary.com/hiptees/image/upload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hlinkClick r:id="rId6"/>
              </a:rPr>
              <a:t>designs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is-IS" sz="2000" dirty="0" smtClean="0">
                <a:latin typeface="Arial" charset="0"/>
                <a:ea typeface="Arial" charset="0"/>
                <a:cs typeface="Arial" charset="0"/>
                <a:hlinkClick r:id="rId6"/>
              </a:rPr>
              <a:t>12720381,width=600,mediaType=png</a:t>
            </a:r>
            <a:endParaRPr lang="is-I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1" y="1159329"/>
            <a:ext cx="8425543" cy="491944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71748" y="2751907"/>
            <a:ext cx="1149532" cy="4180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67393" y="3235874"/>
            <a:ext cx="1149532" cy="10095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6856" y="4245429"/>
            <a:ext cx="2747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Fetched image version stored in 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system for later reuse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8033" y="3696437"/>
            <a:ext cx="605247" cy="548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/>
              <a:t> </a:t>
            </a:r>
            <a:r>
              <a:rPr lang="en-US" dirty="0" smtClean="0"/>
              <a:t>Image Transformation 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55817" y="1278618"/>
            <a:ext cx="6059532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Deliver optimized image with </a:t>
            </a:r>
            <a:r>
              <a:rPr lang="is-IS" sz="1800" b="1" dirty="0" smtClean="0"/>
              <a:t>q_auto </a:t>
            </a:r>
            <a:r>
              <a:rPr lang="is-IS" sz="1800" dirty="0" smtClean="0"/>
              <a:t>– 494 vs 167 kb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</a:t>
            </a:r>
            <a:r>
              <a:rPr lang="en-US" sz="1800" b="1" dirty="0" smtClean="0">
                <a:hlinkClick r:id="rId2"/>
              </a:rPr>
              <a:t>q_auto</a:t>
            </a:r>
            <a:r>
              <a:rPr lang="en-US" sz="1800" dirty="0" smtClean="0">
                <a:hlinkClick r:id="rId2"/>
              </a:rPr>
              <a:t>/test/red-shirt.png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Deliver optimized image format with </a:t>
            </a:r>
            <a:r>
              <a:rPr lang="en-US" sz="1800" b="1" dirty="0" err="1" smtClean="0"/>
              <a:t>f_auto</a:t>
            </a:r>
            <a:r>
              <a:rPr lang="en-US" sz="1800" dirty="0" smtClean="0"/>
              <a:t> – 167 vs </a:t>
            </a:r>
            <a:r>
              <a:rPr lang="en-US" sz="1800" dirty="0"/>
              <a:t>41 </a:t>
            </a:r>
            <a:r>
              <a:rPr lang="en-US" sz="1800" dirty="0" smtClean="0"/>
              <a:t>kb (</a:t>
            </a:r>
            <a:r>
              <a:rPr lang="en-US" sz="1800" dirty="0" err="1" smtClean="0"/>
              <a:t>webp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</a:t>
            </a:r>
            <a:r>
              <a:rPr lang="en-US" sz="1800" b="1" dirty="0" smtClean="0">
                <a:hlinkClick r:id="rId3"/>
              </a:rPr>
              <a:t>f_auto</a:t>
            </a: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Resize image with </a:t>
            </a:r>
            <a:r>
              <a:rPr lang="is-IS" sz="1800" b="1" dirty="0" smtClean="0"/>
              <a:t>w_{width} </a:t>
            </a:r>
            <a:r>
              <a:rPr lang="is-IS" sz="1800" dirty="0" smtClean="0"/>
              <a:t>–</a:t>
            </a:r>
            <a:br>
              <a:rPr lang="is-IS" sz="18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res.cloudinary.com/hiptees/image/upload</a:t>
            </a:r>
            <a:br>
              <a:rPr lang="en-US" sz="1800" dirty="0" smtClean="0">
                <a:hlinkClick r:id="rId4"/>
              </a:rPr>
            </a:br>
            <a:r>
              <a:rPr lang="en-US" sz="1800" dirty="0" smtClean="0">
                <a:hlinkClick r:id="rId4"/>
              </a:rPr>
              <a:t>/</a:t>
            </a:r>
            <a:r>
              <a:rPr lang="en-US" sz="1800" dirty="0">
                <a:hlinkClick r:id="rId4"/>
              </a:rPr>
              <a:t>q_auto,f_auto,</a:t>
            </a:r>
            <a:r>
              <a:rPr lang="en-US" sz="1800" b="1" dirty="0">
                <a:hlinkClick r:id="rId4"/>
              </a:rPr>
              <a:t>w_100</a:t>
            </a:r>
            <a:r>
              <a:rPr lang="en-US" sz="1800" dirty="0">
                <a:hlinkClick r:id="rId4"/>
              </a:rPr>
              <a:t>/test/red-shirt.png </a:t>
            </a:r>
            <a:endParaRPr lang="is-I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" y="1278618"/>
            <a:ext cx="1983051" cy="1983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0" y="3670662"/>
            <a:ext cx="1197691" cy="11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Cloudinary</a:t>
            </a:r>
            <a:r>
              <a:rPr lang="en-US" dirty="0"/>
              <a:t> Image Transformation </a:t>
            </a:r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68880" y="1278618"/>
            <a:ext cx="6046469" cy="5016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Crop image with </a:t>
            </a:r>
            <a:r>
              <a:rPr lang="is-IS" sz="1800" b="1" dirty="0" smtClean="0"/>
              <a:t>c_crop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res.cloudinary.com/hiptees/image/upload</a:t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/q_auto,f_auto,</a:t>
            </a:r>
            <a:r>
              <a:rPr lang="en-US" sz="1800" b="1" dirty="0" smtClean="0">
                <a:hlinkClick r:id="rId2"/>
              </a:rPr>
              <a:t>c_crop,g_north_west,x_300,y_100,w_600,h_600</a:t>
            </a:r>
            <a:r>
              <a:rPr lang="en-US" sz="1800" dirty="0" smtClean="0">
                <a:hlinkClick r:id="rId2"/>
              </a:rPr>
              <a:t/>
            </a:r>
            <a:br>
              <a:rPr lang="en-US" sz="1800" dirty="0" smtClean="0">
                <a:hlinkClick r:id="rId2"/>
              </a:rPr>
            </a:br>
            <a:r>
              <a:rPr lang="en-US" sz="1800" dirty="0" smtClean="0">
                <a:hlinkClick r:id="rId2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s-I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Add watermark with overlay </a:t>
            </a:r>
            <a:r>
              <a:rPr lang="is-IS" sz="1800" b="1" dirty="0" smtClean="0"/>
              <a:t>l_{image}</a:t>
            </a:r>
            <a:r>
              <a:rPr lang="is-IS" sz="1800" dirty="0" smtClean="0"/>
              <a:t> – </a:t>
            </a:r>
            <a:br>
              <a:rPr lang="is-IS" sz="1800" dirty="0" smtClean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res.cloudinary.com/hiptees/image/upload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/q_auto,f_auto,</a:t>
            </a:r>
            <a:r>
              <a:rPr lang="en-US" sz="1800" b="1" dirty="0" smtClean="0">
                <a:hlinkClick r:id="rId3"/>
              </a:rPr>
              <a:t>l_test:spreadshirt-logo,w_200,g_center,o_10</a:t>
            </a:r>
            <a:r>
              <a:rPr lang="en-US" sz="1800" dirty="0" smtClean="0">
                <a:hlinkClick r:id="rId3"/>
              </a:rPr>
              <a:t/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/test/red-shirt.png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s-IS" sz="1800" dirty="0" smtClean="0"/>
              <a:t>… and a lot more features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s-I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" y="1339708"/>
            <a:ext cx="1665513" cy="1665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1" y="3136810"/>
            <a:ext cx="1974216" cy="19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</a:rPr>
              <a:t>Rendering </a:t>
            </a:r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Images with </a:t>
            </a:r>
            <a:r>
              <a:rPr lang="en-US" dirty="0" err="1" smtClean="0">
                <a:solidFill>
                  <a:schemeClr val="tx1"/>
                </a:solidFill>
              </a:rPr>
              <a:t>Cloudinary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image </a:t>
            </a:r>
            <a:r>
              <a:rPr lang="en-US" dirty="0"/>
              <a:t>g</a:t>
            </a:r>
            <a:r>
              <a:rPr lang="en-US" dirty="0" smtClean="0"/>
              <a:t>eneration </a:t>
            </a:r>
            <a:r>
              <a:rPr lang="en-US" dirty="0"/>
              <a:t>e</a:t>
            </a:r>
            <a:r>
              <a:rPr lang="en-US" dirty="0" smtClean="0"/>
              <a:t>xplained</a:t>
            </a:r>
          </a:p>
          <a:p>
            <a:r>
              <a:rPr lang="en-US" dirty="0" err="1" smtClean="0"/>
              <a:t>Cloudinary</a:t>
            </a:r>
            <a:r>
              <a:rPr lang="en-US" dirty="0" smtClean="0"/>
              <a:t> explained</a:t>
            </a:r>
          </a:p>
          <a:p>
            <a:r>
              <a:rPr lang="en-US" dirty="0" smtClean="0"/>
              <a:t>Rendering </a:t>
            </a:r>
            <a:r>
              <a:rPr lang="en-US" dirty="0" err="1" smtClean="0"/>
              <a:t>Spreadshirt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roduct </a:t>
            </a:r>
            <a:r>
              <a:rPr lang="en-US" dirty="0"/>
              <a:t>i</a:t>
            </a:r>
            <a:r>
              <a:rPr lang="en-US" dirty="0" smtClean="0"/>
              <a:t>mages with </a:t>
            </a:r>
            <a:r>
              <a:rPr lang="en-US" dirty="0" err="1" smtClean="0"/>
              <a:t>Cloudinary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157" y="309233"/>
            <a:ext cx="8278586" cy="850096"/>
          </a:xfrm>
        </p:spPr>
        <p:txBody>
          <a:bodyPr/>
          <a:lstStyle/>
          <a:p>
            <a:r>
              <a:rPr lang="en-US" dirty="0" smtClean="0"/>
              <a:t>Composing Images using </a:t>
            </a:r>
            <a:r>
              <a:rPr lang="en-US" dirty="0" err="1" smtClean="0"/>
              <a:t>Cloudinary’s</a:t>
            </a:r>
            <a:r>
              <a:rPr lang="en-US" dirty="0" smtClean="0"/>
              <a:t> Transformation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down to a default image size – </a:t>
            </a:r>
            <a:r>
              <a:rPr lang="en-US" b="1" dirty="0" smtClean="0"/>
              <a:t>c_scale,w_600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Cloudinary’s</a:t>
            </a:r>
            <a:r>
              <a:rPr lang="en-US" dirty="0" smtClean="0"/>
              <a:t> overlay function to add image to another – </a:t>
            </a:r>
            <a:r>
              <a:rPr lang="en-US" b="1" dirty="0" err="1" smtClean="0"/>
              <a:t>l_designs</a:t>
            </a:r>
            <a:r>
              <a:rPr lang="en-US" b="1" dirty="0" smtClean="0"/>
              <a:t>:</a:t>
            </a:r>
            <a:r>
              <a:rPr lang="is-IS" b="1" dirty="0" smtClean="0"/>
              <a:t>12720381</a:t>
            </a:r>
          </a:p>
          <a:p>
            <a:r>
              <a:rPr lang="is-IS" dirty="0" smtClean="0"/>
              <a:t>Position image using gravity, position and size - </a:t>
            </a:r>
            <a:br>
              <a:rPr lang="is-IS" dirty="0" smtClean="0"/>
            </a:br>
            <a:r>
              <a:rPr lang="is-IS" b="1" dirty="0" smtClean="0"/>
              <a:t>g_north_west,x_200,y_100,w_200,c_scale</a:t>
            </a:r>
          </a:p>
          <a:p>
            <a:r>
              <a:rPr lang="en-US" dirty="0" smtClean="0"/>
              <a:t>Putting the things together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3962945"/>
            <a:ext cx="2501537" cy="2501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1517" y="4322223"/>
            <a:ext cx="5691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l_designs:12720381,g_north_west,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 Recap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Down and Image Optimization per Browser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output image to desired size – </a:t>
            </a:r>
            <a:r>
              <a:rPr lang="en-US" b="1" dirty="0" smtClean="0"/>
              <a:t>c_scale,w_300</a:t>
            </a:r>
          </a:p>
          <a:p>
            <a:r>
              <a:rPr lang="en-US" dirty="0" smtClean="0"/>
              <a:t>Optimize image format and quality for delivery to browser –</a:t>
            </a:r>
            <a:br>
              <a:rPr lang="en-US" dirty="0" smtClean="0"/>
            </a:br>
            <a:r>
              <a:rPr lang="en-US" b="1" dirty="0" err="1" smtClean="0"/>
              <a:t>q_auto,f_auto</a:t>
            </a:r>
            <a:endParaRPr lang="en-US" b="1" dirty="0" smtClean="0"/>
          </a:p>
          <a:p>
            <a:r>
              <a:rPr lang="en-US" dirty="0"/>
              <a:t>Putting the things </a:t>
            </a:r>
            <a:r>
              <a:rPr lang="en-US" dirty="0" smtClean="0"/>
              <a:t>together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4" y="3414304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4881" y="3590703"/>
            <a:ext cx="58831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w_300,c_scale,q_auto,f_auto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/v12345/productTypes/813/views/1/appearances/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366,width=1200,height=1200,mediaType=png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Ugly URLs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" y="1454872"/>
            <a:ext cx="2501537" cy="2501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91517" y="1565953"/>
            <a:ext cx="5717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res.cloudinary.com/hiptees/image/upload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/c_scale,w_600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/l_designs:12720381,g_north_west,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x_200,y_200,w_200,c_scale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/w_300,c_scale,q_auto,f_auto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v12345/productTypes/813/views/1/appearances/366,width=1200,height=1200,mediaType=png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381902" y="3958049"/>
            <a:ext cx="836022" cy="8229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517" y="4855253"/>
            <a:ext cx="571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://image.spreadshirtmedia.net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/products/medium/200636457/v1/women’s-premium-t-shirt.jpg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http://</a:t>
            </a:r>
            <a:r>
              <a:rPr lang="en-US" sz="2400" dirty="0" err="1" smtClean="0"/>
              <a:t>image.spreadshirtmedia.net</a:t>
            </a:r>
            <a:r>
              <a:rPr lang="en-US" sz="2400" dirty="0" smtClean="0"/>
              <a:t>/products</a:t>
            </a:r>
            <a:br>
              <a:rPr lang="en-US" sz="2400" dirty="0" smtClean="0"/>
            </a:b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2"/>
                </a:solidFill>
              </a:rPr>
              <a:t>&lt;sizes&gt;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3"/>
                </a:solidFill>
              </a:rPr>
              <a:t>&lt;productId&gt;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5"/>
                </a:solidFill>
              </a:rPr>
              <a:t>&lt;modifications&gt;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accent1"/>
                </a:solidFill>
              </a:rPr>
              <a:t>&lt;</a:t>
            </a:r>
            <a:r>
              <a:rPr lang="en-US" sz="2400" dirty="0" err="1" smtClean="0">
                <a:solidFill>
                  <a:schemeClr val="accent1"/>
                </a:solidFill>
              </a:rPr>
              <a:t>seo</a:t>
            </a:r>
            <a:r>
              <a:rPr lang="en-US" sz="2400" dirty="0" smtClean="0">
                <a:solidFill>
                  <a:schemeClr val="accent1"/>
                </a:solidFill>
              </a:rPr>
              <a:t>&gt;</a:t>
            </a:r>
            <a:r>
              <a:rPr lang="en-US" sz="2400" dirty="0" smtClean="0">
                <a:solidFill>
                  <a:schemeClr val="accent6"/>
                </a:solidFill>
              </a:rPr>
              <a:t>.&lt;ending&gt;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Sizes</a:t>
            </a:r>
            <a:r>
              <a:rPr lang="en-US" dirty="0" smtClean="0"/>
              <a:t> – Use predefined sizes small, medium, large so URLs don’t break on size changes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ProductId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– Extra context for </a:t>
            </a:r>
            <a:r>
              <a:rPr lang="en-US" dirty="0" err="1" smtClean="0"/>
              <a:t>productId</a:t>
            </a:r>
            <a:r>
              <a:rPr lang="en-US" dirty="0" smtClean="0"/>
              <a:t> so we have all modifications for one size on one context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Modifications</a:t>
            </a:r>
            <a:r>
              <a:rPr lang="en-US" dirty="0" smtClean="0"/>
              <a:t> – Put </a:t>
            </a:r>
            <a:r>
              <a:rPr lang="en-US" dirty="0" smtClean="0"/>
              <a:t>view, </a:t>
            </a:r>
            <a:r>
              <a:rPr lang="en-US" dirty="0" smtClean="0"/>
              <a:t>appearance, </a:t>
            </a:r>
            <a:r>
              <a:rPr lang="is-IS" dirty="0" smtClean="0"/>
              <a:t>… in one modification string to reduce path length</a:t>
            </a:r>
          </a:p>
          <a:p>
            <a:pPr lvl="1"/>
            <a:r>
              <a:rPr lang="is-IS" dirty="0" smtClean="0">
                <a:solidFill>
                  <a:schemeClr val="accent1"/>
                </a:solidFill>
              </a:rPr>
              <a:t>Seo</a:t>
            </a:r>
            <a:r>
              <a:rPr lang="is-IS" dirty="0" smtClean="0"/>
              <a:t> – Add SEO part and redirect on SEO part changes</a:t>
            </a:r>
          </a:p>
          <a:p>
            <a:pPr lvl="1"/>
            <a:r>
              <a:rPr lang="is-IS" dirty="0" smtClean="0">
                <a:solidFill>
                  <a:schemeClr val="accent6"/>
                </a:solidFill>
              </a:rPr>
              <a:t>Ending</a:t>
            </a:r>
            <a:r>
              <a:rPr lang="is-IS" dirty="0" smtClean="0"/>
              <a:t> - Deliver optimized image formats per browser on the same URL</a:t>
            </a:r>
          </a:p>
          <a:p>
            <a:pPr lvl="1"/>
            <a:r>
              <a:rPr lang="is-IS" dirty="0" smtClean="0"/>
              <a:t>TTL - Use short TTL for browser caching, 365 day TTL for AKAMAI and Edge-Content-Tag header and FastPurge to purge images on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Image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3641" y="2989021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Cloudinary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461869" y="3623811"/>
            <a:ext cx="144177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869" y="3722052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00415" y="170293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00415" y="247705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00415" y="3266300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12547" y="4092346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07641" y="490220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  <a:endCxn id="19" idx="1"/>
          </p:cNvCxnSpPr>
          <p:nvPr/>
        </p:nvCxnSpPr>
        <p:spPr>
          <a:xfrm flipV="1">
            <a:off x="3656871" y="2063223"/>
            <a:ext cx="1543544" cy="1564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21" idx="1"/>
          </p:cNvCxnSpPr>
          <p:nvPr/>
        </p:nvCxnSpPr>
        <p:spPr>
          <a:xfrm flipV="1">
            <a:off x="3656871" y="2837351"/>
            <a:ext cx="1543544" cy="790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2" idx="1"/>
          </p:cNvCxnSpPr>
          <p:nvPr/>
        </p:nvCxnSpPr>
        <p:spPr>
          <a:xfrm flipV="1">
            <a:off x="3656871" y="3626593"/>
            <a:ext cx="1543544" cy="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3" idx="1"/>
          </p:cNvCxnSpPr>
          <p:nvPr/>
        </p:nvCxnSpPr>
        <p:spPr>
          <a:xfrm flipV="1">
            <a:off x="6522240" y="4452639"/>
            <a:ext cx="990307" cy="369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6" idx="1"/>
          </p:cNvCxnSpPr>
          <p:nvPr/>
        </p:nvCxnSpPr>
        <p:spPr>
          <a:xfrm>
            <a:off x="3656871" y="3627590"/>
            <a:ext cx="1400690" cy="1194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39492" y="2205593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data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API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61" y="4089431"/>
            <a:ext cx="1464679" cy="146467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4" idx="1"/>
          </p:cNvCxnSpPr>
          <p:nvPr/>
        </p:nvCxnSpPr>
        <p:spPr>
          <a:xfrm>
            <a:off x="6522240" y="4821771"/>
            <a:ext cx="985401" cy="44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39492" y="4551321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3646" y="3492999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 images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image server</a:t>
            </a:r>
          </a:p>
        </p:txBody>
      </p:sp>
    </p:spTree>
    <p:extLst>
      <p:ext uri="{BB962C8B-B14F-4D97-AF65-F5344CB8AC3E}">
        <p14:creationId xmlns:p14="http://schemas.microsoft.com/office/powerpoint/2010/main" val="18977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github.com/mbreest/cloudinary-image-server</a:t>
            </a:r>
            <a:endParaRPr lang="en-US" dirty="0" smtClean="0"/>
          </a:p>
          <a:p>
            <a:r>
              <a:rPr lang="en-US" dirty="0" smtClean="0"/>
              <a:t>Start it as follows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 </a:t>
            </a:r>
            <a:r>
              <a:rPr lang="en-US" b="1" dirty="0"/>
              <a:t>&amp;&amp;</a:t>
            </a:r>
            <a:r>
              <a:rPr lang="en-US" dirty="0"/>
              <a:t> java -jar </a:t>
            </a:r>
            <a:r>
              <a:rPr lang="en-US" dirty="0" smtClean="0"/>
              <a:t>target/cloudinary-image-server-1.0-SNAPSHOT.jar </a:t>
            </a:r>
            <a:r>
              <a:rPr lang="en-US" dirty="0"/>
              <a:t>--</a:t>
            </a:r>
            <a:r>
              <a:rPr lang="en-US" dirty="0" err="1"/>
              <a:t>spring.config.location</a:t>
            </a:r>
            <a:r>
              <a:rPr lang="en-US" dirty="0"/>
              <a:t>=</a:t>
            </a:r>
            <a:r>
              <a:rPr lang="en-US" dirty="0" err="1"/>
              <a:t>cloudinary.yaml</a:t>
            </a:r>
            <a:endParaRPr lang="en-US" dirty="0" smtClean="0"/>
          </a:p>
          <a:p>
            <a:r>
              <a:rPr lang="en-US" dirty="0" smtClean="0"/>
              <a:t>Request image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localhost:8080/products/medium/200636457/v1/women%E2%80%99s-premium-t-shirt.jpg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size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localhost:8080/products/small/200636457/v1/women%E2%80%99s-premium-t-shirt.jpg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different appearance –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localhost:8080/products/small/200636457/v1a1/women%E2%80%99s-premium-t-shirt.jpg</a:t>
            </a:r>
            <a:endParaRPr lang="en-US" dirty="0" smtClean="0"/>
          </a:p>
          <a:p>
            <a:pPr lvl="1"/>
            <a:r>
              <a:rPr lang="en-US" dirty="0" smtClean="0"/>
              <a:t>Request with wrong SEO string </a:t>
            </a:r>
            <a:r>
              <a:rPr lang="en-US" dirty="0"/>
              <a:t>–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localhost:8080/products/small/200636457/v1a1/seo-issue.jpg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Cloudinary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</a:t>
            </a:r>
            <a:r>
              <a:rPr lang="en-US" dirty="0"/>
              <a:t>API documentation </a:t>
            </a:r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cloudinary.com/documentation</a:t>
            </a:r>
            <a:endParaRPr lang="en-US" dirty="0" smtClean="0"/>
          </a:p>
          <a:p>
            <a:r>
              <a:rPr lang="en-US" dirty="0" err="1" smtClean="0"/>
              <a:t>Cloudinary</a:t>
            </a:r>
            <a:r>
              <a:rPr lang="en-US" dirty="0" smtClean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cloudinary.com/blog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8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29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nice admin UI </a:t>
            </a:r>
            <a:r>
              <a:rPr lang="en-US" dirty="0" smtClean="0"/>
              <a:t>for managing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a </a:t>
            </a:r>
            <a:r>
              <a:rPr lang="en-US" b="1" dirty="0" smtClean="0"/>
              <a:t>powerful API</a:t>
            </a:r>
            <a:r>
              <a:rPr lang="en-US" dirty="0" smtClean="0"/>
              <a:t> for retrieving and transforming images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b="1" dirty="0" smtClean="0"/>
              <a:t>different integration options</a:t>
            </a:r>
            <a:r>
              <a:rPr lang="en-US" dirty="0" smtClean="0"/>
              <a:t> where one is fetching source images from a remote source on-the-fly</a:t>
            </a:r>
          </a:p>
          <a:p>
            <a:pPr lvl="1"/>
            <a:r>
              <a:rPr lang="en-US" dirty="0" smtClean="0"/>
              <a:t>Runs on </a:t>
            </a:r>
            <a:r>
              <a:rPr lang="en-US" b="1" dirty="0" smtClean="0"/>
              <a:t>proven and scalable infrastructure </a:t>
            </a:r>
            <a:r>
              <a:rPr lang="en-US" dirty="0" smtClean="0"/>
              <a:t>like AWS and AKAMAI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required </a:t>
            </a:r>
            <a:r>
              <a:rPr lang="en-US" b="1" dirty="0" smtClean="0"/>
              <a:t>features for creating image compositions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Spreadshirt</a:t>
            </a:r>
            <a:r>
              <a:rPr lang="en-US" dirty="0">
                <a:solidFill>
                  <a:schemeClr val="tx1"/>
                </a:solidFill>
              </a:rPr>
              <a:t> Product Image Generation Explained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PoC</a:t>
            </a:r>
            <a:r>
              <a:rPr lang="en-US" b="1" dirty="0" smtClean="0"/>
              <a:t> </a:t>
            </a:r>
            <a:r>
              <a:rPr lang="en-US" b="1" dirty="0" err="1" smtClean="0"/>
              <a:t>Cloudinary</a:t>
            </a:r>
            <a:r>
              <a:rPr lang="en-US" b="1" dirty="0" smtClean="0"/>
              <a:t> </a:t>
            </a:r>
            <a:r>
              <a:rPr lang="en-US" b="1" dirty="0"/>
              <a:t>Image Server</a:t>
            </a:r>
          </a:p>
          <a:p>
            <a:pPr lvl="1"/>
            <a:r>
              <a:rPr lang="en-US" b="1" dirty="0"/>
              <a:t>Encapsulates product image generation logic</a:t>
            </a:r>
          </a:p>
          <a:p>
            <a:pPr lvl="1"/>
            <a:r>
              <a:rPr lang="en-US" b="1" dirty="0"/>
              <a:t>Solves problem of ugly </a:t>
            </a:r>
            <a:r>
              <a:rPr lang="en-US" b="1" dirty="0" err="1"/>
              <a:t>Cloudinary</a:t>
            </a:r>
            <a:r>
              <a:rPr lang="en-US" b="1" dirty="0"/>
              <a:t> URLs</a:t>
            </a:r>
            <a:r>
              <a:rPr lang="en-US" dirty="0"/>
              <a:t> and a couple of common SEO issues</a:t>
            </a:r>
          </a:p>
          <a:p>
            <a:pPr lvl="1"/>
            <a:r>
              <a:rPr lang="en-US" b="1" dirty="0"/>
              <a:t>Can be deployed globally </a:t>
            </a:r>
            <a:r>
              <a:rPr lang="en-US" dirty="0"/>
              <a:t>and close to </a:t>
            </a:r>
            <a:r>
              <a:rPr lang="en-US" dirty="0" err="1"/>
              <a:t>Cloudinary</a:t>
            </a:r>
            <a:r>
              <a:rPr lang="en-US" dirty="0"/>
              <a:t> data centers on AWS cloud</a:t>
            </a:r>
          </a:p>
          <a:p>
            <a:pPr lvl="1"/>
            <a:r>
              <a:rPr lang="en-US" b="1" dirty="0"/>
              <a:t>Thinking more radically, we can even upload our images to </a:t>
            </a:r>
            <a:r>
              <a:rPr lang="en-US" b="1" dirty="0" err="1"/>
              <a:t>Cloudinary</a:t>
            </a:r>
            <a:r>
              <a:rPr lang="en-US" b="1" dirty="0"/>
              <a:t> directly and get rid of the whole S3/</a:t>
            </a:r>
            <a:r>
              <a:rPr lang="en-US" b="1" dirty="0" err="1"/>
              <a:t>Ceph</a:t>
            </a:r>
            <a:r>
              <a:rPr lang="en-US" b="1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31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Q&amp;A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Explained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Product image:</a:t>
            </a:r>
            <a:br>
              <a:rPr lang="en-US" sz="1500" dirty="0" smtClean="0"/>
            </a:br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image.spreadshirtmedia.net/image-server/v1/products/200636457/views/1,width=100.png</a:t>
            </a:r>
            <a:endParaRPr lang="en-US" sz="1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52" y="1152087"/>
            <a:ext cx="2438869" cy="2438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25" y="4238725"/>
            <a:ext cx="1484525" cy="700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337" y="475256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6906" y="3594732"/>
            <a:ext cx="21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0125" y="50294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01703" y="2408680"/>
            <a:ext cx="1525391" cy="69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01703" y="3590956"/>
            <a:ext cx="1508551" cy="87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9869" y="31747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" y="1689058"/>
            <a:ext cx="3116658" cy="3116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7" y="2638697"/>
            <a:ext cx="1080310" cy="5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Image Rendering Explained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9115" y="2244438"/>
            <a:ext cx="1753230" cy="1277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Server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66778" y="2879228"/>
            <a:ext cx="2682337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373" y="297746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Request product image</a:t>
            </a:r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77414" y="958347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277414" y="1745538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77414" y="254784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77415" y="3347763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Image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72509" y="4157625"/>
            <a:ext cx="1107764" cy="720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 flipV="1">
            <a:off x="5002345" y="1287622"/>
            <a:ext cx="2214612" cy="1595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 flipV="1">
            <a:off x="5002345" y="2070468"/>
            <a:ext cx="2214612" cy="812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</p:cNvCxnSpPr>
          <p:nvPr/>
        </p:nvCxnSpPr>
        <p:spPr>
          <a:xfrm flipV="1">
            <a:off x="5002345" y="2879228"/>
            <a:ext cx="2214612" cy="3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5002345" y="2883007"/>
            <a:ext cx="2214612" cy="825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5002345" y="2883007"/>
            <a:ext cx="2214612" cy="1634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22617" y="3695545"/>
            <a:ext cx="185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Loads data from API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file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8080" y="4836499"/>
            <a:ext cx="77217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data: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www.spreadshirt.de/api/v1/shops/205909/products/200636457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www.spreadshirt.de/api/v1/shops/205909/productTypes/813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www.spreadshirt.de/api/v1/shops/205909/designs/m12720381-2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image.spreadshirtmedia.net/image-server/v1/productTypes/813/views/1/appearances/366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image: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image.spreadshirtmedia.net/image-server/v1/designs/12720381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98" y="1137867"/>
            <a:ext cx="4714293" cy="47142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84" y="2623591"/>
            <a:ext cx="1531494" cy="72286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Positioning on Product Image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2456" y="1360264"/>
            <a:ext cx="3597144" cy="43150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245" y="1949712"/>
            <a:ext cx="1707888" cy="3438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4869" y="2569388"/>
            <a:ext cx="1617204" cy="831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82424" y="1307365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7887" y="1877920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68245" y="2512036"/>
            <a:ext cx="140716" cy="1435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23140" y="1450949"/>
            <a:ext cx="774747" cy="42697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869" y="1988713"/>
            <a:ext cx="23734" cy="5233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385" y="1253586"/>
            <a:ext cx="248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width and height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196" y="209367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offset x and y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195" y="2877402"/>
            <a:ext cx="389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offset x and 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rom Product’s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626736" y="2735553"/>
            <a:ext cx="1605337" cy="44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5087" y="2583828"/>
            <a:ext cx="0" cy="8168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7385" y="3728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 and height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Product’s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DesignConfiguration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886614" y="1379157"/>
            <a:ext cx="1630125" cy="28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26208" y="1988713"/>
            <a:ext cx="2355689" cy="527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70632" y="2579982"/>
            <a:ext cx="2253553" cy="510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14692" y="3366126"/>
            <a:ext cx="2323911" cy="57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Position Calculation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57" y="825500"/>
            <a:ext cx="89970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600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"200636457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1”;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product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DesignConfiguration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product.configurations.get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(0);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loadSpreadshirtProductType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product.productType.id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       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View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view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productType.getView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view.getViewMap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config.printArea.id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(double)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defaultImageSize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view.size.height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viewMap.offset.y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config.offset.y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config.content.svg.image.width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config.content.svg.image.height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400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viewScaleY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viewMapX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viewMapY</a:t>
            </a:r>
            <a:r>
              <a:rPr lang="en-US" sz="1400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designConfigurationOffsetY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designConfigurationWidth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1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4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designConfigurationHeight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Cloudinary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Explained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Cloudinary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8C9-5382-4BA0-A6C6-732F17FFE3C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8" y="2380343"/>
            <a:ext cx="2000210" cy="2000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2903650"/>
            <a:ext cx="3479621" cy="14768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375768" y="3687418"/>
            <a:ext cx="3476392" cy="2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305" y="385575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Powerful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etrieval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manipulation 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8275" y="1372650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Nice 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dmin UI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52" y="462437"/>
            <a:ext cx="3708847" cy="21145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38806" y="566001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Various integrations for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80" y="4667927"/>
            <a:ext cx="1383856" cy="1567496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4" idx="2"/>
          </p:cNvCxnSpPr>
          <p:nvPr/>
        </p:nvCxnSpPr>
        <p:spPr>
          <a:xfrm rot="16200000" flipH="1">
            <a:off x="3008736" y="2747479"/>
            <a:ext cx="1210350" cy="44764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0"/>
          </p:cNvCxnSpPr>
          <p:nvPr/>
        </p:nvCxnSpPr>
        <p:spPr>
          <a:xfrm rot="5400000" flipH="1" flipV="1">
            <a:off x="2597760" y="57654"/>
            <a:ext cx="1100592" cy="3544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preadshirt">
      <a:dk1>
        <a:srgbClr val="4B4B4B"/>
      </a:dk1>
      <a:lt1>
        <a:srgbClr val="FCFCFC"/>
      </a:lt1>
      <a:dk2>
        <a:srgbClr val="00B2A5"/>
      </a:dk2>
      <a:lt2>
        <a:srgbClr val="FFFFFF"/>
      </a:lt2>
      <a:accent1>
        <a:srgbClr val="00B2A5"/>
      </a:accent1>
      <a:accent2>
        <a:srgbClr val="FD9454"/>
      </a:accent2>
      <a:accent3>
        <a:srgbClr val="C64E4F"/>
      </a:accent3>
      <a:accent4>
        <a:srgbClr val="5A5A5A"/>
      </a:accent4>
      <a:accent5>
        <a:srgbClr val="4E8BC6"/>
      </a:accent5>
      <a:accent6>
        <a:srgbClr val="6F61DB"/>
      </a:accent6>
      <a:hlink>
        <a:srgbClr val="0CB1A4"/>
      </a:hlink>
      <a:folHlink>
        <a:srgbClr val="0CB1A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RD_PPT Master 2016 (4to3)" id="{E459B692-514C-4C0B-8738-B38ED68E73CE}" vid="{21A974F1-4272-4ADC-8F12-26D5AA12DC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SPRD_PPT Master 2016 (4to3)</Template>
  <TotalTime>4921</TotalTime>
  <Words>960</Words>
  <Application>Microsoft Macintosh PowerPoint</Application>
  <PresentationFormat>On-screen Show (4:3)</PresentationFormat>
  <Paragraphs>271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Courier</vt:lpstr>
      <vt:lpstr>Wingdings</vt:lpstr>
      <vt:lpstr>Arial</vt:lpstr>
      <vt:lpstr>Office</vt:lpstr>
      <vt:lpstr>PoC Rendering  Spreadshirt Product Images  with Cloudinary</vt:lpstr>
      <vt:lpstr>Agenda</vt:lpstr>
      <vt:lpstr>Spreadshirt Product Image Generation Explained</vt:lpstr>
      <vt:lpstr>Product Image Explained</vt:lpstr>
      <vt:lpstr>Product Image Rendering Explained</vt:lpstr>
      <vt:lpstr>Design Positioning on Product Image</vt:lpstr>
      <vt:lpstr>Design Position Calculation</vt:lpstr>
      <vt:lpstr>Cloudinary Explained </vt:lpstr>
      <vt:lpstr>Cloudinary Features</vt:lpstr>
      <vt:lpstr>Cloudinary Infrastructure</vt:lpstr>
      <vt:lpstr>Uploading an Image using the Admin UI</vt:lpstr>
      <vt:lpstr>Retrieving Images using the API</vt:lpstr>
      <vt:lpstr>Fetching Images from a Remote Source</vt:lpstr>
      <vt:lpstr>Configuring Remote Image Folders</vt:lpstr>
      <vt:lpstr>Fetching Images Using a Remote Folder</vt:lpstr>
      <vt:lpstr>Behind the Scenes</vt:lpstr>
      <vt:lpstr>Cloudinary Image Transformation Functions …</vt:lpstr>
      <vt:lpstr>Cloudinary Image Transformation Functions …</vt:lpstr>
      <vt:lpstr> Rendering Spreadshirt Product Images with Cloudinary </vt:lpstr>
      <vt:lpstr>Composing Images using Cloudinary’s Transformation Functions </vt:lpstr>
      <vt:lpstr>Design Position Calculation Recap</vt:lpstr>
      <vt:lpstr>Scale Down and Image Optimization per Browser</vt:lpstr>
      <vt:lpstr>Hiding the Ugly URLs</vt:lpstr>
      <vt:lpstr>Problems Solved</vt:lpstr>
      <vt:lpstr>Cloudinary Image Service</vt:lpstr>
      <vt:lpstr>Implementation Details</vt:lpstr>
      <vt:lpstr>More Cloudinary Documentation</vt:lpstr>
      <vt:lpstr>Conclusion </vt:lpstr>
      <vt:lpstr>Conclusion</vt:lpstr>
      <vt:lpstr>Conclusion</vt:lpstr>
      <vt:lpstr>Q&amp;A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Spreadshirt Product Images with Cloudinary</dc:title>
  <dc:creator>Martin Breest</dc:creator>
  <cp:lastModifiedBy>Martin Breest</cp:lastModifiedBy>
  <cp:revision>71</cp:revision>
  <dcterms:created xsi:type="dcterms:W3CDTF">2016-11-22T15:31:31Z</dcterms:created>
  <dcterms:modified xsi:type="dcterms:W3CDTF">2016-11-29T19:29:37Z</dcterms:modified>
</cp:coreProperties>
</file>