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68" r:id="rId5"/>
    <p:sldId id="263" r:id="rId6"/>
    <p:sldId id="267" r:id="rId7"/>
    <p:sldId id="264" r:id="rId8"/>
    <p:sldId id="265" r:id="rId9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5A543-C1C1-DC49-828F-F8B2A3C501A0}" v="363" dt="2023-03-15T20:47:41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/>
    <p:restoredTop sz="96327"/>
  </p:normalViewPr>
  <p:slideViewPr>
    <p:cSldViewPr snapToGrid="0">
      <p:cViewPr varScale="1">
        <p:scale>
          <a:sx n="79" d="100"/>
          <a:sy n="79" d="100"/>
        </p:scale>
        <p:origin x="224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648D-A1AF-86FA-76CE-331048CEC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D2C68-5538-0C23-D9A3-59AE7D139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7329-BDE0-30BC-6276-3B1673D0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138-C849-0F4C-AC72-72508F60070D}" type="datetimeFigureOut">
              <a:rPr lang="en-SA" smtClean="0"/>
              <a:t>14/03/2023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1A3D-9E1C-F105-68AD-435EFB31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EFB5-B994-2115-4261-46C62025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6CC2-A927-8A40-B490-D6ADD94D8EF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3182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B06F-DDF9-62CB-0820-5ACED7CF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B72C0-C015-A0C4-14AA-1E9533D87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65FD-FCA7-A31C-5A5B-33C6DFF8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138-C849-0F4C-AC72-72508F60070D}" type="datetimeFigureOut">
              <a:rPr lang="en-SA" smtClean="0"/>
              <a:t>14/03/2023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3983A-B047-5BC0-9752-D98F85C8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B24D-EAF1-ACBB-7A77-9936EE8A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6CC2-A927-8A40-B490-D6ADD94D8EF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2827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29E3A-212B-CDDB-E8EE-12517D552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B5586-7967-9490-3795-A6E3436FB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6721F-BBBD-EAC5-2B83-4CED70CD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138-C849-0F4C-AC72-72508F60070D}" type="datetimeFigureOut">
              <a:rPr lang="en-SA" smtClean="0"/>
              <a:t>14/03/2023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4A61-300B-3935-A132-8ABCBA72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5B761-649B-9EC1-8D65-B0E5BE74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6CC2-A927-8A40-B490-D6ADD94D8EF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0254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43C8-55E6-FEC1-5DF6-B59A3853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0C53-F2AA-38DD-8839-E8C778A78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3638F-5038-3315-C50A-82958EFC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138-C849-0F4C-AC72-72508F60070D}" type="datetimeFigureOut">
              <a:rPr lang="en-SA" smtClean="0"/>
              <a:t>14/03/2023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B7E7-8C58-1C03-6124-8991A991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2AB5A-22C7-704F-BC39-BB9DE1BD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6CC2-A927-8A40-B490-D6ADD94D8EF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16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A243-F0F4-23E5-901E-B959EDAC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2C95F-A484-B4F8-D39C-1ACE24432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79DA6-39C2-F74F-8528-3C8B1068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138-C849-0F4C-AC72-72508F60070D}" type="datetimeFigureOut">
              <a:rPr lang="en-SA" smtClean="0"/>
              <a:t>14/03/2023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B8B63-9C54-13BB-5CEF-4AA463A7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8F95-6EB6-801F-3055-0EC5EC54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6CC2-A927-8A40-B490-D6ADD94D8EF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1581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A914-B66D-9E14-990F-D14962DE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4897-0E6C-D9AF-B60F-F635477EE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74384-1D66-A1C9-89B8-C9D2D0504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3D9A-F733-1B7C-896E-505AD879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138-C849-0F4C-AC72-72508F60070D}" type="datetimeFigureOut">
              <a:rPr lang="en-SA" smtClean="0"/>
              <a:t>14/03/2023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B7D8-1BE6-DE18-99A2-CF5B79E1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DDCB7-1B3B-F8B6-85B0-0C32CC5C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6CC2-A927-8A40-B490-D6ADD94D8EF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615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8AE5-E66B-1F4D-0A0D-A0F92C2F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0DD37-BC7A-4BD7-5598-F047A5935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C1F83-F355-DA5B-801C-421E5B822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7A25B-D634-4F6D-170F-663CF4EA8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C0E52-20FC-63BA-37F3-957C78E3C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86A91-18BC-FA52-DCC2-BE50FC35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138-C849-0F4C-AC72-72508F60070D}" type="datetimeFigureOut">
              <a:rPr lang="en-SA" smtClean="0"/>
              <a:t>14/03/2023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3C3C8-FABE-1DB9-D7F7-35E712D5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62DEB-7A3F-428E-68D5-67526E01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6CC2-A927-8A40-B490-D6ADD94D8EF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3207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5995-45C3-8576-FA50-E7C66331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DAD21-D062-E9E5-3AC1-04FB44D8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138-C849-0F4C-AC72-72508F60070D}" type="datetimeFigureOut">
              <a:rPr lang="en-SA" smtClean="0"/>
              <a:t>14/03/2023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E028E-BCBB-ED25-C598-E9C771B5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FE0D8-EA5D-C5E6-3814-FF635E0E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6CC2-A927-8A40-B490-D6ADD94D8EF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830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119CF-C80C-5E65-A7CF-B942644B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138-C849-0F4C-AC72-72508F60070D}" type="datetimeFigureOut">
              <a:rPr lang="en-SA" smtClean="0"/>
              <a:t>14/03/2023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06EB7-6176-C2F6-49FA-C927C16A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9327-B115-4CBF-C8C7-0B6B0633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6CC2-A927-8A40-B490-D6ADD94D8EF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5921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F011-3F94-A82F-9534-FFFE0B15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3B2B-5476-512D-343F-99CCD587D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5987A-398E-D360-101F-D8A88DCA8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D8921-35D4-CD22-856C-4644E377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138-C849-0F4C-AC72-72508F60070D}" type="datetimeFigureOut">
              <a:rPr lang="en-SA" smtClean="0"/>
              <a:t>14/03/2023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89097-178B-3C52-D9C5-A0FB9F1A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C0A01-9FEE-6B6A-0B29-6AB613A1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6CC2-A927-8A40-B490-D6ADD94D8EF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866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F395-CE67-8C36-A0A0-8EF9DDF8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A5B2D-86B2-40E2-D651-70244229C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F03DA-80F6-F23A-B433-5E9D169A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2D6E-791D-AAFF-9A1D-9EEA353F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138-C849-0F4C-AC72-72508F60070D}" type="datetimeFigureOut">
              <a:rPr lang="en-SA" smtClean="0"/>
              <a:t>14/03/2023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91B6A-FA8A-6836-C67F-7E08A41B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9A03D-40C5-E868-2D16-BF9737C0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6CC2-A927-8A40-B490-D6ADD94D8EF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3206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38A63-7D93-C718-40A0-EF18B8A4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6DC4F-4B99-F378-EC04-44938FFD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2AD6-B61F-6659-FBE4-469A17D8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25138-C849-0F4C-AC72-72508F60070D}" type="datetimeFigureOut">
              <a:rPr lang="en-SA" smtClean="0"/>
              <a:t>14/03/2023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89E2-DD03-35F6-93F9-C9E1995A5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2DA2A-AD4A-FB30-244B-52C89B8F0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66CC2-A927-8A40-B490-D6ADD94D8EF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3671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3D79E8-4321-4568-8E49-29D53CB3B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0CFED-EC5D-70AB-9926-BFDE43BC2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2413" y="598414"/>
            <a:ext cx="5325215" cy="2949161"/>
          </a:xfrm>
        </p:spPr>
        <p:txBody>
          <a:bodyPr anchor="b">
            <a:normAutofit/>
          </a:bodyPr>
          <a:lstStyle/>
          <a:p>
            <a:pPr algn="l"/>
            <a:r>
              <a:rPr lang="en-US" sz="5000" b="0" i="0">
                <a:solidFill>
                  <a:schemeClr val="tx2"/>
                </a:solidFill>
                <a:effectLst/>
                <a:latin typeface="Söhne"/>
              </a:rPr>
              <a:t>Machine Learning with Big Data Analytics for Cloud Security</a:t>
            </a:r>
            <a:endParaRPr lang="en-SA" sz="5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C224E-294A-FB3F-5B1C-511B7BB6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413" y="3751735"/>
            <a:ext cx="5325215" cy="2265824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By: Mohamed Breik</a:t>
            </a:r>
            <a:endParaRPr lang="en-SA" sz="2200">
              <a:solidFill>
                <a:schemeClr val="tx2"/>
              </a:solidFill>
            </a:endParaRPr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24A7DA66-4EFB-FF15-42DF-EF8E31A24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1717" r="21572" b="2"/>
          <a:stretch/>
        </p:blipFill>
        <p:spPr>
          <a:xfrm>
            <a:off x="20" y="10"/>
            <a:ext cx="5576027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079481-2F79-4902-AF2E-C07B19A09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D0214A-A25B-4780-8EBF-766156CA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BAFF87-FE4E-41E1-8958-26E04F9B1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371AC2-8400-4B6F-A189-05F36715C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6">
              <a:extLst>
                <a:ext uri="{FF2B5EF4-FFF2-40B4-BE49-F238E27FC236}">
                  <a16:creationId xmlns:a16="http://schemas.microsoft.com/office/drawing/2014/main" id="{3DC614E0-7507-4BFA-A8DF-D4340D0C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51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1EC4-0EA0-3BE2-48DE-E3B39DD5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Background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712D-85FF-373D-0D4B-89BFACD6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Machine learning: </a:t>
            </a:r>
            <a:r>
              <a:rPr lang="en-US" b="0" i="0" dirty="0">
                <a:effectLst/>
                <a:latin typeface="Söhne"/>
              </a:rPr>
              <a:t>an artificial intelligence technique that enables computer systems to automatically learn and improve from experience without being explicitly programmed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Big data analytics: </a:t>
            </a:r>
            <a:r>
              <a:rPr lang="en-US" b="0" i="0" dirty="0">
                <a:effectLst/>
                <a:latin typeface="Söhne"/>
              </a:rPr>
              <a:t>a technique for processing and analyzing large data sets to identify patterns, trends, and insights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C</a:t>
            </a:r>
            <a:r>
              <a:rPr lang="en-US" b="1" i="0" dirty="0">
                <a:effectLst/>
                <a:latin typeface="Söhne"/>
              </a:rPr>
              <a:t>loud security: </a:t>
            </a:r>
            <a:r>
              <a:rPr lang="en-US" b="0" i="0" dirty="0">
                <a:effectLst/>
                <a:latin typeface="Söhne"/>
              </a:rPr>
              <a:t>security measures used to protect cloud computing environments from unauthorized access, theft, and data loss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19284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1EC4-0EA0-3BE2-48DE-E3B39DD5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C</a:t>
            </a:r>
            <a:r>
              <a:rPr lang="en-US" b="0" i="0" dirty="0">
                <a:effectLst/>
                <a:latin typeface="Söhne"/>
              </a:rPr>
              <a:t>loud security challenges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712D-85FF-373D-0D4B-89BFACD6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774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spcAft>
                <a:spcPts val="1000"/>
              </a:spcAft>
              <a:buNone/>
            </a:pPr>
            <a:r>
              <a:rPr lang="en-US" sz="2400" b="0" i="0" dirty="0">
                <a:effectLst/>
                <a:latin typeface="Söhne"/>
              </a:rPr>
              <a:t>Data Breaches: Due to the shared responsibility model, it is easy for unauthorized users to access sensitive data that is stored in the cloud if not properly secured.</a:t>
            </a:r>
          </a:p>
          <a:p>
            <a:pPr marL="0" indent="0" algn="l">
              <a:spcAft>
                <a:spcPts val="1000"/>
              </a:spcAft>
              <a:buNone/>
            </a:pPr>
            <a:r>
              <a:rPr lang="en-US" sz="2400" b="0" i="0" dirty="0">
                <a:effectLst/>
                <a:latin typeface="Söhne"/>
              </a:rPr>
              <a:t>Insider Threats: Organizations need to monitor their cloud infrastructure and employee activity to prevent insider attacks that could result in data theft, loss, or misuse.</a:t>
            </a:r>
          </a:p>
          <a:p>
            <a:pPr marL="0" indent="0" algn="l">
              <a:spcAft>
                <a:spcPts val="1000"/>
              </a:spcAft>
              <a:buNone/>
            </a:pPr>
            <a:r>
              <a:rPr lang="en-US" sz="2400" b="0" i="0" dirty="0">
                <a:effectLst/>
                <a:latin typeface="Söhne"/>
              </a:rPr>
              <a:t>Compliance: Compliance with regulations such as HIPAA, PCI, and GDPR is a significant concern for organizations, and they need to ensure that their cloud service providers comply with these regulations.</a:t>
            </a:r>
          </a:p>
          <a:p>
            <a:pPr marL="0" indent="0" algn="l">
              <a:spcAft>
                <a:spcPts val="1000"/>
              </a:spcAft>
              <a:buNone/>
            </a:pPr>
            <a:r>
              <a:rPr lang="en-US" sz="2400" b="0" i="0" dirty="0">
                <a:effectLst/>
                <a:latin typeface="Söhne"/>
              </a:rPr>
              <a:t>Lack of Control: Since cloud infrastructure is managed by the service provider, organizations might not have full control over the security of their cloud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72932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1EC4-0EA0-3BE2-48DE-E3B39DD5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C</a:t>
            </a:r>
            <a:r>
              <a:rPr lang="en-US" b="0" i="0" dirty="0">
                <a:effectLst/>
                <a:latin typeface="Söhne"/>
              </a:rPr>
              <a:t>loud security challenges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712D-85FF-373D-0D4B-89BFACD6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spcAft>
                <a:spcPts val="1000"/>
              </a:spcAft>
              <a:buNone/>
            </a:pPr>
            <a:r>
              <a:rPr lang="en-US" sz="2400" b="0" i="0" dirty="0">
                <a:effectLst/>
                <a:latin typeface="Söhne"/>
              </a:rPr>
              <a:t>Limited Visibility: Organizations might not have complete visibility into their cloud environment, making it difficult to detect and respond to security incidents.</a:t>
            </a:r>
          </a:p>
          <a:p>
            <a:pPr marL="0" indent="0" algn="l">
              <a:spcAft>
                <a:spcPts val="1000"/>
              </a:spcAft>
              <a:buNone/>
            </a:pPr>
            <a:r>
              <a:rPr lang="en-US" sz="2400" b="0" i="0" dirty="0">
                <a:effectLst/>
                <a:latin typeface="Söhne"/>
              </a:rPr>
              <a:t>Complexity: Cloud environments can be complex, with many moving parts, which makes it challenging to manage and secure effectively.</a:t>
            </a:r>
          </a:p>
          <a:p>
            <a:pPr marL="0" indent="0" algn="l">
              <a:spcAft>
                <a:spcPts val="1000"/>
              </a:spcAft>
              <a:buNone/>
            </a:pPr>
            <a:r>
              <a:rPr lang="en-US" sz="2400" b="0" i="0" dirty="0">
                <a:effectLst/>
                <a:latin typeface="Söhne"/>
              </a:rPr>
              <a:t>Misconfiguration: Cloud misconfiguration can result in security vulnerabilities that can be exploited by cybercriminals, leading to data breaches and other security incidents.</a:t>
            </a:r>
            <a:endParaRPr lang="en-US" sz="2400" dirty="0">
              <a:latin typeface="Söhne"/>
            </a:endParaRPr>
          </a:p>
          <a:p>
            <a:pPr marL="0" indent="0" algn="l">
              <a:spcAft>
                <a:spcPts val="1000"/>
              </a:spcAft>
              <a:buNone/>
            </a:pPr>
            <a:r>
              <a:rPr lang="en-US" sz="2400" b="0" i="0" dirty="0">
                <a:effectLst/>
                <a:latin typeface="Söhne"/>
              </a:rPr>
              <a:t>Security Tools and Services: Organizations need to ensure that they have the right security tools and services in place to secure their cloud environment.</a:t>
            </a:r>
          </a:p>
          <a:p>
            <a:pPr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5707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8BB8-9696-5FAB-07A1-C7B74D1C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ML as part of the s</a:t>
            </a:r>
            <a:r>
              <a:rPr lang="en-US" b="0" i="0" dirty="0">
                <a:effectLst/>
                <a:latin typeface="Söhne"/>
              </a:rPr>
              <a:t>olution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2D73-2CE1-5004-425A-6E643FF6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Söhne"/>
              </a:rPr>
              <a:t>Using m</a:t>
            </a:r>
            <a:r>
              <a:rPr lang="en-US" sz="2800" b="0" i="0" dirty="0">
                <a:effectLst/>
                <a:latin typeface="Söhne"/>
              </a:rPr>
              <a:t>achine learning and big data analytics in cloud security enables automated detection and response to threats and enables predictive maintenance</a:t>
            </a:r>
          </a:p>
          <a:p>
            <a:endParaRPr lang="en-US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M</a:t>
            </a:r>
            <a:r>
              <a:rPr lang="en-US" b="0" i="0" dirty="0">
                <a:effectLst/>
                <a:latin typeface="Söhne"/>
              </a:rPr>
              <a:t>achine learning and big data analytics are effective techniques for enhancing cloud security by detecting and preventing threats in real-time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M</a:t>
            </a:r>
            <a:r>
              <a:rPr lang="en-US" b="0" i="0" dirty="0">
                <a:effectLst/>
                <a:latin typeface="Söhne"/>
              </a:rPr>
              <a:t>achine learning and big data analytics in cloud security can help organizations to safeguard their cloud computing environments and protect their sensitive data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63834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FFDC-B0E0-6D7C-0DB6-4353CD6A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Practical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8737-8349-4F7E-8B21-06DE27DC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This code is an example of using machine learning to detect security threats. It uses a </a:t>
            </a:r>
            <a:r>
              <a:rPr lang="en-US" b="1" i="0" dirty="0">
                <a:effectLst/>
                <a:latin typeface="Söhne"/>
              </a:rPr>
              <a:t>Random Forest Classifier </a:t>
            </a:r>
            <a:r>
              <a:rPr lang="en-US" b="0" i="0" dirty="0">
                <a:effectLst/>
                <a:latin typeface="Söhne"/>
              </a:rPr>
              <a:t>algorithm to classify whether a particular instance is a security threat or not based on the features of the instance.</a:t>
            </a:r>
          </a:p>
          <a:p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Note that the code is </a:t>
            </a:r>
            <a:r>
              <a:rPr lang="en-US" b="1" i="0" dirty="0">
                <a:effectLst/>
                <a:latin typeface="Söhne"/>
              </a:rPr>
              <a:t>a very basic example </a:t>
            </a:r>
            <a:r>
              <a:rPr lang="en-US" b="0" i="0" dirty="0">
                <a:effectLst/>
                <a:latin typeface="Söhne"/>
              </a:rPr>
              <a:t>and is not a complete solution for detecting security threats. In practice, more sophisticated algorithms and techniques are needed to effectively detect and prevent security threats.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6724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3C6F-41C6-F340-9201-C74AF10A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0" y="365125"/>
            <a:ext cx="7599468" cy="1325563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Söhne"/>
              </a:rPr>
              <a:t>Basic Python code that uses machine learning to detect, respond, and prevent unknown security threats</a:t>
            </a:r>
            <a:endParaRPr lang="en-SA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5AB37-780E-6937-BE3A-1D4A14D3BF0A}"/>
              </a:ext>
            </a:extLst>
          </p:cNvPr>
          <p:cNvSpPr txBox="1"/>
          <p:nvPr/>
        </p:nvSpPr>
        <p:spPr>
          <a:xfrm>
            <a:off x="5847008" y="1800814"/>
            <a:ext cx="592092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sz="12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1 Import python libraries</a:t>
            </a:r>
            <a:endParaRPr lang="en-SA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SA" sz="1200" dirty="0">
                <a:solidFill>
                  <a:srgbClr val="0070C0"/>
                </a:solidFill>
              </a:rPr>
              <a:t>import</a:t>
            </a:r>
            <a:r>
              <a:rPr lang="en-SA" sz="1200" dirty="0"/>
              <a:t> pandas </a:t>
            </a:r>
            <a:r>
              <a:rPr lang="en-SA" sz="1200" dirty="0">
                <a:solidFill>
                  <a:srgbClr val="0070C0"/>
                </a:solidFill>
              </a:rPr>
              <a:t>as</a:t>
            </a:r>
            <a:r>
              <a:rPr lang="en-SA" sz="1200" dirty="0"/>
              <a:t> pd</a:t>
            </a:r>
          </a:p>
          <a:p>
            <a:r>
              <a:rPr lang="en-SA" sz="1200" dirty="0">
                <a:solidFill>
                  <a:srgbClr val="0070C0"/>
                </a:solidFill>
              </a:rPr>
              <a:t>import</a:t>
            </a:r>
            <a:r>
              <a:rPr lang="en-SA" sz="1200" dirty="0"/>
              <a:t> numpy </a:t>
            </a:r>
            <a:r>
              <a:rPr lang="en-SA" sz="1200" dirty="0">
                <a:solidFill>
                  <a:srgbClr val="0070C0"/>
                </a:solidFill>
              </a:rPr>
              <a:t>as</a:t>
            </a:r>
            <a:r>
              <a:rPr lang="en-SA" sz="1200" dirty="0"/>
              <a:t> np</a:t>
            </a:r>
          </a:p>
          <a:p>
            <a:r>
              <a:rPr lang="en-SA" sz="1200" dirty="0">
                <a:solidFill>
                  <a:srgbClr val="0070C0"/>
                </a:solidFill>
              </a:rPr>
              <a:t>from</a:t>
            </a:r>
            <a:r>
              <a:rPr lang="en-SA" sz="1200" dirty="0"/>
              <a:t> sklearn.ensemble </a:t>
            </a:r>
            <a:r>
              <a:rPr lang="en-SA" sz="1200" dirty="0">
                <a:solidFill>
                  <a:srgbClr val="0070C0"/>
                </a:solidFill>
              </a:rPr>
              <a:t>import</a:t>
            </a:r>
            <a:r>
              <a:rPr lang="en-SA" sz="1200" dirty="0"/>
              <a:t> RandomForestClassifier</a:t>
            </a:r>
          </a:p>
          <a:p>
            <a:endParaRPr lang="en-SA" sz="1200" dirty="0"/>
          </a:p>
          <a:p>
            <a:r>
              <a:rPr lang="en-SA" sz="12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2 </a:t>
            </a:r>
            <a:r>
              <a:rPr lang="en-SA" sz="1200" dirty="0">
                <a:solidFill>
                  <a:schemeClr val="bg2">
                    <a:lumMod val="50000"/>
                  </a:schemeClr>
                </a:solidFill>
              </a:rPr>
              <a:t>Load the dataset </a:t>
            </a:r>
          </a:p>
          <a:p>
            <a:r>
              <a:rPr lang="en-SA" sz="1200" dirty="0"/>
              <a:t>dataset = pd.read_csv(</a:t>
            </a:r>
            <a:r>
              <a:rPr lang="en-SA" sz="1200" dirty="0">
                <a:solidFill>
                  <a:srgbClr val="00B050"/>
                </a:solidFill>
              </a:rPr>
              <a:t>'cloud_security.csv')</a:t>
            </a:r>
          </a:p>
          <a:p>
            <a:endParaRPr lang="en-SA" sz="1200" dirty="0"/>
          </a:p>
          <a:p>
            <a:r>
              <a:rPr lang="en-SA" sz="12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3 </a:t>
            </a:r>
            <a:r>
              <a:rPr lang="en-SA" sz="1200" dirty="0">
                <a:solidFill>
                  <a:schemeClr val="bg2">
                    <a:lumMod val="50000"/>
                  </a:schemeClr>
                </a:solidFill>
              </a:rPr>
              <a:t>Split the dataset into training and testing sets</a:t>
            </a:r>
          </a:p>
          <a:p>
            <a:r>
              <a:rPr lang="en-SA" sz="1200" dirty="0"/>
              <a:t>X_train = dataset.iloc[:, :-</a:t>
            </a:r>
            <a:r>
              <a:rPr lang="en-SA" sz="1200" dirty="0">
                <a:solidFill>
                  <a:srgbClr val="C00000"/>
                </a:solidFill>
              </a:rPr>
              <a:t>1</a:t>
            </a:r>
            <a:r>
              <a:rPr lang="en-SA" sz="1200" dirty="0"/>
              <a:t>].values</a:t>
            </a:r>
          </a:p>
          <a:p>
            <a:r>
              <a:rPr lang="en-SA" sz="1200" dirty="0"/>
              <a:t>y_train = dataset.iloc[:, -</a:t>
            </a:r>
            <a:r>
              <a:rPr lang="en-SA" sz="1200" dirty="0">
                <a:solidFill>
                  <a:srgbClr val="C00000"/>
                </a:solidFill>
              </a:rPr>
              <a:t>1</a:t>
            </a:r>
            <a:r>
              <a:rPr lang="en-SA" sz="1200" dirty="0"/>
              <a:t>].values</a:t>
            </a:r>
          </a:p>
          <a:p>
            <a:r>
              <a:rPr lang="en-SA" sz="1200" dirty="0"/>
              <a:t>X_test = np.array([</a:t>
            </a:r>
            <a:r>
              <a:rPr lang="en-SA" sz="1200" dirty="0">
                <a:solidFill>
                  <a:srgbClr val="C00000"/>
                </a:solidFill>
              </a:rPr>
              <a:t>0</a:t>
            </a:r>
            <a:r>
              <a:rPr lang="en-SA" sz="1200" dirty="0"/>
              <a:t>, </a:t>
            </a:r>
            <a:r>
              <a:rPr lang="en-SA" sz="1200" dirty="0">
                <a:solidFill>
                  <a:srgbClr val="C00000"/>
                </a:solidFill>
              </a:rPr>
              <a:t>1</a:t>
            </a:r>
            <a:r>
              <a:rPr lang="en-SA" sz="1200" dirty="0"/>
              <a:t>, </a:t>
            </a:r>
            <a:r>
              <a:rPr lang="en-SA" sz="1200" dirty="0">
                <a:solidFill>
                  <a:srgbClr val="C00000"/>
                </a:solidFill>
              </a:rPr>
              <a:t>2</a:t>
            </a:r>
            <a:r>
              <a:rPr lang="en-SA" sz="1200" dirty="0"/>
              <a:t>, </a:t>
            </a:r>
            <a:r>
              <a:rPr lang="en-SA" sz="1200" dirty="0">
                <a:solidFill>
                  <a:srgbClr val="C00000"/>
                </a:solidFill>
              </a:rPr>
              <a:t>3</a:t>
            </a:r>
            <a:r>
              <a:rPr lang="en-SA" sz="1200" dirty="0"/>
              <a:t>, </a:t>
            </a:r>
            <a:r>
              <a:rPr lang="en-SA" sz="1200" dirty="0">
                <a:solidFill>
                  <a:srgbClr val="C00000"/>
                </a:solidFill>
              </a:rPr>
              <a:t>4</a:t>
            </a:r>
            <a:r>
              <a:rPr lang="en-SA" sz="1200" dirty="0"/>
              <a:t>]).reshape(</a:t>
            </a:r>
            <a:r>
              <a:rPr lang="en-SA" sz="1200" dirty="0">
                <a:solidFill>
                  <a:srgbClr val="C00000"/>
                </a:solidFill>
              </a:rPr>
              <a:t>1</a:t>
            </a:r>
            <a:r>
              <a:rPr lang="en-SA" sz="1200" dirty="0"/>
              <a:t>, -</a:t>
            </a:r>
            <a:r>
              <a:rPr lang="en-SA" sz="1200" dirty="0">
                <a:solidFill>
                  <a:srgbClr val="C00000"/>
                </a:solidFill>
              </a:rPr>
              <a:t>1</a:t>
            </a:r>
            <a:r>
              <a:rPr lang="en-SA" sz="1200" dirty="0"/>
              <a:t>)</a:t>
            </a:r>
          </a:p>
          <a:p>
            <a:endParaRPr lang="en-SA" sz="1200" dirty="0"/>
          </a:p>
          <a:p>
            <a:r>
              <a:rPr lang="en-SA" sz="12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4 </a:t>
            </a:r>
            <a:r>
              <a:rPr lang="en-SA" sz="1200" dirty="0">
                <a:solidFill>
                  <a:schemeClr val="bg2">
                    <a:lumMod val="50000"/>
                  </a:schemeClr>
                </a:solidFill>
              </a:rPr>
              <a:t>Train the model using a Random Forest classifier</a:t>
            </a:r>
          </a:p>
          <a:p>
            <a:r>
              <a:rPr lang="en-SA" sz="1200" dirty="0"/>
              <a:t>classifier = RandomForestClassifier(n_estimators=</a:t>
            </a:r>
            <a:r>
              <a:rPr lang="en-SA" sz="1200" dirty="0">
                <a:solidFill>
                  <a:srgbClr val="C00000"/>
                </a:solidFill>
              </a:rPr>
              <a:t>5</a:t>
            </a:r>
            <a:r>
              <a:rPr lang="en-SA" sz="1200" dirty="0"/>
              <a:t>, criterion=</a:t>
            </a:r>
            <a:r>
              <a:rPr lang="en-SA" sz="1200" dirty="0">
                <a:solidFill>
                  <a:srgbClr val="00B050"/>
                </a:solidFill>
              </a:rPr>
              <a:t>'entropy</a:t>
            </a:r>
            <a:r>
              <a:rPr lang="en-SA" sz="1200" dirty="0"/>
              <a:t>', random_state=</a:t>
            </a:r>
            <a:r>
              <a:rPr lang="en-SA" sz="1200" dirty="0">
                <a:solidFill>
                  <a:srgbClr val="C00000"/>
                </a:solidFill>
              </a:rPr>
              <a:t>0</a:t>
            </a:r>
            <a:r>
              <a:rPr lang="en-SA" sz="1200" dirty="0"/>
              <a:t>)</a:t>
            </a:r>
          </a:p>
          <a:p>
            <a:r>
              <a:rPr lang="en-SA" sz="1200" dirty="0"/>
              <a:t>classifier.fit(X_train, y_train)</a:t>
            </a:r>
          </a:p>
          <a:p>
            <a:endParaRPr lang="en-SA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SA" sz="12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5 </a:t>
            </a:r>
            <a:r>
              <a:rPr lang="en-SA" sz="1200" dirty="0">
                <a:solidFill>
                  <a:schemeClr val="bg2">
                    <a:lumMod val="50000"/>
                  </a:schemeClr>
                </a:solidFill>
              </a:rPr>
              <a:t>Use the trained model to detect and prevent security threats</a:t>
            </a:r>
          </a:p>
          <a:p>
            <a:r>
              <a:rPr lang="en-SA" sz="1200" dirty="0"/>
              <a:t>prediction = classifier.predict(X_test)</a:t>
            </a:r>
            <a:endParaRPr lang="en-US" sz="1200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SA" sz="12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6  check  the model prediction and take action</a:t>
            </a:r>
          </a:p>
          <a:p>
            <a:r>
              <a:rPr lang="en-SA" sz="1200" dirty="0">
                <a:solidFill>
                  <a:srgbClr val="0070C0"/>
                </a:solidFill>
              </a:rPr>
              <a:t>if</a:t>
            </a:r>
            <a:r>
              <a:rPr lang="en-SA" sz="1200" dirty="0"/>
              <a:t> prediction == </a:t>
            </a:r>
            <a:r>
              <a:rPr lang="en-SA" sz="1200" dirty="0">
                <a:solidFill>
                  <a:srgbClr val="C00000"/>
                </a:solidFill>
              </a:rPr>
              <a:t>0</a:t>
            </a:r>
            <a:r>
              <a:rPr lang="en-SA" sz="1200" dirty="0"/>
              <a:t>:</a:t>
            </a:r>
          </a:p>
          <a:p>
            <a:r>
              <a:rPr lang="en-SA" sz="1200" dirty="0"/>
              <a:t>    </a:t>
            </a:r>
            <a:r>
              <a:rPr lang="en-SA" sz="1200" dirty="0">
                <a:solidFill>
                  <a:schemeClr val="accent2"/>
                </a:solidFill>
              </a:rPr>
              <a:t>print</a:t>
            </a:r>
            <a:r>
              <a:rPr lang="en-SA" sz="1200" dirty="0"/>
              <a:t>("</a:t>
            </a:r>
            <a:r>
              <a:rPr lang="en-SA" sz="1200" dirty="0">
                <a:solidFill>
                  <a:srgbClr val="00B050"/>
                </a:solidFill>
              </a:rPr>
              <a:t>No security threat detected.</a:t>
            </a:r>
            <a:r>
              <a:rPr lang="en-SA" sz="1200" dirty="0"/>
              <a:t>")</a:t>
            </a:r>
          </a:p>
          <a:p>
            <a:r>
              <a:rPr lang="en-SA" sz="1200" dirty="0"/>
              <a:t>else:</a:t>
            </a:r>
          </a:p>
          <a:p>
            <a:r>
              <a:rPr lang="en-SA" sz="1200" dirty="0"/>
              <a:t>    </a:t>
            </a:r>
            <a:r>
              <a:rPr lang="en-SA" sz="1200" dirty="0">
                <a:solidFill>
                  <a:schemeClr val="accent2"/>
                </a:solidFill>
              </a:rPr>
              <a:t>print</a:t>
            </a:r>
            <a:r>
              <a:rPr lang="en-SA" sz="1200" dirty="0"/>
              <a:t>("</a:t>
            </a:r>
            <a:r>
              <a:rPr lang="en-SA" sz="1200" dirty="0">
                <a:solidFill>
                  <a:srgbClr val="FF0000"/>
                </a:solidFill>
              </a:rPr>
              <a:t>!!! Security threat detected !!! Initiating response and prevention measures !!!</a:t>
            </a:r>
            <a:r>
              <a:rPr lang="en-SA" sz="1200" dirty="0"/>
              <a:t>")</a:t>
            </a:r>
          </a:p>
          <a:p>
            <a:r>
              <a:rPr lang="en-SA" sz="1200" dirty="0"/>
              <a:t>    # Take action to respond and prevent the security threat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EB658-1802-A1DF-70D5-CC8406FC0439}"/>
              </a:ext>
            </a:extLst>
          </p:cNvPr>
          <p:cNvSpPr txBox="1"/>
          <p:nvPr/>
        </p:nvSpPr>
        <p:spPr>
          <a:xfrm>
            <a:off x="424070" y="1431482"/>
            <a:ext cx="542293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002060"/>
                </a:solidFill>
                <a:effectLst/>
              </a:rPr>
              <a:t>Here's what each section of the code does:</a:t>
            </a:r>
          </a:p>
          <a:p>
            <a:pPr algn="l"/>
            <a:endParaRPr lang="en-US" sz="1600" b="1" i="0" dirty="0">
              <a:solidFill>
                <a:srgbClr val="00206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2060"/>
                </a:solidFill>
                <a:effectLst/>
              </a:rPr>
              <a:t>The first section imports the necessary Python libraries: pandas, </a:t>
            </a:r>
            <a:r>
              <a:rPr lang="en-US" sz="1600" b="0" i="0" dirty="0" err="1">
                <a:solidFill>
                  <a:srgbClr val="002060"/>
                </a:solidFill>
                <a:effectLst/>
              </a:rPr>
              <a:t>numpy</a:t>
            </a:r>
            <a:r>
              <a:rPr lang="en-US" sz="1600" b="0" i="0" dirty="0">
                <a:solidFill>
                  <a:srgbClr val="002060"/>
                </a:solidFill>
                <a:effectLst/>
              </a:rPr>
              <a:t>, and scikit-</a:t>
            </a:r>
            <a:r>
              <a:rPr lang="en-US" sz="1600" b="0" i="0" dirty="0" err="1">
                <a:solidFill>
                  <a:srgbClr val="002060"/>
                </a:solidFill>
                <a:effectLst/>
              </a:rPr>
              <a:t>learn's</a:t>
            </a:r>
            <a:r>
              <a:rPr lang="en-US" sz="1600" b="0" i="0" dirty="0">
                <a:solidFill>
                  <a:srgbClr val="002060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002060"/>
                </a:solidFill>
                <a:effectLst/>
              </a:rPr>
              <a:t>RandomForestClassifier</a:t>
            </a:r>
            <a:r>
              <a:rPr lang="en-US" sz="1600" b="0" i="0" dirty="0">
                <a:solidFill>
                  <a:srgbClr val="00206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206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2060"/>
                </a:solidFill>
                <a:effectLst/>
              </a:rPr>
              <a:t>The second section loads the dataset containing the security features.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206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2060"/>
                </a:solidFill>
                <a:effectLst/>
              </a:rPr>
              <a:t>The third section splits the dataset into training and testing sets.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206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2060"/>
                </a:solidFill>
                <a:effectLst/>
              </a:rPr>
              <a:t>The fourth section trains the model using a Random Forest classifier with a specified number of trees (</a:t>
            </a:r>
            <a:r>
              <a:rPr lang="en-US" sz="1600" b="0" i="0" dirty="0" err="1">
                <a:solidFill>
                  <a:srgbClr val="002060"/>
                </a:solidFill>
                <a:effectLst/>
              </a:rPr>
              <a:t>n_estimators</a:t>
            </a:r>
            <a:r>
              <a:rPr lang="en-US" sz="1600" b="0" i="0" dirty="0">
                <a:solidFill>
                  <a:srgbClr val="002060"/>
                </a:solidFill>
                <a:effectLst/>
              </a:rPr>
              <a:t>), entropy as the split criterion (criterion), and a fixed random state for reproducibility (</a:t>
            </a:r>
            <a:r>
              <a:rPr lang="en-US" sz="1600" b="0" i="0" dirty="0" err="1">
                <a:solidFill>
                  <a:srgbClr val="002060"/>
                </a:solidFill>
                <a:effectLst/>
              </a:rPr>
              <a:t>random_state</a:t>
            </a:r>
            <a:r>
              <a:rPr lang="en-US" sz="1600" b="0" i="0" dirty="0">
                <a:solidFill>
                  <a:srgbClr val="002060"/>
                </a:solidFill>
                <a:effectLst/>
              </a:rPr>
              <a:t>).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206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2060"/>
                </a:solidFill>
                <a:effectLst/>
              </a:rPr>
              <a:t>The fifth section uses the trained model to predict whether a new instance is a security threat or not.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206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2060"/>
                </a:solidFill>
                <a:effectLst/>
              </a:rPr>
              <a:t>Finally, the last section checks the model's prediction and takes appropriate action if a security threat is detected.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00A30-7154-3EC4-4D38-01D7E134731E}"/>
              </a:ext>
            </a:extLst>
          </p:cNvPr>
          <p:cNvSpPr txBox="1"/>
          <p:nvPr/>
        </p:nvSpPr>
        <p:spPr>
          <a:xfrm>
            <a:off x="8910431" y="1167468"/>
            <a:ext cx="285749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#Install required modules:</a:t>
            </a:r>
          </a:p>
          <a:p>
            <a:r>
              <a:rPr lang="en-US" sz="1200" dirty="0"/>
              <a:t>pip3 install --upgrade pip</a:t>
            </a:r>
          </a:p>
          <a:p>
            <a:r>
              <a:rPr lang="en-US" sz="1200" dirty="0"/>
              <a:t>pip3 install pandas</a:t>
            </a:r>
          </a:p>
          <a:p>
            <a:r>
              <a:rPr lang="en-US" sz="1200" dirty="0"/>
              <a:t>pip3 install </a:t>
            </a:r>
            <a:r>
              <a:rPr lang="en-US" sz="1200" dirty="0" err="1"/>
              <a:t>numpy</a:t>
            </a:r>
            <a:endParaRPr lang="en-US" sz="1200" dirty="0"/>
          </a:p>
          <a:p>
            <a:r>
              <a:rPr lang="en-US" sz="1200" dirty="0"/>
              <a:t>pip3 install scikit-learn</a:t>
            </a:r>
          </a:p>
        </p:txBody>
      </p:sp>
    </p:spTree>
    <p:extLst>
      <p:ext uri="{BB962C8B-B14F-4D97-AF65-F5344CB8AC3E}">
        <p14:creationId xmlns:p14="http://schemas.microsoft.com/office/powerpoint/2010/main" val="152117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0E31-4FD4-E4CE-AE8E-12BD6670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Data used for this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7842A-1375-006B-7608-D81D933D0B6D}"/>
              </a:ext>
            </a:extLst>
          </p:cNvPr>
          <p:cNvSpPr txBox="1"/>
          <p:nvPr/>
        </p:nvSpPr>
        <p:spPr>
          <a:xfrm>
            <a:off x="838199" y="2136338"/>
            <a:ext cx="51667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cloud_security.csv</a:t>
            </a:r>
            <a:endParaRPr lang="en-US" b="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CPU_usage,RAM_usage,Disk_usage,User_sessions,Failed_logins,Class</a:t>
            </a:r>
          </a:p>
          <a:p>
            <a:r>
              <a:rPr lang="en-US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56.3,80.2,92.1,10,3,1</a:t>
            </a:r>
          </a:p>
          <a:p>
            <a:r>
              <a:rPr lang="en-US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32.1,55.8,70.5,7,1,0</a:t>
            </a:r>
          </a:p>
          <a:p>
            <a:r>
              <a:rPr lang="en-US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47.6,76.5,88.7,13,2,1</a:t>
            </a:r>
          </a:p>
          <a:p>
            <a:r>
              <a:rPr lang="en-US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27.8,43.2,57.4,5,0,0</a:t>
            </a:r>
          </a:p>
          <a:p>
            <a:r>
              <a:rPr lang="en-US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14.5,28.7,39.1,4,1,0</a:t>
            </a:r>
            <a:br>
              <a:rPr lang="en-US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A9734-7E4E-E383-ADF3-C786487A24AC}"/>
              </a:ext>
            </a:extLst>
          </p:cNvPr>
          <p:cNvSpPr txBox="1"/>
          <p:nvPr/>
        </p:nvSpPr>
        <p:spPr>
          <a:xfrm>
            <a:off x="6187035" y="2136338"/>
            <a:ext cx="51667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cloud_security1.csv</a:t>
            </a:r>
          </a:p>
          <a:p>
            <a:endParaRPr lang="en-US" b="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CPU_usage,RAM_usage,Disk_usage,User_sessions,Failed_logins,Class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56.3,80.2,92.1,10,20,1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32.1,55.8,70.5,7,7,1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47.6,76.5,88.7,13,8,1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27.8,43.2,57.4,5,9,1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14.5,28.7,39.1,4,9,1</a:t>
            </a:r>
            <a:br>
              <a:rPr lang="en-US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505FC-DA20-00F8-5772-CE572362DE19}"/>
              </a:ext>
            </a:extLst>
          </p:cNvPr>
          <p:cNvSpPr txBox="1"/>
          <p:nvPr/>
        </p:nvSpPr>
        <p:spPr>
          <a:xfrm>
            <a:off x="6096000" y="5229492"/>
            <a:ext cx="52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dirty="0">
                <a:solidFill>
                  <a:srgbClr val="FF0000"/>
                </a:solidFill>
              </a:rPr>
              <a:t>!!! Security threat detected !!! Initiating response and prevention measures !!!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836B7-F242-130D-F849-880F6BCF8A9B}"/>
              </a:ext>
            </a:extLst>
          </p:cNvPr>
          <p:cNvSpPr txBox="1"/>
          <p:nvPr/>
        </p:nvSpPr>
        <p:spPr>
          <a:xfrm>
            <a:off x="838200" y="5229491"/>
            <a:ext cx="525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 security threat detected.</a:t>
            </a:r>
            <a:endParaRPr lang="en-S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1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918</Words>
  <Application>Microsoft Macintosh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Söhne</vt:lpstr>
      <vt:lpstr>Office Theme</vt:lpstr>
      <vt:lpstr>Machine Learning with Big Data Analytics for Cloud Security</vt:lpstr>
      <vt:lpstr>Background</vt:lpstr>
      <vt:lpstr>Cloud security challenges</vt:lpstr>
      <vt:lpstr>Cloud security challenges</vt:lpstr>
      <vt:lpstr>ML as part of the solution</vt:lpstr>
      <vt:lpstr>Practical example</vt:lpstr>
      <vt:lpstr>Basic Python code that uses machine learning to detect, respond, and prevent unknown security threats</vt:lpstr>
      <vt:lpstr>Data used for this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Big Data Analytics for Cloud Security</dc:title>
  <dc:creator>Mohamed Breik</dc:creator>
  <cp:lastModifiedBy>Mohamed Breik</cp:lastModifiedBy>
  <cp:revision>2</cp:revision>
  <dcterms:created xsi:type="dcterms:W3CDTF">2023-03-14T18:01:49Z</dcterms:created>
  <dcterms:modified xsi:type="dcterms:W3CDTF">2023-03-16T07:41:16Z</dcterms:modified>
</cp:coreProperties>
</file>