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4" r:id="rId4"/>
    <p:sldId id="268" r:id="rId5"/>
    <p:sldId id="269" r:id="rId6"/>
    <p:sldId id="270" r:id="rId7"/>
    <p:sldId id="272" r:id="rId8"/>
    <p:sldId id="273" r:id="rId9"/>
    <p:sldId id="275" r:id="rId10"/>
    <p:sldId id="271" r:id="rId11"/>
    <p:sldId id="277" r:id="rId12"/>
    <p:sldId id="278" r:id="rId13"/>
    <p:sldId id="279" r:id="rId14"/>
    <p:sldId id="280" r:id="rId15"/>
    <p:sldId id="261" r:id="rId16"/>
    <p:sldId id="265" r:id="rId17"/>
    <p:sldId id="263" r:id="rId18"/>
    <p:sldId id="267" r:id="rId19"/>
    <p:sldId id="281" r:id="rId20"/>
    <p:sldId id="257" r:id="rId21"/>
    <p:sldId id="258" r:id="rId22"/>
    <p:sldId id="25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7E1F5-1A17-47F4-8416-5FC9E862D5C8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78CC-A15A-4FCB-9F68-D02252A3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E3EF-10FF-4E47-83D4-D46B1DC36981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28F7-FDF8-4CEA-8428-C1F0AEA5471E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2DE-0C49-4BC6-A63F-E9EE36513D14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26CE-3517-4C85-AD24-A562417F9B4C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9C51-7998-4318-A39C-A9A9AFD1E462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E57E-86FD-4153-AE23-BB707D3D37A6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35D1-7B07-4D9A-9035-D55FAF3AD1E5}" type="datetime1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C551-EE79-4FB5-9134-9452E97BB8B4}" type="datetime1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2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7FEF-4DCE-4B7E-882C-526369EF3B2D}" type="datetime1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F3A8-1C01-4FC7-96B2-67CF441B3F58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52B6-D473-4EB0-9232-F293BE1584D0}" type="datetime1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712"/>
            <a:ext cx="10515600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31178"/>
            <a:ext cx="10515600" cy="524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B952-BB2C-48B3-AF3A-37274DCEEEA5}" type="datetime1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7179-FD13-4AB1-8B51-26C32A0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getting-started/labview-basics/environment" TargetMode="External"/><Relationship Id="rId2" Type="http://schemas.openxmlformats.org/officeDocument/2006/relationships/hyperlink" Target="http://www.ni.com/getting-started/labview-basics/product-hel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ni.com/white-paper/7197/e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tutorial/3215/e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one.ni.com/reference/en-XX/help/370466Y-01/mxcncpts/controlappcase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majix.com/labview/local-and-global-variables-in-labview" TargetMode="External"/><Relationship Id="rId2" Type="http://schemas.openxmlformats.org/officeDocument/2006/relationships/hyperlink" Target="http://www.ni.com/labview/cd-si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i.com/tutorial/7595/en/" TargetMode="External"/><Relationship Id="rId4" Type="http://schemas.openxmlformats.org/officeDocument/2006/relationships/hyperlink" Target="http://zone.ni.com/reference/en-XX/help/370622R-01/lvrtconcepts/passing_data_between_v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template with DSA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2.14, 2.737</a:t>
            </a:r>
          </a:p>
          <a:p>
            <a:r>
              <a:rPr lang="en-US" dirty="0"/>
              <a:t>Instructor – Prof. David L. Trumper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D071D-CBDA-4CE4-8DFA-48CD9C396BAF}"/>
              </a:ext>
            </a:extLst>
          </p:cNvPr>
          <p:cNvSpPr txBox="1"/>
          <p:nvPr/>
        </p:nvSpPr>
        <p:spPr>
          <a:xfrm>
            <a:off x="1371600" y="5116056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Useful tips for LabVIEW: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open </a:t>
            </a:r>
            <a:r>
              <a:rPr lang="en-US" dirty="0">
                <a:hlinkClick r:id="rId2"/>
              </a:rPr>
              <a:t>LabVIEW in-context help </a:t>
            </a:r>
            <a:r>
              <a:rPr lang="en-US" dirty="0"/>
              <a:t>within LabVIEW, press </a:t>
            </a:r>
            <a:r>
              <a:rPr lang="en-US" dirty="0" err="1"/>
              <a:t>Ctrl+H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switch between </a:t>
            </a:r>
            <a:r>
              <a:rPr lang="en-US" dirty="0">
                <a:hlinkClick r:id="rId3"/>
              </a:rPr>
              <a:t>Front-panel and block diagram</a:t>
            </a:r>
            <a:r>
              <a:rPr lang="en-US" dirty="0"/>
              <a:t>, press </a:t>
            </a:r>
            <a:r>
              <a:rPr lang="en-US" dirty="0" err="1"/>
              <a:t>Ctrl+E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open the </a:t>
            </a:r>
            <a:r>
              <a:rPr lang="en-US" dirty="0">
                <a:hlinkClick r:id="rId4"/>
              </a:rPr>
              <a:t>top-level </a:t>
            </a:r>
            <a:r>
              <a:rPr lang="en-US">
                <a:hlinkClick r:id="rId4"/>
              </a:rPr>
              <a:t>project file</a:t>
            </a:r>
            <a:r>
              <a:rPr lang="en-US"/>
              <a:t> with </a:t>
            </a:r>
            <a:r>
              <a:rPr lang="en-US" dirty="0"/>
              <a:t>the “*.</a:t>
            </a:r>
            <a:r>
              <a:rPr lang="en-US" dirty="0" err="1"/>
              <a:t>lvproj</a:t>
            </a:r>
            <a:r>
              <a:rPr lang="en-US" dirty="0"/>
              <a:t>” extension to access the LV program.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6ACBF-AA29-44D1-8457-37DE29303041}"/>
              </a:ext>
            </a:extLst>
          </p:cNvPr>
          <p:cNvSpPr txBox="1"/>
          <p:nvPr/>
        </p:nvSpPr>
        <p:spPr>
          <a:xfrm>
            <a:off x="10276936" y="6451639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Brij M Bhushan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DDD26-D66D-43DF-9F5E-EC98449342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4580"/>
            <a:ext cx="1066799" cy="56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DBDA-3403-40D6-B6CA-AD02D35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- controller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4814DB-DC5A-4FA8-B3F1-974DE9EFD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91" y="868460"/>
            <a:ext cx="11808818" cy="41339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88E934-840B-4A4A-B84F-239EBE2E3D8B}"/>
              </a:ext>
            </a:extLst>
          </p:cNvPr>
          <p:cNvSpPr/>
          <p:nvPr/>
        </p:nvSpPr>
        <p:spPr>
          <a:xfrm>
            <a:off x="4848046" y="1552757"/>
            <a:ext cx="3769743" cy="1207699"/>
          </a:xfrm>
          <a:prstGeom prst="rect">
            <a:avLst/>
          </a:prstGeom>
          <a:solidFill>
            <a:srgbClr val="EAEAEA">
              <a:alpha val="1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8539D3-96CF-47C2-AB84-24AF8282D064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6732918" y="2760456"/>
            <a:ext cx="2216802" cy="237987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4DDAD6-E1B6-440E-9311-57049C46C21C}"/>
              </a:ext>
            </a:extLst>
          </p:cNvPr>
          <p:cNvSpPr txBox="1"/>
          <p:nvPr/>
        </p:nvSpPr>
        <p:spPr>
          <a:xfrm>
            <a:off x="6266904" y="5140326"/>
            <a:ext cx="5365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template with Proportional, Lead, integrator with anti-wind up and high frequency roll-off.</a:t>
            </a:r>
          </a:p>
          <a:p>
            <a:endParaRPr lang="en-US" dirty="0"/>
          </a:p>
          <a:p>
            <a:r>
              <a:rPr lang="en-US" dirty="0"/>
              <a:t>Double-click on each block to change its value.</a:t>
            </a:r>
          </a:p>
          <a:p>
            <a:r>
              <a:rPr lang="en-US" dirty="0"/>
              <a:t>Press </a:t>
            </a:r>
            <a:r>
              <a:rPr lang="en-US" dirty="0" err="1"/>
              <a:t>Ctrl+H</a:t>
            </a:r>
            <a:r>
              <a:rPr lang="en-US" dirty="0"/>
              <a:t> for in-context help.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13A29-C03B-4BD0-BA0B-4BCF8FFA1E76}"/>
              </a:ext>
            </a:extLst>
          </p:cNvPr>
          <p:cNvGrpSpPr/>
          <p:nvPr/>
        </p:nvGrpSpPr>
        <p:grpSpPr>
          <a:xfrm>
            <a:off x="362309" y="5193102"/>
            <a:ext cx="5365631" cy="1424552"/>
            <a:chOff x="6121880" y="5244864"/>
            <a:chExt cx="5365631" cy="14245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45ED9C-556A-477E-B2D1-5B9D3D628434}"/>
                </a:ext>
              </a:extLst>
            </p:cNvPr>
            <p:cNvSpPr txBox="1"/>
            <p:nvPr/>
          </p:nvSpPr>
          <p:spPr>
            <a:xfrm>
              <a:off x="6121880" y="5244864"/>
              <a:ext cx="53656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Proportional gain value comes from the control on the block diagram.</a:t>
              </a: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17AA79-164E-4D90-AC1F-E484AA1E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420" y="5857875"/>
              <a:ext cx="1221176" cy="811541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B6D460-DC82-49B0-98EA-F5B0C31B9D9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045125" y="2639234"/>
            <a:ext cx="2347823" cy="255386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3D3C9FD-2790-4823-8E54-303CCCDA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66E7-CF34-4260-8AB7-020CDABB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Dynamic Signal Analyzer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3DC74-800E-40F1-A714-E590B6FF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79" y="924319"/>
            <a:ext cx="9532495" cy="5827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D3309-C66A-4062-8F4A-65CA305AE4E2}"/>
              </a:ext>
            </a:extLst>
          </p:cNvPr>
          <p:cNvSpPr txBox="1"/>
          <p:nvPr/>
        </p:nvSpPr>
        <p:spPr>
          <a:xfrm>
            <a:off x="0" y="1691774"/>
            <a:ext cx="258920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0070C0"/>
                </a:solidFill>
              </a:rPr>
              <a:t>Select options on the User interface: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DSA tab in the Waveform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DSA tab in the </a:t>
            </a:r>
            <a:br>
              <a:rPr lang="en-US" sz="1600" dirty="0"/>
            </a:br>
            <a:r>
              <a:rPr lang="en-US" sz="1600" dirty="0"/>
              <a:t>Ref. Gen.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Select frequency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 response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b="1" dirty="0"/>
              <a:t>Plant – </a:t>
            </a:r>
            <a:r>
              <a:rPr lang="en-US" sz="1400" dirty="0"/>
              <a:t>Plant, takes AO 0 (control effort) as its input and gives AI 0 as its output (measured plant output).</a:t>
            </a:r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b="1" dirty="0"/>
              <a:t>RR </a:t>
            </a:r>
            <a:r>
              <a:rPr lang="en-US" sz="1400" dirty="0"/>
              <a:t>(</a:t>
            </a:r>
            <a:r>
              <a:rPr lang="en-US" sz="1400" i="1" dirty="0"/>
              <a:t>Loop Return Ratio</a:t>
            </a:r>
            <a:r>
              <a:rPr lang="en-US" sz="1400" dirty="0"/>
              <a:t>)</a:t>
            </a:r>
            <a:r>
              <a:rPr lang="en-US" sz="1400" b="1" dirty="0"/>
              <a:t> – </a:t>
            </a:r>
            <a:r>
              <a:rPr lang="en-US" sz="1400" dirty="0"/>
              <a:t>Input: Error</a:t>
            </a:r>
            <a:br>
              <a:rPr lang="en-US" sz="1400" dirty="0"/>
            </a:br>
            <a:r>
              <a:rPr lang="en-US" sz="1400" dirty="0"/>
              <a:t>Output: Plant output</a:t>
            </a:r>
            <a:endParaRPr lang="en-US" sz="1400" b="1" dirty="0"/>
          </a:p>
          <a:p>
            <a:pPr lvl="1" indent="-173038">
              <a:buFont typeface="Arial" panose="020B0604020202020204" pitchFamily="34" charset="0"/>
              <a:buChar char="•"/>
            </a:pPr>
            <a:r>
              <a:rPr lang="en-US" sz="1400" b="1" dirty="0"/>
              <a:t>CL </a:t>
            </a:r>
            <a:r>
              <a:rPr lang="en-US" sz="1400" dirty="0"/>
              <a:t>(Closed loop)</a:t>
            </a:r>
            <a:r>
              <a:rPr lang="en-US" sz="1400" b="1" dirty="0"/>
              <a:t> – </a:t>
            </a:r>
            <a:br>
              <a:rPr lang="en-US" sz="1400" b="1" dirty="0"/>
            </a:br>
            <a:r>
              <a:rPr lang="en-US" sz="1400" dirty="0"/>
              <a:t>Input:</a:t>
            </a:r>
            <a:r>
              <a:rPr lang="en-US" sz="1400" b="1" dirty="0"/>
              <a:t> </a:t>
            </a:r>
            <a:r>
              <a:rPr lang="en-US" sz="1400" dirty="0"/>
              <a:t>Reference</a:t>
            </a:r>
            <a:br>
              <a:rPr lang="en-US" sz="1400" dirty="0"/>
            </a:br>
            <a:r>
              <a:rPr lang="en-US" sz="1400" dirty="0"/>
              <a:t>Output: Plant output</a:t>
            </a:r>
            <a:endParaRPr lang="en-US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41ECA-819D-4516-87B2-9FF8629A4B63}"/>
              </a:ext>
            </a:extLst>
          </p:cNvPr>
          <p:cNvSpPr/>
          <p:nvPr/>
        </p:nvSpPr>
        <p:spPr>
          <a:xfrm>
            <a:off x="2589180" y="2501660"/>
            <a:ext cx="1844798" cy="28122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E8F9D-A0FA-4526-803A-F62B83D2A217}"/>
              </a:ext>
            </a:extLst>
          </p:cNvPr>
          <p:cNvSpPr/>
          <p:nvPr/>
        </p:nvSpPr>
        <p:spPr>
          <a:xfrm>
            <a:off x="4501710" y="1468114"/>
            <a:ext cx="7619964" cy="52941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887065-DCD3-4D02-B04C-62D841E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FC988-75B4-4474-A02A-27ACDD921B2D}"/>
              </a:ext>
            </a:extLst>
          </p:cNvPr>
          <p:cNvCxnSpPr>
            <a:cxnSpLocks/>
          </p:cNvCxnSpPr>
          <p:nvPr/>
        </p:nvCxnSpPr>
        <p:spPr>
          <a:xfrm flipV="1">
            <a:off x="1944303" y="1691774"/>
            <a:ext cx="2557407" cy="8098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F3437-93A1-4DFB-B589-03C22D1C1B4C}"/>
              </a:ext>
            </a:extLst>
          </p:cNvPr>
          <p:cNvCxnSpPr>
            <a:cxnSpLocks/>
          </p:cNvCxnSpPr>
          <p:nvPr/>
        </p:nvCxnSpPr>
        <p:spPr>
          <a:xfrm flipV="1">
            <a:off x="2136808" y="2781701"/>
            <a:ext cx="452371" cy="13475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BEEBE4-22C6-4BB6-8DED-E0849E0B3B15}"/>
              </a:ext>
            </a:extLst>
          </p:cNvPr>
          <p:cNvCxnSpPr>
            <a:cxnSpLocks/>
          </p:cNvCxnSpPr>
          <p:nvPr/>
        </p:nvCxnSpPr>
        <p:spPr>
          <a:xfrm flipV="1">
            <a:off x="2362993" y="3311547"/>
            <a:ext cx="1429361" cy="3723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2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66E7-CF34-4260-8AB7-020CDABB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Dynamic Signal Analyzer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3DC74-800E-40F1-A714-E590B6FF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79" y="924319"/>
            <a:ext cx="9532495" cy="5827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D3309-C66A-4062-8F4A-65CA305AE4E2}"/>
              </a:ext>
            </a:extLst>
          </p:cNvPr>
          <p:cNvSpPr txBox="1"/>
          <p:nvPr/>
        </p:nvSpPr>
        <p:spPr>
          <a:xfrm>
            <a:off x="42481" y="924319"/>
            <a:ext cx="25892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b="1" dirty="0">
                <a:solidFill>
                  <a:srgbClr val="0070C0"/>
                </a:solidFill>
              </a:rPr>
              <a:t>Select DSA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Initial frequency </a:t>
            </a:r>
            <a:r>
              <a:rPr lang="en-US" sz="1200" dirty="0"/>
              <a:t>– low frequency can take a long time to capture.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Final frequency </a:t>
            </a:r>
            <a:r>
              <a:rPr lang="en-US" sz="1200" dirty="0"/>
              <a:t>– maximum limited to Nyquist frequency of the loop sample time (f</a:t>
            </a:r>
            <a:r>
              <a:rPr lang="en-US" sz="1200" baseline="-25000" dirty="0"/>
              <a:t>s</a:t>
            </a:r>
            <a:r>
              <a:rPr lang="en-US" sz="1200" dirty="0"/>
              <a:t>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# pts. in interval </a:t>
            </a:r>
            <a:r>
              <a:rPr lang="en-US" sz="1200" dirty="0"/>
              <a:t>– number of points logarithmically distributed between initial and final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Amplitude </a:t>
            </a:r>
            <a:r>
              <a:rPr lang="en-US" sz="1200" dirty="0"/>
              <a:t>– input signal at which to get the frequency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Offset</a:t>
            </a:r>
            <a:r>
              <a:rPr lang="en-US" sz="1200" dirty="0"/>
              <a:t> – to add a bias to the input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Cycles to settle (M)</a:t>
            </a:r>
            <a:r>
              <a:rPr lang="en-US" sz="1200" dirty="0"/>
              <a:t> – Number of sine cycles for setting at each frequency before measurement starts.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Cycles to calculate (N)</a:t>
            </a:r>
            <a:r>
              <a:rPr lang="en-US" sz="1200" dirty="0"/>
              <a:t> – Number of sine cycles to average over to make measurement at a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>
                <a:solidFill>
                  <a:srgbClr val="C00000"/>
                </a:solidFill>
              </a:rPr>
              <a:t>Note: </a:t>
            </a:r>
            <a:r>
              <a:rPr lang="en-US" sz="1200" dirty="0"/>
              <a:t>For low frequency, use low values of M and N to reduce measurement time (2,2). For high frequency use large M and N to get more stable measurements (20,50).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41ECA-819D-4516-87B2-9FF8629A4B63}"/>
              </a:ext>
            </a:extLst>
          </p:cNvPr>
          <p:cNvSpPr/>
          <p:nvPr/>
        </p:nvSpPr>
        <p:spPr>
          <a:xfrm>
            <a:off x="2674189" y="3334110"/>
            <a:ext cx="1656271" cy="19261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D79F367-AA9D-4D02-AFE7-BE7893A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66E7-CF34-4260-8AB7-020CDABB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Dynamic Signal Analyzer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3DC74-800E-40F1-A714-E590B6FF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79" y="924319"/>
            <a:ext cx="9532495" cy="5827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D3309-C66A-4062-8F4A-65CA305AE4E2}"/>
              </a:ext>
            </a:extLst>
          </p:cNvPr>
          <p:cNvSpPr txBox="1"/>
          <p:nvPr/>
        </p:nvSpPr>
        <p:spPr>
          <a:xfrm>
            <a:off x="-26" y="962727"/>
            <a:ext cx="25892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b="1" dirty="0">
                <a:solidFill>
                  <a:srgbClr val="0070C0"/>
                </a:solidFill>
              </a:rPr>
              <a:t>Start the DSA: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Press start to start the DSA.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running, the DSA running indicator will be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can take a while, especially if starting from low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Press stop to abort the Capture.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41ECA-819D-4516-87B2-9FF8629A4B63}"/>
              </a:ext>
            </a:extLst>
          </p:cNvPr>
          <p:cNvSpPr/>
          <p:nvPr/>
        </p:nvSpPr>
        <p:spPr>
          <a:xfrm>
            <a:off x="2708695" y="2833779"/>
            <a:ext cx="1043796" cy="4960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7FDE3-E0FE-43B9-90BA-6CA1CE25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E440A-BBF5-40D6-9D3D-122FC8BF4CAA}"/>
              </a:ext>
            </a:extLst>
          </p:cNvPr>
          <p:cNvSpPr txBox="1"/>
          <p:nvPr/>
        </p:nvSpPr>
        <p:spPr>
          <a:xfrm>
            <a:off x="0" y="3953568"/>
            <a:ext cx="2589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sure that your control-effort doesn’t saturate as you sweep the frequencies. If so, reduce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amplitude of error signal for the RR bode plot is too small, reduce </a:t>
            </a:r>
            <a:r>
              <a:rPr lang="en-US" sz="1400" dirty="0" err="1"/>
              <a:t>Kp</a:t>
            </a:r>
            <a:r>
              <a:rPr lang="en-US" sz="1400" dirty="0"/>
              <a:t>, get the RR bode plot, export it to excel and then manually shift the magnitude plot (abs) upwards by </a:t>
            </a:r>
            <a:r>
              <a:rPr lang="en-US" sz="1400" dirty="0" err="1"/>
              <a:t>Kp</a:t>
            </a:r>
            <a:r>
              <a:rPr lang="en-US" sz="1400" dirty="0"/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367629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66E7-CF34-4260-8AB7-020CDABB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Dynamic Signal Analyzer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3DC74-800E-40F1-A714-E590B6FF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04" y="949834"/>
            <a:ext cx="9388596" cy="5739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D3309-C66A-4062-8F4A-65CA305AE4E2}"/>
              </a:ext>
            </a:extLst>
          </p:cNvPr>
          <p:cNvSpPr txBox="1"/>
          <p:nvPr/>
        </p:nvSpPr>
        <p:spPr>
          <a:xfrm>
            <a:off x="0" y="1513546"/>
            <a:ext cx="28898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b="1" dirty="0">
                <a:solidFill>
                  <a:srgbClr val="0070C0"/>
                </a:solidFill>
              </a:rPr>
              <a:t>Export the Mag and phase bode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the DSA stops, it will plot the magnitude and phase plots.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export the magnitude and phase plots to excel by right-click and selecting Export-&gt;to Excel as shown.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41ECA-819D-4516-87B2-9FF8629A4B63}"/>
              </a:ext>
            </a:extLst>
          </p:cNvPr>
          <p:cNvSpPr/>
          <p:nvPr/>
        </p:nvSpPr>
        <p:spPr>
          <a:xfrm>
            <a:off x="4706754" y="3892873"/>
            <a:ext cx="7352974" cy="2864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E195E-3500-4D83-9E0F-AB408078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391E5D-5E3F-4793-A933-4228B950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DSA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6E6D6-AFC7-4972-A7FC-B6F136151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664DC-BC2C-42CB-8E96-95D71D51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655C-2B95-4897-BB3A-866DE376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95712"/>
            <a:ext cx="11163300" cy="748245"/>
          </a:xfrm>
        </p:spPr>
        <p:txBody>
          <a:bodyPr/>
          <a:lstStyle/>
          <a:p>
            <a:r>
              <a:rPr lang="en-US" dirty="0"/>
              <a:t>Unity plant (AO connected to AI), </a:t>
            </a:r>
            <a:r>
              <a:rPr lang="en-US" dirty="0" err="1"/>
              <a:t>Ts</a:t>
            </a:r>
            <a:r>
              <a:rPr lang="en-US" dirty="0"/>
              <a:t> = 0.5 </a:t>
            </a:r>
            <a:r>
              <a:rPr lang="en-US" dirty="0" err="1"/>
              <a:t>msec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82D31-BB6C-4D89-9900-00BCEFD88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8245"/>
            <a:ext cx="10561040" cy="60639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A9D9410-1ED0-4CA9-84FD-B0C95E67E7AD}"/>
              </a:ext>
            </a:extLst>
          </p:cNvPr>
          <p:cNvSpPr/>
          <p:nvPr/>
        </p:nvSpPr>
        <p:spPr>
          <a:xfrm>
            <a:off x="9991287" y="6109755"/>
            <a:ext cx="436228" cy="4362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7E1A3-32AF-45F0-A3F0-C6D0AD1450EC}"/>
              </a:ext>
            </a:extLst>
          </p:cNvPr>
          <p:cNvSpPr txBox="1"/>
          <p:nvPr/>
        </p:nvSpPr>
        <p:spPr>
          <a:xfrm>
            <a:off x="10535873" y="6005654"/>
            <a:ext cx="1712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fs = 2 kHz</a:t>
            </a:r>
          </a:p>
          <a:p>
            <a:r>
              <a:rPr lang="en-US" sz="1400" dirty="0"/>
              <a:t>180 deg. Phase lag at Nyquist freq. (1 kHz)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309B99-6200-42A5-840A-34DEC85ACE1B}"/>
                  </a:ext>
                </a:extLst>
              </p:cNvPr>
              <p:cNvSpPr txBox="1"/>
              <p:nvPr/>
            </p:nvSpPr>
            <p:spPr>
              <a:xfrm>
                <a:off x="10561040" y="1419089"/>
                <a:ext cx="163096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Transfer function in continuous time</a:t>
                </a:r>
                <a:br>
                  <a:rPr lang="en-US" sz="1600" dirty="0"/>
                </a:br>
                <a:r>
                  <a:rPr lang="en-US" sz="1600" dirty="0"/>
                  <a:t>H(s) = 1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As seen by the </a:t>
                </a:r>
                <a:r>
                  <a:rPr lang="en-US" sz="1600" dirty="0" err="1"/>
                  <a:t>myRIO</a:t>
                </a:r>
                <a:r>
                  <a:rPr lang="en-US" sz="1600" dirty="0"/>
                  <a:t>, due to A/D sampling, there is a one sample delay,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r>
                  <a:rPr lang="en-US" sz="1600" b="0" i="1" dirty="0">
                    <a:latin typeface="Cambria Math" panose="02040503050406030204" pitchFamily="18" charset="0"/>
                  </a:rPr>
                  <a:t>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Thus, one loop sample time delay.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309B99-6200-42A5-840A-34DEC85AC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040" y="1419089"/>
                <a:ext cx="1630960" cy="4524315"/>
              </a:xfrm>
              <a:prstGeom prst="rect">
                <a:avLst/>
              </a:prstGeom>
              <a:blipFill>
                <a:blip r:embed="rId3"/>
                <a:stretch>
                  <a:fillRect l="-1866" t="-404" r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5C0DA-136B-4AB8-AC3D-BEBC658D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5A670D-03EC-48D0-B581-EE9186A6E2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0668" y="95712"/>
                <a:ext cx="12091332" cy="7482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RC low pass filter,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5A670D-03EC-48D0-B581-EE9186A6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0668" y="95712"/>
                <a:ext cx="12091332" cy="748245"/>
              </a:xfrm>
              <a:blipFill>
                <a:blip r:embed="rId2"/>
                <a:stretch>
                  <a:fillRect l="-2068" t="-2213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F0254-7A64-4818-BB10-D094F2A0B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532" y="843957"/>
            <a:ext cx="10515599" cy="6043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BDD94-DF7D-4939-96DF-89905374C7B2}"/>
              </a:ext>
            </a:extLst>
          </p:cNvPr>
          <p:cNvSpPr txBox="1"/>
          <p:nvPr/>
        </p:nvSpPr>
        <p:spPr>
          <a:xfrm>
            <a:off x="7516537" y="3555094"/>
            <a:ext cx="27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myRIO</a:t>
            </a:r>
            <a:r>
              <a:rPr lang="en-US" b="1" dirty="0"/>
              <a:t> sample time: 0.5 </a:t>
            </a:r>
            <a:r>
              <a:rPr lang="en-US" b="1" dirty="0" err="1"/>
              <a:t>ms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60C225-3909-4EB8-B423-DF6D9965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1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7A1111-693F-44A4-8E82-CA54E1E292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95712"/>
                <a:ext cx="10827619" cy="748245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Another low pass filter,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=6.2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3200" dirty="0"/>
                  <a:t>, Ts = 0.0005 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7A1111-693F-44A4-8E82-CA54E1E29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95712"/>
                <a:ext cx="10827619" cy="748245"/>
              </a:xfrm>
              <a:blipFill>
                <a:blip r:embed="rId2"/>
                <a:stretch>
                  <a:fillRect l="-1407" t="-1639" r="-225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D212B-2240-4497-9F99-5584A6C05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95" y="712877"/>
            <a:ext cx="8064230" cy="604817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29FD4-48D1-42DE-BB6B-E7B01E5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73DDA-D5D1-42D9-AC9F-B130DFD64513}"/>
              </a:ext>
            </a:extLst>
          </p:cNvPr>
          <p:cNvSpPr txBox="1"/>
          <p:nvPr/>
        </p:nvSpPr>
        <p:spPr>
          <a:xfrm>
            <a:off x="8254465" y="1059307"/>
            <a:ext cx="3455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MATLAB, to convert from continuous time transfer function H(s) to discrete time transfer function H(z), use the c2d command:</a:t>
            </a:r>
          </a:p>
          <a:p>
            <a:r>
              <a:rPr lang="en-US" dirty="0"/>
              <a:t>          </a:t>
            </a:r>
            <a:r>
              <a:rPr lang="en-US" dirty="0" err="1"/>
              <a:t>sys_d</a:t>
            </a:r>
            <a:r>
              <a:rPr lang="en-US" dirty="0"/>
              <a:t> = c2d(</a:t>
            </a:r>
            <a:r>
              <a:rPr lang="en-US" dirty="0" err="1"/>
              <a:t>sys_c</a:t>
            </a:r>
            <a:r>
              <a:rPr lang="en-US" dirty="0"/>
              <a:t>, Ts)</a:t>
            </a:r>
          </a:p>
          <a:p>
            <a:endParaRPr lang="en-US" dirty="0"/>
          </a:p>
          <a:p>
            <a:r>
              <a:rPr lang="en-US" sz="1400" dirty="0"/>
              <a:t>Ts = sample time, </a:t>
            </a:r>
            <a:r>
              <a:rPr lang="en-US" sz="1400" dirty="0" err="1"/>
              <a:t>sys_c</a:t>
            </a:r>
            <a:r>
              <a:rPr lang="en-US" sz="1400" dirty="0"/>
              <a:t> = continuous time transfer function and </a:t>
            </a:r>
            <a:r>
              <a:rPr lang="en-US" sz="1400" dirty="0" err="1"/>
              <a:t>sys_d</a:t>
            </a:r>
            <a:r>
              <a:rPr lang="en-US" sz="1400" dirty="0"/>
              <a:t> = discrete time transfer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38A31-8611-427A-A201-1F3D611BA7DB}"/>
              </a:ext>
            </a:extLst>
          </p:cNvPr>
          <p:cNvSpPr txBox="1"/>
          <p:nvPr/>
        </p:nvSpPr>
        <p:spPr>
          <a:xfrm>
            <a:off x="8254465" y="4169493"/>
            <a:ext cx="3455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obtain the zero-order hold equivalent of our transfer function in discrete domain. That will match pretty well with the bode plots you obtain from the DSA functionality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63411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B64903-BFE7-457B-8C33-67AC9A42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84A3-FA82-4EA0-BE03-18CCFCF21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774E-C106-44D8-9B71-35788301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1C6E-D010-456B-873E-5B973EF0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BB9B-B4AE-4209-B149-7DB11A7D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template with up to 2 kHz loop rate.</a:t>
            </a:r>
          </a:p>
          <a:p>
            <a:r>
              <a:rPr lang="en-US" dirty="0"/>
              <a:t>Dynamic Signal Analyzer to get the frequency response bode plots built in.</a:t>
            </a:r>
          </a:p>
          <a:p>
            <a:pPr lvl="1"/>
            <a:r>
              <a:rPr lang="en-US" dirty="0"/>
              <a:t>Plant</a:t>
            </a:r>
          </a:p>
          <a:p>
            <a:pPr lvl="1"/>
            <a:r>
              <a:rPr lang="en-US" dirty="0"/>
              <a:t>Loop return ratio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21363-D741-4C31-9EFC-D830673B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5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specs and cycle specs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909" y="931863"/>
            <a:ext cx="9590182" cy="524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0303" y="6264869"/>
            <a:ext cx="1007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 specs are directly entered as constants into the Droppable DSA. Hover over them with context help on (</a:t>
            </a:r>
            <a:r>
              <a:rPr lang="en-US" dirty="0" err="1"/>
              <a:t>Ctrl+H</a:t>
            </a:r>
            <a:r>
              <a:rPr lang="en-US" dirty="0"/>
              <a:t>) to see the description.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05449" y="5115697"/>
            <a:ext cx="2042983" cy="125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09535" y="4794423"/>
            <a:ext cx="535460" cy="157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A26A8-808A-4BAA-8AB1-C563006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CH1, CH0 and location of excitation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311" y="931863"/>
            <a:ext cx="9576923" cy="524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0303" y="6264869"/>
            <a:ext cx="1007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click on the variables connected to CH1, CH0 of the droppable DSA to change them to the variables required. Analog Input = Plant output, Analog Output = Control effort, Error = Ref – Plant Output. 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6017741" y="5420497"/>
            <a:ext cx="448962" cy="84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81" y="1021492"/>
            <a:ext cx="2174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location of adding DSA excitation in the control loop. It can be added either to the reference or to the analog output.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2323070" y="2037155"/>
            <a:ext cx="3468130" cy="50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81" y="3554413"/>
            <a:ext cx="217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value set to 0 when the DSA mode is selected.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323070" y="4016078"/>
            <a:ext cx="7150444" cy="106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C1F7C-8C03-485F-A465-0EF05733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DSA running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633" y="931863"/>
            <a:ext cx="9126734" cy="524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0303" y="6264869"/>
            <a:ext cx="1007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DSA is running the Bode plot is cleared and it is replotted with the DSA generated data after it stops.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955D0-ED80-4475-8612-114F9EC8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0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DSA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633" y="690947"/>
            <a:ext cx="9126734" cy="524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934670"/>
            <a:ext cx="1205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There is a time delay of one sample time (Ts) due to the DAQmx implementation in which it sends the Analog Output for this sample at the clock edge for the next sample.  (</a:t>
            </a:r>
            <a:r>
              <a:rPr lang="en-US" dirty="0">
                <a:hlinkClick r:id="rId3"/>
              </a:rPr>
              <a:t>http://www.ni.com/tutorial/3215/en/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http://zone.ni.com/reference/en-XX/help/370466Y-01/mxcncpts/controlappcase6/</a:t>
            </a:r>
            <a:r>
              <a:rPr lang="en-US" dirty="0"/>
              <a:t> 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7805-61CC-472F-95D2-F4DAFA61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9D5-49FE-4CCC-8038-0002B480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91E5-76BD-4399-9656-732C3994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connections will be made through the </a:t>
            </a:r>
            <a:r>
              <a:rPr lang="en-US" dirty="0" err="1"/>
              <a:t>myRIO</a:t>
            </a:r>
            <a:r>
              <a:rPr lang="en-US" dirty="0"/>
              <a:t> protoboard provided:</a:t>
            </a:r>
          </a:p>
          <a:p>
            <a:pPr lvl="1"/>
            <a:r>
              <a:rPr lang="en-US" dirty="0"/>
              <a:t>AI 0 : Plant output being read by the </a:t>
            </a:r>
            <a:r>
              <a:rPr lang="en-US" dirty="0" err="1"/>
              <a:t>myRIO</a:t>
            </a:r>
            <a:endParaRPr lang="en-US" dirty="0"/>
          </a:p>
          <a:p>
            <a:pPr lvl="1"/>
            <a:r>
              <a:rPr lang="en-US" dirty="0"/>
              <a:t>AI 1 : Reference signal for the control loop</a:t>
            </a:r>
          </a:p>
          <a:p>
            <a:pPr lvl="1"/>
            <a:r>
              <a:rPr lang="en-US" dirty="0"/>
              <a:t>AO 0 : Control effort signal to the plant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connections are on the protoboard side of </a:t>
            </a:r>
            <a:r>
              <a:rPr lang="en-US" dirty="0" err="1"/>
              <a:t>myRIO</a:t>
            </a:r>
            <a:r>
              <a:rPr lang="en-US" dirty="0"/>
              <a:t>, called the Mini-system Port (MSP) or the “C” connector.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A72BD-3E4A-499F-ADAD-3D15F100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1C4-4509-43E9-B5A4-150B466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BEA1-D17D-4FBB-BD36-F0F68779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07" y="843957"/>
            <a:ext cx="9532495" cy="584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9D9B0-811B-4218-8881-CF7C82359A83}"/>
              </a:ext>
            </a:extLst>
          </p:cNvPr>
          <p:cNvSpPr txBox="1"/>
          <p:nvPr/>
        </p:nvSpPr>
        <p:spPr>
          <a:xfrm>
            <a:off x="139308" y="1052423"/>
            <a:ext cx="2380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Loop timing</a:t>
            </a:r>
          </a:p>
          <a:p>
            <a:r>
              <a:rPr lang="en-US" sz="1600" dirty="0"/>
              <a:t>Set loop rate of each loop (Restart program for changes to take effect).</a:t>
            </a:r>
          </a:p>
          <a:p>
            <a:endParaRPr lang="en-US" sz="1600" dirty="0"/>
          </a:p>
          <a:p>
            <a:r>
              <a:rPr lang="en-US" sz="1600" dirty="0"/>
              <a:t>Also displays the #Finished late counter (refreshed after stopping the program), which shows the number of times the particular loop ran late. Useful to check jitter in your discrete control system.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F7A2-FCA2-44F7-A01B-66878FBF17D0}"/>
              </a:ext>
            </a:extLst>
          </p:cNvPr>
          <p:cNvSpPr/>
          <p:nvPr/>
        </p:nvSpPr>
        <p:spPr>
          <a:xfrm>
            <a:off x="2606459" y="1492371"/>
            <a:ext cx="1447954" cy="9575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7D135B-08C3-4805-BA91-EA186596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1C4-4509-43E9-B5A4-150B466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BEA1-D17D-4FBB-BD36-F0F68779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05" y="843957"/>
            <a:ext cx="9532495" cy="584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9D9B0-811B-4218-8881-CF7C82359A83}"/>
              </a:ext>
            </a:extLst>
          </p:cNvPr>
          <p:cNvSpPr txBox="1"/>
          <p:nvPr/>
        </p:nvSpPr>
        <p:spPr>
          <a:xfrm>
            <a:off x="0" y="1659285"/>
            <a:ext cx="25892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Ref. Gen</a:t>
            </a:r>
          </a:p>
          <a:p>
            <a:r>
              <a:rPr lang="en-US" sz="1600" dirty="0"/>
              <a:t>Various options of generating the reference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Analog In: </a:t>
            </a:r>
            <a:r>
              <a:rPr lang="en-US" sz="1600" dirty="0"/>
              <a:t>Uses C/AI-1 as the input voltage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Manual:</a:t>
            </a:r>
            <a:r>
              <a:rPr lang="en-US" sz="1600" dirty="0"/>
              <a:t> manually set DC value of the reference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Wave Gen.: </a:t>
            </a:r>
            <a:r>
              <a:rPr lang="en-US" sz="1600" dirty="0"/>
              <a:t>use an in-built function generator to set the reference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DSA: </a:t>
            </a:r>
            <a:r>
              <a:rPr lang="en-US" sz="1600" dirty="0"/>
              <a:t>Dynamic Signal Analyzer (used to get frequency responses).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F7A2-FCA2-44F7-A01B-66878FBF17D0}"/>
              </a:ext>
            </a:extLst>
          </p:cNvPr>
          <p:cNvSpPr/>
          <p:nvPr/>
        </p:nvSpPr>
        <p:spPr>
          <a:xfrm>
            <a:off x="2589204" y="2488722"/>
            <a:ext cx="2008671" cy="25491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7EAC0-147B-4EC2-91E6-2BF61571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7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1C4-4509-43E9-B5A4-150B466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BEA1-D17D-4FBB-BD36-F0F68779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05" y="843957"/>
            <a:ext cx="9532495" cy="584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9D9B0-811B-4218-8881-CF7C82359A83}"/>
              </a:ext>
            </a:extLst>
          </p:cNvPr>
          <p:cNvSpPr txBox="1"/>
          <p:nvPr/>
        </p:nvSpPr>
        <p:spPr>
          <a:xfrm>
            <a:off x="1" y="4132137"/>
            <a:ext cx="2589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Controller Params</a:t>
            </a:r>
          </a:p>
          <a:p>
            <a:r>
              <a:rPr lang="en-US" sz="1600" dirty="0"/>
              <a:t>Set </a:t>
            </a:r>
            <a:r>
              <a:rPr lang="en-US" sz="1600" b="1" dirty="0"/>
              <a:t>Proportional Gain (</a:t>
            </a:r>
            <a:r>
              <a:rPr lang="en-US" sz="1600" b="1" dirty="0" err="1"/>
              <a:t>Kp</a:t>
            </a:r>
            <a:r>
              <a:rPr lang="en-US" sz="1600" b="1" dirty="0"/>
              <a:t>) </a:t>
            </a:r>
            <a:r>
              <a:rPr lang="en-US" sz="1600" dirty="0"/>
              <a:t>of the controller.</a:t>
            </a:r>
          </a:p>
          <a:p>
            <a:endParaRPr lang="en-US" sz="1600" dirty="0"/>
          </a:p>
          <a:p>
            <a:r>
              <a:rPr lang="en-US" sz="1600" b="1" dirty="0"/>
              <a:t>Controller On?: </a:t>
            </a:r>
            <a:br>
              <a:rPr lang="en-US" sz="1600" b="1" dirty="0"/>
            </a:br>
            <a:r>
              <a:rPr lang="en-US" sz="1600" dirty="0"/>
              <a:t>If off, the controller output is forced to 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F7A2-FCA2-44F7-A01B-66878FBF17D0}"/>
              </a:ext>
            </a:extLst>
          </p:cNvPr>
          <p:cNvSpPr/>
          <p:nvPr/>
        </p:nvSpPr>
        <p:spPr>
          <a:xfrm>
            <a:off x="2589203" y="5040078"/>
            <a:ext cx="2008671" cy="7482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91F62-3555-46B8-85AA-E969ACB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1C4-4509-43E9-B5A4-150B466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BEA1-D17D-4FBB-BD36-F0F68779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05" y="843957"/>
            <a:ext cx="9532495" cy="584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9D9B0-811B-4218-8881-CF7C82359A83}"/>
              </a:ext>
            </a:extLst>
          </p:cNvPr>
          <p:cNvSpPr txBox="1"/>
          <p:nvPr/>
        </p:nvSpPr>
        <p:spPr>
          <a:xfrm>
            <a:off x="0" y="3645210"/>
            <a:ext cx="2589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Program options</a:t>
            </a:r>
          </a:p>
          <a:p>
            <a:r>
              <a:rPr lang="en-US" sz="1600" b="1" dirty="0"/>
              <a:t>Pause chart: </a:t>
            </a:r>
          </a:p>
          <a:p>
            <a:r>
              <a:rPr lang="en-US" sz="1600" dirty="0"/>
              <a:t>Pauses the chart plotting to allow for zooming into the signals.</a:t>
            </a:r>
          </a:p>
          <a:p>
            <a:endParaRPr lang="en-US" sz="1600" dirty="0"/>
          </a:p>
          <a:p>
            <a:r>
              <a:rPr lang="en-US" sz="1600" b="1" dirty="0"/>
              <a:t>Stop?:</a:t>
            </a:r>
            <a:br>
              <a:rPr lang="en-US" sz="1600" b="1" dirty="0"/>
            </a:br>
            <a:r>
              <a:rPr lang="en-US" sz="1600" dirty="0"/>
              <a:t>Stops the program</a:t>
            </a:r>
          </a:p>
          <a:p>
            <a:endParaRPr lang="en-US" sz="1600" dirty="0"/>
          </a:p>
          <a:p>
            <a:r>
              <a:rPr lang="en-US" sz="1600" b="1" dirty="0"/>
              <a:t>Status:</a:t>
            </a:r>
          </a:p>
          <a:p>
            <a:r>
              <a:rPr lang="en-US" sz="1600" dirty="0"/>
              <a:t>Displays current program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F7A2-FCA2-44F7-A01B-66878FBF17D0}"/>
              </a:ext>
            </a:extLst>
          </p:cNvPr>
          <p:cNvSpPr/>
          <p:nvPr/>
        </p:nvSpPr>
        <p:spPr>
          <a:xfrm>
            <a:off x="2589204" y="5773323"/>
            <a:ext cx="2008671" cy="7482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CCB32-6F0D-4E98-A4A3-E1E5E04E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1C4-4509-43E9-B5A4-150B466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BEA1-D17D-4FBB-BD36-F0F68779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05" y="843957"/>
            <a:ext cx="9532495" cy="5848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9D9B0-811B-4218-8881-CF7C82359A83}"/>
              </a:ext>
            </a:extLst>
          </p:cNvPr>
          <p:cNvSpPr txBox="1"/>
          <p:nvPr/>
        </p:nvSpPr>
        <p:spPr>
          <a:xfrm>
            <a:off x="70300" y="1445474"/>
            <a:ext cx="25892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Waveform tabs</a:t>
            </a:r>
          </a:p>
          <a:p>
            <a:r>
              <a:rPr lang="en-US" sz="1600" b="1" dirty="0"/>
              <a:t>Controller signals:</a:t>
            </a:r>
          </a:p>
          <a:p>
            <a:r>
              <a:rPr lang="en-US" sz="1600" dirty="0"/>
              <a:t>View reference, plant output and control-effort.</a:t>
            </a:r>
          </a:p>
          <a:p>
            <a:endParaRPr lang="en-US" sz="1600" dirty="0"/>
          </a:p>
          <a:p>
            <a:r>
              <a:rPr lang="en-US" sz="1600" b="1" dirty="0"/>
              <a:t>DSA:</a:t>
            </a:r>
          </a:p>
          <a:p>
            <a:r>
              <a:rPr lang="en-US" sz="1600" dirty="0"/>
              <a:t>View Dynamic Signal Analyzer (DSA) signals and frequency response measurement </a:t>
            </a:r>
            <a:br>
              <a:rPr lang="en-US" sz="1600" dirty="0"/>
            </a:br>
            <a:r>
              <a:rPr lang="en-US" sz="1600" dirty="0"/>
              <a:t>(after measurement is completed).</a:t>
            </a:r>
          </a:p>
          <a:p>
            <a:endParaRPr lang="en-US" sz="1600" dirty="0"/>
          </a:p>
          <a:p>
            <a:r>
              <a:rPr lang="en-US" sz="1600" i="1" dirty="0"/>
              <a:t>More on DSA later.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F7A2-FCA2-44F7-A01B-66878FBF17D0}"/>
              </a:ext>
            </a:extLst>
          </p:cNvPr>
          <p:cNvSpPr/>
          <p:nvPr/>
        </p:nvSpPr>
        <p:spPr>
          <a:xfrm>
            <a:off x="4620135" y="1326451"/>
            <a:ext cx="7501565" cy="53950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AD145-B2D2-4242-988F-78E6002F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A4F1-B8AF-43D8-872D-F6AD5F6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Block-diagram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B10B-CD10-487A-899E-E1F3F6DE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parallel loops</a:t>
            </a:r>
          </a:p>
          <a:p>
            <a:pPr lvl="1"/>
            <a:r>
              <a:rPr lang="en-US" dirty="0"/>
              <a:t>User-Interface (UI) loop (non-deterministic)</a:t>
            </a:r>
          </a:p>
          <a:p>
            <a:pPr lvl="1"/>
            <a:r>
              <a:rPr lang="en-US" dirty="0">
                <a:hlinkClick r:id="rId2"/>
              </a:rPr>
              <a:t>Control and Simulation Loop (</a:t>
            </a:r>
            <a:r>
              <a:rPr lang="en-US" dirty="0" err="1">
                <a:hlinkClick r:id="rId2"/>
              </a:rPr>
              <a:t>CD&amp;Sim</a:t>
            </a:r>
            <a:r>
              <a:rPr lang="en-US" dirty="0">
                <a:hlinkClick r:id="rId2"/>
              </a:rPr>
              <a:t>) </a:t>
            </a:r>
            <a:r>
              <a:rPr lang="en-US" dirty="0"/>
              <a:t>– deterministic</a:t>
            </a:r>
          </a:p>
          <a:p>
            <a:pPr lvl="1"/>
            <a:r>
              <a:rPr lang="en-US" dirty="0"/>
              <a:t>Reference Generation / DSA loop – deterministic</a:t>
            </a:r>
          </a:p>
          <a:p>
            <a:pPr lvl="1"/>
            <a:endParaRPr lang="en-US" dirty="0"/>
          </a:p>
          <a:p>
            <a:r>
              <a:rPr lang="en-US" dirty="0"/>
              <a:t>Inter-loop communication using </a:t>
            </a:r>
            <a:r>
              <a:rPr lang="en-US" dirty="0">
                <a:hlinkClick r:id="rId3"/>
              </a:rPr>
              <a:t>local variables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RT-FIFO</a:t>
            </a:r>
            <a:r>
              <a:rPr lang="en-US" dirty="0"/>
              <a:t> variables.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State machine architecture</a:t>
            </a:r>
            <a:r>
              <a:rPr lang="en-US" dirty="0"/>
              <a:t> for User-Interface.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4C2C-92A9-4D38-8972-21DB8C03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7179-FD13-4AB1-8B51-26C32A0DB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1199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Controller template with DSA</vt:lpstr>
      <vt:lpstr>Overview</vt:lpstr>
      <vt:lpstr>Pinout Configuration</vt:lpstr>
      <vt:lpstr>Front Panel</vt:lpstr>
      <vt:lpstr>Front Panel</vt:lpstr>
      <vt:lpstr>Front Panel</vt:lpstr>
      <vt:lpstr>Front Panel</vt:lpstr>
      <vt:lpstr>Front Panel</vt:lpstr>
      <vt:lpstr>Block-diagram overview</vt:lpstr>
      <vt:lpstr>Block diagram - controller</vt:lpstr>
      <vt:lpstr>Using the Dynamic Signal Analyzer</vt:lpstr>
      <vt:lpstr>Using the Dynamic Signal Analyzer</vt:lpstr>
      <vt:lpstr>Using the Dynamic Signal Analyzer</vt:lpstr>
      <vt:lpstr>Using the Dynamic Signal Analyzer</vt:lpstr>
      <vt:lpstr>Sample DSA results</vt:lpstr>
      <vt:lpstr>Unity plant (AO connected to AI), Ts = 0.5 msec</vt:lpstr>
      <vt:lpstr>RC low pass filter, τ=4.7 ms, f_3dB≈34 Hz</vt:lpstr>
      <vt:lpstr>Another low pass filter, τ=6.2 ms, f_3dB≈25 Hz, Ts = 0.0005 s</vt:lpstr>
      <vt:lpstr>More information</vt:lpstr>
      <vt:lpstr>Excitation specs and cycle specs</vt:lpstr>
      <vt:lpstr>Selecting CH1, CH0 and location of excitation</vt:lpstr>
      <vt:lpstr>DSA running</vt:lpstr>
      <vt:lpstr>DSA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template with DSA</dc:title>
  <dc:creator>Brij Bhushan</dc:creator>
  <cp:lastModifiedBy>Brij Bhushan</cp:lastModifiedBy>
  <cp:revision>51</cp:revision>
  <dcterms:created xsi:type="dcterms:W3CDTF">2017-03-13T21:13:49Z</dcterms:created>
  <dcterms:modified xsi:type="dcterms:W3CDTF">2018-09-28T23:22:59Z</dcterms:modified>
</cp:coreProperties>
</file>