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87" r:id="rId3"/>
    <p:sldId id="288" r:id="rId4"/>
    <p:sldId id="286" r:id="rId5"/>
    <p:sldId id="265" r:id="rId6"/>
    <p:sldId id="278" r:id="rId7"/>
    <p:sldId id="266" r:id="rId8"/>
    <p:sldId id="279" r:id="rId9"/>
    <p:sldId id="284" r:id="rId10"/>
    <p:sldId id="285" r:id="rId11"/>
    <p:sldId id="263" r:id="rId12"/>
    <p:sldId id="267" r:id="rId13"/>
    <p:sldId id="268" r:id="rId14"/>
    <p:sldId id="269" r:id="rId15"/>
    <p:sldId id="273" r:id="rId16"/>
    <p:sldId id="270" r:id="rId17"/>
    <p:sldId id="274" r:id="rId18"/>
    <p:sldId id="275" r:id="rId19"/>
    <p:sldId id="271" r:id="rId20"/>
    <p:sldId id="276" r:id="rId21"/>
    <p:sldId id="264" r:id="rId22"/>
    <p:sldId id="272" r:id="rId23"/>
    <p:sldId id="277" r:id="rId24"/>
    <p:sldId id="281" r:id="rId25"/>
    <p:sldId id="282" r:id="rId26"/>
    <p:sldId id="289" r:id="rId27"/>
    <p:sldId id="290" r:id="rId28"/>
    <p:sldId id="292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other/mult-pkg/introduction-to-linear-mixed-models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72579"/>
            <a:ext cx="8991600" cy="1645920"/>
          </a:xfrm>
        </p:spPr>
        <p:txBody>
          <a:bodyPr/>
          <a:lstStyle/>
          <a:p>
            <a:r>
              <a:rPr lang="es-AR" dirty="0"/>
              <a:t>MODELOS Lineales MIXTOS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582" y="4327298"/>
            <a:ext cx="10016836" cy="2164730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Hernán Costa Vila – Mauro Bringas</a:t>
            </a:r>
          </a:p>
          <a:p>
            <a:r>
              <a:rPr lang="es-AR" sz="2400" dirty="0">
                <a:solidFill>
                  <a:schemeClr val="bg1"/>
                </a:solidFill>
              </a:rPr>
              <a:t>Enfoque estadístico del aprendizaje 2023</a:t>
            </a:r>
          </a:p>
          <a:p>
            <a:r>
              <a:rPr lang="es-AR" sz="2400" dirty="0">
                <a:solidFill>
                  <a:schemeClr val="bg1"/>
                </a:solidFill>
              </a:rPr>
              <a:t>FCEN - UBA</a:t>
            </a:r>
          </a:p>
          <a:p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32873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3A33-B6FD-045A-D6C5-E8373FA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Test de hipótesis para Selección de modelos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8D2A-0BA5-C53F-E4B0-4BCB4C1E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En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caso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modelos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anidados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, se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suele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considerer que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el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más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general (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Nulo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funciona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como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referencia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y es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que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considera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válido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(H</a:t>
            </a:r>
            <a:r>
              <a:rPr lang="en-US" baseline="-25000" dirty="0">
                <a:solidFill>
                  <a:srgbClr val="000000"/>
                </a:solidFill>
                <a:latin typeface="CMR10"/>
              </a:rPr>
              <a:t>0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Un Segundo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anidado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alternativo),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más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simple, es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que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considera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hipótesis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alternativa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(H</a:t>
            </a:r>
            <a:r>
              <a:rPr lang="en-US" baseline="-25000" dirty="0">
                <a:solidFill>
                  <a:srgbClr val="000000"/>
                </a:solidFill>
                <a:latin typeface="CMR10"/>
              </a:rPr>
              <a:t>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.</a:t>
            </a:r>
          </a:p>
          <a:p>
            <a:pPr algn="l"/>
            <a:endParaRPr lang="en-US" dirty="0">
              <a:solidFill>
                <a:srgbClr val="000000"/>
              </a:solidFill>
              <a:latin typeface="CMR1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MR10"/>
              </a:rPr>
              <a:t>Lo que se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testea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es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si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resulta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posible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, con la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evidencia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obtenida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, utilizer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el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más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simple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en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lugar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modelo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CMR10"/>
              </a:rPr>
              <a:t>referencia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.</a:t>
            </a:r>
            <a:endParaRPr lang="en-US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173894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727" y="585653"/>
            <a:ext cx="8991600" cy="1645920"/>
          </a:xfrm>
        </p:spPr>
        <p:txBody>
          <a:bodyPr/>
          <a:lstStyle/>
          <a:p>
            <a:r>
              <a:rPr lang="es-AR" dirty="0"/>
              <a:t>MODELOS Lineales MIXTOS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509" y="2809052"/>
            <a:ext cx="10016836" cy="2164730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schemeClr val="bg1"/>
                </a:solidFill>
              </a:rPr>
              <a:t>Algunos ejemplos ilustrativos</a:t>
            </a:r>
          </a:p>
          <a:p>
            <a:endParaRPr lang="es-AR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993A0F-7769-CBE8-28DA-EF52EB6778E6}"/>
              </a:ext>
            </a:extLst>
          </p:cNvPr>
          <p:cNvSpPr txBox="1"/>
          <p:nvPr/>
        </p:nvSpPr>
        <p:spPr>
          <a:xfrm>
            <a:off x="1146463" y="4555237"/>
            <a:ext cx="102073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Basado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</a:rPr>
              <a:t>Pinheiro, J. C. y Bates, D. M. (2000), Mixed-Effects Models in S and S-PLUS, Springer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Datasets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</a:rPr>
              <a:t>Libreria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</a:rPr>
              <a:t>nlme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72204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que únicamente tienen efectos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638044"/>
            <a:ext cx="10201275" cy="3101983"/>
          </a:xfrm>
        </p:spPr>
        <p:txBody>
          <a:bodyPr/>
          <a:lstStyle/>
          <a:p>
            <a:r>
              <a:rPr lang="es-AR" dirty="0"/>
              <a:t>Al fabricar rieles para transporte ferroviario, una forma de caracterizar la homogeneidad del material es medir el tiempo que le lleva a una onda mecánica viajar entre los extremos de un segmento de riel.</a:t>
            </a:r>
          </a:p>
          <a:p>
            <a:endParaRPr lang="es-AR" dirty="0"/>
          </a:p>
          <a:p>
            <a:pPr lvl="8"/>
            <a:r>
              <a:rPr lang="es-AR" dirty="0"/>
              <a:t>No hay variable experimental más que “la heterogeneidad” de los rieles.</a:t>
            </a:r>
          </a:p>
          <a:p>
            <a:pPr lvl="8"/>
            <a:r>
              <a:rPr lang="es-AR" dirty="0"/>
              <a:t>Cada riel se mide por triplicado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1: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628182-50EB-5673-12BD-8C771FC3CF4C}"/>
              </a:ext>
            </a:extLst>
          </p:cNvPr>
          <p:cNvGrpSpPr/>
          <p:nvPr/>
        </p:nvGrpSpPr>
        <p:grpSpPr>
          <a:xfrm>
            <a:off x="381000" y="3867150"/>
            <a:ext cx="1704975" cy="571500"/>
            <a:chOff x="381000" y="3867150"/>
            <a:chExt cx="1704975" cy="5715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D1ADDB-1D2D-6484-0E01-5F98A1FA10FC}"/>
                </a:ext>
              </a:extLst>
            </p:cNvPr>
            <p:cNvSpPr/>
            <p:nvPr/>
          </p:nvSpPr>
          <p:spPr>
            <a:xfrm>
              <a:off x="381000" y="3990975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07D7A8-9377-F3D8-B0FD-1732168377ED}"/>
                </a:ext>
              </a:extLst>
            </p:cNvPr>
            <p:cNvSpPr/>
            <p:nvPr/>
          </p:nvSpPr>
          <p:spPr>
            <a:xfrm>
              <a:off x="381000" y="4286250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9C869A-35A9-1C54-239D-BC4A34359667}"/>
                </a:ext>
              </a:extLst>
            </p:cNvPr>
            <p:cNvSpPr/>
            <p:nvPr/>
          </p:nvSpPr>
          <p:spPr>
            <a:xfrm>
              <a:off x="60483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33731-4B66-887B-C174-79F47D79C4F4}"/>
                </a:ext>
              </a:extLst>
            </p:cNvPr>
            <p:cNvSpPr/>
            <p:nvPr/>
          </p:nvSpPr>
          <p:spPr>
            <a:xfrm>
              <a:off x="80962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41FE4A-CA70-91E6-3D05-1FB28D08F01C}"/>
                </a:ext>
              </a:extLst>
            </p:cNvPr>
            <p:cNvSpPr/>
            <p:nvPr/>
          </p:nvSpPr>
          <p:spPr>
            <a:xfrm>
              <a:off x="1014412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276EF3-8E96-6E16-BB80-0D82C741EC16}"/>
                </a:ext>
              </a:extLst>
            </p:cNvPr>
            <p:cNvSpPr/>
            <p:nvPr/>
          </p:nvSpPr>
          <p:spPr>
            <a:xfrm>
              <a:off x="1219200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AB7E9A-5C81-F7D7-BC80-443C8B2800DB}"/>
                </a:ext>
              </a:extLst>
            </p:cNvPr>
            <p:cNvSpPr/>
            <p:nvPr/>
          </p:nvSpPr>
          <p:spPr>
            <a:xfrm>
              <a:off x="1423988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9D4827-44A8-DD54-EFBF-0FD9F220ED4B}"/>
                </a:ext>
              </a:extLst>
            </p:cNvPr>
            <p:cNvSpPr/>
            <p:nvPr/>
          </p:nvSpPr>
          <p:spPr>
            <a:xfrm>
              <a:off x="162877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A3F63E-4DC7-A1C8-FCCB-009CDE3BD920}"/>
                </a:ext>
              </a:extLst>
            </p:cNvPr>
            <p:cNvSpPr/>
            <p:nvPr/>
          </p:nvSpPr>
          <p:spPr>
            <a:xfrm>
              <a:off x="183356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21196F-4575-3AD3-2A88-155E63730000}"/>
              </a:ext>
            </a:extLst>
          </p:cNvPr>
          <p:cNvGrpSpPr/>
          <p:nvPr/>
        </p:nvGrpSpPr>
        <p:grpSpPr>
          <a:xfrm>
            <a:off x="366712" y="4517838"/>
            <a:ext cx="1704975" cy="571500"/>
            <a:chOff x="381000" y="3867150"/>
            <a:chExt cx="1704975" cy="5715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8F13AA-4997-3F5B-00CE-B2F0229A9FBB}"/>
                </a:ext>
              </a:extLst>
            </p:cNvPr>
            <p:cNvSpPr/>
            <p:nvPr/>
          </p:nvSpPr>
          <p:spPr>
            <a:xfrm>
              <a:off x="381000" y="3990975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31C63E-E1AC-D415-2C79-3578A46C4F3A}"/>
                </a:ext>
              </a:extLst>
            </p:cNvPr>
            <p:cNvSpPr/>
            <p:nvPr/>
          </p:nvSpPr>
          <p:spPr>
            <a:xfrm>
              <a:off x="381000" y="4286250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110516-75BE-B1F8-29E7-C4DE2CCB76F0}"/>
                </a:ext>
              </a:extLst>
            </p:cNvPr>
            <p:cNvSpPr/>
            <p:nvPr/>
          </p:nvSpPr>
          <p:spPr>
            <a:xfrm>
              <a:off x="60483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B986F-B2FE-3B0C-E286-0A54E830B979}"/>
                </a:ext>
              </a:extLst>
            </p:cNvPr>
            <p:cNvSpPr/>
            <p:nvPr/>
          </p:nvSpPr>
          <p:spPr>
            <a:xfrm>
              <a:off x="80962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510F87-FD99-16C9-9CD1-CD1ED48D659C}"/>
                </a:ext>
              </a:extLst>
            </p:cNvPr>
            <p:cNvSpPr/>
            <p:nvPr/>
          </p:nvSpPr>
          <p:spPr>
            <a:xfrm>
              <a:off x="1014412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75591B2-6634-9B3F-1986-0CAC664C912A}"/>
                </a:ext>
              </a:extLst>
            </p:cNvPr>
            <p:cNvSpPr/>
            <p:nvPr/>
          </p:nvSpPr>
          <p:spPr>
            <a:xfrm>
              <a:off x="1219200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37B5A6-3560-41A0-8DFC-5DFDAD76D7B9}"/>
                </a:ext>
              </a:extLst>
            </p:cNvPr>
            <p:cNvSpPr/>
            <p:nvPr/>
          </p:nvSpPr>
          <p:spPr>
            <a:xfrm>
              <a:off x="1423988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AAFA87-08F6-62BC-4258-94A6E49BC4D8}"/>
                </a:ext>
              </a:extLst>
            </p:cNvPr>
            <p:cNvSpPr/>
            <p:nvPr/>
          </p:nvSpPr>
          <p:spPr>
            <a:xfrm>
              <a:off x="162877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0BAFC4-4ABA-D52C-06C1-70EDF191C9F2}"/>
                </a:ext>
              </a:extLst>
            </p:cNvPr>
            <p:cNvSpPr/>
            <p:nvPr/>
          </p:nvSpPr>
          <p:spPr>
            <a:xfrm>
              <a:off x="183356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F893A3-D5D9-B4D3-4ED5-912B7B9B4F89}"/>
              </a:ext>
            </a:extLst>
          </p:cNvPr>
          <p:cNvGrpSpPr/>
          <p:nvPr/>
        </p:nvGrpSpPr>
        <p:grpSpPr>
          <a:xfrm>
            <a:off x="416719" y="5782609"/>
            <a:ext cx="1704975" cy="571500"/>
            <a:chOff x="381000" y="3867150"/>
            <a:chExt cx="1704975" cy="5715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C0C0675-C8D4-82A8-C95C-E2F55206526D}"/>
                </a:ext>
              </a:extLst>
            </p:cNvPr>
            <p:cNvSpPr/>
            <p:nvPr/>
          </p:nvSpPr>
          <p:spPr>
            <a:xfrm>
              <a:off x="381000" y="3990975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5C3601A-FC8A-E87E-BEB2-E39C728FF666}"/>
                </a:ext>
              </a:extLst>
            </p:cNvPr>
            <p:cNvSpPr/>
            <p:nvPr/>
          </p:nvSpPr>
          <p:spPr>
            <a:xfrm>
              <a:off x="381000" y="4286250"/>
              <a:ext cx="1704975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506FEA-F201-4E7E-7F30-E2D8FB00A73B}"/>
                </a:ext>
              </a:extLst>
            </p:cNvPr>
            <p:cNvSpPr/>
            <p:nvPr/>
          </p:nvSpPr>
          <p:spPr>
            <a:xfrm>
              <a:off x="60483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E88F7EA-B51E-71B9-5853-70E1BD997D67}"/>
                </a:ext>
              </a:extLst>
            </p:cNvPr>
            <p:cNvSpPr/>
            <p:nvPr/>
          </p:nvSpPr>
          <p:spPr>
            <a:xfrm>
              <a:off x="80962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2D3EF0-0D12-D05B-2C91-73F592001D0B}"/>
                </a:ext>
              </a:extLst>
            </p:cNvPr>
            <p:cNvSpPr/>
            <p:nvPr/>
          </p:nvSpPr>
          <p:spPr>
            <a:xfrm>
              <a:off x="1014412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0924148-1417-E175-CB6E-74F61C5CEB93}"/>
                </a:ext>
              </a:extLst>
            </p:cNvPr>
            <p:cNvSpPr/>
            <p:nvPr/>
          </p:nvSpPr>
          <p:spPr>
            <a:xfrm>
              <a:off x="1219200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A8115E-64CA-C7A7-E858-853F602973D4}"/>
                </a:ext>
              </a:extLst>
            </p:cNvPr>
            <p:cNvSpPr/>
            <p:nvPr/>
          </p:nvSpPr>
          <p:spPr>
            <a:xfrm>
              <a:off x="1423988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9C5DB6-F46B-21A8-BC59-7D7382E387C5}"/>
                </a:ext>
              </a:extLst>
            </p:cNvPr>
            <p:cNvSpPr/>
            <p:nvPr/>
          </p:nvSpPr>
          <p:spPr>
            <a:xfrm>
              <a:off x="1628776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8E6215-6FED-6B84-0C0F-B1E8E5EE8903}"/>
                </a:ext>
              </a:extLst>
            </p:cNvPr>
            <p:cNvSpPr/>
            <p:nvPr/>
          </p:nvSpPr>
          <p:spPr>
            <a:xfrm>
              <a:off x="1833564" y="3867150"/>
              <a:ext cx="100014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B2F0DE6C-47D7-F11E-3884-3D512EA7266A}"/>
              </a:ext>
            </a:extLst>
          </p:cNvPr>
          <p:cNvSpPr/>
          <p:nvPr/>
        </p:nvSpPr>
        <p:spPr>
          <a:xfrm>
            <a:off x="1159670" y="5248275"/>
            <a:ext cx="100014" cy="93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A9E24A-1348-AE80-4028-0BFEF677DC45}"/>
              </a:ext>
            </a:extLst>
          </p:cNvPr>
          <p:cNvSpPr/>
          <p:nvPr/>
        </p:nvSpPr>
        <p:spPr>
          <a:xfrm>
            <a:off x="1159670" y="5400675"/>
            <a:ext cx="100014" cy="93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597D2B8-5112-84BF-6A2A-CBB38E65B6BF}"/>
              </a:ext>
            </a:extLst>
          </p:cNvPr>
          <p:cNvSpPr/>
          <p:nvPr/>
        </p:nvSpPr>
        <p:spPr>
          <a:xfrm>
            <a:off x="1159670" y="5553075"/>
            <a:ext cx="100014" cy="93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64604"/>
              </p:ext>
            </p:extLst>
          </p:nvPr>
        </p:nvGraphicFramePr>
        <p:xfrm>
          <a:off x="9223375" y="3314700"/>
          <a:ext cx="24257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Riel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Tiempo (ms)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344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que únicamente tienen efectos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638044"/>
            <a:ext cx="10201275" cy="3101983"/>
          </a:xfrm>
        </p:spPr>
        <p:txBody>
          <a:bodyPr/>
          <a:lstStyle/>
          <a:p>
            <a:r>
              <a:rPr lang="es-AR" dirty="0"/>
              <a:t>Si nos olvidamos de la identidad de los rieles, tendremos una buena cantidad de mediciones muy dispersas.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1: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33408"/>
              </p:ext>
            </p:extLst>
          </p:nvPr>
        </p:nvGraphicFramePr>
        <p:xfrm>
          <a:off x="727075" y="3314700"/>
          <a:ext cx="24257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Riel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Tiempo (ms)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BE3703-F69A-DB50-52F3-11512E61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86000"/>
            <a:ext cx="457200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52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que únicamente tienen efectos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638044"/>
            <a:ext cx="10201275" cy="3101983"/>
          </a:xfrm>
        </p:spPr>
        <p:txBody>
          <a:bodyPr/>
          <a:lstStyle/>
          <a:p>
            <a:r>
              <a:rPr lang="es-AR" dirty="0"/>
              <a:t>Si consideramos que los triplicados pertenecen a distintos rieles, podemos ver que cada riel tiene su variabilidad intrínseca (</a:t>
            </a:r>
            <a:r>
              <a:rPr lang="es-AR" dirty="0" err="1"/>
              <a:t>within</a:t>
            </a:r>
            <a:r>
              <a:rPr lang="es-AR" dirty="0"/>
              <a:t>) y entre rieles también hay variabilidad (</a:t>
            </a:r>
            <a:r>
              <a:rPr lang="es-AR" dirty="0" err="1"/>
              <a:t>between</a:t>
            </a:r>
            <a:r>
              <a:rPr lang="es-AR" dirty="0"/>
              <a:t>)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1: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/>
        </p:nvGraphicFramePr>
        <p:xfrm>
          <a:off x="727075" y="3314700"/>
          <a:ext cx="24257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Riel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Tiempo (ms)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8FCCA4E0-E7E7-6895-9334-D5F754DC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7" y="2504694"/>
            <a:ext cx="4572000" cy="4572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2A0012-7744-2A20-BBA5-10768CA4C1AF}"/>
              </a:ext>
            </a:extLst>
          </p:cNvPr>
          <p:cNvCxnSpPr/>
          <p:nvPr/>
        </p:nvCxnSpPr>
        <p:spPr>
          <a:xfrm>
            <a:off x="5857875" y="4189035"/>
            <a:ext cx="67627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F9E44A-47B6-C8C5-FA97-6895C7D4CE7D}"/>
              </a:ext>
            </a:extLst>
          </p:cNvPr>
          <p:cNvCxnSpPr>
            <a:cxnSpLocks/>
          </p:cNvCxnSpPr>
          <p:nvPr/>
        </p:nvCxnSpPr>
        <p:spPr>
          <a:xfrm>
            <a:off x="6589810" y="4341435"/>
            <a:ext cx="202239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4A16C3-6B40-5D24-64FC-2BA76744F7A9}"/>
              </a:ext>
            </a:extLst>
          </p:cNvPr>
          <p:cNvCxnSpPr/>
          <p:nvPr/>
        </p:nvCxnSpPr>
        <p:spPr>
          <a:xfrm>
            <a:off x="7143750" y="4436685"/>
            <a:ext cx="676275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F18A4E-111A-E7BB-1796-7044B9EE3EAF}"/>
              </a:ext>
            </a:extLst>
          </p:cNvPr>
          <p:cNvCxnSpPr>
            <a:cxnSpLocks/>
          </p:cNvCxnSpPr>
          <p:nvPr/>
        </p:nvCxnSpPr>
        <p:spPr>
          <a:xfrm flipH="1">
            <a:off x="6713053" y="4550985"/>
            <a:ext cx="201515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0570CB-6C04-A716-1B53-6600C7C27633}"/>
              </a:ext>
            </a:extLst>
          </p:cNvPr>
          <p:cNvCxnSpPr>
            <a:cxnSpLocks/>
          </p:cNvCxnSpPr>
          <p:nvPr/>
        </p:nvCxnSpPr>
        <p:spPr>
          <a:xfrm>
            <a:off x="7655242" y="4255710"/>
            <a:ext cx="329565" cy="0"/>
          </a:xfrm>
          <a:prstGeom prst="straightConnector1">
            <a:avLst/>
          </a:prstGeom>
          <a:ln>
            <a:solidFill>
              <a:srgbClr val="FF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953398-264E-0F7B-3342-7E27380CCE10}"/>
              </a:ext>
            </a:extLst>
          </p:cNvPr>
          <p:cNvCxnSpPr>
            <a:cxnSpLocks/>
          </p:cNvCxnSpPr>
          <p:nvPr/>
        </p:nvCxnSpPr>
        <p:spPr>
          <a:xfrm>
            <a:off x="7410616" y="4189035"/>
            <a:ext cx="209384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AD0294-7AC7-B991-88CA-FB742885F381}"/>
              </a:ext>
            </a:extLst>
          </p:cNvPr>
          <p:cNvSpPr txBox="1"/>
          <p:nvPr/>
        </p:nvSpPr>
        <p:spPr>
          <a:xfrm>
            <a:off x="8936966" y="3581400"/>
            <a:ext cx="1890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50"/>
                </a:solidFill>
              </a:rPr>
              <a:t>Variabilidad </a:t>
            </a:r>
            <a:r>
              <a:rPr lang="es-AR" dirty="0" err="1">
                <a:solidFill>
                  <a:srgbClr val="00B050"/>
                </a:solidFill>
              </a:rPr>
              <a:t>within</a:t>
            </a:r>
            <a:endParaRPr lang="es-AR" dirty="0">
              <a:solidFill>
                <a:srgbClr val="00B050"/>
              </a:solidFill>
            </a:endParaRPr>
          </a:p>
          <a:p>
            <a:r>
              <a:rPr lang="es-AR" dirty="0">
                <a:solidFill>
                  <a:srgbClr val="00B050"/>
                </a:solidFill>
              </a:rPr>
              <a:t>o intragrupo</a:t>
            </a:r>
            <a:endParaRPr lang="en-US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51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que únicamente tienen efectos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638044"/>
            <a:ext cx="10201275" cy="3101983"/>
          </a:xfrm>
        </p:spPr>
        <p:txBody>
          <a:bodyPr/>
          <a:lstStyle/>
          <a:p>
            <a:r>
              <a:rPr lang="es-AR" dirty="0"/>
              <a:t>Si consideramos que los triplicados pertenecen a distintos rieles, podemos ver que cada riel tiene su variabilidad intrínseca (</a:t>
            </a:r>
            <a:r>
              <a:rPr lang="es-AR" dirty="0" err="1"/>
              <a:t>within</a:t>
            </a:r>
            <a:r>
              <a:rPr lang="es-AR" dirty="0"/>
              <a:t>) y entre rieles también hay variabilidad (</a:t>
            </a:r>
            <a:r>
              <a:rPr lang="es-AR" dirty="0" err="1"/>
              <a:t>between</a:t>
            </a:r>
            <a:r>
              <a:rPr lang="es-AR" dirty="0"/>
              <a:t>)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1: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/>
        </p:nvGraphicFramePr>
        <p:xfrm>
          <a:off x="727075" y="3314700"/>
          <a:ext cx="24257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Riel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Tiempo (ms)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8FCCA4E0-E7E7-6895-9334-D5F754DC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87" y="2504694"/>
            <a:ext cx="4572000" cy="4572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887B14-DABC-AE76-3193-869D578EC964}"/>
              </a:ext>
            </a:extLst>
          </p:cNvPr>
          <p:cNvCxnSpPr/>
          <p:nvPr/>
        </p:nvCxnSpPr>
        <p:spPr>
          <a:xfrm>
            <a:off x="6248400" y="4055165"/>
            <a:ext cx="0" cy="20633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77519-3445-5ECA-67B3-E75ECB4B97CE}"/>
              </a:ext>
            </a:extLst>
          </p:cNvPr>
          <p:cNvCxnSpPr/>
          <p:nvPr/>
        </p:nvCxnSpPr>
        <p:spPr>
          <a:xfrm>
            <a:off x="6706929" y="4060464"/>
            <a:ext cx="0" cy="206336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0F5EBD-CD96-95E2-D494-9BEAE6917E24}"/>
              </a:ext>
            </a:extLst>
          </p:cNvPr>
          <p:cNvCxnSpPr/>
          <p:nvPr/>
        </p:nvCxnSpPr>
        <p:spPr>
          <a:xfrm>
            <a:off x="6810294" y="4048542"/>
            <a:ext cx="0" cy="2063363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D1EC3B-C94C-B4C1-1322-8B72898046AE}"/>
              </a:ext>
            </a:extLst>
          </p:cNvPr>
          <p:cNvCxnSpPr/>
          <p:nvPr/>
        </p:nvCxnSpPr>
        <p:spPr>
          <a:xfrm>
            <a:off x="7510011" y="4048536"/>
            <a:ext cx="0" cy="206336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84EDB4-6B0C-7FE8-3D8C-A43EE29C8988}"/>
              </a:ext>
            </a:extLst>
          </p:cNvPr>
          <p:cNvCxnSpPr/>
          <p:nvPr/>
        </p:nvCxnSpPr>
        <p:spPr>
          <a:xfrm>
            <a:off x="7569651" y="4044561"/>
            <a:ext cx="0" cy="2063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84B2C0-A19F-BB76-AA21-602628E3B736}"/>
              </a:ext>
            </a:extLst>
          </p:cNvPr>
          <p:cNvCxnSpPr/>
          <p:nvPr/>
        </p:nvCxnSpPr>
        <p:spPr>
          <a:xfrm>
            <a:off x="7839999" y="4052515"/>
            <a:ext cx="0" cy="2063363"/>
          </a:xfrm>
          <a:prstGeom prst="line">
            <a:avLst/>
          </a:prstGeom>
          <a:ln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08C24B-0E54-289B-6976-AD3E1CE3B049}"/>
              </a:ext>
            </a:extLst>
          </p:cNvPr>
          <p:cNvCxnSpPr>
            <a:cxnSpLocks/>
          </p:cNvCxnSpPr>
          <p:nvPr/>
        </p:nvCxnSpPr>
        <p:spPr>
          <a:xfrm>
            <a:off x="6248400" y="3593989"/>
            <a:ext cx="18181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4ED985-8216-2F87-368E-14B86F3ABA74}"/>
              </a:ext>
            </a:extLst>
          </p:cNvPr>
          <p:cNvSpPr txBox="1"/>
          <p:nvPr/>
        </p:nvSpPr>
        <p:spPr>
          <a:xfrm>
            <a:off x="8936966" y="3581400"/>
            <a:ext cx="2115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Variabilidad </a:t>
            </a:r>
            <a:r>
              <a:rPr lang="es-AR" dirty="0" err="1">
                <a:solidFill>
                  <a:srgbClr val="FF0000"/>
                </a:solidFill>
              </a:rPr>
              <a:t>between</a:t>
            </a:r>
            <a:endParaRPr lang="es-AR" dirty="0">
              <a:solidFill>
                <a:srgbClr val="FF0000"/>
              </a:solidFill>
            </a:endParaRPr>
          </a:p>
          <a:p>
            <a:r>
              <a:rPr lang="es-AR" dirty="0">
                <a:solidFill>
                  <a:srgbClr val="FF0000"/>
                </a:solidFill>
              </a:rPr>
              <a:t>o </a:t>
            </a:r>
            <a:r>
              <a:rPr lang="es-AR" dirty="0" err="1">
                <a:solidFill>
                  <a:srgbClr val="FF0000"/>
                </a:solidFill>
              </a:rPr>
              <a:t>intergrupo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7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con diseño en bloques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214598"/>
            <a:ext cx="10201275" cy="3101983"/>
          </a:xfrm>
        </p:spPr>
        <p:txBody>
          <a:bodyPr/>
          <a:lstStyle/>
          <a:p>
            <a:r>
              <a:rPr lang="es-AR" dirty="0"/>
              <a:t>Se estudia la variación en peso corporal de distintas ratas en función del tiempo al seguir una determinada dieta.</a:t>
            </a:r>
          </a:p>
          <a:p>
            <a:pPr lvl="2"/>
            <a:r>
              <a:rPr lang="es-AR" dirty="0"/>
              <a:t>En este caso tenemos un efecto fijo (tiempo que se ha seguido la dieta)</a:t>
            </a:r>
          </a:p>
          <a:p>
            <a:pPr lvl="2"/>
            <a:r>
              <a:rPr lang="es-AR" dirty="0"/>
              <a:t>y un efecto aleatorio (la variabilidad propia entre ratas)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2: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37798"/>
              </p:ext>
            </p:extLst>
          </p:nvPr>
        </p:nvGraphicFramePr>
        <p:xfrm>
          <a:off x="8829675" y="3133725"/>
          <a:ext cx="272415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695650">
                  <a:extLst>
                    <a:ext uri="{9D8B030D-6E8A-4147-A177-3AD203B41FA5}">
                      <a16:colId xmlns:a16="http://schemas.microsoft.com/office/drawing/2014/main" val="1221131754"/>
                    </a:ext>
                  </a:extLst>
                </a:gridCol>
                <a:gridCol w="1066476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Individuo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Dias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Peso (g)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240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274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D19AF2C-ACC1-21A4-581A-36BDDA05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28" y="3123962"/>
            <a:ext cx="3824319" cy="38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9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orful lines and dots on a black background&#10;&#10;Description automatically generated">
            <a:extLst>
              <a:ext uri="{FF2B5EF4-FFF2-40B4-BE49-F238E27FC236}">
                <a16:creationId xmlns:a16="http://schemas.microsoft.com/office/drawing/2014/main" id="{898652D3-F277-FBEC-620F-A111327D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28" y="3123681"/>
            <a:ext cx="3824319" cy="3824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con diseño en bloques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214598"/>
            <a:ext cx="10201275" cy="3101983"/>
          </a:xfrm>
        </p:spPr>
        <p:txBody>
          <a:bodyPr/>
          <a:lstStyle/>
          <a:p>
            <a:r>
              <a:rPr lang="es-AR" dirty="0"/>
              <a:t>Se estudia la variación en peso corporal de distintas ratas en función del tiempo al seguir una determinada dieta.</a:t>
            </a:r>
          </a:p>
          <a:p>
            <a:pPr lvl="2"/>
            <a:r>
              <a:rPr lang="es-AR" dirty="0"/>
              <a:t>En este caso tenemos un efecto fijo (tiempo que se ha seguido la dieta)</a:t>
            </a:r>
          </a:p>
          <a:p>
            <a:pPr lvl="2"/>
            <a:r>
              <a:rPr lang="es-AR" dirty="0"/>
              <a:t>y un efecto aleatorio (la variabilidad propia entre ratas)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2: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8329"/>
              </p:ext>
            </p:extLst>
          </p:nvPr>
        </p:nvGraphicFramePr>
        <p:xfrm>
          <a:off x="8829675" y="3133725"/>
          <a:ext cx="272415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695650">
                  <a:extLst>
                    <a:ext uri="{9D8B030D-6E8A-4147-A177-3AD203B41FA5}">
                      <a16:colId xmlns:a16="http://schemas.microsoft.com/office/drawing/2014/main" val="1221131754"/>
                    </a:ext>
                  </a:extLst>
                </a:gridCol>
                <a:gridCol w="1066476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Individuo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Dias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Peso (g)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240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274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48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con diseño en bloques aleatorios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2214598"/>
            <a:ext cx="10201275" cy="3101983"/>
          </a:xfrm>
        </p:spPr>
        <p:txBody>
          <a:bodyPr/>
          <a:lstStyle/>
          <a:p>
            <a:r>
              <a:rPr lang="es-AR" dirty="0"/>
              <a:t>Se estudia la variación en peso corporal de distintas ratas en función del tiempo al seguir una determinada dieta.</a:t>
            </a:r>
          </a:p>
          <a:p>
            <a:pPr lvl="2"/>
            <a:r>
              <a:rPr lang="es-AR" dirty="0"/>
              <a:t>En este caso tenemos un efecto fijo (tiempo que se ha seguido la dieta)</a:t>
            </a:r>
          </a:p>
          <a:p>
            <a:pPr lvl="2"/>
            <a:r>
              <a:rPr lang="es-AR" dirty="0"/>
              <a:t>y un efecto aleatorio (la variabilidad propia entre ratas)</a:t>
            </a:r>
          </a:p>
          <a:p>
            <a:pPr lvl="8"/>
            <a:endParaRPr lang="es-AR" dirty="0"/>
          </a:p>
          <a:p>
            <a:pPr marL="1654175" lvl="8" indent="0">
              <a:buNone/>
            </a:pPr>
            <a:endParaRPr lang="es-AR" dirty="0"/>
          </a:p>
          <a:p>
            <a:pPr lvl="8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2: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96245"/>
              </p:ext>
            </p:extLst>
          </p:nvPr>
        </p:nvGraphicFramePr>
        <p:xfrm>
          <a:off x="8829675" y="3133725"/>
          <a:ext cx="272415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695650">
                  <a:extLst>
                    <a:ext uri="{9D8B030D-6E8A-4147-A177-3AD203B41FA5}">
                      <a16:colId xmlns:a16="http://schemas.microsoft.com/office/drawing/2014/main" val="1221131754"/>
                    </a:ext>
                  </a:extLst>
                </a:gridCol>
                <a:gridCol w="1066476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Individuo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Dias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Peso (g)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240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274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10" name="Picture 9" descr="A black screen with colorful lines&#10;&#10;Description automatically generated">
            <a:extLst>
              <a:ext uri="{FF2B5EF4-FFF2-40B4-BE49-F238E27FC236}">
                <a16:creationId xmlns:a16="http://schemas.microsoft.com/office/drawing/2014/main" id="{80DD1527-CDF4-6906-45F5-FFD820A8F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5" r="41995" b="12945"/>
          <a:stretch/>
        </p:blipFill>
        <p:spPr>
          <a:xfrm>
            <a:off x="3171759" y="3669874"/>
            <a:ext cx="2455790" cy="32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con diseño en bloques aleatorios que incluye réplicas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6A-17AE-C3B0-A93E-10B2CFEF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2638044"/>
            <a:ext cx="6629399" cy="3101983"/>
          </a:xfrm>
        </p:spPr>
        <p:txBody>
          <a:bodyPr/>
          <a:lstStyle/>
          <a:p>
            <a:r>
              <a:rPr lang="es-AR" dirty="0"/>
              <a:t>Se estudia la productividad de los trabajadores de una compañía en tres máquinas distintas. Cada individuo se testea por triplicado en cada máquina.</a:t>
            </a:r>
          </a:p>
          <a:p>
            <a:pPr lvl="2"/>
            <a:r>
              <a:rPr lang="es-AR" dirty="0"/>
              <a:t>En este caso tenemos un efecto fijo (la máquina que se está testeando)</a:t>
            </a:r>
          </a:p>
          <a:p>
            <a:pPr lvl="2"/>
            <a:r>
              <a:rPr lang="es-AR" dirty="0"/>
              <a:t>y un efecto aleatorio (la variabilidad entre trabajadores)</a:t>
            </a:r>
          </a:p>
          <a:p>
            <a:pPr lvl="1"/>
            <a:r>
              <a:rPr lang="es-AR" dirty="0"/>
              <a:t>La presencia de réplicas nos permitirá determinar si existen interacciones entre los factores máquina-trabajador.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3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20347"/>
              </p:ext>
            </p:extLst>
          </p:nvPr>
        </p:nvGraphicFramePr>
        <p:xfrm>
          <a:off x="7353300" y="2352675"/>
          <a:ext cx="4429125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21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155921">
                  <a:extLst>
                    <a:ext uri="{9D8B030D-6E8A-4147-A177-3AD203B41FA5}">
                      <a16:colId xmlns:a16="http://schemas.microsoft.com/office/drawing/2014/main" val="2468161537"/>
                    </a:ext>
                  </a:extLst>
                </a:gridCol>
                <a:gridCol w="835858">
                  <a:extLst>
                    <a:ext uri="{9D8B030D-6E8A-4147-A177-3AD203B41FA5}">
                      <a16:colId xmlns:a16="http://schemas.microsoft.com/office/drawing/2014/main" val="1221131754"/>
                    </a:ext>
                  </a:extLst>
                </a:gridCol>
                <a:gridCol w="1281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Trabajador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Máquina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Réplica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Performance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102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4346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32849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5107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63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13125"/>
            <a:ext cx="8991600" cy="1645920"/>
          </a:xfrm>
        </p:spPr>
        <p:txBody>
          <a:bodyPr/>
          <a:lstStyle/>
          <a:p>
            <a:r>
              <a:rPr lang="es-AR" dirty="0"/>
              <a:t>Nosotros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582" y="5431476"/>
            <a:ext cx="3674199" cy="1046959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Hernán Costa Vila</a:t>
            </a:r>
            <a:endParaRPr lang="es-AR" sz="900" dirty="0"/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D6139B0-A7D5-8A77-903F-E566FB625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103" y="2170692"/>
            <a:ext cx="3260784" cy="3260784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18173-2723-22E6-B79A-849C99F329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561" b="6005"/>
          <a:stretch/>
        </p:blipFill>
        <p:spPr>
          <a:xfrm>
            <a:off x="1380224" y="2170692"/>
            <a:ext cx="3260784" cy="3260784"/>
          </a:xfrm>
          <a:prstGeom prst="ellipse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B1805B-A089-176E-7EEE-617B10C08AEF}"/>
              </a:ext>
            </a:extLst>
          </p:cNvPr>
          <p:cNvSpPr/>
          <p:nvPr/>
        </p:nvSpPr>
        <p:spPr>
          <a:xfrm>
            <a:off x="1380224" y="2170692"/>
            <a:ext cx="3260784" cy="326078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D5E43D-74C2-6B3A-55D2-B0DFE1B89513}"/>
              </a:ext>
            </a:extLst>
          </p:cNvPr>
          <p:cNvSpPr/>
          <p:nvPr/>
        </p:nvSpPr>
        <p:spPr>
          <a:xfrm>
            <a:off x="7502103" y="2170692"/>
            <a:ext cx="3260784" cy="326078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27E05-15BF-7900-2B93-002E6AB6E432}"/>
              </a:ext>
            </a:extLst>
          </p:cNvPr>
          <p:cNvSpPr txBox="1"/>
          <p:nvPr/>
        </p:nvSpPr>
        <p:spPr>
          <a:xfrm>
            <a:off x="7097739" y="5490124"/>
            <a:ext cx="406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dirty="0">
                <a:solidFill>
                  <a:schemeClr val="bg1"/>
                </a:solidFill>
              </a:rPr>
              <a:t>Mauro Bringas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B1BC3-E8B6-A4E4-5709-B9085DFFE4CC}"/>
              </a:ext>
            </a:extLst>
          </p:cNvPr>
          <p:cNvSpPr txBox="1"/>
          <p:nvPr/>
        </p:nvSpPr>
        <p:spPr>
          <a:xfrm>
            <a:off x="3314727" y="6178113"/>
            <a:ext cx="6568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chemeClr val="bg1"/>
                </a:solidFill>
              </a:rPr>
              <a:t>Maestría en Minería de Datos y Descubrimiento del Conocimiento</a:t>
            </a:r>
          </a:p>
          <a:p>
            <a:r>
              <a:rPr lang="es-AR" dirty="0" err="1">
                <a:solidFill>
                  <a:schemeClr val="bg1"/>
                </a:solidFill>
              </a:rPr>
              <a:t>Fac</a:t>
            </a:r>
            <a:r>
              <a:rPr lang="es-AR" dirty="0">
                <a:solidFill>
                  <a:schemeClr val="bg1"/>
                </a:solidFill>
              </a:rPr>
              <a:t>. de Ciencias Exactas y Naturales – Universidad de Buenos Aires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64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82C-390E-DF51-4611-CDD2BD8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Modelos con diseño en bloques aleatorios que incluye réplicas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5431-2320-AB7E-6EDF-B487432799CB}"/>
              </a:ext>
            </a:extLst>
          </p:cNvPr>
          <p:cNvSpPr txBox="1"/>
          <p:nvPr/>
        </p:nvSpPr>
        <p:spPr>
          <a:xfrm>
            <a:off x="1076325" y="2840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Ejemplo 3</a:t>
            </a:r>
            <a:endParaRPr lang="en-US" sz="3600" dirty="0"/>
          </a:p>
        </p:txBody>
      </p:sp>
      <p:sp>
        <p:nvSpPr>
          <p:cNvPr id="6" name="AutoShape 4" descr="SVG &gt; railway rails tile tracks - Free SVG Image &amp; Icon ...">
            <a:extLst>
              <a:ext uri="{FF2B5EF4-FFF2-40B4-BE49-F238E27FC236}">
                <a16:creationId xmlns:a16="http://schemas.microsoft.com/office/drawing/2014/main" id="{33140838-BDA4-B805-AC59-A12F3B19A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6BA5F1BA-4E46-3A9C-6C78-40E6CA78EA43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2352675"/>
          <a:ext cx="4429125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21">
                  <a:extLst>
                    <a:ext uri="{9D8B030D-6E8A-4147-A177-3AD203B41FA5}">
                      <a16:colId xmlns:a16="http://schemas.microsoft.com/office/drawing/2014/main" val="1275086134"/>
                    </a:ext>
                  </a:extLst>
                </a:gridCol>
                <a:gridCol w="1155921">
                  <a:extLst>
                    <a:ext uri="{9D8B030D-6E8A-4147-A177-3AD203B41FA5}">
                      <a16:colId xmlns:a16="http://schemas.microsoft.com/office/drawing/2014/main" val="2468161537"/>
                    </a:ext>
                  </a:extLst>
                </a:gridCol>
                <a:gridCol w="835858">
                  <a:extLst>
                    <a:ext uri="{9D8B030D-6E8A-4147-A177-3AD203B41FA5}">
                      <a16:colId xmlns:a16="http://schemas.microsoft.com/office/drawing/2014/main" val="1221131754"/>
                    </a:ext>
                  </a:extLst>
                </a:gridCol>
                <a:gridCol w="1281425">
                  <a:extLst>
                    <a:ext uri="{9D8B030D-6E8A-4147-A177-3AD203B41FA5}">
                      <a16:colId xmlns:a16="http://schemas.microsoft.com/office/drawing/2014/main" val="95097595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Trabajador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Máquina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Réplica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Performance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575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2760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102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71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90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149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4346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32849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49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5107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6134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043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72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781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9189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4553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6066"/>
                  </a:ext>
                </a:extLst>
              </a:tr>
              <a:tr h="237958">
                <a:tc>
                  <a:txBody>
                    <a:bodyPr/>
                    <a:lstStyle/>
                    <a:p>
                      <a:r>
                        <a:rPr lang="es-AR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7119"/>
                  </a:ext>
                </a:extLst>
              </a:tr>
            </a:tbl>
          </a:graphicData>
        </a:graphic>
      </p:graphicFrame>
      <p:pic>
        <p:nvPicPr>
          <p:cNvPr id="14" name="Content Placeholder 13" descr="A group of colorful dots on a black background&#10;&#10;Description automatically generated">
            <a:extLst>
              <a:ext uri="{FF2B5EF4-FFF2-40B4-BE49-F238E27FC236}">
                <a16:creationId xmlns:a16="http://schemas.microsoft.com/office/drawing/2014/main" id="{7F455790-3F9F-2BCD-F149-7FCED72E3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165" r="6937" b="2172"/>
          <a:stretch/>
        </p:blipFill>
        <p:spPr>
          <a:xfrm>
            <a:off x="1653437" y="2473177"/>
            <a:ext cx="4173508" cy="3841706"/>
          </a:xfrm>
        </p:spPr>
      </p:pic>
    </p:spTree>
    <p:extLst>
      <p:ext uri="{BB962C8B-B14F-4D97-AF65-F5344CB8AC3E}">
        <p14:creationId xmlns:p14="http://schemas.microsoft.com/office/powerpoint/2010/main" val="168301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957" y="775431"/>
            <a:ext cx="8991600" cy="1645920"/>
          </a:xfrm>
        </p:spPr>
        <p:txBody>
          <a:bodyPr/>
          <a:lstStyle/>
          <a:p>
            <a:r>
              <a:rPr lang="es-AR" dirty="0"/>
              <a:t>MODELOS Lineales MIXTOS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509" y="2809052"/>
            <a:ext cx="10016836" cy="2164730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schemeClr val="bg1"/>
                </a:solidFill>
              </a:rPr>
              <a:t>Aclaraciones matemáticas</a:t>
            </a:r>
          </a:p>
          <a:p>
            <a:endParaRPr lang="es-AR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993A0F-7769-CBE8-28DA-EF52EB6778E6}"/>
              </a:ext>
            </a:extLst>
          </p:cNvPr>
          <p:cNvSpPr txBox="1"/>
          <p:nvPr/>
        </p:nvSpPr>
        <p:spPr>
          <a:xfrm>
            <a:off x="1139536" y="5228095"/>
            <a:ext cx="9912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Basado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Video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youtube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Dylan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Spicker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(https://www.youtube.com/watch?v=poox3TxUKiY)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Mixed Models UCLA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4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9F84-78D0-3DF9-BBC7-F1DC00B6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modelo a utilizar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8660" y="2267108"/>
                <a:ext cx="9554525" cy="20029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sz="1700" b="1" dirty="0"/>
                  <a:t>Modelos lineales de efectos fijos</a:t>
                </a:r>
              </a:p>
              <a:p>
                <a:pPr marL="0" indent="0">
                  <a:buNone/>
                </a:pPr>
                <a:endParaRPr lang="es-A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7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A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7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7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AR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17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s-AR" sz="1700" dirty="0"/>
              </a:p>
              <a:p>
                <a:pPr marL="0" indent="0" algn="just">
                  <a:buNone/>
                </a:pPr>
                <a:r>
                  <a:rPr lang="en-US" sz="1700" dirty="0" err="1"/>
                  <a:t>donde</a:t>
                </a:r>
                <a:r>
                  <a:rPr lang="en-US" sz="1700" dirty="0"/>
                  <a:t> X es la </a:t>
                </a:r>
                <a:r>
                  <a:rPr lang="en-US" sz="1700" dirty="0" err="1"/>
                  <a:t>matriz</a:t>
                </a:r>
                <a:r>
                  <a:rPr lang="en-US" sz="1700" dirty="0"/>
                  <a:t> de </a:t>
                </a:r>
                <a:r>
                  <a:rPr lang="en-US" sz="1700" dirty="0" err="1"/>
                  <a:t>diseño</a:t>
                </a:r>
                <a:r>
                  <a:rPr lang="en-US" sz="1700" dirty="0"/>
                  <a:t> (que </a:t>
                </a:r>
                <a:r>
                  <a:rPr lang="en-US" sz="1700" dirty="0" err="1"/>
                  <a:t>contiene</a:t>
                </a:r>
                <a:r>
                  <a:rPr lang="en-US" sz="1700" dirty="0"/>
                  <a:t> covariables o variables </a:t>
                </a:r>
                <a:r>
                  <a:rPr lang="en-US" sz="1700" dirty="0" err="1"/>
                  <a:t>explicativas</a:t>
                </a:r>
                <a:r>
                  <a:rPr lang="en-US" sz="1700" dirty="0"/>
                  <a:t> de </a:t>
                </a:r>
                <a:r>
                  <a:rPr lang="en-US" sz="1700" dirty="0" err="1"/>
                  <a:t>los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distintos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registros</a:t>
                </a:r>
                <a:r>
                  <a:rPr lang="en-US" sz="1700" dirty="0"/>
                  <a:t>) y </a:t>
                </a:r>
                <a14:m>
                  <m:oMath xmlns:m="http://schemas.openxmlformats.org/officeDocument/2006/math">
                    <m:r>
                      <a:rPr lang="es-AR" sz="17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700" dirty="0"/>
                  <a:t> es </a:t>
                </a:r>
                <a:r>
                  <a:rPr lang="en-US" sz="1700" dirty="0" err="1"/>
                  <a:t>el</a:t>
                </a:r>
                <a:r>
                  <a:rPr lang="en-US" sz="1700" dirty="0"/>
                  <a:t> vector de </a:t>
                </a:r>
                <a:r>
                  <a:rPr lang="en-US" sz="1700" dirty="0" err="1"/>
                  <a:t>coeficientes</a:t>
                </a:r>
                <a:r>
                  <a:rPr lang="en-US" sz="1700" dirty="0"/>
                  <a:t> que </a:t>
                </a:r>
                <a:r>
                  <a:rPr lang="en-US" sz="1700" dirty="0" err="1"/>
                  <a:t>acompañan</a:t>
                </a:r>
                <a:r>
                  <a:rPr lang="en-US" sz="1700" dirty="0"/>
                  <a:t> a </a:t>
                </a:r>
                <a:r>
                  <a:rPr lang="en-US" sz="1700" dirty="0" err="1"/>
                  <a:t>cada</a:t>
                </a:r>
                <a:r>
                  <a:rPr lang="en-US" sz="1700" dirty="0"/>
                  <a:t> covariable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8660" y="2267108"/>
                <a:ext cx="9554525" cy="2002966"/>
              </a:xfrm>
              <a:blipFill>
                <a:blip r:embed="rId3"/>
                <a:stretch>
                  <a:fillRect l="-447" t="-1220" r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521076F-3F13-76D3-1436-B83CB61C9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8660" y="4244196"/>
                <a:ext cx="9684639" cy="20899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s-AR" sz="2000" b="1" dirty="0"/>
                  <a:t>Modelos lineales de efectos mixtos</a:t>
                </a:r>
              </a:p>
              <a:p>
                <a:pPr marL="0" indent="0" algn="just">
                  <a:buNone/>
                </a:pPr>
                <a:endParaRPr lang="es-AR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s-AR" sz="20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s-AR" sz="20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 dirty="0" err="1"/>
                  <a:t>aparecen</a:t>
                </a:r>
                <a:r>
                  <a:rPr lang="en-US" sz="2000" dirty="0"/>
                  <a:t> dos </a:t>
                </a:r>
                <a:r>
                  <a:rPr lang="en-US" sz="2000" dirty="0" err="1"/>
                  <a:t>nuevos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actores</a:t>
                </a:r>
                <a:r>
                  <a:rPr lang="en-US" sz="2000" dirty="0"/>
                  <a:t> que son Z, </a:t>
                </a:r>
                <a:r>
                  <a:rPr lang="en-US" sz="2000" dirty="0" err="1"/>
                  <a:t>donde</a:t>
                </a:r>
                <a:r>
                  <a:rPr lang="en-US" sz="2000" dirty="0"/>
                  <a:t> temenos </a:t>
                </a:r>
                <a:r>
                  <a:rPr lang="en-US" sz="2000" dirty="0" err="1"/>
                  <a:t>los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efectos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aleatorios</a:t>
                </a:r>
                <a:r>
                  <a:rPr lang="en-US" sz="2000" dirty="0"/>
                  <a:t> que </a:t>
                </a:r>
                <a:r>
                  <a:rPr lang="en-US" sz="2000" dirty="0" err="1"/>
                  <a:t>provienen</a:t>
                </a:r>
                <a:r>
                  <a:rPr lang="en-US" sz="2000" dirty="0"/>
                  <a:t> del </a:t>
                </a:r>
                <a:r>
                  <a:rPr lang="en-US" sz="2000" dirty="0" err="1"/>
                  <a:t>agrupamiento</a:t>
                </a:r>
                <a:r>
                  <a:rPr lang="en-US" sz="2000" dirty="0"/>
                  <a:t> de las </a:t>
                </a:r>
                <a:r>
                  <a:rPr lang="en-US" sz="2000" dirty="0" err="1"/>
                  <a:t>observaciones</a:t>
                </a:r>
                <a:r>
                  <a:rPr lang="en-US" sz="2000" dirty="0"/>
                  <a:t> (son un </a:t>
                </a:r>
                <a:r>
                  <a:rPr lang="en-US" sz="2000" dirty="0" err="1"/>
                  <a:t>subconjunto</a:t>
                </a:r>
                <a:r>
                  <a:rPr lang="en-US" sz="2000" dirty="0"/>
                  <a:t> de las covariables) , y u, un vector con </a:t>
                </a:r>
                <a:r>
                  <a:rPr lang="en-US" sz="2000" dirty="0" err="1"/>
                  <a:t>coeficientes</a:t>
                </a:r>
                <a:r>
                  <a:rPr lang="en-US" sz="2000" dirty="0"/>
                  <a:t> para ese </a:t>
                </a:r>
                <a:r>
                  <a:rPr lang="en-US" sz="2000" dirty="0" err="1"/>
                  <a:t>efecto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aleatorio</a:t>
                </a:r>
                <a:r>
                  <a:rPr lang="en-US" sz="2000" dirty="0"/>
                  <a:t> para </a:t>
                </a:r>
                <a:r>
                  <a:rPr lang="en-US" sz="2000" dirty="0" err="1"/>
                  <a:t>cada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grupo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521076F-3F13-76D3-1436-B83CB61C9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660" y="4244196"/>
                <a:ext cx="9684639" cy="2089929"/>
              </a:xfrm>
              <a:prstGeom prst="rect">
                <a:avLst/>
              </a:prstGeom>
              <a:blipFill>
                <a:blip r:embed="rId4"/>
                <a:stretch>
                  <a:fillRect l="-441" t="-3207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E56C3E09-8E0E-24C2-6E73-EA1E1713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\mathbf{y} = \boldsymbol{X\beta} + \boldsymbol{Zu} + \boldsymbol{\varepsilon}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3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B69F84-78D0-3DF9-BBC7-F1DC00B69E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AR" dirty="0"/>
                  <a:t>Los vectores </a:t>
                </a:r>
                <a:r>
                  <a:rPr lang="es-AR" cap="none" dirty="0"/>
                  <a:t>u</a:t>
                </a:r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2800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cap="non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B69F84-78D0-3DF9-BBC7-F1DC00B69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8659" y="2245282"/>
                <a:ext cx="9475729" cy="41468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s-AR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Suponemos que los </a:t>
                </a:r>
                <a:r>
                  <a:rPr lang="es-AR" dirty="0" err="1"/>
                  <a:t>ejementos</a:t>
                </a:r>
                <a:r>
                  <a:rPr lang="es-AR" dirty="0"/>
                  <a:t> </a:t>
                </a:r>
                <a:r>
                  <a:rPr lang="es-AR" dirty="0" err="1"/>
                  <a:t>u</a:t>
                </a:r>
                <a:r>
                  <a:rPr lang="es-AR" baseline="-25000" dirty="0" err="1"/>
                  <a:t>j</a:t>
                </a:r>
                <a:r>
                  <a:rPr lang="es-AR" dirty="0"/>
                  <a:t> del vector U = (u</a:t>
                </a:r>
                <a:r>
                  <a:rPr lang="es-AR" baseline="-25000" dirty="0"/>
                  <a:t>1</a:t>
                </a:r>
                <a:r>
                  <a:rPr lang="es-AR" dirty="0"/>
                  <a:t>,u</a:t>
                </a:r>
                <a:r>
                  <a:rPr lang="es-AR" baseline="-25000" dirty="0"/>
                  <a:t>2</a:t>
                </a:r>
                <a:r>
                  <a:rPr lang="es-AR" dirty="0"/>
                  <a:t>,u</a:t>
                </a:r>
                <a:r>
                  <a:rPr lang="es-AR" baseline="-25000" dirty="0"/>
                  <a:t>3</a:t>
                </a:r>
                <a:r>
                  <a:rPr lang="es-AR" dirty="0"/>
                  <a:t>,…,</a:t>
                </a:r>
                <a:r>
                  <a:rPr lang="es-AR" dirty="0" err="1"/>
                  <a:t>u</a:t>
                </a:r>
                <a:r>
                  <a:rPr lang="es-AR" baseline="-25000" dirty="0" err="1"/>
                  <a:t>j</a:t>
                </a:r>
                <a:r>
                  <a:rPr lang="es-AR" dirty="0"/>
                  <a:t>) -j grupos- se obtienen de una distribución normal de las siguientes </a:t>
                </a:r>
                <a:r>
                  <a:rPr lang="es-AR" dirty="0" err="1"/>
                  <a:t>caracteristicas</a:t>
                </a:r>
                <a:r>
                  <a:rPr lang="es-AR" dirty="0"/>
                  <a:t>:</a:t>
                </a:r>
              </a:p>
              <a:p>
                <a:pPr marL="0" indent="0" algn="ctr">
                  <a:buNone/>
                </a:pPr>
                <a:r>
                  <a:rPr lang="es-AR" dirty="0" err="1"/>
                  <a:t>u</a:t>
                </a:r>
                <a:r>
                  <a:rPr lang="es-AR" baseline="-25000" dirty="0" err="1"/>
                  <a:t>j</a:t>
                </a:r>
                <a:r>
                  <a:rPr lang="es-AR" baseline="-25000" dirty="0"/>
                  <a:t> </a:t>
                </a:r>
                <a:r>
                  <a:rPr lang="es-AR" dirty="0"/>
                  <a:t>~ N( </a:t>
                </a:r>
                <a:r>
                  <a:rPr lang="es-AR" dirty="0">
                    <a:latin typeface="Abadi" panose="020B0604020104020204" pitchFamily="34" charset="0"/>
                    <a:cs typeface="Calibri" panose="020F0502020204030204" pitchFamily="34" charset="0"/>
                  </a:rPr>
                  <a:t>0 </a:t>
                </a:r>
                <a:r>
                  <a:rPr lang="es-AR" dirty="0"/>
                  <a:t>, D )</a:t>
                </a:r>
              </a:p>
              <a:p>
                <a:pPr marL="0" indent="0">
                  <a:buNone/>
                </a:pPr>
                <a:r>
                  <a:rPr lang="en-US" dirty="0"/>
                  <a:t>- D es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matriz</a:t>
                </a:r>
                <a:r>
                  <a:rPr lang="en-US" dirty="0"/>
                  <a:t> de </a:t>
                </a:r>
                <a:r>
                  <a:rPr lang="en-US" dirty="0" err="1"/>
                  <a:t>covarianza</a:t>
                </a:r>
                <a:r>
                  <a:rPr lang="en-US" dirty="0"/>
                  <a:t> entre </a:t>
                </a:r>
                <a:r>
                  <a:rPr lang="en-US" dirty="0" err="1"/>
                  <a:t>grupos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-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elementos</a:t>
                </a:r>
                <a:r>
                  <a:rPr lang="en-US" dirty="0"/>
                  <a:t> </a:t>
                </a:r>
                <a:r>
                  <a:rPr lang="es-AR" dirty="0" err="1"/>
                  <a:t>u</a:t>
                </a:r>
                <a:r>
                  <a:rPr lang="es-AR" baseline="-25000" dirty="0" err="1"/>
                  <a:t>j</a:t>
                </a:r>
                <a:r>
                  <a:rPr lang="en-US" dirty="0"/>
                  <a:t> son </a:t>
                </a:r>
                <a:r>
                  <a:rPr lang="en-US" dirty="0" err="1"/>
                  <a:t>los</a:t>
                </a:r>
                <a:r>
                  <a:rPr lang="en-US" dirty="0"/>
                  <a:t> que </a:t>
                </a:r>
                <a:r>
                  <a:rPr lang="en-US" dirty="0" err="1"/>
                  <a:t>darán</a:t>
                </a:r>
                <a:r>
                  <a:rPr lang="en-US" dirty="0"/>
                  <a:t> </a:t>
                </a:r>
                <a:r>
                  <a:rPr lang="en-US" dirty="0" err="1"/>
                  <a:t>cuenta</a:t>
                </a:r>
                <a:r>
                  <a:rPr lang="en-US" dirty="0"/>
                  <a:t> de la </a:t>
                </a:r>
                <a:r>
                  <a:rPr lang="en-US" dirty="0" err="1"/>
                  <a:t>variabilidad</a:t>
                </a:r>
                <a:r>
                  <a:rPr lang="en-US" dirty="0"/>
                  <a:t> que </a:t>
                </a:r>
                <a:r>
                  <a:rPr lang="en-US" dirty="0" err="1"/>
                  <a:t>existe</a:t>
                </a:r>
                <a:r>
                  <a:rPr lang="en-US" dirty="0"/>
                  <a:t> entre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grupos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s-A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8659" y="2245282"/>
                <a:ext cx="9475729" cy="4146892"/>
              </a:xfrm>
              <a:blipFill>
                <a:blip r:embed="rId3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E56C3E09-8E0E-24C2-6E73-EA1E1713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\mathbf{y} = \boldsymbol{X\beta} + \boldsymbol{Zu} + \boldsymbol{\varepsilon}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63C64-D768-3D6A-BCEA-73D34D2CF448}"/>
              </a:ext>
            </a:extLst>
          </p:cNvPr>
          <p:cNvSpPr txBox="1"/>
          <p:nvPr/>
        </p:nvSpPr>
        <p:spPr>
          <a:xfrm flipH="1">
            <a:off x="5704644" y="5512279"/>
            <a:ext cx="598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Variabilidad </a:t>
            </a:r>
            <a:r>
              <a:rPr lang="es-AR" sz="2000" dirty="0" err="1">
                <a:solidFill>
                  <a:srgbClr val="FF0000"/>
                </a:solidFill>
              </a:rPr>
              <a:t>between</a:t>
            </a:r>
            <a:r>
              <a:rPr lang="es-AR" sz="2000" dirty="0"/>
              <a:t> o </a:t>
            </a:r>
            <a:r>
              <a:rPr lang="es-AR" sz="2000" dirty="0" err="1">
                <a:solidFill>
                  <a:srgbClr val="FF0000"/>
                </a:solidFill>
              </a:rPr>
              <a:t>intergrupo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2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B69F84-78D0-3DF9-BBC7-F1DC00B69E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AR" dirty="0"/>
                  <a:t>Los vectores </a:t>
                </a:r>
                <a:r>
                  <a:rPr lang="es-AR" cap="none" dirty="0"/>
                  <a:t>u</a:t>
                </a:r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2800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cap="non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B69F84-78D0-3DF9-BBC7-F1DC00B69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8659" y="2245282"/>
                <a:ext cx="9475729" cy="41468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s-AR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Por </a:t>
                </a:r>
                <a:r>
                  <a:rPr lang="en-US" dirty="0" err="1"/>
                  <a:t>otro</a:t>
                </a:r>
                <a:r>
                  <a:rPr lang="en-US" dirty="0"/>
                  <a:t> </a:t>
                </a:r>
                <a:r>
                  <a:rPr lang="en-US" dirty="0" err="1"/>
                  <a:t>lado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término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s-A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s-A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s-A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s-A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s-A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>
                    <a:ea typeface="Cambria Math" panose="02040503050406030204" pitchFamily="18" charset="0"/>
                  </a:rPr>
                  <a:t> – N determinaciones o registros- dará cuenta de la variabilidad que existe entre las mediciones realizadas habiendo ya  considerado que los grupos varían entre si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s-A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baseline="-25000" dirty="0"/>
                  <a:t>j </a:t>
                </a:r>
                <a:r>
                  <a:rPr lang="es-AR" dirty="0"/>
                  <a:t>~ N( </a:t>
                </a:r>
                <a:r>
                  <a:rPr lang="es-AR" dirty="0">
                    <a:latin typeface="Abadi" panose="020B0604020104020204" pitchFamily="34" charset="0"/>
                    <a:cs typeface="Calibri" panose="020F0502020204030204" pitchFamily="34" charset="0"/>
                  </a:rPr>
                  <a:t>0 </a:t>
                </a:r>
                <a:r>
                  <a:rPr lang="es-AR" dirty="0"/>
                  <a:t>, G )</a:t>
                </a:r>
              </a:p>
              <a:p>
                <a:pPr>
                  <a:buFontTx/>
                  <a:buChar char="-"/>
                </a:pPr>
                <a:r>
                  <a:rPr lang="es-AR" dirty="0">
                    <a:ea typeface="Cambria Math" panose="02040503050406030204" pitchFamily="18" charset="0"/>
                  </a:rPr>
                  <a:t>G es la matriz identidad con la varianza entre distintas determinaciones en la diagonal ( un único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A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>
                    <a:ea typeface="Cambria Math" panose="02040503050406030204" pitchFamily="18" charset="0"/>
                  </a:rPr>
                  <a:t> para la muestra tomada)</a:t>
                </a:r>
              </a:p>
              <a:p>
                <a:pPr>
                  <a:buFontTx/>
                  <a:buChar char="-"/>
                </a:pPr>
                <a:r>
                  <a:rPr lang="es-AR" sz="1800" dirty="0">
                    <a:ea typeface="Cambria Math" panose="02040503050406030204" pitchFamily="18" charset="0"/>
                  </a:rPr>
                  <a:t>Los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s-A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baseline="-25000" dirty="0"/>
                  <a:t>j </a:t>
                </a:r>
                <a:r>
                  <a:rPr lang="es-AR" dirty="0">
                    <a:ea typeface="Cambria Math" panose="02040503050406030204" pitchFamily="18" charset="0"/>
                  </a:rPr>
                  <a:t>darán cuenta de la variabilidad entre mediciones dentro de los grupos (pueden estar correlacionados).</a:t>
                </a:r>
              </a:p>
              <a:p>
                <a:pPr marL="0" indent="0">
                  <a:buNone/>
                </a:pPr>
                <a:endParaRPr lang="es-A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F72F2-B5A5-BD14-8FEA-CFDD85CCD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8659" y="2245282"/>
                <a:ext cx="9475729" cy="4146892"/>
              </a:xfrm>
              <a:blipFill>
                <a:blip r:embed="rId3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E56C3E09-8E0E-24C2-6E73-EA1E1713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\mathbf{y} = \boldsymbol{X\beta} + \boldsymbol{Zu} + \boldsymbol{\varepsilon}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63F86-ABF6-07BD-FF7A-398B5E5D4491}"/>
              </a:ext>
            </a:extLst>
          </p:cNvPr>
          <p:cNvSpPr txBox="1"/>
          <p:nvPr/>
        </p:nvSpPr>
        <p:spPr>
          <a:xfrm flipH="1">
            <a:off x="5704644" y="5512279"/>
            <a:ext cx="598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Variabilidad </a:t>
            </a:r>
            <a:r>
              <a:rPr lang="es-AR" sz="2000" dirty="0" err="1">
                <a:solidFill>
                  <a:srgbClr val="00B050"/>
                </a:solidFill>
              </a:rPr>
              <a:t>within</a:t>
            </a:r>
            <a:r>
              <a:rPr lang="es-AR" sz="2000" dirty="0"/>
              <a:t> o </a:t>
            </a:r>
            <a:r>
              <a:rPr lang="es-AR" sz="2000" dirty="0">
                <a:solidFill>
                  <a:srgbClr val="00B050"/>
                </a:solidFill>
              </a:rPr>
              <a:t>intragrupo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2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9F84-78D0-3DF9-BBC7-F1DC00B6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2082"/>
            <a:ext cx="7729728" cy="1188720"/>
          </a:xfrm>
        </p:spPr>
        <p:txBody>
          <a:bodyPr/>
          <a:lstStyle/>
          <a:p>
            <a:r>
              <a:rPr lang="es-AR" cap="none" dirty="0"/>
              <a:t>¡VEAMOS UN EJEMPLO EN R!</a:t>
            </a:r>
            <a:endParaRPr lang="en-US" cap="non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6C3E09-8E0E-24C2-6E73-EA1E1713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\mathbf{y} = \boldsymbol{X\beta} + \boldsymbol{Zu} + \boldsymbol{\varepsilon}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4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13125"/>
            <a:ext cx="8991600" cy="1645920"/>
          </a:xfrm>
        </p:spPr>
        <p:txBody>
          <a:bodyPr>
            <a:normAutofit/>
          </a:bodyPr>
          <a:lstStyle/>
          <a:p>
            <a:r>
              <a:rPr lang="es-AR" sz="3200" dirty="0"/>
              <a:t>Recapitulación y 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253" y="2619265"/>
            <a:ext cx="9505656" cy="2841256"/>
          </a:xfrm>
        </p:spPr>
        <p:txBody>
          <a:bodyPr>
            <a:normAutofit fontScale="92500"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Utilizamos ejemplos sencillos para observar la utilidad de los modelos mixtos.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Exploramos la idea de “datos en niveles” y el concepto de modelos “anidados”.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Discutimos brevemente la forma matemática de expresar estos modelos.</a:t>
            </a:r>
          </a:p>
          <a:p>
            <a:pPr algn="l">
              <a:buClr>
                <a:schemeClr val="bg1"/>
              </a:buClr>
            </a:pPr>
            <a:endParaRPr lang="es-AR" sz="2400" dirty="0">
              <a:solidFill>
                <a:schemeClr val="bg1"/>
              </a:solidFill>
            </a:endParaRPr>
          </a:p>
          <a:p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3838924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13125"/>
            <a:ext cx="8991600" cy="1645920"/>
          </a:xfrm>
        </p:spPr>
        <p:txBody>
          <a:bodyPr>
            <a:normAutofit/>
          </a:bodyPr>
          <a:lstStyle/>
          <a:p>
            <a:r>
              <a:rPr lang="es-AR" sz="3200" dirty="0"/>
              <a:t>Recapitulación y 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253" y="2619265"/>
            <a:ext cx="9505656" cy="2841256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Exploramos 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“</a:t>
            </a:r>
            <a:r>
              <a:rPr lang="es-AR" sz="2400" dirty="0" err="1">
                <a:solidFill>
                  <a:schemeClr val="bg1"/>
                </a:solidFill>
              </a:rPr>
              <a:t>classroom</a:t>
            </a:r>
            <a:r>
              <a:rPr lang="es-AR" sz="2400" dirty="0">
                <a:solidFill>
                  <a:schemeClr val="bg1"/>
                </a:solidFill>
              </a:rPr>
              <a:t>”, que tiene una clara estructura de “datos en niveles”.</a:t>
            </a:r>
          </a:p>
          <a:p>
            <a:pPr algn="l">
              <a:buClr>
                <a:schemeClr val="bg1"/>
              </a:buClr>
            </a:pPr>
            <a:endParaRPr lang="es-AR" sz="2400" dirty="0">
              <a:solidFill>
                <a:schemeClr val="bg1"/>
              </a:solidFill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Se hizo un análisis descriptivo de las variables de los tres niveles: escuela, aula e individuo.</a:t>
            </a:r>
          </a:p>
          <a:p>
            <a:pPr algn="l">
              <a:buClr>
                <a:schemeClr val="bg1"/>
              </a:buClr>
            </a:pPr>
            <a:endParaRPr lang="es-AR" sz="2400" dirty="0">
              <a:solidFill>
                <a:schemeClr val="bg1"/>
              </a:solidFill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Se probaron modelos lineales considerando las variables de distintos niveles como efectos fijos y aleatorios, contraponiéndolos mediante el uso de ANOVA y </a:t>
            </a:r>
            <a:r>
              <a:rPr lang="es-AR" sz="2400" dirty="0" err="1">
                <a:solidFill>
                  <a:schemeClr val="bg1"/>
                </a:solidFill>
              </a:rPr>
              <a:t>tests</a:t>
            </a:r>
            <a:r>
              <a:rPr lang="es-AR" sz="2400" dirty="0">
                <a:solidFill>
                  <a:schemeClr val="bg1"/>
                </a:solidFill>
              </a:rPr>
              <a:t> T.</a:t>
            </a:r>
          </a:p>
          <a:p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298983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13125"/>
            <a:ext cx="8991600" cy="1645920"/>
          </a:xfrm>
        </p:spPr>
        <p:txBody>
          <a:bodyPr>
            <a:normAutofit/>
          </a:bodyPr>
          <a:lstStyle/>
          <a:p>
            <a:r>
              <a:rPr lang="es-AR" sz="3200" dirty="0"/>
              <a:t>Recapitulación y 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253" y="2619265"/>
            <a:ext cx="9505656" cy="284125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El modelo final elegido resultó ser aquel en el cual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Las variables de nivel estudiante son efectos fijos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Los niveles escuela y aula son efectos aleatorios (aula anidada dentro de escuela) 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1974446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090" y="2086650"/>
            <a:ext cx="8991600" cy="1645920"/>
          </a:xfrm>
        </p:spPr>
        <p:txBody>
          <a:bodyPr>
            <a:normAutofit/>
          </a:bodyPr>
          <a:lstStyle/>
          <a:p>
            <a:r>
              <a:rPr lang="es-AR" sz="3200" dirty="0"/>
              <a:t>¡Muchas gracias!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C94841-3DC8-87F6-AFD8-D2AC637AC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13125"/>
            <a:ext cx="8991600" cy="1645920"/>
          </a:xfrm>
        </p:spPr>
        <p:txBody>
          <a:bodyPr/>
          <a:lstStyle/>
          <a:p>
            <a:r>
              <a:rPr lang="es-AR" dirty="0"/>
              <a:t>Objetivos de estos videos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253" y="2619265"/>
            <a:ext cx="9505656" cy="284125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Presentar los modelos lineales mixtos, los conceptos de efectos fijos y aleatorios y la noción de “datos en niveles”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Mostrar ejemplos sencillos donde el uso de MLM puede resultar adecuado.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Desarrollar un ejemplo completo de aplicación de MLM, su análisis y mostrar la sintaxis del código R utilizado.</a:t>
            </a:r>
          </a:p>
          <a:p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306227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C41-BFF2-4FD2-3862-746F3EC7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85653"/>
            <a:ext cx="8991600" cy="1645920"/>
          </a:xfrm>
        </p:spPr>
        <p:txBody>
          <a:bodyPr/>
          <a:lstStyle/>
          <a:p>
            <a:r>
              <a:rPr lang="es-AR" dirty="0"/>
              <a:t>MODELOS Lineales MIXTOS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F24A9-B284-5B4F-376D-703BBF24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509" y="2809052"/>
            <a:ext cx="10016836" cy="2164730"/>
          </a:xfrm>
        </p:spPr>
        <p:txBody>
          <a:bodyPr>
            <a:normAutofit/>
          </a:bodyPr>
          <a:lstStyle/>
          <a:p>
            <a:r>
              <a:rPr lang="es-AR" sz="4400" dirty="0">
                <a:solidFill>
                  <a:schemeClr val="bg1"/>
                </a:solidFill>
              </a:rPr>
              <a:t>¿Qué son y para qué podemos usarlos?</a:t>
            </a:r>
          </a:p>
          <a:p>
            <a:endParaRPr lang="es-AR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993A0F-7769-CBE8-28DA-EF52EB6778E6}"/>
              </a:ext>
            </a:extLst>
          </p:cNvPr>
          <p:cNvSpPr txBox="1"/>
          <p:nvPr/>
        </p:nvSpPr>
        <p:spPr>
          <a:xfrm>
            <a:off x="1146463" y="5228095"/>
            <a:ext cx="9912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Basado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WarnockPro-Regular"/>
              </a:rPr>
              <a:t>Linear Mixed Models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– West, Welch,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Galecki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982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96EB-8212-0261-0B84-25CF7019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Definición y primeras intuiciones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B938-8D04-CE97-865E-525C8D6F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término</a:t>
            </a:r>
            <a:r>
              <a:rPr lang="en-US" dirty="0"/>
              <a:t> </a:t>
            </a:r>
            <a:r>
              <a:rPr lang="en-US" b="1" dirty="0" err="1"/>
              <a:t>modelos</a:t>
            </a:r>
            <a:r>
              <a:rPr lang="en-US" b="1" dirty="0"/>
              <a:t> </a:t>
            </a:r>
            <a:r>
              <a:rPr lang="en-US" b="1" dirty="0" err="1"/>
              <a:t>mixtos</a:t>
            </a:r>
            <a:r>
              <a:rPr lang="en-US" b="1" dirty="0"/>
              <a:t> </a:t>
            </a:r>
            <a:r>
              <a:rPr lang="en-US" dirty="0" err="1"/>
              <a:t>refiere</a:t>
            </a:r>
            <a:r>
              <a:rPr lang="en-US" dirty="0"/>
              <a:t> al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distinción</a:t>
            </a:r>
            <a:r>
              <a:rPr lang="en-US" dirty="0"/>
              <a:t> de las </a:t>
            </a:r>
            <a:r>
              <a:rPr lang="en-US" dirty="0" err="1"/>
              <a:t>distintas</a:t>
            </a:r>
            <a:r>
              <a:rPr lang="en-US" dirty="0"/>
              <a:t> covariables entre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b="1" dirty="0" err="1"/>
              <a:t>fijos</a:t>
            </a:r>
            <a:r>
              <a:rPr lang="en-US" dirty="0"/>
              <a:t> y </a:t>
            </a:r>
            <a:r>
              <a:rPr lang="en-US" b="1" dirty="0" err="1"/>
              <a:t>aleatorios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son </a:t>
            </a:r>
            <a:r>
              <a:rPr lang="en-US" dirty="0" err="1"/>
              <a:t>aquellos</a:t>
            </a:r>
            <a:r>
              <a:rPr lang="en-US" dirty="0"/>
              <a:t> que </a:t>
            </a:r>
            <a:r>
              <a:rPr lang="en-US" dirty="0" err="1"/>
              <a:t>conciernen</a:t>
            </a:r>
            <a:r>
              <a:rPr lang="en-US" dirty="0"/>
              <a:t> al </a:t>
            </a:r>
            <a:r>
              <a:rPr lang="en-US" dirty="0" err="1"/>
              <a:t>interés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del </a:t>
            </a:r>
            <a:r>
              <a:rPr lang="en-US" dirty="0" err="1"/>
              <a:t>análisis</a:t>
            </a:r>
            <a:r>
              <a:rPr lang="en-US" dirty="0"/>
              <a:t>.</a:t>
            </a:r>
          </a:p>
          <a:p>
            <a:r>
              <a:rPr lang="en-US" dirty="0"/>
              <a:t>En </a:t>
            </a:r>
            <a:r>
              <a:rPr lang="en-US" dirty="0" err="1"/>
              <a:t>contraposición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son </a:t>
            </a:r>
            <a:r>
              <a:rPr lang="en-US" dirty="0" err="1"/>
              <a:t>aquellos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 que no </a:t>
            </a:r>
            <a:r>
              <a:rPr lang="en-US" dirty="0" err="1"/>
              <a:t>resultan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 </a:t>
            </a:r>
            <a:r>
              <a:rPr lang="en-US" dirty="0" err="1"/>
              <a:t>primario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que </a:t>
            </a:r>
            <a:r>
              <a:rPr lang="en-US" dirty="0" err="1"/>
              <a:t>surgen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 de la </a:t>
            </a:r>
            <a:r>
              <a:rPr lang="en-US" dirty="0" err="1"/>
              <a:t>seleccion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población de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sujetos</a:t>
            </a:r>
            <a:r>
              <a:rPr lang="en-US" dirty="0"/>
              <a:t> o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015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96EB-8212-0261-0B84-25CF7019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Intuición de “Datos en niveles”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B938-8D04-CE97-865E-525C8D6F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790956"/>
          </a:xfrm>
        </p:spPr>
        <p:txBody>
          <a:bodyPr>
            <a:normAutofit/>
          </a:bodyPr>
          <a:lstStyle/>
          <a:p>
            <a:r>
              <a:rPr lang="es-AR" dirty="0"/>
              <a:t>Se suele decir que en situaciones donde existe jerarquía de niveles en los datos obtenidos, los modelos lineales mixtos pueden ser de útil aplicación.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80ABD-DA6E-495D-5095-81A804C097DB}"/>
              </a:ext>
            </a:extLst>
          </p:cNvPr>
          <p:cNvSpPr txBox="1"/>
          <p:nvPr/>
        </p:nvSpPr>
        <p:spPr>
          <a:xfrm>
            <a:off x="2484407" y="3693082"/>
            <a:ext cx="7065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Una posibilidad es en el caso de que se quiera estudiar las </a:t>
            </a:r>
            <a:r>
              <a:rPr lang="es-AR" sz="1600" b="1" dirty="0">
                <a:solidFill>
                  <a:srgbClr val="00B050"/>
                </a:solidFill>
              </a:rPr>
              <a:t>características poblacionales </a:t>
            </a:r>
            <a:r>
              <a:rPr lang="es-AR" sz="1600" dirty="0"/>
              <a:t>(nivel superior) independizándonos o sin darle relevancia a las particularidades de </a:t>
            </a:r>
            <a:r>
              <a:rPr lang="es-AR" sz="1600" b="1" dirty="0">
                <a:solidFill>
                  <a:srgbClr val="FF0000"/>
                </a:solidFill>
              </a:rPr>
              <a:t>cada individuo </a:t>
            </a:r>
            <a:r>
              <a:rPr lang="es-AR" sz="1600" dirty="0"/>
              <a:t>(nivel inferior)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8E1CC-7D71-43D4-A25E-2DD07F4C0F7C}"/>
              </a:ext>
            </a:extLst>
          </p:cNvPr>
          <p:cNvSpPr txBox="1"/>
          <p:nvPr/>
        </p:nvSpPr>
        <p:spPr>
          <a:xfrm>
            <a:off x="2484407" y="4880493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Otra posibilidad es que queramos extraer información de </a:t>
            </a:r>
            <a:r>
              <a:rPr lang="es-AR" sz="1600" b="1" dirty="0">
                <a:solidFill>
                  <a:srgbClr val="00B050"/>
                </a:solidFill>
              </a:rPr>
              <a:t>nivel individuo </a:t>
            </a:r>
            <a:r>
              <a:rPr lang="es-AR" sz="1600" dirty="0"/>
              <a:t>(nivel inferior) sabiendo que dentro de nuestra muestra de estudio dichos sujetos </a:t>
            </a:r>
            <a:r>
              <a:rPr lang="es-AR" sz="1600" b="1" dirty="0">
                <a:solidFill>
                  <a:srgbClr val="FF0000"/>
                </a:solidFill>
              </a:rPr>
              <a:t>no son completamente independientes sino que se pueden encontrar agrupados </a:t>
            </a:r>
            <a:r>
              <a:rPr lang="es-AR" sz="1600" dirty="0"/>
              <a:t>(por ejemplo, ser familiares directos o pertenecer a una misma región geográfica – nivel superior)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2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3A33-B6FD-045A-D6C5-E8373FA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Algunos casos “evidentes” de efectos fijos y aleatorios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8D2A-0BA5-C53F-E4B0-4BCB4C1E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 err="1"/>
              <a:t>Experimentos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Si </a:t>
            </a:r>
            <a:r>
              <a:rPr lang="en-US" dirty="0" err="1"/>
              <a:t>estudiamos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efecto</a:t>
            </a:r>
            <a:r>
              <a:rPr lang="en-US" dirty="0"/>
              <a:t> de un dado </a:t>
            </a:r>
            <a:r>
              <a:rPr lang="en-US" dirty="0" err="1"/>
              <a:t>tratamiento</a:t>
            </a:r>
            <a:r>
              <a:rPr lang="en-US" dirty="0"/>
              <a:t> </a:t>
            </a:r>
            <a:r>
              <a:rPr lang="en-US" dirty="0" err="1"/>
              <a:t>terapéutico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sujetos</a:t>
            </a:r>
            <a:r>
              <a:rPr lang="en-US" dirty="0"/>
              <a:t> </a:t>
            </a:r>
            <a:r>
              <a:rPr lang="en-US" dirty="0" err="1"/>
              <a:t>expuestos</a:t>
            </a:r>
            <a:r>
              <a:rPr lang="en-US" dirty="0"/>
              <a:t> a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tratamientos</a:t>
            </a:r>
            <a:r>
              <a:rPr lang="en-US" dirty="0"/>
              <a:t> son </a:t>
            </a:r>
            <a:r>
              <a:rPr lang="en-US" dirty="0" err="1"/>
              <a:t>tratados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que las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propias</a:t>
            </a:r>
            <a:r>
              <a:rPr lang="en-US" dirty="0"/>
              <a:t> del </a:t>
            </a:r>
            <a:r>
              <a:rPr lang="en-US" dirty="0" err="1"/>
              <a:t>tratamiento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(</a:t>
            </a:r>
            <a:r>
              <a:rPr lang="en-US" dirty="0" err="1"/>
              <a:t>dosis</a:t>
            </a:r>
            <a:r>
              <a:rPr lang="en-US" dirty="0"/>
              <a:t>, </a:t>
            </a:r>
            <a:r>
              <a:rPr lang="en-US" dirty="0" err="1"/>
              <a:t>frecuencia</a:t>
            </a:r>
            <a:r>
              <a:rPr lang="en-US" dirty="0"/>
              <a:t>, via de </a:t>
            </a:r>
            <a:r>
              <a:rPr lang="en-US" dirty="0" err="1"/>
              <a:t>aplicación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0529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3A33-B6FD-045A-D6C5-E8373FA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Algunos casos “evidentes” de efectos fijos y aleatorios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8D2A-0BA5-C53F-E4B0-4BCB4C1E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 err="1"/>
              <a:t>Experimentos</a:t>
            </a:r>
            <a:r>
              <a:rPr lang="en-US" dirty="0"/>
              <a:t> de </a:t>
            </a:r>
            <a:r>
              <a:rPr lang="en-US" dirty="0" err="1"/>
              <a:t>degradación</a:t>
            </a:r>
            <a:r>
              <a:rPr lang="en-US" dirty="0"/>
              <a:t> de </a:t>
            </a:r>
            <a:r>
              <a:rPr lang="en-US" dirty="0" err="1"/>
              <a:t>materiales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Si </a:t>
            </a:r>
            <a:r>
              <a:rPr lang="en-US" dirty="0" err="1"/>
              <a:t>estudiamos</a:t>
            </a:r>
            <a:r>
              <a:rPr lang="en-US" dirty="0"/>
              <a:t> la forma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caracteristica</a:t>
            </a:r>
            <a:r>
              <a:rPr lang="en-US" dirty="0"/>
              <a:t> </a:t>
            </a:r>
            <a:r>
              <a:rPr lang="en-US" dirty="0" err="1"/>
              <a:t>ambiental</a:t>
            </a:r>
            <a:r>
              <a:rPr lang="en-US" dirty="0"/>
              <a:t> (</a:t>
            </a:r>
            <a:r>
              <a:rPr lang="en-US" dirty="0" err="1"/>
              <a:t>humedad</a:t>
            </a:r>
            <a:r>
              <a:rPr lang="en-US" dirty="0"/>
              <a:t>, </a:t>
            </a:r>
            <a:r>
              <a:rPr lang="en-US" dirty="0" err="1"/>
              <a:t>tempertatura</a:t>
            </a:r>
            <a:r>
              <a:rPr lang="en-US" dirty="0"/>
              <a:t>) </a:t>
            </a:r>
            <a:r>
              <a:rPr lang="en-US" dirty="0" err="1"/>
              <a:t>afecta</a:t>
            </a:r>
            <a:r>
              <a:rPr lang="en-US" dirty="0"/>
              <a:t> la </a:t>
            </a:r>
            <a:r>
              <a:rPr lang="en-US" dirty="0" err="1"/>
              <a:t>degradación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sustancia</a:t>
            </a:r>
            <a:r>
              <a:rPr lang="en-US" dirty="0"/>
              <a:t> </a:t>
            </a:r>
            <a:r>
              <a:rPr lang="en-US" dirty="0" err="1"/>
              <a:t>quimica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batches de la </a:t>
            </a:r>
            <a:r>
              <a:rPr lang="en-US" dirty="0" err="1"/>
              <a:t>sustancia</a:t>
            </a:r>
            <a:r>
              <a:rPr lang="en-US" dirty="0"/>
              <a:t> que se </a:t>
            </a:r>
            <a:r>
              <a:rPr lang="en-US" dirty="0" err="1"/>
              <a:t>evaluan</a:t>
            </a:r>
            <a:r>
              <a:rPr lang="en-US" dirty="0"/>
              <a:t> (</a:t>
            </a:r>
            <a:r>
              <a:rPr lang="en-US" dirty="0" err="1"/>
              <a:t>provenientes</a:t>
            </a:r>
            <a:r>
              <a:rPr lang="en-US" dirty="0"/>
              <a:t> de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fabricantes</a:t>
            </a:r>
            <a:r>
              <a:rPr lang="en-US" dirty="0"/>
              <a:t> o </a:t>
            </a:r>
            <a:r>
              <a:rPr lang="en-US" dirty="0" err="1"/>
              <a:t>sintetizados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momentos</a:t>
            </a:r>
            <a:r>
              <a:rPr lang="en-US" dirty="0"/>
              <a:t>) </a:t>
            </a:r>
            <a:r>
              <a:rPr lang="en-US" dirty="0" err="1"/>
              <a:t>pueden</a:t>
            </a:r>
            <a:r>
              <a:rPr lang="en-US" dirty="0"/>
              <a:t> ser </a:t>
            </a:r>
            <a:r>
              <a:rPr lang="en-US" dirty="0" err="1"/>
              <a:t>considerados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que las </a:t>
            </a:r>
            <a:r>
              <a:rPr lang="en-US" dirty="0" err="1"/>
              <a:t>condiciones</a:t>
            </a:r>
            <a:r>
              <a:rPr lang="en-US" dirty="0"/>
              <a:t> de </a:t>
            </a:r>
            <a:r>
              <a:rPr lang="en-US" dirty="0" err="1"/>
              <a:t>degradación</a:t>
            </a:r>
            <a:r>
              <a:rPr lang="en-US" dirty="0"/>
              <a:t> a la que se </a:t>
            </a:r>
            <a:r>
              <a:rPr lang="en-US" dirty="0" err="1"/>
              <a:t>exponen</a:t>
            </a:r>
            <a:r>
              <a:rPr lang="en-US" dirty="0"/>
              <a:t> </a:t>
            </a:r>
            <a:r>
              <a:rPr lang="en-US" dirty="0" err="1"/>
              <a:t>serían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96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3A33-B6FD-045A-D6C5-E8373FA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Modelos anidados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8D2A-0BA5-C53F-E4B0-4BCB4C1E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Entre </a:t>
            </a:r>
            <a:r>
              <a:rPr lang="en-US" sz="1800" b="0" i="0" u="none" strike="noStrike" baseline="0" dirty="0" err="1">
                <a:latin typeface="CMR10"/>
              </a:rPr>
              <a:t>distintos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potenciales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modelos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podría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existir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una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relación</a:t>
            </a:r>
            <a:r>
              <a:rPr lang="en-US" sz="1800" b="0" i="0" u="none" strike="noStrike" baseline="0" dirty="0">
                <a:latin typeface="CMR10"/>
              </a:rPr>
              <a:t> de “</a:t>
            </a:r>
            <a:r>
              <a:rPr lang="en-US" sz="1800" b="0" i="0" u="none" strike="noStrike" baseline="0" dirty="0" err="1">
                <a:latin typeface="CMR10"/>
              </a:rPr>
              <a:t>anidamiento</a:t>
            </a:r>
            <a:r>
              <a:rPr lang="en-US" sz="1800" b="0" i="0" u="none" strike="noStrike" baseline="0" dirty="0">
                <a:latin typeface="CMR10"/>
              </a:rPr>
              <a:t>”. Por </a:t>
            </a:r>
            <a:r>
              <a:rPr lang="en-US" sz="1800" b="0" i="0" u="none" strike="noStrike" baseline="0" dirty="0" err="1">
                <a:latin typeface="CMR10"/>
              </a:rPr>
              <a:t>ejemplo</a:t>
            </a:r>
            <a:r>
              <a:rPr lang="en-US" sz="1800" b="0" i="0" u="none" strike="noStrike" baseline="0" dirty="0">
                <a:latin typeface="CMR10"/>
              </a:rPr>
              <a:t> entre dos </a:t>
            </a:r>
            <a:r>
              <a:rPr lang="en-US" sz="1800" b="0" i="0" u="none" strike="noStrike" baseline="0" dirty="0" err="1">
                <a:latin typeface="CMR10"/>
              </a:rPr>
              <a:t>modelos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competidores</a:t>
            </a:r>
            <a:r>
              <a:rPr lang="en-US" sz="1800" b="0" i="0" u="none" strike="noStrike" baseline="0" dirty="0">
                <a:latin typeface="CMR10"/>
              </a:rPr>
              <a:t> A y B , decimos que </a:t>
            </a:r>
            <a:r>
              <a:rPr lang="en-US" sz="1800" b="0" i="0" u="none" strike="noStrike" baseline="0" dirty="0" err="1">
                <a:latin typeface="CMR10"/>
              </a:rPr>
              <a:t>el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modelo</a:t>
            </a:r>
            <a:r>
              <a:rPr lang="en-US" sz="1800" b="0" i="0" u="none" strike="noStrike" baseline="0" dirty="0">
                <a:latin typeface="CMR10"/>
              </a:rPr>
              <a:t> A </a:t>
            </a:r>
            <a:r>
              <a:rPr lang="en-US" sz="1800" b="0" i="0" u="none" strike="noStrike" baseline="0" dirty="0" err="1">
                <a:latin typeface="CMR10"/>
              </a:rPr>
              <a:t>está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anidado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en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el</a:t>
            </a:r>
            <a:r>
              <a:rPr lang="en-US" sz="1800" b="0" i="0" u="none" strike="noStrike" baseline="0" dirty="0">
                <a:latin typeface="CMR10"/>
              </a:rPr>
              <a:t> B </a:t>
            </a:r>
            <a:r>
              <a:rPr lang="en-US" sz="1800" b="0" i="0" u="none" strike="noStrike" baseline="0" dirty="0" err="1">
                <a:latin typeface="CMR10"/>
              </a:rPr>
              <a:t>si</a:t>
            </a:r>
            <a:r>
              <a:rPr lang="en-US" sz="1800" b="0" i="0" u="none" strike="noStrike" baseline="0" dirty="0">
                <a:latin typeface="CMR10"/>
              </a:rPr>
              <a:t> A es un </a:t>
            </a:r>
            <a:r>
              <a:rPr lang="en-US" sz="1800" b="0" i="0" u="none" strike="noStrike" baseline="0" dirty="0" err="1">
                <a:latin typeface="CMR10"/>
              </a:rPr>
              <a:t>caso</a:t>
            </a:r>
            <a:r>
              <a:rPr lang="en-US" sz="1800" b="0" i="0" u="none" strike="noStrike" baseline="0" dirty="0">
                <a:latin typeface="CMR10"/>
              </a:rPr>
              <a:t> especial </a:t>
            </a:r>
            <a:r>
              <a:rPr lang="en-US" sz="1800" b="0" i="0" u="none" strike="noStrike" baseline="0" dirty="0" err="1">
                <a:latin typeface="CMR10"/>
              </a:rPr>
              <a:t>considerado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 err="1">
                <a:latin typeface="CMR10"/>
              </a:rPr>
              <a:t>dentro</a:t>
            </a:r>
            <a:r>
              <a:rPr lang="en-US" sz="1800" b="0" i="0" u="none" strike="noStrike" baseline="0" dirty="0">
                <a:latin typeface="CMR10"/>
              </a:rPr>
              <a:t> de la</a:t>
            </a:r>
            <a:r>
              <a:rPr lang="en-US" dirty="0">
                <a:latin typeface="CMR10"/>
              </a:rPr>
              <a:t>s </a:t>
            </a:r>
            <a:r>
              <a:rPr lang="en-US" dirty="0" err="1">
                <a:latin typeface="CMR10"/>
              </a:rPr>
              <a:t>posibilidades</a:t>
            </a:r>
            <a:r>
              <a:rPr lang="en-US" dirty="0">
                <a:latin typeface="CMR10"/>
              </a:rPr>
              <a:t> de B. </a:t>
            </a:r>
          </a:p>
          <a:p>
            <a:pPr algn="l"/>
            <a:r>
              <a:rPr lang="en-US" dirty="0">
                <a:latin typeface="CMR10"/>
              </a:rPr>
              <a:t>Los </a:t>
            </a:r>
            <a:r>
              <a:rPr lang="en-US" dirty="0" err="1">
                <a:latin typeface="CMR10"/>
              </a:rPr>
              <a:t>posibles</a:t>
            </a:r>
            <a:r>
              <a:rPr lang="en-US" dirty="0">
                <a:latin typeface="CMR10"/>
              </a:rPr>
              <a:t> </a:t>
            </a:r>
            <a:r>
              <a:rPr lang="en-US" dirty="0" err="1">
                <a:latin typeface="CMR10"/>
              </a:rPr>
              <a:t>parámetros</a:t>
            </a:r>
            <a:r>
              <a:rPr lang="en-US" dirty="0">
                <a:latin typeface="CMR10"/>
              </a:rPr>
              <a:t> del </a:t>
            </a:r>
            <a:r>
              <a:rPr lang="en-US" dirty="0" err="1">
                <a:latin typeface="CMR10"/>
              </a:rPr>
              <a:t>modelo</a:t>
            </a:r>
            <a:r>
              <a:rPr lang="en-US" dirty="0">
                <a:latin typeface="CMR10"/>
              </a:rPr>
              <a:t> A son un subset de </a:t>
            </a:r>
            <a:r>
              <a:rPr lang="en-US" dirty="0" err="1">
                <a:latin typeface="CMR10"/>
              </a:rPr>
              <a:t>los</a:t>
            </a:r>
            <a:r>
              <a:rPr lang="en-US" dirty="0">
                <a:latin typeface="CMR10"/>
              </a:rPr>
              <a:t> </a:t>
            </a:r>
            <a:r>
              <a:rPr lang="en-US" dirty="0" err="1">
                <a:latin typeface="CMR10"/>
              </a:rPr>
              <a:t>posibles</a:t>
            </a:r>
            <a:r>
              <a:rPr lang="en-US" dirty="0">
                <a:latin typeface="CMR10"/>
              </a:rPr>
              <a:t> </a:t>
            </a:r>
            <a:r>
              <a:rPr lang="en-US" dirty="0" err="1">
                <a:latin typeface="CMR10"/>
              </a:rPr>
              <a:t>parámetros</a:t>
            </a:r>
            <a:r>
              <a:rPr lang="en-US" dirty="0">
                <a:latin typeface="CMR10"/>
              </a:rPr>
              <a:t> del </a:t>
            </a:r>
            <a:r>
              <a:rPr lang="en-US" dirty="0" err="1">
                <a:latin typeface="CMR10"/>
              </a:rPr>
              <a:t>modelo</a:t>
            </a:r>
            <a:r>
              <a:rPr lang="en-US" dirty="0">
                <a:latin typeface="CMR10"/>
              </a:rPr>
              <a:t> B.</a:t>
            </a:r>
          </a:p>
        </p:txBody>
      </p:sp>
    </p:spTree>
    <p:extLst>
      <p:ext uri="{BB962C8B-B14F-4D97-AF65-F5344CB8AC3E}">
        <p14:creationId xmlns:p14="http://schemas.microsoft.com/office/powerpoint/2010/main" val="3995184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8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2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3"/>
</p:tagLst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5962</TotalTime>
  <Words>1982</Words>
  <Application>Microsoft Office PowerPoint</Application>
  <PresentationFormat>Widescreen</PresentationFormat>
  <Paragraphs>446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Abadi</vt:lpstr>
      <vt:lpstr>Arial</vt:lpstr>
      <vt:lpstr>Cambria Math</vt:lpstr>
      <vt:lpstr>CMR10</vt:lpstr>
      <vt:lpstr>Courier New</vt:lpstr>
      <vt:lpstr>Gill Sans MT</vt:lpstr>
      <vt:lpstr>WarnockPro-Regular</vt:lpstr>
      <vt:lpstr>Paquete</vt:lpstr>
      <vt:lpstr>MODELOS Lineales MIXTOS</vt:lpstr>
      <vt:lpstr>Nosotros</vt:lpstr>
      <vt:lpstr>Objetivos de estos videos</vt:lpstr>
      <vt:lpstr>MODELOS Lineales MIXTOS</vt:lpstr>
      <vt:lpstr>Definición y primeras intuiciones</vt:lpstr>
      <vt:lpstr>Intuición de “Datos en niveles”</vt:lpstr>
      <vt:lpstr>Algunos casos “evidentes” de efectos fijos y aleatorios</vt:lpstr>
      <vt:lpstr>Algunos casos “evidentes” de efectos fijos y aleatorios</vt:lpstr>
      <vt:lpstr>Modelos anidados</vt:lpstr>
      <vt:lpstr>Test de hipótesis para Selección de modelos</vt:lpstr>
      <vt:lpstr>MODELOS Lineales MIXTOS</vt:lpstr>
      <vt:lpstr>Modelos que únicamente tienen efectos aleatorios</vt:lpstr>
      <vt:lpstr>Modelos que únicamente tienen efectos aleatorios</vt:lpstr>
      <vt:lpstr>Modelos que únicamente tienen efectos aleatorios</vt:lpstr>
      <vt:lpstr>Modelos que únicamente tienen efectos aleatorios</vt:lpstr>
      <vt:lpstr>Modelos con diseño en bloques aleatorios</vt:lpstr>
      <vt:lpstr>Modelos con diseño en bloques aleatorios</vt:lpstr>
      <vt:lpstr>Modelos con diseño en bloques aleatorios</vt:lpstr>
      <vt:lpstr>Modelos con diseño en bloques aleatorios que incluye réplicas</vt:lpstr>
      <vt:lpstr>Modelos con diseño en bloques aleatorios que incluye réplicas</vt:lpstr>
      <vt:lpstr>MODELOS Lineales MIXTOS</vt:lpstr>
      <vt:lpstr>El modelo a utilizar</vt:lpstr>
      <vt:lpstr>Los vectores u y ε</vt:lpstr>
      <vt:lpstr>Los vectores u y ε</vt:lpstr>
      <vt:lpstr>¡VEAMOS UN EJEMPLO EN R!</vt:lpstr>
      <vt:lpstr>Recapitulación y conclusiones</vt:lpstr>
      <vt:lpstr>Recapitulación y conclusiones</vt:lpstr>
      <vt:lpstr>Recapitulación y conclusiones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MIXTOS</dc:title>
  <dc:creator>Hernan Costa Vila</dc:creator>
  <cp:lastModifiedBy>Bringas, Mauro</cp:lastModifiedBy>
  <cp:revision>12</cp:revision>
  <dcterms:created xsi:type="dcterms:W3CDTF">2023-12-08T21:02:24Z</dcterms:created>
  <dcterms:modified xsi:type="dcterms:W3CDTF">2023-12-15T17:12:33Z</dcterms:modified>
</cp:coreProperties>
</file>