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78" r:id="rId4"/>
    <p:sldId id="267" r:id="rId5"/>
    <p:sldId id="282" r:id="rId6"/>
    <p:sldId id="285" r:id="rId7"/>
    <p:sldId id="290" r:id="rId8"/>
    <p:sldId id="291" r:id="rId9"/>
    <p:sldId id="293" r:id="rId10"/>
    <p:sldId id="263" r:id="rId11"/>
    <p:sldId id="261" r:id="rId12"/>
    <p:sldId id="283" r:id="rId13"/>
    <p:sldId id="286" r:id="rId14"/>
    <p:sldId id="287" r:id="rId15"/>
    <p:sldId id="288" r:id="rId16"/>
    <p:sldId id="295" r:id="rId17"/>
    <p:sldId id="268" r:id="rId18"/>
    <p:sldId id="289" r:id="rId19"/>
    <p:sldId id="294" r:id="rId20"/>
    <p:sldId id="266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C4D"/>
    <a:srgbClr val="D1D8B7"/>
    <a:srgbClr val="A09D79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830"/>
  </p:normalViewPr>
  <p:slideViewPr>
    <p:cSldViewPr snapToGrid="0">
      <p:cViewPr>
        <p:scale>
          <a:sx n="100" d="100"/>
          <a:sy n="100" d="100"/>
        </p:scale>
        <p:origin x="-354" y="-3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test other possible data structures to hold collections ?</a:t>
          </a:r>
          <a:endParaRPr lang="en-US" sz="18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VIEW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SemiBold" panose="020B0502020104020203" pitchFamily="34" charset="-79"/>
            </a:rPr>
            <a:t>JavaFX instead of SWING ?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MODEL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introduce Listener packages ?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look &amp; feel (more user-friendly)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r>
            <a:rPr lang="en-US" sz="1800" b="1" i="0" dirty="0">
              <a:solidFill>
                <a:srgbClr val="AD5C4D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limit the length of user input (e.g., up to xx digits)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STRUCTURE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VALIDATION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47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473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VIEW</a:t>
          </a:r>
        </a:p>
      </dsp:txBody>
      <dsp:txXfrm>
        <a:off x="0" y="473"/>
        <a:ext cx="2103120" cy="775145"/>
      </dsp:txXfrm>
    </dsp:sp>
    <dsp:sp modelId="{4B7883FE-9BF1-834B-9E55-433D1207CAF9}">
      <dsp:nvSpPr>
        <dsp:cNvPr id="0" name=""/>
        <dsp:cNvSpPr/>
      </dsp:nvSpPr>
      <dsp:spPr>
        <a:xfrm>
          <a:off x="2260854" y="35672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SemiBold" panose="020B0502020104020203" pitchFamily="34" charset="-79"/>
            </a:rPr>
            <a:t>JavaFX instead of SWING ?</a:t>
          </a:r>
        </a:p>
      </dsp:txBody>
      <dsp:txXfrm>
        <a:off x="2260854" y="35672"/>
        <a:ext cx="8254746" cy="703989"/>
      </dsp:txXfrm>
    </dsp:sp>
    <dsp:sp modelId="{F855322D-A55D-8B49-879F-C673DBB2B4C9}">
      <dsp:nvSpPr>
        <dsp:cNvPr id="0" name=""/>
        <dsp:cNvSpPr/>
      </dsp:nvSpPr>
      <dsp:spPr>
        <a:xfrm>
          <a:off x="2103120" y="739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7756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775618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MODEL</a:t>
          </a:r>
        </a:p>
      </dsp:txBody>
      <dsp:txXfrm>
        <a:off x="0" y="775618"/>
        <a:ext cx="2103120" cy="775145"/>
      </dsp:txXfrm>
    </dsp:sp>
    <dsp:sp modelId="{040275F6-8CD8-B443-8E15-E2EA8C115BE0}">
      <dsp:nvSpPr>
        <dsp:cNvPr id="0" name=""/>
        <dsp:cNvSpPr/>
      </dsp:nvSpPr>
      <dsp:spPr>
        <a:xfrm>
          <a:off x="2260854" y="810818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introduce Listener packages ?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810818"/>
        <a:ext cx="8254746" cy="703989"/>
      </dsp:txXfrm>
    </dsp:sp>
    <dsp:sp modelId="{1103FC42-5419-864B-A44F-32D393A0563C}">
      <dsp:nvSpPr>
        <dsp:cNvPr id="0" name=""/>
        <dsp:cNvSpPr/>
      </dsp:nvSpPr>
      <dsp:spPr>
        <a:xfrm>
          <a:off x="2103120" y="151480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5507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550764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DESIGN</a:t>
          </a:r>
        </a:p>
      </dsp:txBody>
      <dsp:txXfrm>
        <a:off x="0" y="1550764"/>
        <a:ext cx="2103120" cy="775145"/>
      </dsp:txXfrm>
    </dsp:sp>
    <dsp:sp modelId="{DAF6D365-7021-E74E-8AD3-AB3AC6A0D057}">
      <dsp:nvSpPr>
        <dsp:cNvPr id="0" name=""/>
        <dsp:cNvSpPr/>
      </dsp:nvSpPr>
      <dsp:spPr>
        <a:xfrm>
          <a:off x="2260854" y="1585964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Light" panose="020B0302020104020203" pitchFamily="34" charset="-79"/>
            </a:rPr>
            <a:t>look &amp; feel (more user-friendly)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60854" y="1585964"/>
        <a:ext cx="8254746" cy="703989"/>
      </dsp:txXfrm>
    </dsp:sp>
    <dsp:sp modelId="{9071E8DC-DDBE-CD4E-9B99-FF7E5F21CEFF}">
      <dsp:nvSpPr>
        <dsp:cNvPr id="0" name=""/>
        <dsp:cNvSpPr/>
      </dsp:nvSpPr>
      <dsp:spPr>
        <a:xfrm>
          <a:off x="2103120" y="22899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3259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325910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VALIDATION</a:t>
          </a:r>
        </a:p>
      </dsp:txBody>
      <dsp:txXfrm>
        <a:off x="0" y="2325910"/>
        <a:ext cx="2103120" cy="775145"/>
      </dsp:txXfrm>
    </dsp:sp>
    <dsp:sp modelId="{B09F43E3-E283-364B-BDDC-AEA3B436FB56}">
      <dsp:nvSpPr>
        <dsp:cNvPr id="0" name=""/>
        <dsp:cNvSpPr/>
      </dsp:nvSpPr>
      <dsp:spPr>
        <a:xfrm>
          <a:off x="2260854" y="2361109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AD5C4D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limit the length of user input (e.g., up to xx digits) </a:t>
          </a:r>
        </a:p>
      </dsp:txBody>
      <dsp:txXfrm>
        <a:off x="2260854" y="2361109"/>
        <a:ext cx="8254746" cy="703989"/>
      </dsp:txXfrm>
    </dsp:sp>
    <dsp:sp modelId="{2A380769-BA5B-F344-93A6-E05188F7C102}">
      <dsp:nvSpPr>
        <dsp:cNvPr id="0" name=""/>
        <dsp:cNvSpPr/>
      </dsp:nvSpPr>
      <dsp:spPr>
        <a:xfrm>
          <a:off x="2103120" y="3065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310105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3101056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STRUCTURE</a:t>
          </a:r>
        </a:p>
      </dsp:txBody>
      <dsp:txXfrm>
        <a:off x="0" y="3101056"/>
        <a:ext cx="2103120" cy="775145"/>
      </dsp:txXfrm>
    </dsp:sp>
    <dsp:sp modelId="{FBD01AEA-A8F9-FE4D-9602-487EAF61F09B}">
      <dsp:nvSpPr>
        <dsp:cNvPr id="0" name=""/>
        <dsp:cNvSpPr/>
      </dsp:nvSpPr>
      <dsp:spPr>
        <a:xfrm>
          <a:off x="2138848" y="3157452"/>
          <a:ext cx="8105995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test other possible data structures to hold collections ?</a:t>
          </a:r>
          <a:endParaRPr lang="en-US" sz="18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sp:txBody>
      <dsp:txXfrm>
        <a:off x="2138848" y="3157452"/>
        <a:ext cx="8105995" cy="703989"/>
      </dsp:txXfrm>
    </dsp:sp>
    <dsp:sp modelId="{098E18BB-B50B-7944-A588-57FAEF8C3BE4}">
      <dsp:nvSpPr>
        <dsp:cNvPr id="0" name=""/>
        <dsp:cNvSpPr/>
      </dsp:nvSpPr>
      <dsp:spPr>
        <a:xfrm>
          <a:off x="2103120" y="38402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6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6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730" y="1133793"/>
            <a:ext cx="9654540" cy="2387600"/>
          </a:xfrm>
        </p:spPr>
        <p:txBody>
          <a:bodyPr/>
          <a:lstStyle/>
          <a:p>
            <a:r>
              <a:rPr lang="en-US" b="1" dirty="0"/>
              <a:t>Diet Manager</a:t>
            </a:r>
            <a:br>
              <a:rPr lang="en-US" dirty="0"/>
            </a:br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G3</a:t>
            </a:r>
          </a:p>
          <a:p>
            <a:r>
              <a:rPr lang="en-US" dirty="0"/>
              <a:t>Matea </a:t>
            </a:r>
            <a:r>
              <a:rPr lang="en-US" dirty="0" err="1"/>
              <a:t>Boderistanac</a:t>
            </a:r>
            <a:r>
              <a:rPr lang="en-US" dirty="0"/>
              <a:t>, Matija </a:t>
            </a:r>
            <a:r>
              <a:rPr lang="en-US" dirty="0" err="1"/>
              <a:t>Brnas</a:t>
            </a:r>
            <a:r>
              <a:rPr lang="en-US" dirty="0"/>
              <a:t>, Toma </a:t>
            </a:r>
            <a:r>
              <a:rPr lang="en-US" dirty="0" err="1"/>
              <a:t>Jeronim</a:t>
            </a:r>
            <a:r>
              <a:rPr lang="en-US" dirty="0"/>
              <a:t> </a:t>
            </a:r>
            <a:r>
              <a:rPr lang="en-US" dirty="0" err="1"/>
              <a:t>Culic</a:t>
            </a:r>
            <a:r>
              <a:rPr lang="en-US" dirty="0"/>
              <a:t>, Luka </a:t>
            </a:r>
            <a:r>
              <a:rPr lang="en-US" dirty="0" err="1"/>
              <a:t>Krpan</a:t>
            </a:r>
            <a:r>
              <a:rPr lang="en-US" dirty="0"/>
              <a:t>, </a:t>
            </a:r>
            <a:r>
              <a:rPr lang="en-US" dirty="0" err="1"/>
              <a:t>Doroteja</a:t>
            </a:r>
            <a:r>
              <a:rPr lang="en-US" dirty="0"/>
              <a:t> </a:t>
            </a:r>
            <a:r>
              <a:rPr lang="en-US" dirty="0" err="1"/>
              <a:t>Krtalic</a:t>
            </a:r>
            <a:r>
              <a:rPr lang="en-US" dirty="0"/>
              <a:t>, Amar </a:t>
            </a:r>
            <a:r>
              <a:rPr lang="en-US" dirty="0" err="1"/>
              <a:t>Zagorcic</a:t>
            </a:r>
            <a:r>
              <a:rPr lang="en-US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F173C1-CCD8-B17B-B54E-5E152B98CFFD}"/>
              </a:ext>
            </a:extLst>
          </p:cNvPr>
          <p:cNvSpPr txBox="1">
            <a:spLocks/>
          </p:cNvSpPr>
          <p:nvPr/>
        </p:nvSpPr>
        <p:spPr>
          <a:xfrm>
            <a:off x="9610165" y="6400380"/>
            <a:ext cx="2115670" cy="35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SWEN.383.800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UML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Sequence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23CDDAE-BBF4-5DC8-6B5C-5055D09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86787A-046D-EAB6-A780-D879F05B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188"/>
            <a:ext cx="10515600" cy="676656"/>
          </a:xfrm>
        </p:spPr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Exercise records loaded from exercise.csv into the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E936306E-16FE-4127-EBA7-34A47FE4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9B6567D-39A5-B24E-A0DF-63E7FC03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9B2B82-6029-50F6-9ABC-B9F42E508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7" r="2436" b="3733"/>
          <a:stretch/>
        </p:blipFill>
        <p:spPr>
          <a:xfrm>
            <a:off x="1409673" y="1049274"/>
            <a:ext cx="8848397" cy="5271516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614FD2B-341A-F96D-12A4-0D3AB3F62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17" t="79970" r="50754" b="17544"/>
          <a:stretch/>
        </p:blipFill>
        <p:spPr>
          <a:xfrm>
            <a:off x="4650020" y="4641842"/>
            <a:ext cx="3438553" cy="1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188"/>
            <a:ext cx="10515600" cy="676656"/>
          </a:xfrm>
        </p:spPr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An exercise is selected and recorded into the log.csv file</a:t>
            </a:r>
            <a:endParaRPr lang="en-US" sz="2800" b="1" dirty="0">
              <a:latin typeface="Sagona Book" panose="020F0502020204030204" pitchFamily="34" charset="0"/>
              <a:cs typeface="Sagona Book" panose="020F05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D08D7E89-1547-09F2-262A-69521C46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E39106D-3D68-110A-5F70-BE541428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B26622A-530B-FDCE-416D-F4E002A2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7" t="13833" r="18816" b="43333"/>
          <a:stretch/>
        </p:blipFill>
        <p:spPr>
          <a:xfrm>
            <a:off x="1399032" y="1037844"/>
            <a:ext cx="8869680" cy="52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5289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567C5E04-B3A4-CBFD-FA7A-AC15101F6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4" t="57000" b="11000"/>
          <a:stretch/>
        </p:blipFill>
        <p:spPr>
          <a:xfrm>
            <a:off x="1560688" y="1794510"/>
            <a:ext cx="11758254" cy="42291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03EEA04C-D226-6A04-D52A-EE3BD56B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7C2C6E9-5C5C-641D-9C87-23DB8382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079624-8161-2C41-17DD-7918FD5F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188"/>
            <a:ext cx="10515600" cy="676656"/>
          </a:xfrm>
        </p:spPr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An exercise is selected and recorded into the log.csv file</a:t>
            </a:r>
            <a:endParaRPr lang="en-US" sz="2800" b="1" dirty="0">
              <a:latin typeface="Sagona Book" panose="020F0502020204030204" pitchFamily="34" charset="0"/>
              <a:cs typeface="Sagona Boo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0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63" y="487053"/>
            <a:ext cx="10639549" cy="676656"/>
          </a:xfrm>
        </p:spPr>
        <p:txBody>
          <a:bodyPr/>
          <a:lstStyle/>
          <a:p>
            <a:r>
              <a:rPr lang="en-US" sz="2800" dirty="0">
                <a:latin typeface="Sagona Book" panose="020F0502020204030204" pitchFamily="34" charset="0"/>
                <a:cs typeface="Sagona Book" panose="020F0502020204030204" pitchFamily="34" charset="0"/>
              </a:rPr>
              <a:t>Log view is updated in relation to calories burned via exercise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288DFDFC-BE5E-9CD5-ECF4-46374AB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AB599FF-53CB-8F30-AF63-B6C5BAB0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3" name="Picture 2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8F730523-BC8D-54F5-8149-19470FE79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0" b="39791"/>
          <a:stretch/>
        </p:blipFill>
        <p:spPr>
          <a:xfrm>
            <a:off x="324434" y="1163709"/>
            <a:ext cx="11543131" cy="51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84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64" y="487053"/>
            <a:ext cx="10515600" cy="676656"/>
          </a:xfrm>
        </p:spPr>
        <p:txBody>
          <a:bodyPr/>
          <a:lstStyle/>
          <a:p>
            <a:r>
              <a:rPr lang="en-US" sz="2800" dirty="0"/>
              <a:t>Computing the total number of calories for the current date</a:t>
            </a:r>
            <a:endParaRPr lang="en-US" sz="2800" dirty="0">
              <a:latin typeface="Sagona Book" panose="020F0502020204030204" pitchFamily="34" charset="0"/>
              <a:cs typeface="Sagona Book" panose="020F05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BAF95F7F-6D16-7AAE-E183-B28CDBE6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0178D07-8CEB-3F92-74E6-367E6F5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551C4FDE-CBF0-D8D7-40E4-2D40F2C5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0" t="60208" r="3241" b="4167"/>
          <a:stretch/>
        </p:blipFill>
        <p:spPr>
          <a:xfrm>
            <a:off x="1783818" y="2200275"/>
            <a:ext cx="9718693" cy="4091786"/>
          </a:xfrm>
          <a:prstGeom prst="rect">
            <a:avLst/>
          </a:prstGeom>
        </p:spPr>
      </p:pic>
      <p:pic>
        <p:nvPicPr>
          <p:cNvPr id="6" name="Picture 5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54E9A869-9E12-1DAE-8E53-E5F2C9AEA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7357" t="11249" b="77081"/>
          <a:stretch/>
        </p:blipFill>
        <p:spPr>
          <a:xfrm>
            <a:off x="10422470" y="1163691"/>
            <a:ext cx="1459383" cy="12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FINAL NOTES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Highlights &amp; Alterations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23CDDAE-BBF4-5DC8-6B5C-5055D09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86787A-046D-EAB6-A780-D879F05B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37466647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682496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Log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121408"/>
            <a:ext cx="9550909" cy="676656"/>
          </a:xfrm>
        </p:spPr>
        <p:txBody>
          <a:bodyPr/>
          <a:lstStyle/>
          <a:p>
            <a:pPr marL="448056" lvl="0" indent="-3840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dirty="0"/>
              <a:t>Log class contains the following code which simplifies the instantiation of our Log objects and allows us to have only one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F7DA578C-030D-B89D-C540-457A010F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931975CB-7C61-E233-2E19-51842FC0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20EA123-C990-F214-DADA-2CBDF74DF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5"/>
          <a:stretch/>
        </p:blipFill>
        <p:spPr>
          <a:xfrm>
            <a:off x="859536" y="3064479"/>
            <a:ext cx="7556888" cy="121034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42883E4-F5DE-6D96-5859-5FEA9895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" y="4532313"/>
            <a:ext cx="809031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682496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 err="1"/>
              <a:t>dmView</a:t>
            </a:r>
            <a:r>
              <a:rPr lang="en-US" dirty="0"/>
              <a:t> 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121408"/>
            <a:ext cx="9825229" cy="719150"/>
          </a:xfrm>
        </p:spPr>
        <p:txBody>
          <a:bodyPr/>
          <a:lstStyle/>
          <a:p>
            <a:pPr marL="448056" lvl="0" indent="-3840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dirty="0"/>
              <a:t>The separation of windows is maintained by the add exercise window being hidden rather than having separate Java classes (adhering to high cohesion / low coupling)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B576884-5676-DB1A-8C46-C0BCC3AA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4D8F5ED-B6A3-9E61-145D-692D53D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4A5AFC-0E76-F151-0FA1-557F0722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2882646"/>
            <a:ext cx="7621524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4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682496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 err="1"/>
              <a:t>Dmmodel</a:t>
            </a:r>
            <a:r>
              <a:rPr lang="en-US" dirty="0"/>
              <a:t> + 3 handlers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121408"/>
            <a:ext cx="9905238" cy="950976"/>
          </a:xfrm>
        </p:spPr>
        <p:txBody>
          <a:bodyPr/>
          <a:lstStyle/>
          <a:p>
            <a:pPr marL="448056" lvl="0" indent="-3840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dirty="0"/>
              <a:t>By introducing an “io” (input-output) package, we followed the split of the responsibility of CRUD operations into specialized handlers – one for each csv file in storage, which simplified our model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A45AC4D-3F5C-F154-E309-90AE770A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D8F45BD-8062-5187-D25B-4403F9C6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8B70C5B-9BAE-0AB9-6082-32CD3BBC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3234690"/>
            <a:ext cx="7620392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5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705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Diet Manager Demo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Diet Manager “Under the Hood”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Final Notes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Q &amp; A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</a:t>
            </a:r>
            <a:r>
              <a:rPr lang="en-US" dirty="0"/>
              <a:t> / alternatives?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809373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SWEN.383.800 G3</a:t>
            </a:r>
          </a:p>
          <a:p>
            <a:r>
              <a:rPr lang="en-US" dirty="0">
                <a:solidFill>
                  <a:srgbClr val="AD5C4D"/>
                </a:solidFill>
              </a:rPr>
              <a:t>RIT Croatia</a:t>
            </a:r>
          </a:p>
          <a:p>
            <a:r>
              <a:rPr lang="en-US" dirty="0"/>
              <a:t>Spring 2022/2023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076" y="3078480"/>
            <a:ext cx="4840641" cy="1773555"/>
          </a:xfrm>
        </p:spPr>
        <p:txBody>
          <a:bodyPr/>
          <a:lstStyle/>
          <a:p>
            <a:r>
              <a:rPr lang="en-US" dirty="0"/>
              <a:t>program overview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DEFINING NEW CLASSES</a:t>
            </a:r>
          </a:p>
          <a:p>
            <a:pPr lvl="1"/>
            <a:r>
              <a:rPr lang="en-US" dirty="0"/>
              <a:t>befitting of MVC architecture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ADDING functionalities</a:t>
            </a:r>
          </a:p>
          <a:p>
            <a:pPr lvl="1"/>
            <a:r>
              <a:rPr lang="en-US" dirty="0"/>
              <a:t>communication &amp; data transmission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2"/>
            <a:ext cx="3551111" cy="2346897"/>
          </a:xfrm>
        </p:spPr>
        <p:txBody>
          <a:bodyPr/>
          <a:lstStyle/>
          <a:p>
            <a:r>
              <a:rPr lang="en-US" dirty="0"/>
              <a:t>IMPLEMENTING CALCULATIONS</a:t>
            </a:r>
          </a:p>
          <a:p>
            <a:pPr lvl="1"/>
            <a:r>
              <a:rPr lang="en-US" dirty="0"/>
              <a:t>adding the burning equation and</a:t>
            </a:r>
          </a:p>
          <a:p>
            <a:pPr lvl="1"/>
            <a:r>
              <a:rPr lang="en-US" dirty="0"/>
              <a:t>net calories + refining the code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UML CLASS &amp; SEQUENCE DIAGRAMS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Documentation &amp;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609255"/>
            <a:ext cx="3529584" cy="40233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240102"/>
            <a:ext cx="2944368" cy="3949561"/>
          </a:xfrm>
        </p:spPr>
        <p:txBody>
          <a:bodyPr>
            <a:normAutofit/>
          </a:bodyPr>
          <a:lstStyle/>
          <a:p>
            <a:r>
              <a:rPr lang="en-US" sz="1600" dirty="0" err="1"/>
              <a:t>DMView</a:t>
            </a:r>
            <a:r>
              <a:rPr lang="en-US" sz="1600" dirty="0"/>
              <a:t> updates itself based on the controller’s actions and displays all data from the model</a:t>
            </a:r>
          </a:p>
          <a:p>
            <a:endParaRPr lang="en-US" sz="1600" dirty="0"/>
          </a:p>
          <a:p>
            <a:r>
              <a:rPr lang="en-US" sz="1600" dirty="0" err="1"/>
              <a:t>DMController</a:t>
            </a:r>
            <a:r>
              <a:rPr lang="en-US" sz="1600" dirty="0"/>
              <a:t> makes use of the ActionListener classes in the same package to ensure data flow </a:t>
            </a:r>
          </a:p>
          <a:p>
            <a:endParaRPr lang="en-US" sz="1600" dirty="0"/>
          </a:p>
          <a:p>
            <a:r>
              <a:rPr lang="en-US" sz="1600" dirty="0" err="1"/>
              <a:t>DMModel</a:t>
            </a:r>
            <a:r>
              <a:rPr lang="en-US" sz="1600" dirty="0"/>
              <a:t> uses Handlers to load and save data to external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609255"/>
            <a:ext cx="3529584" cy="402336"/>
          </a:xfrm>
        </p:spPr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240102"/>
            <a:ext cx="2944368" cy="3949561"/>
          </a:xfrm>
        </p:spPr>
        <p:txBody>
          <a:bodyPr/>
          <a:lstStyle/>
          <a:p>
            <a:r>
              <a:rPr lang="en-US" sz="1600" dirty="0"/>
              <a:t>MVC architectural pattern</a:t>
            </a:r>
          </a:p>
          <a:p>
            <a:endParaRPr lang="en-US" sz="1600" dirty="0"/>
          </a:p>
          <a:p>
            <a:r>
              <a:rPr lang="en-US" sz="1600" dirty="0"/>
              <a:t>Composite pattern </a:t>
            </a:r>
          </a:p>
          <a:p>
            <a:endParaRPr lang="en-US" sz="1600" dirty="0"/>
          </a:p>
          <a:p>
            <a:r>
              <a:rPr lang="en-US" sz="1600" dirty="0"/>
              <a:t>DRY</a:t>
            </a:r>
          </a:p>
          <a:p>
            <a:endParaRPr lang="en-US" sz="1600" dirty="0"/>
          </a:p>
          <a:p>
            <a:r>
              <a:rPr lang="en-US" sz="1600" dirty="0"/>
              <a:t>SRP</a:t>
            </a:r>
          </a:p>
          <a:p>
            <a:endParaRPr lang="en-US" sz="1600" dirty="0"/>
          </a:p>
          <a:p>
            <a:r>
              <a:rPr lang="en-US" sz="1600" dirty="0"/>
              <a:t>High Cohesion / Low Coupling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1562" y="1609255"/>
            <a:ext cx="3153494" cy="402336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71562" y="2227465"/>
            <a:ext cx="3153494" cy="3949561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err="1"/>
              <a:t>DMView</a:t>
            </a:r>
            <a:r>
              <a:rPr lang="en-US" sz="2000" dirty="0"/>
              <a:t> split into meaningful sections</a:t>
            </a:r>
          </a:p>
          <a:p>
            <a:endParaRPr lang="en-US" sz="2000" dirty="0"/>
          </a:p>
          <a:p>
            <a:r>
              <a:rPr lang="en-US" sz="2000" dirty="0"/>
              <a:t>Log based on date (display and save to log.csv)</a:t>
            </a:r>
          </a:p>
          <a:p>
            <a:endParaRPr lang="en-US" sz="2000" dirty="0"/>
          </a:p>
          <a:p>
            <a:r>
              <a:rPr lang="en-US" sz="2000" dirty="0"/>
              <a:t>Enter weight &amp; calorie limit / goal</a:t>
            </a:r>
          </a:p>
          <a:p>
            <a:endParaRPr lang="en-US" sz="2000" dirty="0"/>
          </a:p>
          <a:p>
            <a:r>
              <a:rPr lang="en-US" sz="2000" dirty="0"/>
              <a:t>Add Exercise, </a:t>
            </a:r>
            <a:r>
              <a:rPr lang="en-US" sz="2000" dirty="0" err="1"/>
              <a:t>BasicFood</a:t>
            </a:r>
            <a:r>
              <a:rPr lang="en-US" sz="2000" dirty="0"/>
              <a:t> &amp; Recipe (stores user input to food.csv /exercise.csv, displays upon saving)</a:t>
            </a:r>
          </a:p>
          <a:p>
            <a:endParaRPr lang="en-US" sz="2000" dirty="0"/>
          </a:p>
          <a:p>
            <a:r>
              <a:rPr lang="en-US" sz="2000" dirty="0"/>
              <a:t>Calculation of caloric intake, calories burned, net calories, goal (not)achieved &amp; display of dietary stats</a:t>
            </a:r>
          </a:p>
          <a:p>
            <a:endParaRPr lang="en-US" sz="2000" dirty="0"/>
          </a:p>
          <a:p>
            <a:r>
              <a:rPr lang="en-US" sz="2000" dirty="0"/>
              <a:t>Remove log &amp; update the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2C11F554-E398-5E33-2919-06FFF8EA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B605EA2-1B45-9AFA-85C2-967A5001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UML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077F320-9EB3-89E0-2291-E12EE17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1DB230A-9C60-9B3B-B3AD-F139DDBB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</p:spTree>
    <p:extLst>
      <p:ext uri="{BB962C8B-B14F-4D97-AF65-F5344CB8AC3E}">
        <p14:creationId xmlns:p14="http://schemas.microsoft.com/office/powerpoint/2010/main" val="30459815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B57C-E5CF-B2F3-3FC9-F8CA371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85B21AA7-55F1-51B0-524B-2D9C55E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094F521-C047-3F30-305A-225DE7F7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79865A0-8741-1B23-293A-5DCA224E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-237744"/>
            <a:ext cx="12162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04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B57C-E5CF-B2F3-3FC9-F8CA371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D9E47D8-8262-3BCE-6E88-E75BDC9D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42001"/>
            <a:ext cx="10515600" cy="676656"/>
          </a:xfrm>
        </p:spPr>
        <p:txBody>
          <a:bodyPr/>
          <a:lstStyle/>
          <a:p>
            <a:r>
              <a:rPr lang="en-US" dirty="0"/>
              <a:t>subsystem {model}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4669830-5128-526F-A48C-A72080C1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85E7696-DB5A-65F2-8A7C-4FFDC72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12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AA47A62-605B-8C69-C998-34A72BE1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46" y="915248"/>
            <a:ext cx="10041308" cy="54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743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B57C-E5CF-B2F3-3FC9-F8CA371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D9E47D8-8262-3BCE-6E88-E75BDC9D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7744"/>
            <a:ext cx="10515600" cy="1143000"/>
          </a:xfrm>
        </p:spPr>
        <p:txBody>
          <a:bodyPr/>
          <a:lstStyle/>
          <a:p>
            <a:r>
              <a:rPr lang="en-US" dirty="0"/>
              <a:t>subsystem </a:t>
            </a:r>
            <a:br>
              <a:rPr lang="en-US" dirty="0"/>
            </a:br>
            <a:r>
              <a:rPr lang="en-US" dirty="0"/>
              <a:t>{view &amp; controller}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E5481B5-C31B-599B-A70D-F3D5AD2F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2926B95-4740-029D-EA94-72A19A01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Diet Manager – Section 800, G3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3AE4806-2FFE-FF01-F2D8-9DC7CE01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9" y="1951136"/>
            <a:ext cx="6377941" cy="40987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9AA1E9B-0CC1-9E9E-E97B-91E2B15A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60" y="-237744"/>
            <a:ext cx="6377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764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{D25520C7-F7BC-4AFC-9ABF-716B08A3F07A}tf11964407_win32</Template>
  <TotalTime>836</TotalTime>
  <Words>603</Words>
  <Application>Microsoft Office PowerPoint</Application>
  <PresentationFormat>Widescreen</PresentationFormat>
  <Paragraphs>146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Diet Manager Final Project Presentation</vt:lpstr>
      <vt:lpstr>agenda</vt:lpstr>
      <vt:lpstr>program overview</vt:lpstr>
      <vt:lpstr>timeline</vt:lpstr>
      <vt:lpstr>summary</vt:lpstr>
      <vt:lpstr>UML</vt:lpstr>
      <vt:lpstr>PowerPoint Presentation</vt:lpstr>
      <vt:lpstr>subsystem {model}</vt:lpstr>
      <vt:lpstr>subsystem  {view &amp; controller}</vt:lpstr>
      <vt:lpstr>UML</vt:lpstr>
      <vt:lpstr>Exercise records loaded from exercise.csv into the model</vt:lpstr>
      <vt:lpstr>An exercise is selected and recorded into the log.csv file</vt:lpstr>
      <vt:lpstr>An exercise is selected and recorded into the log.csv file</vt:lpstr>
      <vt:lpstr>Log view is updated in relation to calories burned via exercise</vt:lpstr>
      <vt:lpstr>Computing the total number of calories for the current date</vt:lpstr>
      <vt:lpstr>FINAL NOTES</vt:lpstr>
      <vt:lpstr>highlights</vt:lpstr>
      <vt:lpstr>highlights</vt:lpstr>
      <vt:lpstr>highlights</vt:lpstr>
      <vt:lpstr>improvements / alternatives?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Manager Project Presentation</dc:title>
  <dc:creator>Andrija Krtalić</dc:creator>
  <cp:lastModifiedBy>Andrija Krtalić</cp:lastModifiedBy>
  <cp:revision>25</cp:revision>
  <dcterms:created xsi:type="dcterms:W3CDTF">2023-04-10T20:35:44Z</dcterms:created>
  <dcterms:modified xsi:type="dcterms:W3CDTF">2023-04-27T00:31:28Z</dcterms:modified>
</cp:coreProperties>
</file>