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3" r:id="rId3"/>
    <p:sldId id="278" r:id="rId4"/>
    <p:sldId id="267" r:id="rId5"/>
    <p:sldId id="282" r:id="rId6"/>
    <p:sldId id="285" r:id="rId7"/>
    <p:sldId id="290" r:id="rId8"/>
    <p:sldId id="291" r:id="rId9"/>
    <p:sldId id="293" r:id="rId10"/>
    <p:sldId id="263" r:id="rId11"/>
    <p:sldId id="261" r:id="rId12"/>
    <p:sldId id="283" r:id="rId13"/>
    <p:sldId id="286" r:id="rId14"/>
    <p:sldId id="287" r:id="rId15"/>
    <p:sldId id="288" r:id="rId16"/>
    <p:sldId id="268" r:id="rId17"/>
    <p:sldId id="289" r:id="rId18"/>
    <p:sldId id="294" r:id="rId19"/>
    <p:sldId id="266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C4D"/>
    <a:srgbClr val="D1D8B7"/>
    <a:srgbClr val="A09D79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830"/>
  </p:normalViewPr>
  <p:slideViewPr>
    <p:cSldViewPr snapToGrid="0">
      <p:cViewPr varScale="1">
        <p:scale>
          <a:sx n="71" d="100"/>
          <a:sy n="71" d="100"/>
        </p:scale>
        <p:origin x="78" y="47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lnSpc>
              <a:spcPct val="100000"/>
            </a:lnSpc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test possible data structures to hold collections for easier maintenance ?</a:t>
          </a:r>
          <a:endParaRPr lang="en-US" sz="1800" b="1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VIEW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clear the class organization and have it solely concerned with the UI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MODEL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have separate classes for collections ; results in a single </a:t>
          </a:r>
          <a:r>
            <a:rPr lang="en-US" sz="1800" b="0" i="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FileHandler</a:t>
          </a: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 ?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Light" panose="020B0302020104020203" pitchFamily="34" charset="-79"/>
            </a:rPr>
            <a:t>improve the look &amp; feel (more user-friendly)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>
            <a:lnSpc>
              <a:spcPct val="100000"/>
            </a:lnSpc>
          </a:pPr>
          <a:r>
            <a:rPr lang="en-US" sz="1800" b="1" dirty="0">
              <a:solidFill>
                <a:srgbClr val="AD5C4D"/>
              </a:solidFill>
              <a:latin typeface="Gill Sans Nova" panose="020B0602020104020203" pitchFamily="34" charset="0"/>
            </a:rPr>
            <a:t>provide a more informative UI (errors / warnings based on user input)</a:t>
          </a:r>
          <a:endParaRPr lang="en-US" sz="1800" b="1" i="0" dirty="0">
            <a:solidFill>
              <a:srgbClr val="AD5C4D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STRUCTURE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VALIDATION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5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0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0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5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5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0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0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5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5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0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5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5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0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0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5"/>
      <dgm:spPr/>
    </dgm:pt>
    <dgm:pt modelId="{1666CBCE-44EA-144B-B2DC-553B1D1FA875}" type="pres">
      <dgm:prSet presAssocID="{FEB4A941-E9FA-4A86-A673-85FF34B35F20}" presName="vertSpace2b" presStyleCnt="0"/>
      <dgm:spPr/>
    </dgm:pt>
    <dgm:pt modelId="{43609A61-BA80-5948-B85C-CB38B2D0E047}" type="pres">
      <dgm:prSet presAssocID="{A2322D3A-7AC2-4C5C-9D7E-EAB2313D47D4}" presName="thickLine" presStyleLbl="alignNode1" presStyleIdx="4" presStyleCnt="5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8" presStyleCnt="10"/>
      <dgm:spPr/>
    </dgm:pt>
    <dgm:pt modelId="{C5F03895-AABE-2543-93DF-22AEB1203220}" type="pres">
      <dgm:prSet presAssocID="{A2322D3A-7AC2-4C5C-9D7E-EAB2313D47D4}" presName="vert1" presStyleCnt="0"/>
      <dgm:spPr/>
    </dgm:pt>
    <dgm:pt modelId="{1B4605F0-5552-F241-97AF-C59A6A8D8608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0" custScaleX="9819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5"/>
      <dgm:spPr/>
    </dgm:pt>
    <dgm:pt modelId="{DB6E8C3B-99BF-2D4B-BAB0-99514E5BFDCA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DF2DE63F-500F-5842-AC4E-C1EC03F88395}" type="presOf" srcId="{A2322D3A-7AC2-4C5C-9D7E-EAB2313D47D4}" destId="{6FFE689B-A07F-6149-B2E3-6757BAD42DB9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E1D3D9B5-E888-2A48-989F-530AD91CD6D9}" type="presOf" srcId="{FEB4A941-E9FA-4A86-A673-85FF34B35F20}" destId="{B09F43E3-E283-364B-BDDC-AEA3B436FB56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4D650CE9-A7A6-9546-889D-728D9A26FF98}" type="presOf" srcId="{8FE81FEC-2664-411F-AEB3-065F29F52751}" destId="{FBD01AEA-A8F9-FE4D-9602-487EAF61F09B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8BCA8774-34E5-0443-9BFD-0C0EE85744CE}" type="presParOf" srcId="{D251ECF4-3488-2542-8086-F83F675146E2}" destId="{53DFB678-703B-1646-A2C9-814631074136}" srcOrd="0" destOrd="0" presId="urn:microsoft.com/office/officeart/2008/layout/LinedList"/>
    <dgm:cxn modelId="{897FA970-6784-9C4D-89E1-C4F3446CD18F}" type="presParOf" srcId="{D251ECF4-3488-2542-8086-F83F675146E2}" destId="{C9124C8C-8A51-3E49-8F20-C1A448FD817F}" srcOrd="1" destOrd="0" presId="urn:microsoft.com/office/officeart/2008/layout/LinedList"/>
    <dgm:cxn modelId="{01FD9C25-9318-4A47-8FCF-70BB794A28E5}" type="presParOf" srcId="{C9124C8C-8A51-3E49-8F20-C1A448FD817F}" destId="{5B977E52-1DC2-D846-AA85-F463E40EE7D6}" srcOrd="0" destOrd="0" presId="urn:microsoft.com/office/officeart/2008/layout/LinedList"/>
    <dgm:cxn modelId="{7A2AF9E0-E5C6-E64B-8E9E-E2D2A84C6456}" type="presParOf" srcId="{C9124C8C-8A51-3E49-8F20-C1A448FD817F}" destId="{B09F43E3-E283-364B-BDDC-AEA3B436FB56}" srcOrd="1" destOrd="0" presId="urn:microsoft.com/office/officeart/2008/layout/LinedList"/>
    <dgm:cxn modelId="{E66D9ACF-D587-D743-9756-BBCAD7F00FC5}" type="presParOf" srcId="{C9124C8C-8A51-3E49-8F20-C1A448FD817F}" destId="{78FAB02E-902A-0246-8841-E18990A6BDCD}" srcOrd="2" destOrd="0" presId="urn:microsoft.com/office/officeart/2008/layout/LinedList"/>
    <dgm:cxn modelId="{366B00D7-7FB9-634F-ADBF-4663F91C9C1D}" type="presParOf" srcId="{D251ECF4-3488-2542-8086-F83F675146E2}" destId="{2A380769-BA5B-F344-93A6-E05188F7C102}" srcOrd="2" destOrd="0" presId="urn:microsoft.com/office/officeart/2008/layout/LinedList"/>
    <dgm:cxn modelId="{3368227B-84D3-AC4F-8180-3F1F9F735031}" type="presParOf" srcId="{D251ECF4-3488-2542-8086-F83F675146E2}" destId="{1666CBCE-44EA-144B-B2DC-553B1D1FA875}" srcOrd="3" destOrd="0" presId="urn:microsoft.com/office/officeart/2008/layout/LinedList"/>
    <dgm:cxn modelId="{DAE02A30-FF3C-9D4D-94EE-99B024F0F5C9}" type="presParOf" srcId="{6564C5E9-1595-624A-93AF-6AD41D06A4F7}" destId="{43609A61-BA80-5948-B85C-CB38B2D0E047}" srcOrd="8" destOrd="0" presId="urn:microsoft.com/office/officeart/2008/layout/LinedList"/>
    <dgm:cxn modelId="{9EDF8B15-436D-EB49-ADB5-26FA79653E5D}" type="presParOf" srcId="{6564C5E9-1595-624A-93AF-6AD41D06A4F7}" destId="{755CA152-7A11-B547-85AC-95C6503B0509}" srcOrd="9" destOrd="0" presId="urn:microsoft.com/office/officeart/2008/layout/LinedList"/>
    <dgm:cxn modelId="{14909C5D-8573-D747-BB99-89CC9D5AF74A}" type="presParOf" srcId="{755CA152-7A11-B547-85AC-95C6503B0509}" destId="{6FFE689B-A07F-6149-B2E3-6757BAD42DB9}" srcOrd="0" destOrd="0" presId="urn:microsoft.com/office/officeart/2008/layout/LinedList"/>
    <dgm:cxn modelId="{D799CCFC-4B98-4E4B-A428-D7DDFF969B23}" type="presParOf" srcId="{755CA152-7A11-B547-85AC-95C6503B0509}" destId="{C5F03895-AABE-2543-93DF-22AEB1203220}" srcOrd="1" destOrd="0" presId="urn:microsoft.com/office/officeart/2008/layout/LinedList"/>
    <dgm:cxn modelId="{E1F7D45B-EE79-F44A-A20F-7A572EC371B5}" type="presParOf" srcId="{C5F03895-AABE-2543-93DF-22AEB1203220}" destId="{1B4605F0-5552-F241-97AF-C59A6A8D8608}" srcOrd="0" destOrd="0" presId="urn:microsoft.com/office/officeart/2008/layout/LinedList"/>
    <dgm:cxn modelId="{7F70C191-6023-EB49-973E-1DF160132004}" type="presParOf" srcId="{C5F03895-AABE-2543-93DF-22AEB1203220}" destId="{B3892077-82DE-2B46-B97B-882D9BAC3AA6}" srcOrd="1" destOrd="0" presId="urn:microsoft.com/office/officeart/2008/layout/LinedList"/>
    <dgm:cxn modelId="{E2DF0640-9691-2D43-AE99-D0A9D618C137}" type="presParOf" srcId="{B3892077-82DE-2B46-B97B-882D9BAC3AA6}" destId="{D85BDADF-3D02-C949-8AD1-025541606F09}" srcOrd="0" destOrd="0" presId="urn:microsoft.com/office/officeart/2008/layout/LinedList"/>
    <dgm:cxn modelId="{BF084401-893F-D74F-9955-84A8B3C483A8}" type="presParOf" srcId="{B3892077-82DE-2B46-B97B-882D9BAC3AA6}" destId="{FBD01AEA-A8F9-FE4D-9602-487EAF61F09B}" srcOrd="1" destOrd="0" presId="urn:microsoft.com/office/officeart/2008/layout/LinedList"/>
    <dgm:cxn modelId="{3A17E715-BFA4-8F4C-8B80-4C99F4A768BF}" type="presParOf" srcId="{B3892077-82DE-2B46-B97B-882D9BAC3AA6}" destId="{1DA1CE23-8C39-3D4F-A89C-4024EB35CFC1}" srcOrd="2" destOrd="0" presId="urn:microsoft.com/office/officeart/2008/layout/LinedList"/>
    <dgm:cxn modelId="{BD4BA07D-3E90-E745-8A1B-A83A96CA4787}" type="presParOf" srcId="{C5F03895-AABE-2543-93DF-22AEB1203220}" destId="{098E18BB-B50B-7944-A588-57FAEF8C3BE4}" srcOrd="2" destOrd="0" presId="urn:microsoft.com/office/officeart/2008/layout/LinedList"/>
    <dgm:cxn modelId="{4CBEAA44-0DAE-6345-ADEC-15CDF54195B3}" type="presParOf" srcId="{C5F03895-AABE-2543-93DF-22AEB1203220}" destId="{DB6E8C3B-99BF-2D4B-BAB0-99514E5BFDCA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47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473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VIEW</a:t>
          </a:r>
        </a:p>
      </dsp:txBody>
      <dsp:txXfrm>
        <a:off x="0" y="473"/>
        <a:ext cx="2103120" cy="775145"/>
      </dsp:txXfrm>
    </dsp:sp>
    <dsp:sp modelId="{4B7883FE-9BF1-834B-9E55-433D1207CAF9}">
      <dsp:nvSpPr>
        <dsp:cNvPr id="0" name=""/>
        <dsp:cNvSpPr/>
      </dsp:nvSpPr>
      <dsp:spPr>
        <a:xfrm>
          <a:off x="2260854" y="35672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clear the class organization and have it solely concerned with the UI</a:t>
          </a:r>
        </a:p>
      </dsp:txBody>
      <dsp:txXfrm>
        <a:off x="2260854" y="35672"/>
        <a:ext cx="8254746" cy="703989"/>
      </dsp:txXfrm>
    </dsp:sp>
    <dsp:sp modelId="{F855322D-A55D-8B49-879F-C673DBB2B4C9}">
      <dsp:nvSpPr>
        <dsp:cNvPr id="0" name=""/>
        <dsp:cNvSpPr/>
      </dsp:nvSpPr>
      <dsp:spPr>
        <a:xfrm>
          <a:off x="2103120" y="739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775618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031"/>
                <a:satOff val="16383"/>
                <a:lumOff val="2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031"/>
                <a:satOff val="16383"/>
                <a:lumOff val="2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031"/>
                <a:satOff val="16383"/>
                <a:lumOff val="2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775618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MODEL</a:t>
          </a:r>
        </a:p>
      </dsp:txBody>
      <dsp:txXfrm>
        <a:off x="0" y="775618"/>
        <a:ext cx="2103120" cy="775145"/>
      </dsp:txXfrm>
    </dsp:sp>
    <dsp:sp modelId="{040275F6-8CD8-B443-8E15-E2EA8C115BE0}">
      <dsp:nvSpPr>
        <dsp:cNvPr id="0" name=""/>
        <dsp:cNvSpPr/>
      </dsp:nvSpPr>
      <dsp:spPr>
        <a:xfrm>
          <a:off x="2260854" y="810818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have separate classes for collections ; results in a single </a:t>
          </a:r>
          <a:r>
            <a:rPr lang="en-US" sz="1800" b="0" i="0" kern="120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FileHandler</a:t>
          </a: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 ?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810818"/>
        <a:ext cx="8254746" cy="703989"/>
      </dsp:txXfrm>
    </dsp:sp>
    <dsp:sp modelId="{1103FC42-5419-864B-A44F-32D393A0563C}">
      <dsp:nvSpPr>
        <dsp:cNvPr id="0" name=""/>
        <dsp:cNvSpPr/>
      </dsp:nvSpPr>
      <dsp:spPr>
        <a:xfrm>
          <a:off x="2103120" y="151480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55076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550764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DESIGN</a:t>
          </a:r>
        </a:p>
      </dsp:txBody>
      <dsp:txXfrm>
        <a:off x="0" y="1550764"/>
        <a:ext cx="2103120" cy="775145"/>
      </dsp:txXfrm>
    </dsp:sp>
    <dsp:sp modelId="{DAF6D365-7021-E74E-8AD3-AB3AC6A0D057}">
      <dsp:nvSpPr>
        <dsp:cNvPr id="0" name=""/>
        <dsp:cNvSpPr/>
      </dsp:nvSpPr>
      <dsp:spPr>
        <a:xfrm>
          <a:off x="2260854" y="1585964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Light" panose="020B0302020104020203" pitchFamily="34" charset="-79"/>
            </a:rPr>
            <a:t>improve the look &amp; feel (more user-friendly)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1585964"/>
        <a:ext cx="8254746" cy="703989"/>
      </dsp:txXfrm>
    </dsp:sp>
    <dsp:sp modelId="{9071E8DC-DDBE-CD4E-9B99-FF7E5F21CEFF}">
      <dsp:nvSpPr>
        <dsp:cNvPr id="0" name=""/>
        <dsp:cNvSpPr/>
      </dsp:nvSpPr>
      <dsp:spPr>
        <a:xfrm>
          <a:off x="2103120" y="22899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232591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9093"/>
                <a:satOff val="49148"/>
                <a:lumOff val="76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093"/>
                <a:satOff val="49148"/>
                <a:lumOff val="76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093"/>
                <a:satOff val="49148"/>
                <a:lumOff val="76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2325910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VALIDATION</a:t>
          </a:r>
        </a:p>
      </dsp:txBody>
      <dsp:txXfrm>
        <a:off x="0" y="2325910"/>
        <a:ext cx="2103120" cy="775145"/>
      </dsp:txXfrm>
    </dsp:sp>
    <dsp:sp modelId="{B09F43E3-E283-364B-BDDC-AEA3B436FB56}">
      <dsp:nvSpPr>
        <dsp:cNvPr id="0" name=""/>
        <dsp:cNvSpPr/>
      </dsp:nvSpPr>
      <dsp:spPr>
        <a:xfrm>
          <a:off x="2260854" y="2361109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AD5C4D"/>
              </a:solidFill>
              <a:latin typeface="Gill Sans Nova" panose="020B0602020104020203" pitchFamily="34" charset="0"/>
            </a:rPr>
            <a:t>provide a more informative UI (errors / warnings based on user input)</a:t>
          </a:r>
          <a:endParaRPr lang="en-US" sz="1800" b="1" i="0" kern="1200" dirty="0">
            <a:solidFill>
              <a:srgbClr val="AD5C4D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2361109"/>
        <a:ext cx="8254746" cy="703989"/>
      </dsp:txXfrm>
    </dsp:sp>
    <dsp:sp modelId="{2A380769-BA5B-F344-93A6-E05188F7C102}">
      <dsp:nvSpPr>
        <dsp:cNvPr id="0" name=""/>
        <dsp:cNvSpPr/>
      </dsp:nvSpPr>
      <dsp:spPr>
        <a:xfrm>
          <a:off x="2103120" y="30650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9A61-BA80-5948-B85C-CB38B2D0E047}">
      <dsp:nvSpPr>
        <dsp:cNvPr id="0" name=""/>
        <dsp:cNvSpPr/>
      </dsp:nvSpPr>
      <dsp:spPr>
        <a:xfrm>
          <a:off x="0" y="3101056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E689B-A07F-6149-B2E3-6757BAD42DB9}">
      <dsp:nvSpPr>
        <dsp:cNvPr id="0" name=""/>
        <dsp:cNvSpPr/>
      </dsp:nvSpPr>
      <dsp:spPr>
        <a:xfrm>
          <a:off x="0" y="3101056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STRUCTURE</a:t>
          </a:r>
        </a:p>
      </dsp:txBody>
      <dsp:txXfrm>
        <a:off x="0" y="3101056"/>
        <a:ext cx="2103120" cy="775145"/>
      </dsp:txXfrm>
    </dsp:sp>
    <dsp:sp modelId="{FBD01AEA-A8F9-FE4D-9602-487EAF61F09B}">
      <dsp:nvSpPr>
        <dsp:cNvPr id="0" name=""/>
        <dsp:cNvSpPr/>
      </dsp:nvSpPr>
      <dsp:spPr>
        <a:xfrm>
          <a:off x="2138848" y="3157452"/>
          <a:ext cx="8105995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test possible data structures to hold collections for easier maintenance ?</a:t>
          </a:r>
          <a:endParaRPr lang="en-US" sz="1800" b="1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sp:txBody>
      <dsp:txXfrm>
        <a:off x="2138848" y="3157452"/>
        <a:ext cx="8105995" cy="703989"/>
      </dsp:txXfrm>
    </dsp:sp>
    <dsp:sp modelId="{098E18BB-B50B-7944-A588-57FAEF8C3BE4}">
      <dsp:nvSpPr>
        <dsp:cNvPr id="0" name=""/>
        <dsp:cNvSpPr/>
      </dsp:nvSpPr>
      <dsp:spPr>
        <a:xfrm>
          <a:off x="2103120" y="38402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6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6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Diet Manager</a:t>
            </a:r>
            <a:br>
              <a:rPr lang="en-US" dirty="0"/>
            </a:br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G3</a:t>
            </a:r>
          </a:p>
          <a:p>
            <a:r>
              <a:rPr lang="en-US" dirty="0"/>
              <a:t>Matea </a:t>
            </a:r>
            <a:r>
              <a:rPr lang="en-US" dirty="0" err="1"/>
              <a:t>Boderistanac</a:t>
            </a:r>
            <a:r>
              <a:rPr lang="en-US" dirty="0"/>
              <a:t>, Matija </a:t>
            </a:r>
            <a:r>
              <a:rPr lang="en-US" dirty="0" err="1"/>
              <a:t>Brnas</a:t>
            </a:r>
            <a:r>
              <a:rPr lang="en-US" dirty="0"/>
              <a:t>, Toma </a:t>
            </a:r>
            <a:r>
              <a:rPr lang="en-US" dirty="0" err="1"/>
              <a:t>Jeronim</a:t>
            </a:r>
            <a:r>
              <a:rPr lang="en-US" dirty="0"/>
              <a:t> </a:t>
            </a:r>
            <a:r>
              <a:rPr lang="en-US" dirty="0" err="1"/>
              <a:t>Culic</a:t>
            </a:r>
            <a:r>
              <a:rPr lang="en-US" dirty="0"/>
              <a:t>, Luka </a:t>
            </a:r>
            <a:r>
              <a:rPr lang="en-US" dirty="0" err="1"/>
              <a:t>Krpan</a:t>
            </a:r>
            <a:r>
              <a:rPr lang="en-US" dirty="0"/>
              <a:t>, </a:t>
            </a:r>
            <a:r>
              <a:rPr lang="en-US" dirty="0" err="1"/>
              <a:t>Doroteja</a:t>
            </a:r>
            <a:r>
              <a:rPr lang="en-US" dirty="0"/>
              <a:t> </a:t>
            </a:r>
            <a:r>
              <a:rPr lang="en-US" dirty="0" err="1"/>
              <a:t>Krtalic</a:t>
            </a:r>
            <a:r>
              <a:rPr lang="en-US" dirty="0"/>
              <a:t>, Amar </a:t>
            </a:r>
            <a:r>
              <a:rPr lang="en-US" dirty="0" err="1"/>
              <a:t>Zagorcic</a:t>
            </a:r>
            <a:r>
              <a:rPr lang="en-US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F173C1-CCD8-B17B-B54E-5E152B98CFFD}"/>
              </a:ext>
            </a:extLst>
          </p:cNvPr>
          <p:cNvSpPr txBox="1">
            <a:spLocks/>
          </p:cNvSpPr>
          <p:nvPr/>
        </p:nvSpPr>
        <p:spPr>
          <a:xfrm>
            <a:off x="9610165" y="6400380"/>
            <a:ext cx="2115670" cy="35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SWEN.383.800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UML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Sequence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B23CDDAE-BBF4-5DC8-6B5C-5055D09B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86787A-046D-EAB6-A780-D879F05B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Loading data for </a:t>
            </a:r>
            <a:r>
              <a:rPr lang="en-US" sz="2800" b="1" dirty="0">
                <a:latin typeface="Sagona Book" panose="020F0502020204030204" pitchFamily="34" charset="0"/>
                <a:cs typeface="Sagona Book" panose="020F0502020204030204" pitchFamily="34" charset="0"/>
              </a:rPr>
              <a:t>1 basic food (Pizza Slice)</a:t>
            </a:r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 and 1 recipe (PB+J Sandwich)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AA28C02-0E7E-F697-7CC7-9DD385396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0" b="46275"/>
          <a:stretch/>
        </p:blipFill>
        <p:spPr>
          <a:xfrm>
            <a:off x="1353312" y="1554692"/>
            <a:ext cx="9936185" cy="4736167"/>
          </a:xfrm>
          <a:prstGeom prst="rect">
            <a:avLst/>
          </a:prstGeom>
        </p:spPr>
      </p:pic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E936306E-16FE-4127-EBA7-34A47FE4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9B6567D-39A5-B24E-A0DF-63E7FC03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Loading data for 1 basic food (Pizza Slice) and </a:t>
            </a:r>
            <a:r>
              <a:rPr lang="en-US" sz="2800" b="1" dirty="0">
                <a:latin typeface="Sagona Book" panose="020F0502020204030204" pitchFamily="34" charset="0"/>
                <a:cs typeface="Sagona Book" panose="020F0502020204030204" pitchFamily="34" charset="0"/>
              </a:rPr>
              <a:t>1 recipe (PB+J Sandwich)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1B4F76-9350-DA24-CAF4-31C41B9F2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33" b="13137"/>
          <a:stretch/>
        </p:blipFill>
        <p:spPr>
          <a:xfrm>
            <a:off x="1353312" y="2506085"/>
            <a:ext cx="10076543" cy="3855987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D08D7E89-1547-09F2-262A-69521C46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E39106D-3D68-110A-5F70-BE541428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124365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64" y="487053"/>
            <a:ext cx="10515600" cy="676656"/>
          </a:xfrm>
        </p:spPr>
        <p:txBody>
          <a:bodyPr/>
          <a:lstStyle/>
          <a:p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Adding </a:t>
            </a:r>
            <a:r>
              <a:rPr lang="en-US" sz="2800" b="1" dirty="0">
                <a:latin typeface="Sagona Book" panose="020F0502020204030204" pitchFamily="34" charset="0"/>
                <a:cs typeface="Sagona Book" panose="020F0502020204030204" pitchFamily="34" charset="0"/>
              </a:rPr>
              <a:t>1 Pizza Slice </a:t>
            </a:r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&amp; 2 servings of the PB+J Sandwich to the current 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435184A-319C-E81D-20C0-6DE462737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84" b="47647"/>
          <a:stretch/>
        </p:blipFill>
        <p:spPr>
          <a:xfrm>
            <a:off x="1523569" y="1163709"/>
            <a:ext cx="9144862" cy="5134225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03EEA04C-D226-6A04-D52A-EE3BD56B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7C2C6E9-5C5C-641D-9C87-23DB8382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38200043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64" y="487053"/>
            <a:ext cx="10515600" cy="676656"/>
          </a:xfrm>
        </p:spPr>
        <p:txBody>
          <a:bodyPr/>
          <a:lstStyle/>
          <a:p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Adding 1 Pizza Slice &amp; </a:t>
            </a:r>
            <a:r>
              <a:rPr lang="en-US" sz="2800" b="1" dirty="0">
                <a:latin typeface="Sagona Book" panose="020F0502020204030204" pitchFamily="34" charset="0"/>
                <a:cs typeface="Sagona Book" panose="020F0502020204030204" pitchFamily="34" charset="0"/>
              </a:rPr>
              <a:t>2 servings of the PB+J Sandwich </a:t>
            </a:r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to the current 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13F2F54-3350-BAE7-E525-1A0F19430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14" b="7102"/>
          <a:stretch/>
        </p:blipFill>
        <p:spPr>
          <a:xfrm>
            <a:off x="1506071" y="1378349"/>
            <a:ext cx="9090196" cy="4871818"/>
          </a:xfrm>
          <a:prstGeom prst="rect">
            <a:avLst/>
          </a:prstGeom>
        </p:spPr>
      </p:pic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288DFDFC-BE5E-9CD5-ECF4-46374ABA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AB599FF-53CB-8F30-AF63-B6C5BAB0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474988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64" y="487053"/>
            <a:ext cx="10515600" cy="676656"/>
          </a:xfrm>
        </p:spPr>
        <p:txBody>
          <a:bodyPr/>
          <a:lstStyle/>
          <a:p>
            <a:r>
              <a:rPr lang="en-US" sz="2800" dirty="0"/>
              <a:t>Computing the total number of calories for the current date</a:t>
            </a:r>
            <a:endParaRPr lang="en-US" sz="2800" dirty="0">
              <a:latin typeface="Sagona Book" panose="020F0502020204030204" pitchFamily="34" charset="0"/>
              <a:cs typeface="Sagona Book" panose="020F05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731A53-E440-0BD8-F9DF-DB21D4C80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10" b="8824"/>
          <a:stretch/>
        </p:blipFill>
        <p:spPr>
          <a:xfrm>
            <a:off x="1977388" y="1163709"/>
            <a:ext cx="8237224" cy="5143846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BAF95F7F-6D16-7AAE-E183-B28CDBE6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0178D07-8CEB-3F92-74E6-367E6F55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26350801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1" y="2350008"/>
            <a:ext cx="7492163" cy="950976"/>
          </a:xfrm>
        </p:spPr>
        <p:txBody>
          <a:bodyPr/>
          <a:lstStyle/>
          <a:p>
            <a:pPr marL="448056" lvl="0" indent="-3840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dirty="0"/>
              <a:t>Log class contains the following code which simplifies the instantiation of our Log objects and allows us to have only one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BCD43A-67BB-031C-3691-ADC49FEBD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4"/>
          <a:stretch/>
        </p:blipFill>
        <p:spPr>
          <a:xfrm>
            <a:off x="859536" y="3342943"/>
            <a:ext cx="8983711" cy="10370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65DEA37-327B-EE0D-43BB-8C15CC59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6" y="4476396"/>
            <a:ext cx="8983711" cy="1603202"/>
          </a:xfrm>
          <a:prstGeom prst="rect">
            <a:avLst/>
          </a:prstGeom>
        </p:spPr>
      </p:pic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F7DA578C-030D-B89D-C540-457A010F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931975CB-7C61-E233-2E19-51842FC0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dmView</a:t>
            </a:r>
            <a:r>
              <a:rPr lang="en-US" dirty="0"/>
              <a:t> 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1" y="2350008"/>
            <a:ext cx="8366223" cy="950976"/>
          </a:xfrm>
        </p:spPr>
        <p:txBody>
          <a:bodyPr/>
          <a:lstStyle/>
          <a:p>
            <a:pPr marL="448056" lvl="0" indent="-3840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dirty="0"/>
              <a:t>The separation of windows occurs by the add food and recipe window being hidden rather than separate Java classes in order to follow high cohesion / low coupling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616024-D0FD-6369-ADEB-727F15948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55"/>
          <a:stretch/>
        </p:blipFill>
        <p:spPr>
          <a:xfrm>
            <a:off x="859536" y="3052483"/>
            <a:ext cx="7767919" cy="3200400"/>
          </a:xfrm>
          <a:prstGeom prst="rect">
            <a:avLst/>
          </a:prstGeom>
        </p:spPr>
      </p:pic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B576884-5676-DB1A-8C46-C0BCC3AA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D8F5ED-B6A3-9E61-145D-692D53D5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2173540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Dmmodel</a:t>
            </a:r>
            <a:r>
              <a:rPr lang="en-US" dirty="0"/>
              <a:t> + 2 handlers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8877210" cy="950976"/>
          </a:xfrm>
        </p:spPr>
        <p:txBody>
          <a:bodyPr/>
          <a:lstStyle/>
          <a:p>
            <a:pPr marL="448056" lvl="0" indent="-3840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dirty="0"/>
              <a:t>By creating an “io” (input-output) package, we split the responsibility of CRUD operations into 2 specialized handlers – one for each csv file in storage, which simplified our model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97EE670-FE9E-4627-9DCD-01C3A1A45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64" b="9073"/>
          <a:stretch/>
        </p:blipFill>
        <p:spPr>
          <a:xfrm>
            <a:off x="859536" y="3038099"/>
            <a:ext cx="8445829" cy="3115813"/>
          </a:xfrm>
          <a:prstGeom prst="rect">
            <a:avLst/>
          </a:prstGeom>
        </p:spPr>
      </p:pic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A45AC4D-3F5C-F154-E309-90AE770A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D8F45BD-8062-5187-D25B-4403F9C6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1573375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</a:t>
            </a:r>
            <a:r>
              <a:rPr lang="en-US" dirty="0"/>
              <a:t> / alternatives?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891683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Diet Manager Demo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Diet Manager “Under the Hood”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Final Notes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Q &amp; A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SWEN.383.800 G3</a:t>
            </a:r>
          </a:p>
          <a:p>
            <a:r>
              <a:rPr lang="en-US" dirty="0">
                <a:solidFill>
                  <a:srgbClr val="AD5C4D"/>
                </a:solidFill>
              </a:rPr>
              <a:t>RIT Croatia</a:t>
            </a:r>
          </a:p>
          <a:p>
            <a:r>
              <a:rPr lang="en-US" dirty="0"/>
              <a:t>Spring 2022/2023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076" y="3078480"/>
            <a:ext cx="4840641" cy="1773555"/>
          </a:xfrm>
        </p:spPr>
        <p:txBody>
          <a:bodyPr/>
          <a:lstStyle/>
          <a:p>
            <a:r>
              <a:rPr lang="en-US" dirty="0"/>
              <a:t>program overview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skeleton</a:t>
            </a:r>
          </a:p>
          <a:p>
            <a:pPr lvl="1"/>
            <a:r>
              <a:rPr lang="en-US" dirty="0"/>
              <a:t>implementing MVC architecture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Basic functionalities</a:t>
            </a:r>
          </a:p>
          <a:p>
            <a:pPr lvl="1"/>
            <a:r>
              <a:rPr lang="en-US" dirty="0"/>
              <a:t>communication &amp; data transmission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Finalizing activity 1</a:t>
            </a:r>
          </a:p>
          <a:p>
            <a:pPr lvl="1"/>
            <a:r>
              <a:rPr lang="en-US" dirty="0"/>
              <a:t>refining the code and adding necessary functionalities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  <a:p>
            <a:pPr lvl="1"/>
            <a:r>
              <a:rPr lang="en-US" dirty="0"/>
              <a:t>improving the architecture and adding new functionalities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  <a:p>
            <a:pPr lvl="1"/>
            <a:r>
              <a:rPr lang="en-US" dirty="0"/>
              <a:t>refactoring and adding new features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956B-A56B-EDCF-EBC0-2683C44A2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700" dirty="0" err="1"/>
              <a:t>DMView</a:t>
            </a:r>
            <a:r>
              <a:rPr lang="en-US" sz="1700" dirty="0"/>
              <a:t> updates itself based on the controller’s actions and displays all data from the model</a:t>
            </a:r>
          </a:p>
          <a:p>
            <a:endParaRPr lang="en-US" sz="1700" dirty="0"/>
          </a:p>
          <a:p>
            <a:r>
              <a:rPr lang="en-US" sz="1700" dirty="0" err="1"/>
              <a:t>DMController</a:t>
            </a:r>
            <a:r>
              <a:rPr lang="en-US" sz="1700" dirty="0"/>
              <a:t> makes use of the ActionListener classes in the same package to ensure data flow </a:t>
            </a:r>
          </a:p>
          <a:p>
            <a:endParaRPr lang="en-US" sz="1700" dirty="0"/>
          </a:p>
          <a:p>
            <a:r>
              <a:rPr lang="en-US" sz="1700" dirty="0" err="1"/>
              <a:t>DMModel</a:t>
            </a:r>
            <a:r>
              <a:rPr lang="en-US" sz="1700" dirty="0"/>
              <a:t> uses Handlers to load and save data to external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F3E1-56D0-3EB8-15CC-D50D6E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700" dirty="0"/>
              <a:t>MVC architectural pattern</a:t>
            </a:r>
          </a:p>
          <a:p>
            <a:endParaRPr lang="en-US" sz="1700" dirty="0"/>
          </a:p>
          <a:p>
            <a:r>
              <a:rPr lang="en-US" sz="1700" dirty="0"/>
              <a:t>Composite pattern </a:t>
            </a:r>
          </a:p>
          <a:p>
            <a:endParaRPr lang="en-US" sz="1700" dirty="0"/>
          </a:p>
          <a:p>
            <a:r>
              <a:rPr lang="en-US" sz="1700" dirty="0"/>
              <a:t>DRY</a:t>
            </a:r>
          </a:p>
          <a:p>
            <a:endParaRPr lang="en-US" sz="1700" dirty="0"/>
          </a:p>
          <a:p>
            <a:r>
              <a:rPr lang="en-US" sz="1700" dirty="0"/>
              <a:t>SRP</a:t>
            </a:r>
          </a:p>
          <a:p>
            <a:endParaRPr lang="en-US" sz="1700" dirty="0"/>
          </a:p>
          <a:p>
            <a:r>
              <a:rPr lang="en-US" sz="1700" dirty="0"/>
              <a:t>High Cohesion / Low Coupling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C0BBB-72F7-8CAB-4F61-F8447477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DMView</a:t>
            </a:r>
            <a:r>
              <a:rPr lang="en-US" dirty="0"/>
              <a:t> split into meaningful sections</a:t>
            </a:r>
          </a:p>
          <a:p>
            <a:endParaRPr lang="en-US" dirty="0"/>
          </a:p>
          <a:p>
            <a:r>
              <a:rPr lang="en-US" dirty="0"/>
              <a:t>Log based on date (display and save to log.csv)</a:t>
            </a:r>
          </a:p>
          <a:p>
            <a:endParaRPr lang="en-US" dirty="0"/>
          </a:p>
          <a:p>
            <a:r>
              <a:rPr lang="en-US" dirty="0"/>
              <a:t>Enter weight &amp; calorie limit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BasicFood</a:t>
            </a:r>
            <a:r>
              <a:rPr lang="en-US" dirty="0"/>
              <a:t> &amp; Recipe (takes input, stores it to food.csv, displays upon saving)</a:t>
            </a:r>
          </a:p>
          <a:p>
            <a:endParaRPr lang="en-US" dirty="0"/>
          </a:p>
          <a:p>
            <a:r>
              <a:rPr lang="en-US" dirty="0"/>
              <a:t>Calculation of caloric intake &amp; display of dietary stats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2C11F554-E398-5E33-2919-06FFF8EA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B605EA2-1B45-9AFA-85C2-967A5001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UML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5077F320-9EB3-89E0-2291-E12EE178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1DB230A-9C60-9B3B-B3AD-F139DDBB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304598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FB57C-E5CF-B2F3-3FC9-F8CA371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85B21AA7-55F1-51B0-524B-2D9C55E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094F521-C047-3F30-305A-225DE7F7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F0E2F35F-FD33-FCBF-AF97-7A9E0C299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9" b="20800"/>
          <a:stretch/>
        </p:blipFill>
        <p:spPr>
          <a:xfrm>
            <a:off x="169161" y="82296"/>
            <a:ext cx="11853678" cy="61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04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FB57C-E5CF-B2F3-3FC9-F8CA371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D9E47D8-8262-3BCE-6E88-E75BDC9D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42001"/>
            <a:ext cx="10515600" cy="676656"/>
          </a:xfrm>
        </p:spPr>
        <p:txBody>
          <a:bodyPr/>
          <a:lstStyle/>
          <a:p>
            <a:r>
              <a:rPr lang="en-US" dirty="0"/>
              <a:t>subsystem {model}</a:t>
            </a:r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6140A52-3713-FFDA-35D3-8A82AFF03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" b="6034"/>
          <a:stretch/>
        </p:blipFill>
        <p:spPr>
          <a:xfrm>
            <a:off x="1432936" y="864108"/>
            <a:ext cx="9327686" cy="5495544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4669830-5128-526F-A48C-A72080C1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85E7696-DB5A-65F2-8A7C-4FFDC728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31961743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FB57C-E5CF-B2F3-3FC9-F8CA371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D9E47D8-8262-3BCE-6E88-E75BDC9D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7744"/>
            <a:ext cx="10515600" cy="1143000"/>
          </a:xfrm>
        </p:spPr>
        <p:txBody>
          <a:bodyPr/>
          <a:lstStyle/>
          <a:p>
            <a:r>
              <a:rPr lang="en-US" dirty="0"/>
              <a:t>subsystem </a:t>
            </a:r>
            <a:br>
              <a:rPr lang="en-US" dirty="0"/>
            </a:br>
            <a:r>
              <a:rPr lang="en-US" dirty="0"/>
              <a:t>{view &amp; controller}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3998E97-546A-221B-BF93-5748B6A8D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3" t="19467" r="3775"/>
          <a:stretch/>
        </p:blipFill>
        <p:spPr>
          <a:xfrm>
            <a:off x="6254675" y="704088"/>
            <a:ext cx="5919216" cy="5916168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229DA6-FEEB-1A3B-4DB1-76A5CB7F1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0"/>
          <a:stretch/>
        </p:blipFill>
        <p:spPr>
          <a:xfrm>
            <a:off x="55346" y="1709870"/>
            <a:ext cx="6145797" cy="3904603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3E5481B5-C31B-599B-A70D-F3D5AD2F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2926B95-4740-029D-EA94-72A19A01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8682764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{D25520C7-F7BC-4AFC-9ABF-716B08A3F07A}tf11964407_win32</Template>
  <TotalTime>280</TotalTime>
  <Words>609</Words>
  <Application>Microsoft Office PowerPoint</Application>
  <PresentationFormat>Widescreen</PresentationFormat>
  <Paragraphs>140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Diet Manager Project Presentation</vt:lpstr>
      <vt:lpstr>agenda</vt:lpstr>
      <vt:lpstr>program overview</vt:lpstr>
      <vt:lpstr>timeline</vt:lpstr>
      <vt:lpstr>summary</vt:lpstr>
      <vt:lpstr>UML</vt:lpstr>
      <vt:lpstr>PowerPoint Presentation</vt:lpstr>
      <vt:lpstr>subsystem {model}</vt:lpstr>
      <vt:lpstr>subsystem  {view &amp; controller}</vt:lpstr>
      <vt:lpstr>UML</vt:lpstr>
      <vt:lpstr>Loading data for 1 basic food (Pizza Slice) and 1 recipe (PB+J Sandwich)</vt:lpstr>
      <vt:lpstr>Loading data for 1 basic food (Pizza Slice) and 1 recipe (PB+J Sandwich)</vt:lpstr>
      <vt:lpstr>Adding 1 Pizza Slice &amp; 2 servings of the PB+J Sandwich to the current date</vt:lpstr>
      <vt:lpstr>Adding 1 Pizza Slice &amp; 2 servings of the PB+J Sandwich to the current date</vt:lpstr>
      <vt:lpstr>Computing the total number of calories for the current date</vt:lpstr>
      <vt:lpstr>highlights</vt:lpstr>
      <vt:lpstr>highlights</vt:lpstr>
      <vt:lpstr>highlights</vt:lpstr>
      <vt:lpstr>improvements / alternatives?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Manager Project Presentation</dc:title>
  <dc:creator>Andrija Krtalić</dc:creator>
  <cp:lastModifiedBy>Andrija Krtalić</cp:lastModifiedBy>
  <cp:revision>9</cp:revision>
  <dcterms:created xsi:type="dcterms:W3CDTF">2023-04-10T20:35:44Z</dcterms:created>
  <dcterms:modified xsi:type="dcterms:W3CDTF">2023-04-11T01:16:36Z</dcterms:modified>
</cp:coreProperties>
</file>