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9" d="100"/>
          <a:sy n="99" d="100"/>
        </p:scale>
        <p:origin x="190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4"/>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11" indent="0" algn="ctr">
              <a:buNone/>
              <a:defRPr sz="2000"/>
            </a:lvl2pPr>
            <a:lvl3pPr marL="914423" indent="0" algn="ctr">
              <a:buNone/>
              <a:defRPr sz="1800"/>
            </a:lvl3pPr>
            <a:lvl4pPr marL="1371634" indent="0" algn="ctr">
              <a:buNone/>
              <a:defRPr sz="1600"/>
            </a:lvl4pPr>
            <a:lvl5pPr marL="1828846" indent="0" algn="ctr">
              <a:buNone/>
              <a:defRPr sz="1600"/>
            </a:lvl5pPr>
            <a:lvl6pPr marL="2286057" indent="0" algn="ctr">
              <a:buNone/>
              <a:defRPr sz="1600"/>
            </a:lvl6pPr>
            <a:lvl7pPr marL="2743269" indent="0" algn="ctr">
              <a:buNone/>
              <a:defRPr sz="1600"/>
            </a:lvl7pPr>
            <a:lvl8pPr marL="3200480" indent="0" algn="ctr">
              <a:buNone/>
              <a:defRPr sz="1600"/>
            </a:lvl8pPr>
            <a:lvl9pPr marL="3657691"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62D07-E869-49E1-B7EF-C67DD64BD193}"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548DC-0E0C-452D-ACDD-B32B22F06B19}" type="slidenum">
              <a:rPr lang="en-US" smtClean="0"/>
              <a:t>‹#›</a:t>
            </a:fld>
            <a:endParaRPr lang="en-US"/>
          </a:p>
        </p:txBody>
      </p:sp>
    </p:spTree>
    <p:extLst>
      <p:ext uri="{BB962C8B-B14F-4D97-AF65-F5344CB8AC3E}">
        <p14:creationId xmlns:p14="http://schemas.microsoft.com/office/powerpoint/2010/main" val="2817142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62D07-E869-49E1-B7EF-C67DD64BD193}"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548DC-0E0C-452D-ACDD-B32B22F06B19}" type="slidenum">
              <a:rPr lang="en-US" smtClean="0"/>
              <a:t>‹#›</a:t>
            </a:fld>
            <a:endParaRPr lang="en-US"/>
          </a:p>
        </p:txBody>
      </p:sp>
    </p:spTree>
    <p:extLst>
      <p:ext uri="{BB962C8B-B14F-4D97-AF65-F5344CB8AC3E}">
        <p14:creationId xmlns:p14="http://schemas.microsoft.com/office/powerpoint/2010/main" val="1997154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6"/>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6"/>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62D07-E869-49E1-B7EF-C67DD64BD193}"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548DC-0E0C-452D-ACDD-B32B22F06B19}" type="slidenum">
              <a:rPr lang="en-US" smtClean="0"/>
              <a:t>‹#›</a:t>
            </a:fld>
            <a:endParaRPr lang="en-US"/>
          </a:p>
        </p:txBody>
      </p:sp>
    </p:spTree>
    <p:extLst>
      <p:ext uri="{BB962C8B-B14F-4D97-AF65-F5344CB8AC3E}">
        <p14:creationId xmlns:p14="http://schemas.microsoft.com/office/powerpoint/2010/main" val="3868404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62D07-E869-49E1-B7EF-C67DD64BD193}"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548DC-0E0C-452D-ACDD-B32B22F06B19}" type="slidenum">
              <a:rPr lang="en-US" smtClean="0"/>
              <a:t>‹#›</a:t>
            </a:fld>
            <a:endParaRPr lang="en-US"/>
          </a:p>
        </p:txBody>
      </p:sp>
    </p:spTree>
    <p:extLst>
      <p:ext uri="{BB962C8B-B14F-4D97-AF65-F5344CB8AC3E}">
        <p14:creationId xmlns:p14="http://schemas.microsoft.com/office/powerpoint/2010/main" val="25464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9" y="4589465"/>
            <a:ext cx="7886700" cy="1500187"/>
          </a:xfrm>
        </p:spPr>
        <p:txBody>
          <a:bodyPr/>
          <a:lstStyle>
            <a:lvl1pPr marL="0" indent="0">
              <a:buNone/>
              <a:defRPr sz="2400">
                <a:solidFill>
                  <a:schemeClr val="tx1">
                    <a:tint val="82000"/>
                  </a:schemeClr>
                </a:solidFill>
              </a:defRPr>
            </a:lvl1pPr>
            <a:lvl2pPr marL="457211" indent="0">
              <a:buNone/>
              <a:defRPr sz="2000">
                <a:solidFill>
                  <a:schemeClr val="tx1">
                    <a:tint val="82000"/>
                  </a:schemeClr>
                </a:solidFill>
              </a:defRPr>
            </a:lvl2pPr>
            <a:lvl3pPr marL="914423" indent="0">
              <a:buNone/>
              <a:defRPr sz="1800">
                <a:solidFill>
                  <a:schemeClr val="tx1">
                    <a:tint val="82000"/>
                  </a:schemeClr>
                </a:solidFill>
              </a:defRPr>
            </a:lvl3pPr>
            <a:lvl4pPr marL="1371634" indent="0">
              <a:buNone/>
              <a:defRPr sz="1600">
                <a:solidFill>
                  <a:schemeClr val="tx1">
                    <a:tint val="82000"/>
                  </a:schemeClr>
                </a:solidFill>
              </a:defRPr>
            </a:lvl4pPr>
            <a:lvl5pPr marL="1828846" indent="0">
              <a:buNone/>
              <a:defRPr sz="1600">
                <a:solidFill>
                  <a:schemeClr val="tx1">
                    <a:tint val="82000"/>
                  </a:schemeClr>
                </a:solidFill>
              </a:defRPr>
            </a:lvl5pPr>
            <a:lvl6pPr marL="2286057" indent="0">
              <a:buNone/>
              <a:defRPr sz="1600">
                <a:solidFill>
                  <a:schemeClr val="tx1">
                    <a:tint val="82000"/>
                  </a:schemeClr>
                </a:solidFill>
              </a:defRPr>
            </a:lvl6pPr>
            <a:lvl7pPr marL="2743269" indent="0">
              <a:buNone/>
              <a:defRPr sz="1600">
                <a:solidFill>
                  <a:schemeClr val="tx1">
                    <a:tint val="82000"/>
                  </a:schemeClr>
                </a:solidFill>
              </a:defRPr>
            </a:lvl7pPr>
            <a:lvl8pPr marL="3200480" indent="0">
              <a:buNone/>
              <a:defRPr sz="1600">
                <a:solidFill>
                  <a:schemeClr val="tx1">
                    <a:tint val="82000"/>
                  </a:schemeClr>
                </a:solidFill>
              </a:defRPr>
            </a:lvl8pPr>
            <a:lvl9pPr marL="3657691"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62D07-E869-49E1-B7EF-C67DD64BD193}"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548DC-0E0C-452D-ACDD-B32B22F06B19}" type="slidenum">
              <a:rPr lang="en-US" smtClean="0"/>
              <a:t>‹#›</a:t>
            </a:fld>
            <a:endParaRPr lang="en-US"/>
          </a:p>
        </p:txBody>
      </p:sp>
    </p:spTree>
    <p:extLst>
      <p:ext uri="{BB962C8B-B14F-4D97-AF65-F5344CB8AC3E}">
        <p14:creationId xmlns:p14="http://schemas.microsoft.com/office/powerpoint/2010/main" val="169584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1"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62D07-E869-49E1-B7EF-C67DD64BD193}"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548DC-0E0C-452D-ACDD-B32B22F06B19}" type="slidenum">
              <a:rPr lang="en-US" smtClean="0"/>
              <a:t>‹#›</a:t>
            </a:fld>
            <a:endParaRPr lang="en-US"/>
          </a:p>
        </p:txBody>
      </p:sp>
    </p:spTree>
    <p:extLst>
      <p:ext uri="{BB962C8B-B14F-4D97-AF65-F5344CB8AC3E}">
        <p14:creationId xmlns:p14="http://schemas.microsoft.com/office/powerpoint/2010/main" val="296128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365127"/>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3" y="1681163"/>
            <a:ext cx="3868340" cy="823912"/>
          </a:xfrm>
        </p:spPr>
        <p:txBody>
          <a:bodyPr anchor="b"/>
          <a:lstStyle>
            <a:lvl1pPr marL="0" indent="0">
              <a:buNone/>
              <a:defRPr sz="2400" b="1"/>
            </a:lvl1pPr>
            <a:lvl2pPr marL="457211"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3"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11"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62D07-E869-49E1-B7EF-C67DD64BD193}" type="datetimeFigureOut">
              <a:rPr lang="en-US" smtClean="0"/>
              <a:t>6/10/2025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5548DC-0E0C-452D-ACDD-B32B22F06B19}" type="slidenum">
              <a:rPr lang="en-US" smtClean="0"/>
              <a:t>‹#›</a:t>
            </a:fld>
            <a:endParaRPr lang="en-US"/>
          </a:p>
        </p:txBody>
      </p:sp>
    </p:spTree>
    <p:extLst>
      <p:ext uri="{BB962C8B-B14F-4D97-AF65-F5344CB8AC3E}">
        <p14:creationId xmlns:p14="http://schemas.microsoft.com/office/powerpoint/2010/main" val="505988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62D07-E869-49E1-B7EF-C67DD64BD193}" type="datetimeFigureOut">
              <a:rPr lang="en-US" smtClean="0"/>
              <a:t>6/10/2025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5548DC-0E0C-452D-ACDD-B32B22F06B19}" type="slidenum">
              <a:rPr lang="en-US" smtClean="0"/>
              <a:t>‹#›</a:t>
            </a:fld>
            <a:endParaRPr lang="en-US"/>
          </a:p>
        </p:txBody>
      </p:sp>
    </p:spTree>
    <p:extLst>
      <p:ext uri="{BB962C8B-B14F-4D97-AF65-F5344CB8AC3E}">
        <p14:creationId xmlns:p14="http://schemas.microsoft.com/office/powerpoint/2010/main" val="2762481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62D07-E869-49E1-B7EF-C67DD64BD193}" type="datetimeFigureOut">
              <a:rPr lang="en-US" smtClean="0"/>
              <a:t>6/10/2025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5548DC-0E0C-452D-ACDD-B32B22F06B19}" type="slidenum">
              <a:rPr lang="en-US" smtClean="0"/>
              <a:t>‹#›</a:t>
            </a:fld>
            <a:endParaRPr lang="en-US"/>
          </a:p>
        </p:txBody>
      </p:sp>
    </p:spTree>
    <p:extLst>
      <p:ext uri="{BB962C8B-B14F-4D97-AF65-F5344CB8AC3E}">
        <p14:creationId xmlns:p14="http://schemas.microsoft.com/office/powerpoint/2010/main" val="424275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0" y="987427"/>
            <a:ext cx="462915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600"/>
            </a:lvl1pPr>
            <a:lvl2pPr marL="457211" indent="0">
              <a:buNone/>
              <a:defRPr sz="1400"/>
            </a:lvl2pPr>
            <a:lvl3pPr marL="914423" indent="0">
              <a:buNone/>
              <a:defRPr sz="1200"/>
            </a:lvl3pPr>
            <a:lvl4pPr marL="1371634" indent="0">
              <a:buNone/>
              <a:defRPr sz="1000"/>
            </a:lvl4pPr>
            <a:lvl5pPr marL="1828846" indent="0">
              <a:buNone/>
              <a:defRPr sz="1000"/>
            </a:lvl5pPr>
            <a:lvl6pPr marL="2286057" indent="0">
              <a:buNone/>
              <a:defRPr sz="1000"/>
            </a:lvl6pPr>
            <a:lvl7pPr marL="2743269" indent="0">
              <a:buNone/>
              <a:defRPr sz="1000"/>
            </a:lvl7pPr>
            <a:lvl8pPr marL="3200480" indent="0">
              <a:buNone/>
              <a:defRPr sz="1000"/>
            </a:lvl8pPr>
            <a:lvl9pPr marL="365769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62D07-E869-49E1-B7EF-C67DD64BD193}"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548DC-0E0C-452D-ACDD-B32B22F06B19}" type="slidenum">
              <a:rPr lang="en-US" smtClean="0"/>
              <a:t>‹#›</a:t>
            </a:fld>
            <a:endParaRPr lang="en-US"/>
          </a:p>
        </p:txBody>
      </p:sp>
    </p:spTree>
    <p:extLst>
      <p:ext uri="{BB962C8B-B14F-4D97-AF65-F5344CB8AC3E}">
        <p14:creationId xmlns:p14="http://schemas.microsoft.com/office/powerpoint/2010/main" val="154234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0" y="987427"/>
            <a:ext cx="4629151" cy="4873625"/>
          </a:xfrm>
        </p:spPr>
        <p:txBody>
          <a:bodyPr anchor="t"/>
          <a:lstStyle>
            <a:lvl1pPr marL="0" indent="0">
              <a:buNone/>
              <a:defRPr sz="32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600"/>
            </a:lvl1pPr>
            <a:lvl2pPr marL="457211" indent="0">
              <a:buNone/>
              <a:defRPr sz="1400"/>
            </a:lvl2pPr>
            <a:lvl3pPr marL="914423" indent="0">
              <a:buNone/>
              <a:defRPr sz="1200"/>
            </a:lvl3pPr>
            <a:lvl4pPr marL="1371634" indent="0">
              <a:buNone/>
              <a:defRPr sz="1000"/>
            </a:lvl4pPr>
            <a:lvl5pPr marL="1828846" indent="0">
              <a:buNone/>
              <a:defRPr sz="1000"/>
            </a:lvl5pPr>
            <a:lvl6pPr marL="2286057" indent="0">
              <a:buNone/>
              <a:defRPr sz="1000"/>
            </a:lvl6pPr>
            <a:lvl7pPr marL="2743269" indent="0">
              <a:buNone/>
              <a:defRPr sz="1000"/>
            </a:lvl7pPr>
            <a:lvl8pPr marL="3200480" indent="0">
              <a:buNone/>
              <a:defRPr sz="1000"/>
            </a:lvl8pPr>
            <a:lvl9pPr marL="365769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62D07-E869-49E1-B7EF-C67DD64BD193}"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548DC-0E0C-452D-ACDD-B32B22F06B19}" type="slidenum">
              <a:rPr lang="en-US" smtClean="0"/>
              <a:t>‹#›</a:t>
            </a:fld>
            <a:endParaRPr lang="en-US"/>
          </a:p>
        </p:txBody>
      </p:sp>
    </p:spTree>
    <p:extLst>
      <p:ext uri="{BB962C8B-B14F-4D97-AF65-F5344CB8AC3E}">
        <p14:creationId xmlns:p14="http://schemas.microsoft.com/office/powerpoint/2010/main" val="247733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65127"/>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1"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1" y="6356352"/>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A62D07-E869-49E1-B7EF-C67DD64BD193}" type="datetimeFigureOut">
              <a:rPr lang="en-US" smtClean="0"/>
              <a:t>6/10/2025</a:t>
            </a:fld>
            <a:endParaRPr lang="en-US"/>
          </a:p>
        </p:txBody>
      </p:sp>
      <p:sp>
        <p:nvSpPr>
          <p:cNvPr id="5" name="Footer Placeholder 4"/>
          <p:cNvSpPr>
            <a:spLocks noGrp="1"/>
          </p:cNvSpPr>
          <p:nvPr>
            <p:ph type="ftr" sz="quarter" idx="3"/>
          </p:nvPr>
        </p:nvSpPr>
        <p:spPr>
          <a:xfrm>
            <a:off x="3028951" y="6356352"/>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1" y="6356352"/>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5548DC-0E0C-452D-ACDD-B32B22F06B19}" type="slidenum">
              <a:rPr lang="en-US" smtClean="0"/>
              <a:t>‹#›</a:t>
            </a:fld>
            <a:endParaRPr lang="en-US"/>
          </a:p>
        </p:txBody>
      </p:sp>
    </p:spTree>
    <p:extLst>
      <p:ext uri="{BB962C8B-B14F-4D97-AF65-F5344CB8AC3E}">
        <p14:creationId xmlns:p14="http://schemas.microsoft.com/office/powerpoint/2010/main" val="2084238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6" indent="-228606"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7" indent="-228606"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6"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1" indent="-228606"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6"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4" indent="-228606"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6" indent="-228606"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7" indent="-228606"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1"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4"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9"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1"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inyurl.com/2rk4jpm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53CD6BD-3600-B1F7-2FA4-B92A610BD300}"/>
              </a:ext>
            </a:extLst>
          </p:cNvPr>
          <p:cNvSpPr txBox="1"/>
          <p:nvPr/>
        </p:nvSpPr>
        <p:spPr>
          <a:xfrm>
            <a:off x="609599" y="286357"/>
            <a:ext cx="7924802" cy="2862322"/>
          </a:xfrm>
          <a:prstGeom prst="rect">
            <a:avLst/>
          </a:prstGeom>
          <a:noFill/>
        </p:spPr>
        <p:txBody>
          <a:bodyPr wrap="square" rtlCol="0">
            <a:spAutoFit/>
          </a:bodyPr>
          <a:lstStyle/>
          <a:p>
            <a:pPr algn="ctr"/>
            <a:r>
              <a:rPr lang="en-US" b="1" dirty="0"/>
              <a:t>🎂 Happy Birthday Susan! 🎂</a:t>
            </a:r>
            <a:endParaRPr lang="en-US" dirty="0"/>
          </a:p>
          <a:p>
            <a:pPr algn="ctr"/>
            <a:endParaRPr lang="en-US" dirty="0"/>
          </a:p>
          <a:p>
            <a:pPr algn="ctr"/>
            <a:r>
              <a:rPr lang="en-US" dirty="0"/>
              <a:t>On this, the day you turn 30, a simple truth: You inspire. You tell stories. You bring happiness to those around you. But words, like stories, are most powerful when assembled with care. </a:t>
            </a:r>
          </a:p>
          <a:p>
            <a:pPr algn="ctr"/>
            <a:endParaRPr lang="en-US" dirty="0"/>
          </a:p>
          <a:p>
            <a:pPr algn="ctr"/>
            <a:r>
              <a:rPr lang="en-US" dirty="0"/>
              <a:t>Hidden in the places that have shaped you — and continue to nourish you — are three Words of Power.  Seek them.  When you have gathered them, the Portal will open.</a:t>
            </a:r>
          </a:p>
          <a:p>
            <a:pPr algn="ctr"/>
            <a:endParaRPr lang="en-US" dirty="0"/>
          </a:p>
        </p:txBody>
      </p:sp>
      <p:sp>
        <p:nvSpPr>
          <p:cNvPr id="26" name="TextBox 25">
            <a:extLst>
              <a:ext uri="{FF2B5EF4-FFF2-40B4-BE49-F238E27FC236}">
                <a16:creationId xmlns:a16="http://schemas.microsoft.com/office/drawing/2014/main" id="{25CAF07E-81B9-6BCD-D670-2E0E46C4A415}"/>
              </a:ext>
            </a:extLst>
          </p:cNvPr>
          <p:cNvSpPr txBox="1"/>
          <p:nvPr/>
        </p:nvSpPr>
        <p:spPr>
          <a:xfrm>
            <a:off x="342899" y="3410854"/>
            <a:ext cx="8458202" cy="2862322"/>
          </a:xfrm>
          <a:prstGeom prst="rect">
            <a:avLst/>
          </a:prstGeom>
          <a:noFill/>
        </p:spPr>
        <p:txBody>
          <a:bodyPr wrap="square" rtlCol="0">
            <a:spAutoFit/>
          </a:bodyPr>
          <a:lstStyle/>
          <a:p>
            <a:pPr algn="ctr"/>
            <a:r>
              <a:rPr lang="en-US" b="1" dirty="0"/>
              <a:t> The Quest</a:t>
            </a:r>
          </a:p>
          <a:p>
            <a:pPr algn="ctr"/>
            <a:r>
              <a:rPr lang="en-US" dirty="0"/>
              <a:t>Your path has taken you from highways to libraries,</a:t>
            </a:r>
            <a:br>
              <a:rPr lang="en-US" dirty="0"/>
            </a:br>
            <a:r>
              <a:rPr lang="en-US" dirty="0"/>
              <a:t>and your love of reading and storytelling continues shining brightly. </a:t>
            </a:r>
          </a:p>
          <a:p>
            <a:pPr algn="ctr"/>
            <a:endParaRPr lang="en-US" b="1" dirty="0"/>
          </a:p>
          <a:p>
            <a:pPr algn="ctr"/>
            <a:r>
              <a:rPr lang="en-US" b="1" dirty="0"/>
              <a:t>How it works:</a:t>
            </a:r>
          </a:p>
          <a:p>
            <a:pPr marL="407157" indent="-407157"/>
            <a:r>
              <a:rPr lang="en-US" dirty="0"/>
              <a:t>🗺️ Follow the clues below.   Each will guide you to a word.</a:t>
            </a:r>
          </a:p>
          <a:p>
            <a:pPr marL="407157" indent="-407157"/>
            <a:r>
              <a:rPr lang="en-US" dirty="0"/>
              <a:t>📝 Write down each Word of Power.</a:t>
            </a:r>
          </a:p>
          <a:p>
            <a:pPr marL="407157" indent="-407157"/>
            <a:r>
              <a:rPr lang="en-US" dirty="0"/>
              <a:t>   Visit the Portal at: </a:t>
            </a:r>
            <a:r>
              <a:rPr lang="en-US" dirty="0">
                <a:hlinkClick r:id="rId2"/>
              </a:rPr>
              <a:t>https://tinyurl.com/2rk4jpmu</a:t>
            </a:r>
            <a:endParaRPr lang="en-US" dirty="0"/>
          </a:p>
          <a:p>
            <a:pPr marL="407157" indent="-407157"/>
            <a:r>
              <a:rPr lang="en-US" dirty="0"/>
              <a:t>🗝️ Enter the three Words of Power on the Portal page — in the correct order.</a:t>
            </a:r>
          </a:p>
          <a:p>
            <a:pPr marL="407157" indent="-407157"/>
            <a:r>
              <a:rPr lang="en-US" dirty="0"/>
              <a:t>🎁 Unlock the treasure.</a:t>
            </a:r>
          </a:p>
        </p:txBody>
      </p:sp>
      <p:cxnSp>
        <p:nvCxnSpPr>
          <p:cNvPr id="38" name="Straight Connector 37">
            <a:extLst>
              <a:ext uri="{FF2B5EF4-FFF2-40B4-BE49-F238E27FC236}">
                <a16:creationId xmlns:a16="http://schemas.microsoft.com/office/drawing/2014/main" id="{3D91CCB8-C61E-DF8C-6D8E-7151E22EDE4C}"/>
              </a:ext>
            </a:extLst>
          </p:cNvPr>
          <p:cNvCxnSpPr/>
          <p:nvPr/>
        </p:nvCxnSpPr>
        <p:spPr>
          <a:xfrm>
            <a:off x="342899" y="3148679"/>
            <a:ext cx="845820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685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C92CD-1B80-0E67-63CF-B48420A815A5}"/>
            </a:ext>
          </a:extLst>
        </p:cNvPr>
        <p:cNvGrpSpPr/>
        <p:nvPr/>
      </p:nvGrpSpPr>
      <p:grpSpPr>
        <a:xfrm>
          <a:off x="0" y="0"/>
          <a:ext cx="0" cy="0"/>
          <a:chOff x="0" y="0"/>
          <a:chExt cx="0" cy="0"/>
        </a:xfrm>
      </p:grpSpPr>
      <p:sp>
        <p:nvSpPr>
          <p:cNvPr id="27" name="TextBox 26">
            <a:extLst>
              <a:ext uri="{FF2B5EF4-FFF2-40B4-BE49-F238E27FC236}">
                <a16:creationId xmlns:a16="http://schemas.microsoft.com/office/drawing/2014/main" id="{2B4FA6EE-B1B6-0B41-B8E7-F4ACE1DC0E94}"/>
              </a:ext>
            </a:extLst>
          </p:cNvPr>
          <p:cNvSpPr txBox="1"/>
          <p:nvPr/>
        </p:nvSpPr>
        <p:spPr>
          <a:xfrm>
            <a:off x="286870" y="269507"/>
            <a:ext cx="8570259" cy="4585871"/>
          </a:xfrm>
          <a:prstGeom prst="rect">
            <a:avLst/>
          </a:prstGeom>
          <a:noFill/>
        </p:spPr>
        <p:txBody>
          <a:bodyPr wrap="square" rtlCol="0">
            <a:spAutoFit/>
          </a:bodyPr>
          <a:lstStyle/>
          <a:p>
            <a:pPr algn="ctr"/>
            <a:r>
              <a:rPr lang="en-US"/>
              <a:t>🕮</a:t>
            </a:r>
            <a:r>
              <a:rPr lang="en-US" b="1"/>
              <a:t> The Clues </a:t>
            </a:r>
            <a:r>
              <a:rPr lang="en-US"/>
              <a:t>🕮</a:t>
            </a:r>
            <a:endParaRPr lang="en-US" b="1" dirty="0"/>
          </a:p>
          <a:p>
            <a:pPr algn="ctr"/>
            <a:endParaRPr lang="en-US" b="1" dirty="0"/>
          </a:p>
          <a:p>
            <a:r>
              <a:rPr lang="en-US" sz="1600" b="1" dirty="0"/>
              <a:t>First Word of Power</a:t>
            </a:r>
          </a:p>
          <a:p>
            <a:r>
              <a:rPr lang="en-US" sz="1600" dirty="0"/>
              <a:t>“Libraries are not created. They grow.” Seek the building whose very stones declare this.  Its soaring windows and arches welcome seekers of knowledge.  Above its entrance, carved in stone, a word waits — one that marks both this place and your own path.  Claim this word.</a:t>
            </a:r>
          </a:p>
          <a:p>
            <a:endParaRPr lang="en-US" sz="1600" dirty="0"/>
          </a:p>
          <a:p>
            <a:r>
              <a:rPr lang="en-US" sz="1600" b="1" dirty="0"/>
              <a:t>Second Word of Power</a:t>
            </a:r>
          </a:p>
          <a:p>
            <a:r>
              <a:rPr lang="en-US" sz="1600" dirty="0"/>
              <a:t>Another house of stories waits within the campus you know so well.  Its walls are newer, but within them, wisdom from many traditions finds voice.  Look up, and you will see a message — drawn from the lore of a people who understand the power of light and stories shared.  Consider the phrase carefully.  One word among them will resonate with your calling.  You will know it when you see it.</a:t>
            </a:r>
          </a:p>
          <a:p>
            <a:endParaRPr lang="en-US" sz="1600" dirty="0"/>
          </a:p>
          <a:p>
            <a:r>
              <a:rPr lang="en-US" sz="1600" b="1" dirty="0"/>
              <a:t>Third Word of Power</a:t>
            </a:r>
          </a:p>
          <a:p>
            <a:r>
              <a:rPr lang="en-US" sz="1600" dirty="0"/>
              <a:t>Not all adventures begin with a turning page.  Sometimes they begin with a well-steeped cup.  Seek the place nearby where your passion for tea would feel at home — a shop whose name offers a bright, unmistakable word.  That word is your third Word of Power.  </a:t>
            </a:r>
          </a:p>
        </p:txBody>
      </p:sp>
      <p:sp>
        <p:nvSpPr>
          <p:cNvPr id="3" name="TextBox 2">
            <a:extLst>
              <a:ext uri="{FF2B5EF4-FFF2-40B4-BE49-F238E27FC236}">
                <a16:creationId xmlns:a16="http://schemas.microsoft.com/office/drawing/2014/main" id="{ECB946EE-CE8F-45A6-FC60-7F8FC3ECDADE}"/>
              </a:ext>
            </a:extLst>
          </p:cNvPr>
          <p:cNvSpPr txBox="1"/>
          <p:nvPr/>
        </p:nvSpPr>
        <p:spPr>
          <a:xfrm>
            <a:off x="286870" y="5231853"/>
            <a:ext cx="8570259" cy="954107"/>
          </a:xfrm>
          <a:prstGeom prst="rect">
            <a:avLst/>
          </a:prstGeom>
          <a:noFill/>
        </p:spPr>
        <p:txBody>
          <a:bodyPr wrap="square">
            <a:spAutoFit/>
          </a:bodyPr>
          <a:lstStyle/>
          <a:p>
            <a:pPr>
              <a:buNone/>
            </a:pPr>
            <a:r>
              <a:rPr lang="en-US" sz="1400" dirty="0"/>
              <a:t>You have always been an inspiration to me — and to those whose lives you touch.</a:t>
            </a:r>
          </a:p>
          <a:p>
            <a:pPr>
              <a:buNone/>
            </a:pPr>
            <a:r>
              <a:rPr lang="en-US" sz="1400" dirty="0"/>
              <a:t>I hope this gift lightens your path — and that you find joy in the Quest itself.</a:t>
            </a:r>
          </a:p>
          <a:p>
            <a:r>
              <a:rPr lang="en-US" sz="1400" b="1" dirty="0"/>
              <a:t>With love,</a:t>
            </a:r>
            <a:br>
              <a:rPr lang="en-US" sz="1400" dirty="0"/>
            </a:br>
            <a:r>
              <a:rPr lang="en-US" sz="1400" dirty="0"/>
              <a:t>Dad</a:t>
            </a:r>
          </a:p>
        </p:txBody>
      </p:sp>
    </p:spTree>
    <p:extLst>
      <p:ext uri="{BB962C8B-B14F-4D97-AF65-F5344CB8AC3E}">
        <p14:creationId xmlns:p14="http://schemas.microsoft.com/office/powerpoint/2010/main" val="24680444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85</TotalTime>
  <Words>411</Words>
  <Application>Microsoft Office PowerPoint</Application>
  <PresentationFormat>Letter Paper (8.5x11 in)</PresentationFormat>
  <Paragraphs>27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Mike Broadfoot</dc:creator>
  <cp:lastModifiedBy>Mike Broadfoot</cp:lastModifiedBy>
  <cp:revision>3</cp:revision>
  <dcterms:created xsi:type="dcterms:W3CDTF">2025-06-10T21:42:14Z</dcterms:created>
  <dcterms:modified xsi:type="dcterms:W3CDTF">2025-06-10T23:07:24Z</dcterms:modified>
</cp:coreProperties>
</file>