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p:scale>
          <a:sx n="150" d="100"/>
          <a:sy n="150" d="100"/>
        </p:scale>
        <p:origin x="-702" y="-6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1661B5-C4C7-4C3D-8372-ED1FD2AEDC40}" type="datetimeFigureOut">
              <a:rPr lang="en-US" smtClean="0"/>
              <a:t>6/11/2025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53413B-9A91-42FB-90CB-E0EE5C6D3EF4}" type="slidenum">
              <a:rPr lang="en-US" smtClean="0"/>
              <a:t>‹#›</a:t>
            </a:fld>
            <a:endParaRPr lang="en-US"/>
          </a:p>
        </p:txBody>
      </p:sp>
    </p:spTree>
    <p:extLst>
      <p:ext uri="{BB962C8B-B14F-4D97-AF65-F5344CB8AC3E}">
        <p14:creationId xmlns:p14="http://schemas.microsoft.com/office/powerpoint/2010/main" val="2903951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53413B-9A91-42FB-90CB-E0EE5C6D3EF4}" type="slidenum">
              <a:rPr lang="en-US" smtClean="0"/>
              <a:t>3</a:t>
            </a:fld>
            <a:endParaRPr lang="en-US"/>
          </a:p>
        </p:txBody>
      </p:sp>
    </p:spTree>
    <p:extLst>
      <p:ext uri="{BB962C8B-B14F-4D97-AF65-F5344CB8AC3E}">
        <p14:creationId xmlns:p14="http://schemas.microsoft.com/office/powerpoint/2010/main" val="4261191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4"/>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11" indent="0" algn="ctr">
              <a:buNone/>
              <a:defRPr sz="2000"/>
            </a:lvl2pPr>
            <a:lvl3pPr marL="914423" indent="0" algn="ctr">
              <a:buNone/>
              <a:defRPr sz="1800"/>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62D07-E869-49E1-B7EF-C67DD64BD193}"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2817142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62D07-E869-49E1-B7EF-C67DD64BD193}"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1997154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6"/>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6"/>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62D07-E869-49E1-B7EF-C67DD64BD193}"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3868404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62D07-E869-49E1-B7EF-C67DD64BD193}"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25464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9" y="4589465"/>
            <a:ext cx="7886700" cy="1500187"/>
          </a:xfrm>
        </p:spPr>
        <p:txBody>
          <a:bodyPr/>
          <a:lstStyle>
            <a:lvl1pPr marL="0" indent="0">
              <a:buNone/>
              <a:defRPr sz="2400">
                <a:solidFill>
                  <a:schemeClr val="tx1">
                    <a:tint val="82000"/>
                  </a:schemeClr>
                </a:solidFill>
              </a:defRPr>
            </a:lvl1pPr>
            <a:lvl2pPr marL="457211" indent="0">
              <a:buNone/>
              <a:defRPr sz="2000">
                <a:solidFill>
                  <a:schemeClr val="tx1">
                    <a:tint val="82000"/>
                  </a:schemeClr>
                </a:solidFill>
              </a:defRPr>
            </a:lvl2pPr>
            <a:lvl3pPr marL="914423" indent="0">
              <a:buNone/>
              <a:defRPr sz="1800">
                <a:solidFill>
                  <a:schemeClr val="tx1">
                    <a:tint val="82000"/>
                  </a:schemeClr>
                </a:solidFill>
              </a:defRPr>
            </a:lvl3pPr>
            <a:lvl4pPr marL="1371634" indent="0">
              <a:buNone/>
              <a:defRPr sz="1600">
                <a:solidFill>
                  <a:schemeClr val="tx1">
                    <a:tint val="82000"/>
                  </a:schemeClr>
                </a:solidFill>
              </a:defRPr>
            </a:lvl4pPr>
            <a:lvl5pPr marL="1828846" indent="0">
              <a:buNone/>
              <a:defRPr sz="1600">
                <a:solidFill>
                  <a:schemeClr val="tx1">
                    <a:tint val="82000"/>
                  </a:schemeClr>
                </a:solidFill>
              </a:defRPr>
            </a:lvl5pPr>
            <a:lvl6pPr marL="2286057" indent="0">
              <a:buNone/>
              <a:defRPr sz="1600">
                <a:solidFill>
                  <a:schemeClr val="tx1">
                    <a:tint val="82000"/>
                  </a:schemeClr>
                </a:solidFill>
              </a:defRPr>
            </a:lvl6pPr>
            <a:lvl7pPr marL="2743269" indent="0">
              <a:buNone/>
              <a:defRPr sz="1600">
                <a:solidFill>
                  <a:schemeClr val="tx1">
                    <a:tint val="82000"/>
                  </a:schemeClr>
                </a:solidFill>
              </a:defRPr>
            </a:lvl7pPr>
            <a:lvl8pPr marL="3200480" indent="0">
              <a:buNone/>
              <a:defRPr sz="1600">
                <a:solidFill>
                  <a:schemeClr val="tx1">
                    <a:tint val="82000"/>
                  </a:schemeClr>
                </a:solidFill>
              </a:defRPr>
            </a:lvl8pPr>
            <a:lvl9pPr marL="3657691"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62D07-E869-49E1-B7EF-C67DD64BD193}"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1695844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62D07-E869-49E1-B7EF-C67DD64BD193}"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2961280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365127"/>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3" y="1681163"/>
            <a:ext cx="3868340" cy="823912"/>
          </a:xfrm>
        </p:spPr>
        <p:txBody>
          <a:bodyPr anchor="b"/>
          <a:lstStyle>
            <a:lvl1pPr marL="0" indent="0">
              <a:buNone/>
              <a:defRPr sz="2400" b="1"/>
            </a:lvl1pPr>
            <a:lvl2pPr marL="457211"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3"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11" indent="0">
              <a:buNone/>
              <a:defRPr sz="2000" b="1"/>
            </a:lvl2pPr>
            <a:lvl3pPr marL="914423" indent="0">
              <a:buNone/>
              <a:defRPr sz="1800"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62D07-E869-49E1-B7EF-C67DD64BD193}" type="datetimeFigureOut">
              <a:rPr lang="en-US" smtClean="0"/>
              <a:t>6/11/2025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50598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62D07-E869-49E1-B7EF-C67DD64BD193}" type="datetimeFigureOut">
              <a:rPr lang="en-US" smtClean="0"/>
              <a:t>6/11/2025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2762481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62D07-E869-49E1-B7EF-C67DD64BD193}" type="datetimeFigureOut">
              <a:rPr lang="en-US" smtClean="0"/>
              <a:t>6/11/2025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42427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0" y="987427"/>
            <a:ext cx="462915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600"/>
            </a:lvl1pPr>
            <a:lvl2pPr marL="457211" indent="0">
              <a:buNone/>
              <a:defRPr sz="1400"/>
            </a:lvl2pPr>
            <a:lvl3pPr marL="914423" indent="0">
              <a:buNone/>
              <a:defRPr sz="1200"/>
            </a:lvl3pPr>
            <a:lvl4pPr marL="1371634" indent="0">
              <a:buNone/>
              <a:defRPr sz="1000"/>
            </a:lvl4pPr>
            <a:lvl5pPr marL="1828846" indent="0">
              <a:buNone/>
              <a:defRPr sz="1000"/>
            </a:lvl5pPr>
            <a:lvl6pPr marL="2286057" indent="0">
              <a:buNone/>
              <a:defRPr sz="1000"/>
            </a:lvl6pPr>
            <a:lvl7pPr marL="2743269" indent="0">
              <a:buNone/>
              <a:defRPr sz="1000"/>
            </a:lvl7pPr>
            <a:lvl8pPr marL="3200480" indent="0">
              <a:buNone/>
              <a:defRPr sz="1000"/>
            </a:lvl8pPr>
            <a:lvl9pPr marL="365769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62D07-E869-49E1-B7EF-C67DD64BD193}"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154234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0" y="987427"/>
            <a:ext cx="4629151" cy="4873625"/>
          </a:xfrm>
        </p:spPr>
        <p:txBody>
          <a:bodyPr anchor="t"/>
          <a:lstStyle>
            <a:lvl1pPr marL="0" indent="0">
              <a:buNone/>
              <a:defRPr sz="32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2" y="2057400"/>
            <a:ext cx="2949178" cy="3811588"/>
          </a:xfrm>
        </p:spPr>
        <p:txBody>
          <a:bodyPr/>
          <a:lstStyle>
            <a:lvl1pPr marL="0" indent="0">
              <a:buNone/>
              <a:defRPr sz="1600"/>
            </a:lvl1pPr>
            <a:lvl2pPr marL="457211" indent="0">
              <a:buNone/>
              <a:defRPr sz="1400"/>
            </a:lvl2pPr>
            <a:lvl3pPr marL="914423" indent="0">
              <a:buNone/>
              <a:defRPr sz="1200"/>
            </a:lvl3pPr>
            <a:lvl4pPr marL="1371634" indent="0">
              <a:buNone/>
              <a:defRPr sz="1000"/>
            </a:lvl4pPr>
            <a:lvl5pPr marL="1828846" indent="0">
              <a:buNone/>
              <a:defRPr sz="1000"/>
            </a:lvl5pPr>
            <a:lvl6pPr marL="2286057" indent="0">
              <a:buNone/>
              <a:defRPr sz="1000"/>
            </a:lvl6pPr>
            <a:lvl7pPr marL="2743269" indent="0">
              <a:buNone/>
              <a:defRPr sz="1000"/>
            </a:lvl7pPr>
            <a:lvl8pPr marL="3200480" indent="0">
              <a:buNone/>
              <a:defRPr sz="1000"/>
            </a:lvl8pPr>
            <a:lvl9pPr marL="365769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62D07-E869-49E1-B7EF-C67DD64BD193}"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5548DC-0E0C-452D-ACDD-B32B22F06B19}" type="slidenum">
              <a:rPr lang="en-US" smtClean="0"/>
              <a:t>‹#›</a:t>
            </a:fld>
            <a:endParaRPr lang="en-US"/>
          </a:p>
        </p:txBody>
      </p:sp>
    </p:spTree>
    <p:extLst>
      <p:ext uri="{BB962C8B-B14F-4D97-AF65-F5344CB8AC3E}">
        <p14:creationId xmlns:p14="http://schemas.microsoft.com/office/powerpoint/2010/main" val="247733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365127"/>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1"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1" y="6356352"/>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A62D07-E869-49E1-B7EF-C67DD64BD193}" type="datetimeFigureOut">
              <a:rPr lang="en-US" smtClean="0"/>
              <a:t>6/11/2025</a:t>
            </a:fld>
            <a:endParaRPr lang="en-US"/>
          </a:p>
        </p:txBody>
      </p:sp>
      <p:sp>
        <p:nvSpPr>
          <p:cNvPr id="5" name="Footer Placeholder 4"/>
          <p:cNvSpPr>
            <a:spLocks noGrp="1"/>
          </p:cNvSpPr>
          <p:nvPr>
            <p:ph type="ftr" sz="quarter" idx="3"/>
          </p:nvPr>
        </p:nvSpPr>
        <p:spPr>
          <a:xfrm>
            <a:off x="3028951" y="6356352"/>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1" y="6356352"/>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5548DC-0E0C-452D-ACDD-B32B22F06B19}" type="slidenum">
              <a:rPr lang="en-US" smtClean="0"/>
              <a:t>‹#›</a:t>
            </a:fld>
            <a:endParaRPr lang="en-US"/>
          </a:p>
        </p:txBody>
      </p:sp>
    </p:spTree>
    <p:extLst>
      <p:ext uri="{BB962C8B-B14F-4D97-AF65-F5344CB8AC3E}">
        <p14:creationId xmlns:p14="http://schemas.microsoft.com/office/powerpoint/2010/main" val="2084238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6" indent="-228606"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7" indent="-228606"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1"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4"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6"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7" indent="-228606"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1"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4" algn="l" defTabSz="914423" rtl="0" eaLnBrk="1" latinLnBrk="0" hangingPunct="1">
        <a:defRPr sz="1800" kern="1200">
          <a:solidFill>
            <a:schemeClr val="tx1"/>
          </a:solidFill>
          <a:latin typeface="+mn-lt"/>
          <a:ea typeface="+mn-ea"/>
          <a:cs typeface="+mn-cs"/>
        </a:defRPr>
      </a:lvl4pPr>
      <a:lvl5pPr marL="1828846" algn="l" defTabSz="914423" rtl="0" eaLnBrk="1" latinLnBrk="0" hangingPunct="1">
        <a:defRPr sz="1800" kern="1200">
          <a:solidFill>
            <a:schemeClr val="tx1"/>
          </a:solidFill>
          <a:latin typeface="+mn-lt"/>
          <a:ea typeface="+mn-ea"/>
          <a:cs typeface="+mn-cs"/>
        </a:defRPr>
      </a:lvl5pPr>
      <a:lvl6pPr marL="2286057" algn="l" defTabSz="914423" rtl="0" eaLnBrk="1" latinLnBrk="0" hangingPunct="1">
        <a:defRPr sz="1800" kern="1200">
          <a:solidFill>
            <a:schemeClr val="tx1"/>
          </a:solidFill>
          <a:latin typeface="+mn-lt"/>
          <a:ea typeface="+mn-ea"/>
          <a:cs typeface="+mn-cs"/>
        </a:defRPr>
      </a:lvl6pPr>
      <a:lvl7pPr marL="2743269"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1"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inyurl.com/2rk4jpm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13" Type="http://schemas.openxmlformats.org/officeDocument/2006/relationships/image" Target="../media/image19.png"/><Relationship Id="rId18" Type="http://schemas.openxmlformats.org/officeDocument/2006/relationships/image" Target="../media/image22.png"/><Relationship Id="rId26" Type="http://schemas.openxmlformats.org/officeDocument/2006/relationships/image" Target="../media/image30.png"/><Relationship Id="rId39" Type="http://schemas.openxmlformats.org/officeDocument/2006/relationships/image" Target="../media/image13.png"/><Relationship Id="rId21" Type="http://schemas.openxmlformats.org/officeDocument/2006/relationships/image" Target="../media/image25.png"/><Relationship Id="rId34" Type="http://schemas.openxmlformats.org/officeDocument/2006/relationships/image" Target="../media/image38.png"/><Relationship Id="rId7" Type="http://schemas.openxmlformats.org/officeDocument/2006/relationships/image" Target="../media/image4.png"/><Relationship Id="rId12" Type="http://schemas.openxmlformats.org/officeDocument/2006/relationships/image" Target="../media/image7.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jpeg"/><Relationship Id="rId38" Type="http://schemas.openxmlformats.org/officeDocument/2006/relationships/image" Target="../media/image12.png"/><Relationship Id="rId2" Type="http://schemas.openxmlformats.org/officeDocument/2006/relationships/image" Target="../media/image15.jpe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6.png"/><Relationship Id="rId24" Type="http://schemas.openxmlformats.org/officeDocument/2006/relationships/image" Target="../media/image28.png"/><Relationship Id="rId32" Type="http://schemas.openxmlformats.org/officeDocument/2006/relationships/image" Target="../media/image36.png"/><Relationship Id="rId37" Type="http://schemas.openxmlformats.org/officeDocument/2006/relationships/image" Target="../media/image11.png"/><Relationship Id="rId40" Type="http://schemas.openxmlformats.org/officeDocument/2006/relationships/image" Target="../media/image14.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27.png"/><Relationship Id="rId28" Type="http://schemas.openxmlformats.org/officeDocument/2006/relationships/image" Target="../media/image32.jpeg"/><Relationship Id="rId36" Type="http://schemas.openxmlformats.org/officeDocument/2006/relationships/image" Target="../media/image10.png"/><Relationship Id="rId10" Type="http://schemas.openxmlformats.org/officeDocument/2006/relationships/image" Target="../media/image18.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9.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39.png"/><Relationship Id="rId8" Type="http://schemas.openxmlformats.org/officeDocument/2006/relationships/image" Target="../media/image1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53CD6BD-3600-B1F7-2FA4-B92A610BD300}"/>
              </a:ext>
            </a:extLst>
          </p:cNvPr>
          <p:cNvSpPr txBox="1"/>
          <p:nvPr/>
        </p:nvSpPr>
        <p:spPr>
          <a:xfrm>
            <a:off x="609599" y="286357"/>
            <a:ext cx="7924802" cy="2862322"/>
          </a:xfrm>
          <a:prstGeom prst="rect">
            <a:avLst/>
          </a:prstGeom>
          <a:noFill/>
        </p:spPr>
        <p:txBody>
          <a:bodyPr wrap="square" rtlCol="0">
            <a:spAutoFit/>
          </a:bodyPr>
          <a:lstStyle/>
          <a:p>
            <a:pPr algn="ctr"/>
            <a:r>
              <a:rPr lang="en-US" b="1" dirty="0"/>
              <a:t>🎂 Happy Birthday Susan! 🎂</a:t>
            </a:r>
            <a:endParaRPr lang="en-US" dirty="0"/>
          </a:p>
          <a:p>
            <a:pPr algn="ctr"/>
            <a:endParaRPr lang="en-US" dirty="0"/>
          </a:p>
          <a:p>
            <a:pPr algn="ctr"/>
            <a:r>
              <a:rPr lang="en-US" dirty="0"/>
              <a:t>On this, the day you turn 30, a simple truth: You inspire. You tell stories. You bring happiness to those around you. But words, like stories, are most powerful when assembled with care. </a:t>
            </a:r>
          </a:p>
          <a:p>
            <a:pPr algn="ctr"/>
            <a:endParaRPr lang="en-US" dirty="0"/>
          </a:p>
          <a:p>
            <a:pPr algn="ctr"/>
            <a:r>
              <a:rPr lang="en-US" dirty="0"/>
              <a:t>Hidden in the places that have shaped you — and continue to nourish you — are three Words of Power.  Seek them.  When you have gathered them, the Portal will open.</a:t>
            </a:r>
          </a:p>
          <a:p>
            <a:pPr algn="ctr"/>
            <a:endParaRPr lang="en-US" dirty="0"/>
          </a:p>
        </p:txBody>
      </p:sp>
      <p:sp>
        <p:nvSpPr>
          <p:cNvPr id="26" name="TextBox 25">
            <a:extLst>
              <a:ext uri="{FF2B5EF4-FFF2-40B4-BE49-F238E27FC236}">
                <a16:creationId xmlns:a16="http://schemas.microsoft.com/office/drawing/2014/main" id="{25CAF07E-81B9-6BCD-D670-2E0E46C4A415}"/>
              </a:ext>
            </a:extLst>
          </p:cNvPr>
          <p:cNvSpPr txBox="1"/>
          <p:nvPr/>
        </p:nvSpPr>
        <p:spPr>
          <a:xfrm>
            <a:off x="342899" y="3410854"/>
            <a:ext cx="8458202" cy="2862322"/>
          </a:xfrm>
          <a:prstGeom prst="rect">
            <a:avLst/>
          </a:prstGeom>
          <a:noFill/>
        </p:spPr>
        <p:txBody>
          <a:bodyPr wrap="square" rtlCol="0">
            <a:spAutoFit/>
          </a:bodyPr>
          <a:lstStyle/>
          <a:p>
            <a:pPr algn="ctr"/>
            <a:r>
              <a:rPr lang="en-US" b="1" dirty="0"/>
              <a:t> The Quest</a:t>
            </a:r>
          </a:p>
          <a:p>
            <a:pPr algn="ctr"/>
            <a:r>
              <a:rPr lang="en-US" dirty="0"/>
              <a:t>Your path has taken you from highways to libraries,</a:t>
            </a:r>
            <a:br>
              <a:rPr lang="en-US" dirty="0"/>
            </a:br>
            <a:r>
              <a:rPr lang="en-US" dirty="0"/>
              <a:t>and your love of reading and storytelling continues shining brightly. </a:t>
            </a:r>
          </a:p>
          <a:p>
            <a:pPr algn="ctr"/>
            <a:endParaRPr lang="en-US" b="1" dirty="0"/>
          </a:p>
          <a:p>
            <a:pPr algn="ctr"/>
            <a:r>
              <a:rPr lang="en-US" b="1" dirty="0"/>
              <a:t>How it works:</a:t>
            </a:r>
          </a:p>
          <a:p>
            <a:pPr marL="407157" indent="-407157"/>
            <a:r>
              <a:rPr lang="en-US" dirty="0"/>
              <a:t>🗺️ Follow the clues below.   Each will guide you to a word.</a:t>
            </a:r>
          </a:p>
          <a:p>
            <a:pPr marL="407157" indent="-407157"/>
            <a:r>
              <a:rPr lang="en-US" dirty="0"/>
              <a:t>📝 Write down each Word of Power.</a:t>
            </a:r>
          </a:p>
          <a:p>
            <a:pPr marL="407157" indent="-407157"/>
            <a:r>
              <a:rPr lang="en-US" dirty="0"/>
              <a:t>   Visit the Portal at: </a:t>
            </a:r>
            <a:r>
              <a:rPr lang="en-US" dirty="0">
                <a:hlinkClick r:id="rId2"/>
              </a:rPr>
              <a:t>https://tinyurl.com/2rk4jpmu</a:t>
            </a:r>
            <a:endParaRPr lang="en-US" dirty="0"/>
          </a:p>
          <a:p>
            <a:pPr marL="407157" indent="-407157"/>
            <a:r>
              <a:rPr lang="en-US" dirty="0"/>
              <a:t>🗝️ Enter the three Words of Power on the Portal page — in the correct order.</a:t>
            </a:r>
          </a:p>
          <a:p>
            <a:pPr marL="407157" indent="-407157"/>
            <a:r>
              <a:rPr lang="en-US" dirty="0"/>
              <a:t>🎁 Unlock the treasure.</a:t>
            </a:r>
          </a:p>
        </p:txBody>
      </p:sp>
      <p:cxnSp>
        <p:nvCxnSpPr>
          <p:cNvPr id="38" name="Straight Connector 37">
            <a:extLst>
              <a:ext uri="{FF2B5EF4-FFF2-40B4-BE49-F238E27FC236}">
                <a16:creationId xmlns:a16="http://schemas.microsoft.com/office/drawing/2014/main" id="{3D91CCB8-C61E-DF8C-6D8E-7151E22EDE4C}"/>
              </a:ext>
            </a:extLst>
          </p:cNvPr>
          <p:cNvCxnSpPr/>
          <p:nvPr/>
        </p:nvCxnSpPr>
        <p:spPr>
          <a:xfrm>
            <a:off x="342899" y="3148679"/>
            <a:ext cx="845820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685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C92CD-1B80-0E67-63CF-B48420A815A5}"/>
            </a:ext>
          </a:extLst>
        </p:cNvPr>
        <p:cNvGrpSpPr/>
        <p:nvPr/>
      </p:nvGrpSpPr>
      <p:grpSpPr>
        <a:xfrm>
          <a:off x="0" y="0"/>
          <a:ext cx="0" cy="0"/>
          <a:chOff x="0" y="0"/>
          <a:chExt cx="0" cy="0"/>
        </a:xfrm>
      </p:grpSpPr>
      <p:sp>
        <p:nvSpPr>
          <p:cNvPr id="27" name="TextBox 26">
            <a:extLst>
              <a:ext uri="{FF2B5EF4-FFF2-40B4-BE49-F238E27FC236}">
                <a16:creationId xmlns:a16="http://schemas.microsoft.com/office/drawing/2014/main" id="{2B4FA6EE-B1B6-0B41-B8E7-F4ACE1DC0E94}"/>
              </a:ext>
            </a:extLst>
          </p:cNvPr>
          <p:cNvSpPr txBox="1"/>
          <p:nvPr/>
        </p:nvSpPr>
        <p:spPr>
          <a:xfrm>
            <a:off x="286870" y="269507"/>
            <a:ext cx="8570259" cy="4585871"/>
          </a:xfrm>
          <a:prstGeom prst="rect">
            <a:avLst/>
          </a:prstGeom>
          <a:noFill/>
        </p:spPr>
        <p:txBody>
          <a:bodyPr wrap="square" rtlCol="0">
            <a:spAutoFit/>
          </a:bodyPr>
          <a:lstStyle/>
          <a:p>
            <a:pPr algn="ctr"/>
            <a:r>
              <a:rPr lang="en-US" dirty="0"/>
              <a:t>🕮</a:t>
            </a:r>
            <a:r>
              <a:rPr lang="en-US" b="1" dirty="0"/>
              <a:t> The Clues </a:t>
            </a:r>
            <a:r>
              <a:rPr lang="en-US" dirty="0"/>
              <a:t>🕮</a:t>
            </a:r>
            <a:endParaRPr lang="en-US" b="1" dirty="0"/>
          </a:p>
          <a:p>
            <a:pPr algn="ctr"/>
            <a:endParaRPr lang="en-US" b="1" dirty="0"/>
          </a:p>
          <a:p>
            <a:r>
              <a:rPr lang="en-US" sz="1600" b="1" dirty="0"/>
              <a:t>First Word of Power</a:t>
            </a:r>
          </a:p>
          <a:p>
            <a:r>
              <a:rPr lang="en-US" sz="1600" dirty="0"/>
              <a:t>“Libraries are not created. They grow.” Seek the building whose very stones declare this.  Its soaring windows and arches welcome seekers of knowledge.  Above its entrance, carved in stone, a word waits — one that marks both this place and your own path.  Claim this word.</a:t>
            </a:r>
          </a:p>
          <a:p>
            <a:endParaRPr lang="en-US" sz="1600" dirty="0"/>
          </a:p>
          <a:p>
            <a:r>
              <a:rPr lang="en-US" sz="1600" b="1" dirty="0"/>
              <a:t>Second Word of Power</a:t>
            </a:r>
          </a:p>
          <a:p>
            <a:r>
              <a:rPr lang="en-US" sz="1600" dirty="0"/>
              <a:t>Another house of stories waits within the campus you know so well.  Its walls are newer, but within them, wisdom from many traditions finds voice.  Look up, and you will see a message — drawn from the lore of a people who understand the power of light and stories shared.  Consider the phrase carefully.  One word among them will resonate with your calling.  You will know it when you see it.</a:t>
            </a:r>
          </a:p>
          <a:p>
            <a:endParaRPr lang="en-US" sz="1600" dirty="0"/>
          </a:p>
          <a:p>
            <a:r>
              <a:rPr lang="en-US" sz="1600" b="1" dirty="0"/>
              <a:t>Third Word of Power</a:t>
            </a:r>
          </a:p>
          <a:p>
            <a:r>
              <a:rPr lang="en-US" sz="1600" dirty="0"/>
              <a:t>Not all adventures begin with a turning page.  Sometimes they begin with a well-steeped cup.  Seek the place nearby where your passion for tea would feel at home — a shop whose name offers a bright, unmistakable word.  That word is your third Word of Power.  </a:t>
            </a:r>
          </a:p>
        </p:txBody>
      </p:sp>
      <p:sp>
        <p:nvSpPr>
          <p:cNvPr id="3" name="TextBox 2">
            <a:extLst>
              <a:ext uri="{FF2B5EF4-FFF2-40B4-BE49-F238E27FC236}">
                <a16:creationId xmlns:a16="http://schemas.microsoft.com/office/drawing/2014/main" id="{ECB946EE-CE8F-45A6-FC60-7F8FC3ECDADE}"/>
              </a:ext>
            </a:extLst>
          </p:cNvPr>
          <p:cNvSpPr txBox="1"/>
          <p:nvPr/>
        </p:nvSpPr>
        <p:spPr>
          <a:xfrm>
            <a:off x="286870" y="5231853"/>
            <a:ext cx="8570259" cy="954107"/>
          </a:xfrm>
          <a:prstGeom prst="rect">
            <a:avLst/>
          </a:prstGeom>
          <a:noFill/>
        </p:spPr>
        <p:txBody>
          <a:bodyPr wrap="square">
            <a:spAutoFit/>
          </a:bodyPr>
          <a:lstStyle/>
          <a:p>
            <a:pPr>
              <a:buNone/>
            </a:pPr>
            <a:r>
              <a:rPr lang="en-US" sz="1400" dirty="0"/>
              <a:t>You have always been an inspiration to me — and to those whose lives you touch.</a:t>
            </a:r>
          </a:p>
          <a:p>
            <a:pPr>
              <a:buNone/>
            </a:pPr>
            <a:r>
              <a:rPr lang="en-US" sz="1400" dirty="0"/>
              <a:t>I hope this gift lightens your path — and that you find joy in the Quest itself.</a:t>
            </a:r>
          </a:p>
          <a:p>
            <a:r>
              <a:rPr lang="en-US" sz="1400" b="1" dirty="0"/>
              <a:t>With love,</a:t>
            </a:r>
            <a:br>
              <a:rPr lang="en-US" sz="1400" dirty="0"/>
            </a:br>
            <a:r>
              <a:rPr lang="en-US" sz="1400" dirty="0"/>
              <a:t>Dad</a:t>
            </a:r>
          </a:p>
        </p:txBody>
      </p:sp>
    </p:spTree>
    <p:extLst>
      <p:ext uri="{BB962C8B-B14F-4D97-AF65-F5344CB8AC3E}">
        <p14:creationId xmlns:p14="http://schemas.microsoft.com/office/powerpoint/2010/main" val="2468044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action (Branding Logo For Github Actions) · GitHub">
            <a:extLst>
              <a:ext uri="{FF2B5EF4-FFF2-40B4-BE49-F238E27FC236}">
                <a16:creationId xmlns:a16="http://schemas.microsoft.com/office/drawing/2014/main" id="{DD7C98A9-753A-4982-4317-686F2586AC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1290" y="3353924"/>
            <a:ext cx="264234" cy="2852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9BE4FE1-77B8-63F3-311F-E1C2D9E45338}"/>
              </a:ext>
            </a:extLst>
          </p:cNvPr>
          <p:cNvSpPr txBox="1"/>
          <p:nvPr/>
        </p:nvSpPr>
        <p:spPr>
          <a:xfrm>
            <a:off x="4463051" y="3665886"/>
            <a:ext cx="400711" cy="323165"/>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GitHub Actions</a:t>
            </a:r>
          </a:p>
        </p:txBody>
      </p:sp>
      <p:pic>
        <p:nvPicPr>
          <p:cNvPr id="6" name="Picture 6" descr="Github Logo - Free social media icons">
            <a:extLst>
              <a:ext uri="{FF2B5EF4-FFF2-40B4-BE49-F238E27FC236}">
                <a16:creationId xmlns:a16="http://schemas.microsoft.com/office/drawing/2014/main" id="{C36F4E1F-509C-8D17-646B-86FC663B1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3539" y="3353924"/>
            <a:ext cx="264563" cy="28537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9125D75-1EDE-0D4C-F137-669484ABD5C8}"/>
              </a:ext>
            </a:extLst>
          </p:cNvPr>
          <p:cNvSpPr txBox="1"/>
          <p:nvPr/>
        </p:nvSpPr>
        <p:spPr>
          <a:xfrm>
            <a:off x="3689422" y="3590874"/>
            <a:ext cx="499949"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GitHub Repo</a:t>
            </a:r>
          </a:p>
        </p:txBody>
      </p:sp>
      <p:pic>
        <p:nvPicPr>
          <p:cNvPr id="8" name="Picture 8">
            <a:extLst>
              <a:ext uri="{FF2B5EF4-FFF2-40B4-BE49-F238E27FC236}">
                <a16:creationId xmlns:a16="http://schemas.microsoft.com/office/drawing/2014/main" id="{B0E63750-D3C2-BA78-F308-AE5A175255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3895" y="1230848"/>
            <a:ext cx="264050" cy="2852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72689F9-9A9E-ABBF-BB14-EBED120C2E5E}"/>
              </a:ext>
            </a:extLst>
          </p:cNvPr>
          <p:cNvSpPr txBox="1"/>
          <p:nvPr/>
        </p:nvSpPr>
        <p:spPr>
          <a:xfrm>
            <a:off x="2360717" y="1463253"/>
            <a:ext cx="337855"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VS Code</a:t>
            </a:r>
          </a:p>
        </p:txBody>
      </p:sp>
      <p:pic>
        <p:nvPicPr>
          <p:cNvPr id="10" name="Picture 14" descr="terraform&quot; Icon - Download for free – Iconduck">
            <a:extLst>
              <a:ext uri="{FF2B5EF4-FFF2-40B4-BE49-F238E27FC236}">
                <a16:creationId xmlns:a16="http://schemas.microsoft.com/office/drawing/2014/main" id="{79C2CD81-5FDF-8023-D5B6-E97A06A7A8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4044" y="4063477"/>
            <a:ext cx="264563" cy="28218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GitHub Actions SVG and transparent PNG icons | TechIcons">
            <a:extLst>
              <a:ext uri="{FF2B5EF4-FFF2-40B4-BE49-F238E27FC236}">
                <a16:creationId xmlns:a16="http://schemas.microsoft.com/office/drawing/2014/main" id="{9C1E7415-9BA9-04EE-FFF1-B008CD452C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4006" y="3353924"/>
            <a:ext cx="264563" cy="28526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223C49C-D69F-1252-C6C1-8F3505A020B5}"/>
              </a:ext>
            </a:extLst>
          </p:cNvPr>
          <p:cNvSpPr txBox="1"/>
          <p:nvPr/>
        </p:nvSpPr>
        <p:spPr>
          <a:xfrm>
            <a:off x="2606413" y="3581476"/>
            <a:ext cx="463097" cy="323165"/>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GitHub Workflow</a:t>
            </a:r>
          </a:p>
        </p:txBody>
      </p:sp>
      <p:pic>
        <p:nvPicPr>
          <p:cNvPr id="13" name="Picture 24" descr="Email Icon Blue transparent PNG - StickPNG">
            <a:extLst>
              <a:ext uri="{FF2B5EF4-FFF2-40B4-BE49-F238E27FC236}">
                <a16:creationId xmlns:a16="http://schemas.microsoft.com/office/drawing/2014/main" id="{76EA0EE3-3F87-9A98-27C5-F53E7B8BF46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5513" y="1908724"/>
            <a:ext cx="264563" cy="28526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6" descr="End-user | Definition">
            <a:extLst>
              <a:ext uri="{FF2B5EF4-FFF2-40B4-BE49-F238E27FC236}">
                <a16:creationId xmlns:a16="http://schemas.microsoft.com/office/drawing/2014/main" id="{9C2D7C76-F712-D908-74B8-E4CCEB896AC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34934" y="2563023"/>
            <a:ext cx="192638" cy="28891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0F84FF3-7E81-98C3-ABDA-68668FC3D5DE}"/>
              </a:ext>
            </a:extLst>
          </p:cNvPr>
          <p:cNvSpPr txBox="1"/>
          <p:nvPr/>
        </p:nvSpPr>
        <p:spPr>
          <a:xfrm>
            <a:off x="6410818" y="2848282"/>
            <a:ext cx="440870"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Susan</a:t>
            </a:r>
          </a:p>
        </p:txBody>
      </p:sp>
      <p:sp>
        <p:nvSpPr>
          <p:cNvPr id="16" name="TextBox 15">
            <a:extLst>
              <a:ext uri="{FF2B5EF4-FFF2-40B4-BE49-F238E27FC236}">
                <a16:creationId xmlns:a16="http://schemas.microsoft.com/office/drawing/2014/main" id="{E1EFB773-EB78-8E95-C1F6-5194BD4FFD8B}"/>
              </a:ext>
            </a:extLst>
          </p:cNvPr>
          <p:cNvSpPr txBox="1"/>
          <p:nvPr/>
        </p:nvSpPr>
        <p:spPr>
          <a:xfrm>
            <a:off x="2535271" y="4381654"/>
            <a:ext cx="567585"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Terraform</a:t>
            </a:r>
          </a:p>
        </p:txBody>
      </p:sp>
      <p:pic>
        <p:nvPicPr>
          <p:cNvPr id="17" name="Picture 34" descr="S3 Bucket with Objects | AWS Storage">
            <a:extLst>
              <a:ext uri="{FF2B5EF4-FFF2-40B4-BE49-F238E27FC236}">
                <a16:creationId xmlns:a16="http://schemas.microsoft.com/office/drawing/2014/main" id="{197EFAC9-8186-3373-1F57-478617E2899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0907" y="3354624"/>
            <a:ext cx="264563" cy="28526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884422D-2887-5E6A-65D4-E0B0E51A68B4}"/>
              </a:ext>
            </a:extLst>
          </p:cNvPr>
          <p:cNvSpPr txBox="1"/>
          <p:nvPr/>
        </p:nvSpPr>
        <p:spPr>
          <a:xfrm>
            <a:off x="5774900" y="3590874"/>
            <a:ext cx="216575"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S3</a:t>
            </a:r>
          </a:p>
        </p:txBody>
      </p:sp>
      <p:sp>
        <p:nvSpPr>
          <p:cNvPr id="19" name="TextBox 18">
            <a:extLst>
              <a:ext uri="{FF2B5EF4-FFF2-40B4-BE49-F238E27FC236}">
                <a16:creationId xmlns:a16="http://schemas.microsoft.com/office/drawing/2014/main" id="{0BAF3FD2-9D6D-F604-B3E5-E391BB70AD90}"/>
              </a:ext>
            </a:extLst>
          </p:cNvPr>
          <p:cNvSpPr txBox="1"/>
          <p:nvPr/>
        </p:nvSpPr>
        <p:spPr>
          <a:xfrm>
            <a:off x="6453009" y="2199162"/>
            <a:ext cx="349570"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Email</a:t>
            </a:r>
          </a:p>
        </p:txBody>
      </p:sp>
      <p:pic>
        <p:nvPicPr>
          <p:cNvPr id="20" name="Picture 32">
            <a:extLst>
              <a:ext uri="{FF2B5EF4-FFF2-40B4-BE49-F238E27FC236}">
                <a16:creationId xmlns:a16="http://schemas.microsoft.com/office/drawing/2014/main" id="{1368CBA3-E214-FA5E-B34E-9AE00F39BAB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5861" y="1218759"/>
            <a:ext cx="264563" cy="28526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0D631189-4470-5DF5-2863-0BE515A60A71}"/>
              </a:ext>
            </a:extLst>
          </p:cNvPr>
          <p:cNvSpPr txBox="1"/>
          <p:nvPr/>
        </p:nvSpPr>
        <p:spPr>
          <a:xfrm>
            <a:off x="2818298" y="1447371"/>
            <a:ext cx="572182"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Power Shell</a:t>
            </a:r>
          </a:p>
        </p:txBody>
      </p:sp>
      <p:cxnSp>
        <p:nvCxnSpPr>
          <p:cNvPr id="25" name="Straight Arrow Connector 24">
            <a:extLst>
              <a:ext uri="{FF2B5EF4-FFF2-40B4-BE49-F238E27FC236}">
                <a16:creationId xmlns:a16="http://schemas.microsoft.com/office/drawing/2014/main" id="{B0F28AAF-3287-CA82-A01A-59C5890DB15A}"/>
              </a:ext>
            </a:extLst>
          </p:cNvPr>
          <p:cNvCxnSpPr>
            <a:cxnSpLocks/>
            <a:stCxn id="19" idx="2"/>
            <a:endCxn id="14" idx="0"/>
          </p:cNvCxnSpPr>
          <p:nvPr/>
        </p:nvCxnSpPr>
        <p:spPr>
          <a:xfrm>
            <a:off x="6627794" y="2406911"/>
            <a:ext cx="3459" cy="1561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95956997-DA49-DE4F-A464-FE76820D2795}"/>
              </a:ext>
            </a:extLst>
          </p:cNvPr>
          <p:cNvSpPr/>
          <p:nvPr/>
        </p:nvSpPr>
        <p:spPr>
          <a:xfrm>
            <a:off x="1997530" y="914400"/>
            <a:ext cx="1598534" cy="36750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IDE</a:t>
            </a:r>
          </a:p>
        </p:txBody>
      </p:sp>
      <p:cxnSp>
        <p:nvCxnSpPr>
          <p:cNvPr id="62" name="Straight Arrow Connector 61">
            <a:extLst>
              <a:ext uri="{FF2B5EF4-FFF2-40B4-BE49-F238E27FC236}">
                <a16:creationId xmlns:a16="http://schemas.microsoft.com/office/drawing/2014/main" id="{8BEC7E3D-C82B-5C4B-6033-5A3FFFEBFE4C}"/>
              </a:ext>
            </a:extLst>
          </p:cNvPr>
          <p:cNvCxnSpPr>
            <a:cxnSpLocks/>
            <a:stCxn id="11" idx="3"/>
            <a:endCxn id="6" idx="1"/>
          </p:cNvCxnSpPr>
          <p:nvPr/>
        </p:nvCxnSpPr>
        <p:spPr>
          <a:xfrm>
            <a:off x="2948569" y="3496554"/>
            <a:ext cx="844970" cy="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62BB4800-E42C-E69A-9443-AABBF61F7877}"/>
              </a:ext>
            </a:extLst>
          </p:cNvPr>
          <p:cNvCxnSpPr>
            <a:cxnSpLocks/>
            <a:stCxn id="6" idx="3"/>
            <a:endCxn id="4" idx="1"/>
          </p:cNvCxnSpPr>
          <p:nvPr/>
        </p:nvCxnSpPr>
        <p:spPr>
          <a:xfrm flipV="1">
            <a:off x="4058102" y="3496554"/>
            <a:ext cx="473188" cy="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1E3A9AF8-84C5-86CC-7748-F9AC0759E589}"/>
              </a:ext>
            </a:extLst>
          </p:cNvPr>
          <p:cNvCxnSpPr>
            <a:cxnSpLocks/>
            <a:stCxn id="4" idx="3"/>
            <a:endCxn id="17" idx="1"/>
          </p:cNvCxnSpPr>
          <p:nvPr/>
        </p:nvCxnSpPr>
        <p:spPr>
          <a:xfrm>
            <a:off x="4795524" y="3496554"/>
            <a:ext cx="955383" cy="7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1DD1AB19-35E8-5671-AFF4-4B32DF988D31}"/>
              </a:ext>
            </a:extLst>
          </p:cNvPr>
          <p:cNvSpPr txBox="1"/>
          <p:nvPr/>
        </p:nvSpPr>
        <p:spPr>
          <a:xfrm>
            <a:off x="2249145" y="2249619"/>
            <a:ext cx="396719"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HTML</a:t>
            </a:r>
          </a:p>
        </p:txBody>
      </p:sp>
      <p:pic>
        <p:nvPicPr>
          <p:cNvPr id="72" name="Picture 6" descr="HTML icon SVG Vector &amp; PNG Free Download | UXWing">
            <a:extLst>
              <a:ext uri="{FF2B5EF4-FFF2-40B4-BE49-F238E27FC236}">
                <a16:creationId xmlns:a16="http://schemas.microsoft.com/office/drawing/2014/main" id="{9705144A-8C67-C120-2AF6-E572DE48689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09558" y="1995939"/>
            <a:ext cx="264563" cy="285259"/>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ECBFFD65-F45F-2564-0854-D135A92CF7E9}"/>
              </a:ext>
            </a:extLst>
          </p:cNvPr>
          <p:cNvSpPr txBox="1"/>
          <p:nvPr/>
        </p:nvSpPr>
        <p:spPr>
          <a:xfrm>
            <a:off x="2576225" y="2244736"/>
            <a:ext cx="396719"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CSS</a:t>
            </a:r>
          </a:p>
        </p:txBody>
      </p:sp>
      <p:pic>
        <p:nvPicPr>
          <p:cNvPr id="74" name="Picture 73">
            <a:extLst>
              <a:ext uri="{FF2B5EF4-FFF2-40B4-BE49-F238E27FC236}">
                <a16:creationId xmlns:a16="http://schemas.microsoft.com/office/drawing/2014/main" id="{FEB84922-0A5E-387A-E90F-0C632C646220}"/>
              </a:ext>
            </a:extLst>
          </p:cNvPr>
          <p:cNvPicPr>
            <a:picLocks noChangeAspect="1"/>
          </p:cNvPicPr>
          <p:nvPr/>
        </p:nvPicPr>
        <p:blipFill>
          <a:blip r:embed="rId13"/>
          <a:srcRect l="18850" t="3641" r="18850" b="5899"/>
          <a:stretch>
            <a:fillRect/>
          </a:stretch>
        </p:blipFill>
        <p:spPr>
          <a:xfrm>
            <a:off x="2638531" y="1995938"/>
            <a:ext cx="272105" cy="285260"/>
          </a:xfrm>
          <a:prstGeom prst="rect">
            <a:avLst/>
          </a:prstGeom>
        </p:spPr>
      </p:pic>
      <p:sp>
        <p:nvSpPr>
          <p:cNvPr id="75" name="TextBox 74">
            <a:extLst>
              <a:ext uri="{FF2B5EF4-FFF2-40B4-BE49-F238E27FC236}">
                <a16:creationId xmlns:a16="http://schemas.microsoft.com/office/drawing/2014/main" id="{ECCF60EA-B262-87C4-1150-D43C1822F9B9}"/>
              </a:ext>
            </a:extLst>
          </p:cNvPr>
          <p:cNvSpPr txBox="1"/>
          <p:nvPr/>
        </p:nvSpPr>
        <p:spPr>
          <a:xfrm>
            <a:off x="2905196" y="2244735"/>
            <a:ext cx="396719"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JavaScript</a:t>
            </a:r>
          </a:p>
        </p:txBody>
      </p:sp>
      <p:pic>
        <p:nvPicPr>
          <p:cNvPr id="76" name="Picture 10" descr="Javascript Training Courses | XChange Training">
            <a:extLst>
              <a:ext uri="{FF2B5EF4-FFF2-40B4-BE49-F238E27FC236}">
                <a16:creationId xmlns:a16="http://schemas.microsoft.com/office/drawing/2014/main" id="{3588310A-BCF1-CF09-8969-FFB34E7BAA0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67504" y="2003132"/>
            <a:ext cx="259654" cy="287440"/>
          </a:xfrm>
          <a:prstGeom prst="rect">
            <a:avLst/>
          </a:prstGeom>
          <a:noFill/>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CD15FA11-8EA6-14BB-559A-76455FF4F767}"/>
              </a:ext>
            </a:extLst>
          </p:cNvPr>
          <p:cNvSpPr/>
          <p:nvPr/>
        </p:nvSpPr>
        <p:spPr>
          <a:xfrm>
            <a:off x="2187330" y="1738368"/>
            <a:ext cx="1219586" cy="1157232"/>
          </a:xfrm>
          <a:prstGeom prst="rect">
            <a:avLst/>
          </a:prstGeom>
          <a:noFill/>
          <a:ln w="9525">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900" b="1" i="1" dirty="0">
                <a:solidFill>
                  <a:schemeClr val="tx1"/>
                </a:solidFill>
              </a:rPr>
              <a:t>Single Page App</a:t>
            </a:r>
          </a:p>
        </p:txBody>
      </p:sp>
      <p:cxnSp>
        <p:nvCxnSpPr>
          <p:cNvPr id="78" name="Straight Arrow Connector 77">
            <a:extLst>
              <a:ext uri="{FF2B5EF4-FFF2-40B4-BE49-F238E27FC236}">
                <a16:creationId xmlns:a16="http://schemas.microsoft.com/office/drawing/2014/main" id="{EF282474-3105-B131-6868-95421F8A92B9}"/>
              </a:ext>
            </a:extLst>
          </p:cNvPr>
          <p:cNvCxnSpPr>
            <a:cxnSpLocks/>
            <a:stCxn id="26" idx="3"/>
            <a:endCxn id="6" idx="0"/>
          </p:cNvCxnSpPr>
          <p:nvPr/>
        </p:nvCxnSpPr>
        <p:spPr>
          <a:xfrm>
            <a:off x="3596064" y="2751902"/>
            <a:ext cx="329757" cy="60202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EA7FACCC-0AD8-AF2C-7255-91FA53B1FFBA}"/>
              </a:ext>
            </a:extLst>
          </p:cNvPr>
          <p:cNvSpPr/>
          <p:nvPr/>
        </p:nvSpPr>
        <p:spPr>
          <a:xfrm>
            <a:off x="2368653" y="2993881"/>
            <a:ext cx="3901868" cy="9951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Deploy</a:t>
            </a:r>
          </a:p>
        </p:txBody>
      </p:sp>
      <p:sp>
        <p:nvSpPr>
          <p:cNvPr id="86" name="Rectangle 85">
            <a:extLst>
              <a:ext uri="{FF2B5EF4-FFF2-40B4-BE49-F238E27FC236}">
                <a16:creationId xmlns:a16="http://schemas.microsoft.com/office/drawing/2014/main" id="{8220D043-A28F-2EBE-4CF4-7500EF527577}"/>
              </a:ext>
            </a:extLst>
          </p:cNvPr>
          <p:cNvSpPr/>
          <p:nvPr/>
        </p:nvSpPr>
        <p:spPr>
          <a:xfrm>
            <a:off x="5547937" y="3217803"/>
            <a:ext cx="642049" cy="11426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1400" b="1" dirty="0">
                <a:solidFill>
                  <a:schemeClr val="tx1"/>
                </a:solidFill>
              </a:rPr>
              <a:t>IAC</a:t>
            </a:r>
          </a:p>
        </p:txBody>
      </p:sp>
      <p:cxnSp>
        <p:nvCxnSpPr>
          <p:cNvPr id="87" name="Straight Arrow Connector 86">
            <a:extLst>
              <a:ext uri="{FF2B5EF4-FFF2-40B4-BE49-F238E27FC236}">
                <a16:creationId xmlns:a16="http://schemas.microsoft.com/office/drawing/2014/main" id="{49207982-1042-17B2-2735-AF4881D6C0F6}"/>
              </a:ext>
            </a:extLst>
          </p:cNvPr>
          <p:cNvCxnSpPr>
            <a:cxnSpLocks/>
            <a:stCxn id="17" idx="3"/>
            <a:endCxn id="99" idx="1"/>
          </p:cNvCxnSpPr>
          <p:nvPr/>
        </p:nvCxnSpPr>
        <p:spPr>
          <a:xfrm flipV="1">
            <a:off x="6015470" y="3496554"/>
            <a:ext cx="482014" cy="7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725B1F96-D471-9C96-2D0D-6685D94E8186}"/>
              </a:ext>
            </a:extLst>
          </p:cNvPr>
          <p:cNvCxnSpPr>
            <a:cxnSpLocks/>
            <a:stCxn id="10" idx="3"/>
          </p:cNvCxnSpPr>
          <p:nvPr/>
        </p:nvCxnSpPr>
        <p:spPr>
          <a:xfrm>
            <a:off x="2948607" y="4204569"/>
            <a:ext cx="2599330" cy="120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95" name="Picture 12" descr="CryptoJS · GitHub">
            <a:extLst>
              <a:ext uri="{FF2B5EF4-FFF2-40B4-BE49-F238E27FC236}">
                <a16:creationId xmlns:a16="http://schemas.microsoft.com/office/drawing/2014/main" id="{C95E69F1-E00C-0E14-B9A6-4460A7305DC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37945" y="2446248"/>
            <a:ext cx="285260" cy="285260"/>
          </a:xfrm>
          <a:prstGeom prst="rect">
            <a:avLst/>
          </a:prstGeom>
          <a:noFill/>
          <a:extLst>
            <a:ext uri="{909E8E84-426E-40DD-AFC4-6F175D3DCCD1}">
              <a14:hiddenFill xmlns:a14="http://schemas.microsoft.com/office/drawing/2010/main">
                <a:solidFill>
                  <a:srgbClr val="FFFFFF"/>
                </a:solidFill>
              </a14:hiddenFill>
            </a:ext>
          </a:extLst>
        </p:spPr>
      </p:pic>
      <p:sp>
        <p:nvSpPr>
          <p:cNvPr id="96" name="TextBox 95">
            <a:extLst>
              <a:ext uri="{FF2B5EF4-FFF2-40B4-BE49-F238E27FC236}">
                <a16:creationId xmlns:a16="http://schemas.microsoft.com/office/drawing/2014/main" id="{DE93BF32-FD47-2693-4318-0C5CF44E0499}"/>
              </a:ext>
            </a:extLst>
          </p:cNvPr>
          <p:cNvSpPr txBox="1"/>
          <p:nvPr/>
        </p:nvSpPr>
        <p:spPr>
          <a:xfrm>
            <a:off x="2595356" y="2687851"/>
            <a:ext cx="396719"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CryptoJS</a:t>
            </a:r>
          </a:p>
        </p:txBody>
      </p:sp>
      <p:pic>
        <p:nvPicPr>
          <p:cNvPr id="99" name="Picture 14" descr="TinyURL - Desktop App for Mac, Windows (PC) - WebCatalog">
            <a:extLst>
              <a:ext uri="{FF2B5EF4-FFF2-40B4-BE49-F238E27FC236}">
                <a16:creationId xmlns:a16="http://schemas.microsoft.com/office/drawing/2014/main" id="{755F2E32-D4FC-5AEB-A06B-23A90A7D3A22}"/>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a:stretch>
            <a:fillRect/>
          </a:stretch>
        </p:blipFill>
        <p:spPr bwMode="auto">
          <a:xfrm>
            <a:off x="6497484" y="3366773"/>
            <a:ext cx="257633" cy="259562"/>
          </a:xfrm>
          <a:prstGeom prst="rect">
            <a:avLst/>
          </a:prstGeom>
          <a:noFill/>
          <a:extLst>
            <a:ext uri="{909E8E84-426E-40DD-AFC4-6F175D3DCCD1}">
              <a14:hiddenFill xmlns:a14="http://schemas.microsoft.com/office/drawing/2010/main">
                <a:solidFill>
                  <a:srgbClr val="FFFFFF"/>
                </a:solidFill>
              </a14:hiddenFill>
            </a:ext>
          </a:extLst>
        </p:spPr>
      </p:pic>
      <p:sp>
        <p:nvSpPr>
          <p:cNvPr id="100" name="TextBox 99">
            <a:extLst>
              <a:ext uri="{FF2B5EF4-FFF2-40B4-BE49-F238E27FC236}">
                <a16:creationId xmlns:a16="http://schemas.microsoft.com/office/drawing/2014/main" id="{7871B925-C8F3-07B6-F776-86A51EB8D7E1}"/>
              </a:ext>
            </a:extLst>
          </p:cNvPr>
          <p:cNvSpPr txBox="1"/>
          <p:nvPr/>
        </p:nvSpPr>
        <p:spPr>
          <a:xfrm>
            <a:off x="6398118" y="3590559"/>
            <a:ext cx="396719"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TinyURL</a:t>
            </a:r>
          </a:p>
        </p:txBody>
      </p:sp>
      <p:cxnSp>
        <p:nvCxnSpPr>
          <p:cNvPr id="103" name="Straight Arrow Connector 102">
            <a:extLst>
              <a:ext uri="{FF2B5EF4-FFF2-40B4-BE49-F238E27FC236}">
                <a16:creationId xmlns:a16="http://schemas.microsoft.com/office/drawing/2014/main" id="{9AEDB70B-8E00-25D2-59C3-FEC056A18AFF}"/>
              </a:ext>
            </a:extLst>
          </p:cNvPr>
          <p:cNvCxnSpPr>
            <a:cxnSpLocks/>
            <a:stCxn id="15" idx="2"/>
            <a:endCxn id="99" idx="0"/>
          </p:cNvCxnSpPr>
          <p:nvPr/>
        </p:nvCxnSpPr>
        <p:spPr>
          <a:xfrm flipH="1">
            <a:off x="6626301" y="3003695"/>
            <a:ext cx="4952" cy="3630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7112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609A2-3F5B-C980-EA84-E298D52D47D9}"/>
            </a:ext>
          </a:extLst>
        </p:cNvPr>
        <p:cNvGrpSpPr/>
        <p:nvPr/>
      </p:nvGrpSpPr>
      <p:grpSpPr>
        <a:xfrm>
          <a:off x="0" y="0"/>
          <a:ext cx="0" cy="0"/>
          <a:chOff x="0" y="0"/>
          <a:chExt cx="0" cy="0"/>
        </a:xfrm>
      </p:grpSpPr>
      <p:pic>
        <p:nvPicPr>
          <p:cNvPr id="1026" name="Picture 2" descr="Python Programming Language icon SVG Vector &amp; PNG Free Download | UXWing">
            <a:extLst>
              <a:ext uri="{FF2B5EF4-FFF2-40B4-BE49-F238E27FC236}">
                <a16:creationId xmlns:a16="http://schemas.microsoft.com/office/drawing/2014/main" id="{64A06B8D-B76E-41AA-0CAB-78F35D0E1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1816632"/>
            <a:ext cx="264563" cy="2852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action (Branding Logo For Github Actions) · GitHub">
            <a:extLst>
              <a:ext uri="{FF2B5EF4-FFF2-40B4-BE49-F238E27FC236}">
                <a16:creationId xmlns:a16="http://schemas.microsoft.com/office/drawing/2014/main" id="{0B0F4E11-2206-98F3-346D-221827C22B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9575" y="1815094"/>
            <a:ext cx="264234" cy="2852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7C20AB4-FA54-9CB1-DB4E-5B9C901A47D6}"/>
              </a:ext>
            </a:extLst>
          </p:cNvPr>
          <p:cNvSpPr txBox="1"/>
          <p:nvPr/>
        </p:nvSpPr>
        <p:spPr>
          <a:xfrm>
            <a:off x="7272334" y="2079994"/>
            <a:ext cx="400711" cy="323165"/>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GitHub Actions</a:t>
            </a:r>
          </a:p>
        </p:txBody>
      </p:sp>
      <p:pic>
        <p:nvPicPr>
          <p:cNvPr id="1030" name="Picture 6" descr="Github Logo - Free social media icons">
            <a:extLst>
              <a:ext uri="{FF2B5EF4-FFF2-40B4-BE49-F238E27FC236}">
                <a16:creationId xmlns:a16="http://schemas.microsoft.com/office/drawing/2014/main" id="{5A16BEC4-6589-E6AD-29B0-751A07FC1B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4154" y="1815094"/>
            <a:ext cx="264563" cy="28537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0809E80-F212-AFEB-0331-7ABA420DC816}"/>
              </a:ext>
            </a:extLst>
          </p:cNvPr>
          <p:cNvSpPr txBox="1"/>
          <p:nvPr/>
        </p:nvSpPr>
        <p:spPr>
          <a:xfrm>
            <a:off x="5160037" y="2052044"/>
            <a:ext cx="499949"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GitHub Repo</a:t>
            </a:r>
          </a:p>
        </p:txBody>
      </p:sp>
      <p:pic>
        <p:nvPicPr>
          <p:cNvPr id="1032" name="Picture 8">
            <a:extLst>
              <a:ext uri="{FF2B5EF4-FFF2-40B4-BE49-F238E27FC236}">
                <a16:creationId xmlns:a16="http://schemas.microsoft.com/office/drawing/2014/main" id="{768B1D63-DD97-2A98-7517-4E53AA4CB8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711" y="1816632"/>
            <a:ext cx="264050" cy="28526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EAD2D03-3C17-69BB-979D-B3347216102F}"/>
              </a:ext>
            </a:extLst>
          </p:cNvPr>
          <p:cNvSpPr txBox="1"/>
          <p:nvPr/>
        </p:nvSpPr>
        <p:spPr>
          <a:xfrm>
            <a:off x="924533" y="2049037"/>
            <a:ext cx="337855"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VS Code</a:t>
            </a:r>
          </a:p>
        </p:txBody>
      </p:sp>
      <p:pic>
        <p:nvPicPr>
          <p:cNvPr id="1034" name="Picture 10" descr="Docker, logo, logos icon - Free download on Iconfinder">
            <a:extLst>
              <a:ext uri="{FF2B5EF4-FFF2-40B4-BE49-F238E27FC236}">
                <a16:creationId xmlns:a16="http://schemas.microsoft.com/office/drawing/2014/main" id="{BADD915A-80BD-E9C8-15F5-37D768BC602F}"/>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18487"/>
          <a:stretch/>
        </p:blipFill>
        <p:spPr bwMode="auto">
          <a:xfrm>
            <a:off x="7897198" y="1772482"/>
            <a:ext cx="264563" cy="28526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656151D4-CB75-3A80-DDCF-FF045BB108D9}"/>
              </a:ext>
            </a:extLst>
          </p:cNvPr>
          <p:cNvSpPr txBox="1"/>
          <p:nvPr/>
        </p:nvSpPr>
        <p:spPr>
          <a:xfrm>
            <a:off x="7829542" y="2049036"/>
            <a:ext cx="400711" cy="323165"/>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Docker</a:t>
            </a:r>
          </a:p>
          <a:p>
            <a:r>
              <a:rPr lang="en-US" sz="750" dirty="0"/>
              <a:t>Build</a:t>
            </a:r>
          </a:p>
        </p:txBody>
      </p:sp>
      <p:pic>
        <p:nvPicPr>
          <p:cNvPr id="1038" name="Picture 14" descr="terraform&quot; Icon - Download for free – Iconduck">
            <a:extLst>
              <a:ext uri="{FF2B5EF4-FFF2-40B4-BE49-F238E27FC236}">
                <a16:creationId xmlns:a16="http://schemas.microsoft.com/office/drawing/2014/main" id="{BBC9D48D-E126-C32A-EA92-BCD5C7118E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9316" y="1816632"/>
            <a:ext cx="264563" cy="28218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Playwright icon - Free Download PNG &amp; SVG | Streamline">
            <a:extLst>
              <a:ext uri="{FF2B5EF4-FFF2-40B4-BE49-F238E27FC236}">
                <a16:creationId xmlns:a16="http://schemas.microsoft.com/office/drawing/2014/main" id="{8F97D853-8B41-AD28-11E8-36EEBBDB9E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6512" y="1815094"/>
            <a:ext cx="264563" cy="285260"/>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131949C6-EB3F-D45C-B5CF-75F65C34CACC}"/>
              </a:ext>
            </a:extLst>
          </p:cNvPr>
          <p:cNvSpPr txBox="1"/>
          <p:nvPr/>
        </p:nvSpPr>
        <p:spPr>
          <a:xfrm>
            <a:off x="6125310" y="2012250"/>
            <a:ext cx="446966"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Playwright</a:t>
            </a:r>
          </a:p>
        </p:txBody>
      </p:sp>
      <p:sp>
        <p:nvSpPr>
          <p:cNvPr id="37" name="TextBox 36">
            <a:extLst>
              <a:ext uri="{FF2B5EF4-FFF2-40B4-BE49-F238E27FC236}">
                <a16:creationId xmlns:a16="http://schemas.microsoft.com/office/drawing/2014/main" id="{13E76A2A-0EF6-B248-0341-F98C5234A0D5}"/>
              </a:ext>
            </a:extLst>
          </p:cNvPr>
          <p:cNvSpPr txBox="1"/>
          <p:nvPr/>
        </p:nvSpPr>
        <p:spPr>
          <a:xfrm>
            <a:off x="406397" y="2049038"/>
            <a:ext cx="366169" cy="207749"/>
          </a:xfrm>
          <a:prstGeom prst="rect">
            <a:avLst/>
          </a:prstGeom>
          <a:noFill/>
        </p:spPr>
        <p:txBody>
          <a:bodyPr wrap="square" lIns="0" rIns="0" rtlCol="0">
            <a:spAutoFit/>
          </a:bodyPr>
          <a:lstStyle/>
          <a:p>
            <a:pPr algn="ctr"/>
            <a:r>
              <a:rPr lang="en-US" sz="750" dirty="0">
                <a:latin typeface="Calibri" panose="020F0502020204030204" pitchFamily="34" charset="0"/>
                <a:ea typeface="Calibri" panose="020F0502020204030204" pitchFamily="34" charset="0"/>
                <a:cs typeface="Calibri" panose="020F0502020204030204" pitchFamily="34" charset="0"/>
              </a:rPr>
              <a:t>Python</a:t>
            </a:r>
          </a:p>
        </p:txBody>
      </p:sp>
      <p:pic>
        <p:nvPicPr>
          <p:cNvPr id="1042" name="Picture 18" descr="GitHub Actions SVG and transparent PNG icons | TechIcons">
            <a:extLst>
              <a:ext uri="{FF2B5EF4-FFF2-40B4-BE49-F238E27FC236}">
                <a16:creationId xmlns:a16="http://schemas.microsoft.com/office/drawing/2014/main" id="{2F41E499-52A8-B9FD-D680-CE1EF316A03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0333" y="1852442"/>
            <a:ext cx="264563" cy="28526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5BE85945-E91B-38BA-46DF-FB1B46297D9D}"/>
              </a:ext>
            </a:extLst>
          </p:cNvPr>
          <p:cNvSpPr txBox="1"/>
          <p:nvPr/>
        </p:nvSpPr>
        <p:spPr>
          <a:xfrm>
            <a:off x="6652740" y="2079994"/>
            <a:ext cx="463097" cy="323165"/>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GitHub Workflow</a:t>
            </a:r>
          </a:p>
        </p:txBody>
      </p:sp>
      <p:pic>
        <p:nvPicPr>
          <p:cNvPr id="1044" name="Picture 20" descr="Auth0&quot; Icon - Download for free – Iconduck">
            <a:extLst>
              <a:ext uri="{FF2B5EF4-FFF2-40B4-BE49-F238E27FC236}">
                <a16:creationId xmlns:a16="http://schemas.microsoft.com/office/drawing/2014/main" id="{D99A2431-89E8-6D3A-1124-01E3B5D3C6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1" y="2835358"/>
            <a:ext cx="264563" cy="28526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19270C44-29FD-CDE0-F6F5-8934E61BE9F1}"/>
              </a:ext>
            </a:extLst>
          </p:cNvPr>
          <p:cNvSpPr txBox="1"/>
          <p:nvPr/>
        </p:nvSpPr>
        <p:spPr>
          <a:xfrm>
            <a:off x="415271" y="3112489"/>
            <a:ext cx="357294"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Auth0</a:t>
            </a:r>
          </a:p>
        </p:txBody>
      </p:sp>
      <p:sp>
        <p:nvSpPr>
          <p:cNvPr id="48" name="TextBox 47">
            <a:extLst>
              <a:ext uri="{FF2B5EF4-FFF2-40B4-BE49-F238E27FC236}">
                <a16:creationId xmlns:a16="http://schemas.microsoft.com/office/drawing/2014/main" id="{F1E3E074-D43A-B8D6-4AFB-E7F675602464}"/>
              </a:ext>
            </a:extLst>
          </p:cNvPr>
          <p:cNvSpPr txBox="1"/>
          <p:nvPr/>
        </p:nvSpPr>
        <p:spPr>
          <a:xfrm>
            <a:off x="871376" y="3110263"/>
            <a:ext cx="396719"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Brevo</a:t>
            </a:r>
          </a:p>
        </p:txBody>
      </p:sp>
      <p:pic>
        <p:nvPicPr>
          <p:cNvPr id="1048" name="Picture 24" descr="Email Icon Blue transparent PNG - StickPNG">
            <a:extLst>
              <a:ext uri="{FF2B5EF4-FFF2-40B4-BE49-F238E27FC236}">
                <a16:creationId xmlns:a16="http://schemas.microsoft.com/office/drawing/2014/main" id="{4A739DDF-37BD-6D78-40B1-6DAB6D029CB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30290" y="2830180"/>
            <a:ext cx="264563" cy="28526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End-user | Definition">
            <a:extLst>
              <a:ext uri="{FF2B5EF4-FFF2-40B4-BE49-F238E27FC236}">
                <a16:creationId xmlns:a16="http://schemas.microsoft.com/office/drawing/2014/main" id="{37494FB8-9E27-01EF-DB60-214CA520F73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50063" y="2835359"/>
            <a:ext cx="192638" cy="288913"/>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402AE47B-8304-E7F0-E83C-AF3260251756}"/>
              </a:ext>
            </a:extLst>
          </p:cNvPr>
          <p:cNvSpPr txBox="1"/>
          <p:nvPr/>
        </p:nvSpPr>
        <p:spPr>
          <a:xfrm>
            <a:off x="1425947" y="3120618"/>
            <a:ext cx="440870"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End User</a:t>
            </a:r>
          </a:p>
        </p:txBody>
      </p:sp>
      <p:pic>
        <p:nvPicPr>
          <p:cNvPr id="1052" name="Picture 28" descr="Cloudflare SVG and transparent PNG icons | TechIcons">
            <a:extLst>
              <a:ext uri="{FF2B5EF4-FFF2-40B4-BE49-F238E27FC236}">
                <a16:creationId xmlns:a16="http://schemas.microsoft.com/office/drawing/2014/main" id="{75A8F092-4A5F-E20B-CBFF-902057D3A35F}"/>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23480" b="22055"/>
          <a:stretch/>
        </p:blipFill>
        <p:spPr bwMode="auto">
          <a:xfrm>
            <a:off x="7540763" y="2869728"/>
            <a:ext cx="264563" cy="195809"/>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7271C638-FD08-1F8D-ED14-5D2E86188EB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88567" y="2835358"/>
            <a:ext cx="264563" cy="285260"/>
          </a:xfrm>
          <a:prstGeom prst="rect">
            <a:avLst/>
          </a:prstGeom>
          <a:noFill/>
          <a:extLst>
            <a:ext uri="{909E8E84-426E-40DD-AFC4-6F175D3DCCD1}">
              <a14:hiddenFill xmlns:a14="http://schemas.microsoft.com/office/drawing/2010/main">
                <a:solidFill>
                  <a:srgbClr val="FFFFFF"/>
                </a:solidFill>
              </a14:hiddenFill>
            </a:ext>
          </a:extLst>
        </p:spPr>
      </p:pic>
      <p:sp>
        <p:nvSpPr>
          <p:cNvPr id="1027" name="TextBox 1026">
            <a:extLst>
              <a:ext uri="{FF2B5EF4-FFF2-40B4-BE49-F238E27FC236}">
                <a16:creationId xmlns:a16="http://schemas.microsoft.com/office/drawing/2014/main" id="{CBF8AD85-4D7A-0C35-3A71-7D4EBB6F01CA}"/>
              </a:ext>
            </a:extLst>
          </p:cNvPr>
          <p:cNvSpPr txBox="1"/>
          <p:nvPr/>
        </p:nvSpPr>
        <p:spPr>
          <a:xfrm>
            <a:off x="6943436" y="3098832"/>
            <a:ext cx="344802" cy="323165"/>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Power</a:t>
            </a:r>
          </a:p>
          <a:p>
            <a:r>
              <a:rPr lang="en-US" sz="750" dirty="0"/>
              <a:t>Shell</a:t>
            </a:r>
          </a:p>
        </p:txBody>
      </p:sp>
      <p:sp>
        <p:nvSpPr>
          <p:cNvPr id="1058" name="TextBox 1057">
            <a:extLst>
              <a:ext uri="{FF2B5EF4-FFF2-40B4-BE49-F238E27FC236}">
                <a16:creationId xmlns:a16="http://schemas.microsoft.com/office/drawing/2014/main" id="{BECDB52D-6C4A-A2B3-D092-48BF306566A1}"/>
              </a:ext>
            </a:extLst>
          </p:cNvPr>
          <p:cNvSpPr txBox="1"/>
          <p:nvPr/>
        </p:nvSpPr>
        <p:spPr>
          <a:xfrm>
            <a:off x="1327805" y="2049036"/>
            <a:ext cx="567585"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Terraform</a:t>
            </a:r>
          </a:p>
        </p:txBody>
      </p:sp>
      <p:pic>
        <p:nvPicPr>
          <p:cNvPr id="1064" name="Picture 34" descr="S3 Bucket with Objects | AWS Storage">
            <a:extLst>
              <a:ext uri="{FF2B5EF4-FFF2-40B4-BE49-F238E27FC236}">
                <a16:creationId xmlns:a16="http://schemas.microsoft.com/office/drawing/2014/main" id="{F5B731EE-A299-EB89-DBC8-B7B6AACF49B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40712" y="1809120"/>
            <a:ext cx="264563" cy="285260"/>
          </a:xfrm>
          <a:prstGeom prst="rect">
            <a:avLst/>
          </a:prstGeom>
          <a:noFill/>
          <a:extLst>
            <a:ext uri="{909E8E84-426E-40DD-AFC4-6F175D3DCCD1}">
              <a14:hiddenFill xmlns:a14="http://schemas.microsoft.com/office/drawing/2010/main">
                <a:solidFill>
                  <a:srgbClr val="FFFFFF"/>
                </a:solidFill>
              </a14:hiddenFill>
            </a:ext>
          </a:extLst>
        </p:spPr>
      </p:pic>
      <p:sp>
        <p:nvSpPr>
          <p:cNvPr id="1065" name="TextBox 1064">
            <a:extLst>
              <a:ext uri="{FF2B5EF4-FFF2-40B4-BE49-F238E27FC236}">
                <a16:creationId xmlns:a16="http://schemas.microsoft.com/office/drawing/2014/main" id="{634E5923-DFFC-8BA0-2BFA-AB40CD1CF82B}"/>
              </a:ext>
            </a:extLst>
          </p:cNvPr>
          <p:cNvSpPr txBox="1"/>
          <p:nvPr/>
        </p:nvSpPr>
        <p:spPr>
          <a:xfrm>
            <a:off x="3664705" y="2045370"/>
            <a:ext cx="216575"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S3</a:t>
            </a:r>
          </a:p>
        </p:txBody>
      </p:sp>
      <p:pic>
        <p:nvPicPr>
          <p:cNvPr id="1066" name="Picture 36" descr="5 New Features in AWS Fargate Version 1.4 | Logicata">
            <a:extLst>
              <a:ext uri="{FF2B5EF4-FFF2-40B4-BE49-F238E27FC236}">
                <a16:creationId xmlns:a16="http://schemas.microsoft.com/office/drawing/2014/main" id="{8B1573A3-616B-E414-481F-0A3769003CD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20248" y="1813555"/>
            <a:ext cx="264563" cy="285260"/>
          </a:xfrm>
          <a:prstGeom prst="rect">
            <a:avLst/>
          </a:prstGeom>
          <a:noFill/>
          <a:extLst>
            <a:ext uri="{909E8E84-426E-40DD-AFC4-6F175D3DCCD1}">
              <a14:hiddenFill xmlns:a14="http://schemas.microsoft.com/office/drawing/2010/main">
                <a:solidFill>
                  <a:srgbClr val="FFFFFF"/>
                </a:solidFill>
              </a14:hiddenFill>
            </a:ext>
          </a:extLst>
        </p:spPr>
      </p:pic>
      <p:sp>
        <p:nvSpPr>
          <p:cNvPr id="1067" name="TextBox 1066">
            <a:extLst>
              <a:ext uri="{FF2B5EF4-FFF2-40B4-BE49-F238E27FC236}">
                <a16:creationId xmlns:a16="http://schemas.microsoft.com/office/drawing/2014/main" id="{21E49BB2-C7CB-D636-E53B-ECD0A4284D6B}"/>
              </a:ext>
            </a:extLst>
          </p:cNvPr>
          <p:cNvSpPr txBox="1"/>
          <p:nvPr/>
        </p:nvSpPr>
        <p:spPr>
          <a:xfrm>
            <a:off x="2880657" y="2094380"/>
            <a:ext cx="543743"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ECS Fargate</a:t>
            </a:r>
          </a:p>
        </p:txBody>
      </p:sp>
      <p:pic>
        <p:nvPicPr>
          <p:cNvPr id="1068" name="Picture 38" descr="AWS CloudWatch Logs">
            <a:extLst>
              <a:ext uri="{FF2B5EF4-FFF2-40B4-BE49-F238E27FC236}">
                <a16:creationId xmlns:a16="http://schemas.microsoft.com/office/drawing/2014/main" id="{E2B81CF3-E959-9A8D-9EBE-9EBB54AF8DA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90536" y="1815094"/>
            <a:ext cx="263735" cy="285260"/>
          </a:xfrm>
          <a:prstGeom prst="rect">
            <a:avLst/>
          </a:prstGeom>
          <a:noFill/>
          <a:extLst>
            <a:ext uri="{909E8E84-426E-40DD-AFC4-6F175D3DCCD1}">
              <a14:hiddenFill xmlns:a14="http://schemas.microsoft.com/office/drawing/2010/main">
                <a:solidFill>
                  <a:srgbClr val="FFFFFF"/>
                </a:solidFill>
              </a14:hiddenFill>
            </a:ext>
          </a:extLst>
        </p:spPr>
      </p:pic>
      <p:sp>
        <p:nvSpPr>
          <p:cNvPr id="1069" name="TextBox 1068">
            <a:extLst>
              <a:ext uri="{FF2B5EF4-FFF2-40B4-BE49-F238E27FC236}">
                <a16:creationId xmlns:a16="http://schemas.microsoft.com/office/drawing/2014/main" id="{98C3BA5C-1F1C-E357-608A-329AFC0598CA}"/>
              </a:ext>
            </a:extLst>
          </p:cNvPr>
          <p:cNvSpPr txBox="1"/>
          <p:nvPr/>
        </p:nvSpPr>
        <p:spPr>
          <a:xfrm>
            <a:off x="4563566" y="2052043"/>
            <a:ext cx="513779"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CloudWatch</a:t>
            </a:r>
          </a:p>
        </p:txBody>
      </p:sp>
      <p:pic>
        <p:nvPicPr>
          <p:cNvPr id="1070" name="Picture 12" descr="Amazon ECR | AWS Compute">
            <a:extLst>
              <a:ext uri="{FF2B5EF4-FFF2-40B4-BE49-F238E27FC236}">
                <a16:creationId xmlns:a16="http://schemas.microsoft.com/office/drawing/2014/main" id="{EDE0A9AB-71E4-D79A-DCB4-203AE48569C9}"/>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21207" y="1813555"/>
            <a:ext cx="282728" cy="285260"/>
          </a:xfrm>
          <a:prstGeom prst="rect">
            <a:avLst/>
          </a:prstGeom>
          <a:noFill/>
          <a:extLst>
            <a:ext uri="{909E8E84-426E-40DD-AFC4-6F175D3DCCD1}">
              <a14:hiddenFill xmlns:a14="http://schemas.microsoft.com/office/drawing/2010/main">
                <a:solidFill>
                  <a:srgbClr val="FFFFFF"/>
                </a:solidFill>
              </a14:hiddenFill>
            </a:ext>
          </a:extLst>
        </p:spPr>
      </p:pic>
      <p:sp>
        <p:nvSpPr>
          <p:cNvPr id="1071" name="TextBox 1070">
            <a:extLst>
              <a:ext uri="{FF2B5EF4-FFF2-40B4-BE49-F238E27FC236}">
                <a16:creationId xmlns:a16="http://schemas.microsoft.com/office/drawing/2014/main" id="{B9F38800-3A8D-2875-4DA5-FE93A513E838}"/>
              </a:ext>
            </a:extLst>
          </p:cNvPr>
          <p:cNvSpPr txBox="1"/>
          <p:nvPr/>
        </p:nvSpPr>
        <p:spPr>
          <a:xfrm>
            <a:off x="2557574" y="2049036"/>
            <a:ext cx="209994"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ECR</a:t>
            </a:r>
          </a:p>
        </p:txBody>
      </p:sp>
      <p:pic>
        <p:nvPicPr>
          <p:cNvPr id="1075" name="Picture 1074">
            <a:extLst>
              <a:ext uri="{FF2B5EF4-FFF2-40B4-BE49-F238E27FC236}">
                <a16:creationId xmlns:a16="http://schemas.microsoft.com/office/drawing/2014/main" id="{265F5880-22A9-094B-EC57-6998C22D3337}"/>
              </a:ext>
            </a:extLst>
          </p:cNvPr>
          <p:cNvPicPr>
            <a:picLocks noChangeAspect="1"/>
          </p:cNvPicPr>
          <p:nvPr/>
        </p:nvPicPr>
        <p:blipFill>
          <a:blip r:embed="rId19"/>
          <a:srcRect l="11468" t="6564" r="7282" b="7650"/>
          <a:stretch/>
        </p:blipFill>
        <p:spPr>
          <a:xfrm>
            <a:off x="4095091" y="1815094"/>
            <a:ext cx="264563" cy="285260"/>
          </a:xfrm>
          <a:prstGeom prst="rect">
            <a:avLst/>
          </a:prstGeom>
        </p:spPr>
      </p:pic>
      <p:sp>
        <p:nvSpPr>
          <p:cNvPr id="1076" name="TextBox 1075">
            <a:extLst>
              <a:ext uri="{FF2B5EF4-FFF2-40B4-BE49-F238E27FC236}">
                <a16:creationId xmlns:a16="http://schemas.microsoft.com/office/drawing/2014/main" id="{FDACB625-5617-7B67-C238-567CF71637E7}"/>
              </a:ext>
            </a:extLst>
          </p:cNvPr>
          <p:cNvSpPr txBox="1"/>
          <p:nvPr/>
        </p:nvSpPr>
        <p:spPr>
          <a:xfrm>
            <a:off x="3963915" y="2048582"/>
            <a:ext cx="526915"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Event Bridge</a:t>
            </a:r>
          </a:p>
        </p:txBody>
      </p:sp>
      <p:sp>
        <p:nvSpPr>
          <p:cNvPr id="1094" name="TextBox 1093">
            <a:extLst>
              <a:ext uri="{FF2B5EF4-FFF2-40B4-BE49-F238E27FC236}">
                <a16:creationId xmlns:a16="http://schemas.microsoft.com/office/drawing/2014/main" id="{D1BD3F02-E4C8-E982-D611-BFA789A5C27F}"/>
              </a:ext>
            </a:extLst>
          </p:cNvPr>
          <p:cNvSpPr txBox="1"/>
          <p:nvPr/>
        </p:nvSpPr>
        <p:spPr>
          <a:xfrm>
            <a:off x="2487786" y="3120618"/>
            <a:ext cx="349570"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Email</a:t>
            </a:r>
          </a:p>
        </p:txBody>
      </p:sp>
      <p:pic>
        <p:nvPicPr>
          <p:cNvPr id="1105" name="Picture 44">
            <a:extLst>
              <a:ext uri="{FF2B5EF4-FFF2-40B4-BE49-F238E27FC236}">
                <a16:creationId xmlns:a16="http://schemas.microsoft.com/office/drawing/2014/main" id="{1A73740D-3F31-C053-0F6A-A03BCB4C9727}"/>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40664" y="2830180"/>
            <a:ext cx="264611" cy="285260"/>
          </a:xfrm>
          <a:prstGeom prst="rect">
            <a:avLst/>
          </a:prstGeom>
          <a:noFill/>
          <a:extLst>
            <a:ext uri="{909E8E84-426E-40DD-AFC4-6F175D3DCCD1}">
              <a14:hiddenFill xmlns:a14="http://schemas.microsoft.com/office/drawing/2010/main">
                <a:solidFill>
                  <a:srgbClr val="FFFFFF"/>
                </a:solidFill>
              </a14:hiddenFill>
            </a:ext>
          </a:extLst>
        </p:spPr>
      </p:pic>
      <p:sp>
        <p:nvSpPr>
          <p:cNvPr id="1106" name="TextBox 1105">
            <a:extLst>
              <a:ext uri="{FF2B5EF4-FFF2-40B4-BE49-F238E27FC236}">
                <a16:creationId xmlns:a16="http://schemas.microsoft.com/office/drawing/2014/main" id="{5554FC95-15AE-2FEA-69B4-AC61CC45652F}"/>
              </a:ext>
            </a:extLst>
          </p:cNvPr>
          <p:cNvSpPr txBox="1"/>
          <p:nvPr/>
        </p:nvSpPr>
        <p:spPr>
          <a:xfrm>
            <a:off x="3614330" y="3110262"/>
            <a:ext cx="317278"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React</a:t>
            </a:r>
          </a:p>
        </p:txBody>
      </p:sp>
      <p:pic>
        <p:nvPicPr>
          <p:cNvPr id="1082" name="Picture 1081">
            <a:extLst>
              <a:ext uri="{FF2B5EF4-FFF2-40B4-BE49-F238E27FC236}">
                <a16:creationId xmlns:a16="http://schemas.microsoft.com/office/drawing/2014/main" id="{D806B8BE-97D7-5876-F329-415E533DE528}"/>
              </a:ext>
            </a:extLst>
          </p:cNvPr>
          <p:cNvPicPr>
            <a:picLocks noChangeAspect="1"/>
          </p:cNvPicPr>
          <p:nvPr/>
        </p:nvPicPr>
        <p:blipFill>
          <a:blip r:embed="rId21"/>
          <a:stretch>
            <a:fillRect/>
          </a:stretch>
        </p:blipFill>
        <p:spPr>
          <a:xfrm>
            <a:off x="1957581" y="1813555"/>
            <a:ext cx="256327" cy="285260"/>
          </a:xfrm>
          <a:prstGeom prst="rect">
            <a:avLst/>
          </a:prstGeom>
        </p:spPr>
      </p:pic>
      <p:sp>
        <p:nvSpPr>
          <p:cNvPr id="1107" name="TextBox 1106">
            <a:extLst>
              <a:ext uri="{FF2B5EF4-FFF2-40B4-BE49-F238E27FC236}">
                <a16:creationId xmlns:a16="http://schemas.microsoft.com/office/drawing/2014/main" id="{FFF489B3-7B2C-464A-74D3-CD8D0FE1F91C}"/>
              </a:ext>
            </a:extLst>
          </p:cNvPr>
          <p:cNvSpPr txBox="1"/>
          <p:nvPr/>
        </p:nvSpPr>
        <p:spPr>
          <a:xfrm>
            <a:off x="1906795" y="2049036"/>
            <a:ext cx="400711" cy="323165"/>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Secrets Manager</a:t>
            </a:r>
          </a:p>
        </p:txBody>
      </p:sp>
      <p:pic>
        <p:nvPicPr>
          <p:cNvPr id="1110" name="Picture 46" descr="aws iam&quot; Icon - Download for free – Iconduck">
            <a:extLst>
              <a:ext uri="{FF2B5EF4-FFF2-40B4-BE49-F238E27FC236}">
                <a16:creationId xmlns:a16="http://schemas.microsoft.com/office/drawing/2014/main" id="{EC089D71-4B04-DCC0-45DA-61571E1318C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816204" y="1808059"/>
            <a:ext cx="149871" cy="286321"/>
          </a:xfrm>
          <a:prstGeom prst="rect">
            <a:avLst/>
          </a:prstGeom>
          <a:noFill/>
          <a:extLst>
            <a:ext uri="{909E8E84-426E-40DD-AFC4-6F175D3DCCD1}">
              <a14:hiddenFill xmlns:a14="http://schemas.microsoft.com/office/drawing/2010/main">
                <a:solidFill>
                  <a:srgbClr val="FFFFFF"/>
                </a:solidFill>
              </a14:hiddenFill>
            </a:ext>
          </a:extLst>
        </p:spPr>
      </p:pic>
      <p:sp>
        <p:nvSpPr>
          <p:cNvPr id="1111" name="TextBox 1110">
            <a:extLst>
              <a:ext uri="{FF2B5EF4-FFF2-40B4-BE49-F238E27FC236}">
                <a16:creationId xmlns:a16="http://schemas.microsoft.com/office/drawing/2014/main" id="{FFDFD7ED-299B-3454-41E5-BFA1CDE8D4F5}"/>
              </a:ext>
            </a:extLst>
          </p:cNvPr>
          <p:cNvSpPr txBox="1"/>
          <p:nvPr/>
        </p:nvSpPr>
        <p:spPr>
          <a:xfrm>
            <a:off x="5759631" y="2052042"/>
            <a:ext cx="256509"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IAM</a:t>
            </a:r>
          </a:p>
        </p:txBody>
      </p:sp>
      <p:pic>
        <p:nvPicPr>
          <p:cNvPr id="1113" name="Picture 48" descr="aws cloudfront&quot; Icon - Download for free – Iconduck">
            <a:extLst>
              <a:ext uri="{FF2B5EF4-FFF2-40B4-BE49-F238E27FC236}">
                <a16:creationId xmlns:a16="http://schemas.microsoft.com/office/drawing/2014/main" id="{FDBA4828-29CE-4A05-B712-6B8ED5712FA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58858" y="2835358"/>
            <a:ext cx="264563" cy="288914"/>
          </a:xfrm>
          <a:prstGeom prst="rect">
            <a:avLst/>
          </a:prstGeom>
          <a:noFill/>
          <a:extLst>
            <a:ext uri="{909E8E84-426E-40DD-AFC4-6F175D3DCCD1}">
              <a14:hiddenFill xmlns:a14="http://schemas.microsoft.com/office/drawing/2010/main">
                <a:solidFill>
                  <a:srgbClr val="FFFFFF"/>
                </a:solidFill>
              </a14:hiddenFill>
            </a:ext>
          </a:extLst>
        </p:spPr>
      </p:pic>
      <p:sp>
        <p:nvSpPr>
          <p:cNvPr id="1114" name="TextBox 1113">
            <a:extLst>
              <a:ext uri="{FF2B5EF4-FFF2-40B4-BE49-F238E27FC236}">
                <a16:creationId xmlns:a16="http://schemas.microsoft.com/office/drawing/2014/main" id="{9BDB622F-FE61-002C-D302-088C8D12AEE0}"/>
              </a:ext>
            </a:extLst>
          </p:cNvPr>
          <p:cNvSpPr txBox="1"/>
          <p:nvPr/>
        </p:nvSpPr>
        <p:spPr>
          <a:xfrm>
            <a:off x="1942169" y="3110263"/>
            <a:ext cx="499949"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CloudFront</a:t>
            </a:r>
          </a:p>
        </p:txBody>
      </p:sp>
      <p:pic>
        <p:nvPicPr>
          <p:cNvPr id="1116" name="Picture 52" descr="Node.js Explained - A beginner guide">
            <a:extLst>
              <a:ext uri="{FF2B5EF4-FFF2-40B4-BE49-F238E27FC236}">
                <a16:creationId xmlns:a16="http://schemas.microsoft.com/office/drawing/2014/main" id="{513E431D-7440-1ACE-8B27-2A326D22FF9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020248" y="2835358"/>
            <a:ext cx="264563" cy="285260"/>
          </a:xfrm>
          <a:prstGeom prst="rect">
            <a:avLst/>
          </a:prstGeom>
          <a:noFill/>
          <a:extLst>
            <a:ext uri="{909E8E84-426E-40DD-AFC4-6F175D3DCCD1}">
              <a14:hiddenFill xmlns:a14="http://schemas.microsoft.com/office/drawing/2010/main">
                <a:solidFill>
                  <a:srgbClr val="FFFFFF"/>
                </a:solidFill>
              </a14:hiddenFill>
            </a:ext>
          </a:extLst>
        </p:spPr>
      </p:pic>
      <p:sp>
        <p:nvSpPr>
          <p:cNvPr id="1117" name="TextBox 1116">
            <a:extLst>
              <a:ext uri="{FF2B5EF4-FFF2-40B4-BE49-F238E27FC236}">
                <a16:creationId xmlns:a16="http://schemas.microsoft.com/office/drawing/2014/main" id="{2055C382-73F8-61AD-50D5-D7CB168A8D71}"/>
              </a:ext>
            </a:extLst>
          </p:cNvPr>
          <p:cNvSpPr txBox="1"/>
          <p:nvPr/>
        </p:nvSpPr>
        <p:spPr>
          <a:xfrm>
            <a:off x="2952172" y="3120618"/>
            <a:ext cx="400711"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Node/</a:t>
            </a:r>
            <a:r>
              <a:rPr lang="en-US" sz="750" dirty="0" err="1"/>
              <a:t>js</a:t>
            </a:r>
            <a:endParaRPr lang="en-US" sz="750" dirty="0"/>
          </a:p>
        </p:txBody>
      </p:sp>
      <p:pic>
        <p:nvPicPr>
          <p:cNvPr id="46" name="Picture 32">
            <a:extLst>
              <a:ext uri="{FF2B5EF4-FFF2-40B4-BE49-F238E27FC236}">
                <a16:creationId xmlns:a16="http://schemas.microsoft.com/office/drawing/2014/main" id="{7AD0CB68-DC7F-077D-2A66-435B70E4739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24285" y="1808059"/>
            <a:ext cx="264563" cy="28526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2178A1F4-D9B4-4922-5FDC-92C54C8A00BA}"/>
              </a:ext>
            </a:extLst>
          </p:cNvPr>
          <p:cNvSpPr txBox="1"/>
          <p:nvPr/>
        </p:nvSpPr>
        <p:spPr>
          <a:xfrm>
            <a:off x="8411018" y="2036671"/>
            <a:ext cx="283589" cy="323165"/>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Power</a:t>
            </a:r>
          </a:p>
          <a:p>
            <a:r>
              <a:rPr lang="en-US" sz="750" dirty="0"/>
              <a:t>Shell</a:t>
            </a:r>
          </a:p>
        </p:txBody>
      </p:sp>
      <p:sp>
        <p:nvSpPr>
          <p:cNvPr id="7" name="Rectangle 6">
            <a:extLst>
              <a:ext uri="{FF2B5EF4-FFF2-40B4-BE49-F238E27FC236}">
                <a16:creationId xmlns:a16="http://schemas.microsoft.com/office/drawing/2014/main" id="{C134EAD7-32F1-C61F-B7B5-3A2D7A030D7B}"/>
              </a:ext>
            </a:extLst>
          </p:cNvPr>
          <p:cNvSpPr/>
          <p:nvPr/>
        </p:nvSpPr>
        <p:spPr>
          <a:xfrm>
            <a:off x="457201" y="1173906"/>
            <a:ext cx="264563" cy="2852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2" descr="Cloud Icons | AWS Lambda">
            <a:extLst>
              <a:ext uri="{FF2B5EF4-FFF2-40B4-BE49-F238E27FC236}">
                <a16:creationId xmlns:a16="http://schemas.microsoft.com/office/drawing/2014/main" id="{69DB83E3-6497-1D4C-DE58-0156B20E2C7F}"/>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118362" y="2835358"/>
            <a:ext cx="264563" cy="28891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E44BEF1-FE1B-8CBA-24AE-2BBB677B7429}"/>
              </a:ext>
            </a:extLst>
          </p:cNvPr>
          <p:cNvSpPr txBox="1"/>
          <p:nvPr/>
        </p:nvSpPr>
        <p:spPr>
          <a:xfrm>
            <a:off x="4092004" y="3110262"/>
            <a:ext cx="317278"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Lambda</a:t>
            </a:r>
          </a:p>
        </p:txBody>
      </p:sp>
      <p:pic>
        <p:nvPicPr>
          <p:cNvPr id="13" name="Picture 4" descr="aws api gateway&quot; Icon - Download for free – Iconduck">
            <a:extLst>
              <a:ext uri="{FF2B5EF4-FFF2-40B4-BE49-F238E27FC236}">
                <a16:creationId xmlns:a16="http://schemas.microsoft.com/office/drawing/2014/main" id="{2B061E2C-899C-6E32-9824-13CF5011DDC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688174" y="2825002"/>
            <a:ext cx="264563" cy="28526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92579A2-CEF2-4AD7-4742-8BE401EFCC38}"/>
              </a:ext>
            </a:extLst>
          </p:cNvPr>
          <p:cNvSpPr txBox="1"/>
          <p:nvPr/>
        </p:nvSpPr>
        <p:spPr>
          <a:xfrm>
            <a:off x="4604740" y="3110262"/>
            <a:ext cx="437906" cy="323165"/>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API Gateway</a:t>
            </a:r>
          </a:p>
        </p:txBody>
      </p:sp>
      <p:pic>
        <p:nvPicPr>
          <p:cNvPr id="18" name="Picture 17">
            <a:extLst>
              <a:ext uri="{FF2B5EF4-FFF2-40B4-BE49-F238E27FC236}">
                <a16:creationId xmlns:a16="http://schemas.microsoft.com/office/drawing/2014/main" id="{9995A2F7-92D2-568E-A794-F7BFE3922FA1}"/>
              </a:ext>
            </a:extLst>
          </p:cNvPr>
          <p:cNvPicPr>
            <a:picLocks noChangeAspect="1"/>
          </p:cNvPicPr>
          <p:nvPr/>
        </p:nvPicPr>
        <p:blipFill>
          <a:blip r:embed="rId27"/>
          <a:stretch>
            <a:fillRect/>
          </a:stretch>
        </p:blipFill>
        <p:spPr>
          <a:xfrm>
            <a:off x="5238106" y="2835359"/>
            <a:ext cx="264563" cy="285260"/>
          </a:xfrm>
          <a:prstGeom prst="rect">
            <a:avLst/>
          </a:prstGeom>
        </p:spPr>
      </p:pic>
      <p:sp>
        <p:nvSpPr>
          <p:cNvPr id="19" name="TextBox 18">
            <a:extLst>
              <a:ext uri="{FF2B5EF4-FFF2-40B4-BE49-F238E27FC236}">
                <a16:creationId xmlns:a16="http://schemas.microsoft.com/office/drawing/2014/main" id="{4E06DEE2-6537-F60B-CAD4-77282308DF6E}"/>
              </a:ext>
            </a:extLst>
          </p:cNvPr>
          <p:cNvSpPr txBox="1"/>
          <p:nvPr/>
        </p:nvSpPr>
        <p:spPr>
          <a:xfrm>
            <a:off x="5211439" y="3111049"/>
            <a:ext cx="317278"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JWT</a:t>
            </a:r>
          </a:p>
        </p:txBody>
      </p:sp>
      <p:pic>
        <p:nvPicPr>
          <p:cNvPr id="24" name="Picture 14" descr="Firefox Relay">
            <a:extLst>
              <a:ext uri="{FF2B5EF4-FFF2-40B4-BE49-F238E27FC236}">
                <a16:creationId xmlns:a16="http://schemas.microsoft.com/office/drawing/2014/main" id="{28B9910A-B2AC-BDAA-4FE8-40FAC2E6A715}"/>
              </a:ext>
            </a:extLst>
          </p:cNvPr>
          <p:cNvPicPr>
            <a:picLocks noChangeAspect="1" noChangeArrowheads="1"/>
          </p:cNvPicPr>
          <p:nvPr/>
        </p:nvPicPr>
        <p:blipFill>
          <a:blip r:embed="rId2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88037" y="2835358"/>
            <a:ext cx="264563" cy="288914"/>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657A6974-AFD7-88F0-24A9-2A8713C6FB57}"/>
              </a:ext>
            </a:extLst>
          </p:cNvPr>
          <p:cNvSpPr txBox="1"/>
          <p:nvPr/>
        </p:nvSpPr>
        <p:spPr>
          <a:xfrm>
            <a:off x="5705649" y="3098832"/>
            <a:ext cx="437906" cy="323165"/>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Firefox Relay</a:t>
            </a:r>
          </a:p>
        </p:txBody>
      </p:sp>
      <p:pic>
        <p:nvPicPr>
          <p:cNvPr id="27" name="Picture 16" descr="Lindblad logo">
            <a:extLst>
              <a:ext uri="{FF2B5EF4-FFF2-40B4-BE49-F238E27FC236}">
                <a16:creationId xmlns:a16="http://schemas.microsoft.com/office/drawing/2014/main" id="{04C61440-22D5-B945-FB6B-D53827AE7A65}"/>
              </a:ext>
            </a:extLst>
          </p:cNvPr>
          <p:cNvPicPr>
            <a:picLocks noChangeAspect="1" noChangeArrowheads="1"/>
          </p:cNvPicPr>
          <p:nvPr/>
        </p:nvPicPr>
        <p:blipFill>
          <a:blip r:embed="rId2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19984" y="2835358"/>
            <a:ext cx="264563" cy="28526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E465A1DB-93B7-DD0D-48A8-C4E658B21D1B}"/>
              </a:ext>
            </a:extLst>
          </p:cNvPr>
          <p:cNvSpPr txBox="1"/>
          <p:nvPr/>
        </p:nvSpPr>
        <p:spPr>
          <a:xfrm>
            <a:off x="6333312" y="3106058"/>
            <a:ext cx="437906" cy="323165"/>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Cruise Viewer</a:t>
            </a:r>
          </a:p>
        </p:txBody>
      </p:sp>
      <p:sp>
        <p:nvSpPr>
          <p:cNvPr id="2" name="TextBox 1">
            <a:extLst>
              <a:ext uri="{FF2B5EF4-FFF2-40B4-BE49-F238E27FC236}">
                <a16:creationId xmlns:a16="http://schemas.microsoft.com/office/drawing/2014/main" id="{D4E83A88-8C4B-1639-0EA8-C82335CD9BA1}"/>
              </a:ext>
            </a:extLst>
          </p:cNvPr>
          <p:cNvSpPr txBox="1"/>
          <p:nvPr/>
        </p:nvSpPr>
        <p:spPr>
          <a:xfrm>
            <a:off x="7500643" y="3052554"/>
            <a:ext cx="344802" cy="323165"/>
          </a:xfrm>
          <a:prstGeom prst="rect">
            <a:avLst/>
          </a:prstGeom>
          <a:noFill/>
        </p:spPr>
        <p:txBody>
          <a:bodyPr wrap="square" lIns="0" rIns="0" rtlCol="0" anchor="t">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Cloud</a:t>
            </a:r>
          </a:p>
          <a:p>
            <a:r>
              <a:rPr lang="en-US" sz="750" dirty="0"/>
              <a:t>Flare</a:t>
            </a:r>
          </a:p>
        </p:txBody>
      </p:sp>
      <p:pic>
        <p:nvPicPr>
          <p:cNvPr id="3" name="Picture 2" descr="Container Insights with enhanced observability now available in Amazon ECS  | AWS News Blog">
            <a:extLst>
              <a:ext uri="{FF2B5EF4-FFF2-40B4-BE49-F238E27FC236}">
                <a16:creationId xmlns:a16="http://schemas.microsoft.com/office/drawing/2014/main" id="{E4D4BF0F-39DB-4B4C-06A7-1566EE25243C}"/>
              </a:ext>
            </a:extLst>
          </p:cNvPr>
          <p:cNvPicPr>
            <a:picLocks noChangeAspect="1" noChangeArrowheads="1"/>
          </p:cNvPicPr>
          <p:nvPr/>
        </p:nvPicPr>
        <p:blipFill rotWithShape="1">
          <a:blip r:embed="rId30">
            <a:extLst>
              <a:ext uri="{28A0092B-C50C-407E-A947-70E740481C1C}">
                <a14:useLocalDpi xmlns:a14="http://schemas.microsoft.com/office/drawing/2010/main" val="0"/>
              </a:ext>
            </a:extLst>
          </a:blip>
          <a:srcRect l="34773" t="22000" r="34773" b="22000"/>
          <a:stretch/>
        </p:blipFill>
        <p:spPr bwMode="auto">
          <a:xfrm>
            <a:off x="8079282" y="2835358"/>
            <a:ext cx="264563" cy="2852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F81F06-9248-7D37-34F8-8F3FC976A8B1}"/>
              </a:ext>
            </a:extLst>
          </p:cNvPr>
          <p:cNvSpPr txBox="1"/>
          <p:nvPr/>
        </p:nvSpPr>
        <p:spPr>
          <a:xfrm>
            <a:off x="7986379" y="3098832"/>
            <a:ext cx="451995" cy="323165"/>
          </a:xfrm>
          <a:prstGeom prst="rect">
            <a:avLst/>
          </a:prstGeom>
          <a:noFill/>
        </p:spPr>
        <p:txBody>
          <a:bodyPr wrap="square" lIns="0" rIns="0" rtlCol="0" anchor="t">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Container Insights</a:t>
            </a:r>
          </a:p>
        </p:txBody>
      </p:sp>
      <p:pic>
        <p:nvPicPr>
          <p:cNvPr id="5" name="Picture 4" descr="Aws Sqs icon - Free Download PNG &amp; SVG | Streamline">
            <a:extLst>
              <a:ext uri="{FF2B5EF4-FFF2-40B4-BE49-F238E27FC236}">
                <a16:creationId xmlns:a16="http://schemas.microsoft.com/office/drawing/2014/main" id="{6DDD0A71-BD67-D4C2-85EF-2474B260BB20}"/>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728729" y="2835358"/>
            <a:ext cx="264563" cy="2889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BBAC4B9-5FB3-5309-3BA7-FA4004781FAC}"/>
              </a:ext>
            </a:extLst>
          </p:cNvPr>
          <p:cNvSpPr txBox="1"/>
          <p:nvPr/>
        </p:nvSpPr>
        <p:spPr>
          <a:xfrm>
            <a:off x="8702371" y="3120618"/>
            <a:ext cx="317278"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SQS</a:t>
            </a:r>
          </a:p>
        </p:txBody>
      </p:sp>
      <p:pic>
        <p:nvPicPr>
          <p:cNvPr id="16" name="Picture 4" descr="Brevo Logo &amp; Brand Assets (SVG, PNG and vector) - Brandfetch">
            <a:extLst>
              <a:ext uri="{FF2B5EF4-FFF2-40B4-BE49-F238E27FC236}">
                <a16:creationId xmlns:a16="http://schemas.microsoft.com/office/drawing/2014/main" id="{1FF973BD-DEE7-0BA3-BBA5-011ED0B63287}"/>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929647" y="2830181"/>
            <a:ext cx="264563" cy="28525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Spacelift - YouTube">
            <a:extLst>
              <a:ext uri="{FF2B5EF4-FFF2-40B4-BE49-F238E27FC236}">
                <a16:creationId xmlns:a16="http://schemas.microsoft.com/office/drawing/2014/main" id="{646D2F8E-8A77-A0B6-94F4-C467B9686358}"/>
              </a:ext>
            </a:extLst>
          </p:cNvPr>
          <p:cNvPicPr>
            <a:picLocks noChangeAspect="1" noChangeArrowheads="1"/>
          </p:cNvPicPr>
          <p:nvPr/>
        </p:nvPicPr>
        <p:blipFill rotWithShape="1">
          <a:blip r:embed="rId33">
            <a:clrChange>
              <a:clrFrom>
                <a:srgbClr val="FFFFFF"/>
              </a:clrFrom>
              <a:clrTo>
                <a:srgbClr val="FFFFFF">
                  <a:alpha val="0"/>
                </a:srgbClr>
              </a:clrTo>
            </a:clrChange>
            <a:extLst>
              <a:ext uri="{28A0092B-C50C-407E-A947-70E740481C1C}">
                <a14:useLocalDpi xmlns:a14="http://schemas.microsoft.com/office/drawing/2010/main" val="0"/>
              </a:ext>
            </a:extLst>
          </a:blip>
          <a:srcRect l="13683" t="9032" r="13683" b="15647"/>
          <a:stretch/>
        </p:blipFill>
        <p:spPr bwMode="auto">
          <a:xfrm>
            <a:off x="457199" y="3560846"/>
            <a:ext cx="264563" cy="28526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A3E3F8B-43AD-7055-8C5B-508B58C75530}"/>
              </a:ext>
            </a:extLst>
          </p:cNvPr>
          <p:cNvSpPr txBox="1"/>
          <p:nvPr/>
        </p:nvSpPr>
        <p:spPr>
          <a:xfrm>
            <a:off x="391120" y="3814738"/>
            <a:ext cx="396719"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Spacelift</a:t>
            </a:r>
          </a:p>
        </p:txBody>
      </p:sp>
      <p:sp>
        <p:nvSpPr>
          <p:cNvPr id="21" name="TextBox 20">
            <a:extLst>
              <a:ext uri="{FF2B5EF4-FFF2-40B4-BE49-F238E27FC236}">
                <a16:creationId xmlns:a16="http://schemas.microsoft.com/office/drawing/2014/main" id="{2CD68F72-269D-0E09-A15D-D94F36E44CA5}"/>
              </a:ext>
            </a:extLst>
          </p:cNvPr>
          <p:cNvSpPr txBox="1"/>
          <p:nvPr/>
        </p:nvSpPr>
        <p:spPr>
          <a:xfrm>
            <a:off x="873403" y="3807334"/>
            <a:ext cx="396719"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AWS CLI</a:t>
            </a:r>
          </a:p>
        </p:txBody>
      </p:sp>
      <p:pic>
        <p:nvPicPr>
          <p:cNvPr id="22" name="Picture 4" descr="Download HD Cube - Aws Cli Logo Transparent PNG Image - NicePNG.com">
            <a:extLst>
              <a:ext uri="{FF2B5EF4-FFF2-40B4-BE49-F238E27FC236}">
                <a16:creationId xmlns:a16="http://schemas.microsoft.com/office/drawing/2014/main" id="{5DCE2325-59C0-658D-591D-C42292D9F152}"/>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29647" y="3560846"/>
            <a:ext cx="264563" cy="27353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F07B13C6-49EC-053D-DD44-3A72C4966DF5}"/>
              </a:ext>
            </a:extLst>
          </p:cNvPr>
          <p:cNvSpPr txBox="1"/>
          <p:nvPr/>
        </p:nvSpPr>
        <p:spPr>
          <a:xfrm>
            <a:off x="1400037" y="3807333"/>
            <a:ext cx="396719" cy="323165"/>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Session Manager</a:t>
            </a:r>
          </a:p>
        </p:txBody>
      </p:sp>
      <p:pic>
        <p:nvPicPr>
          <p:cNvPr id="25" name="Picture 6" descr="Install amazon-ssm-agent on Linux | Snap Store">
            <a:extLst>
              <a:ext uri="{FF2B5EF4-FFF2-40B4-BE49-F238E27FC236}">
                <a16:creationId xmlns:a16="http://schemas.microsoft.com/office/drawing/2014/main" id="{D18BA270-B3A8-13EF-479D-C604F5272822}"/>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461658" y="3549118"/>
            <a:ext cx="273476" cy="28526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F81FEE21-D75D-E334-FF2B-160C68762A16}"/>
              </a:ext>
            </a:extLst>
          </p:cNvPr>
          <p:cNvSpPr txBox="1"/>
          <p:nvPr/>
        </p:nvSpPr>
        <p:spPr>
          <a:xfrm>
            <a:off x="1942169" y="3807333"/>
            <a:ext cx="396719"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HTML</a:t>
            </a:r>
          </a:p>
        </p:txBody>
      </p:sp>
      <p:pic>
        <p:nvPicPr>
          <p:cNvPr id="32" name="Picture 6" descr="HTML icon SVG Vector &amp; PNG Free Download | UXWing">
            <a:extLst>
              <a:ext uri="{FF2B5EF4-FFF2-40B4-BE49-F238E27FC236}">
                <a16:creationId xmlns:a16="http://schemas.microsoft.com/office/drawing/2014/main" id="{5CD55BDA-6D6A-E0E8-A887-EBCA7EFFB8FB}"/>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002582" y="3553653"/>
            <a:ext cx="264563" cy="285259"/>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185C7844-ED0D-353C-FC56-F060A4FEE050}"/>
              </a:ext>
            </a:extLst>
          </p:cNvPr>
          <p:cNvSpPr txBox="1"/>
          <p:nvPr/>
        </p:nvSpPr>
        <p:spPr>
          <a:xfrm>
            <a:off x="2370849" y="3802450"/>
            <a:ext cx="396719"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CSS</a:t>
            </a:r>
          </a:p>
        </p:txBody>
      </p:sp>
      <p:pic>
        <p:nvPicPr>
          <p:cNvPr id="35" name="Picture 34">
            <a:extLst>
              <a:ext uri="{FF2B5EF4-FFF2-40B4-BE49-F238E27FC236}">
                <a16:creationId xmlns:a16="http://schemas.microsoft.com/office/drawing/2014/main" id="{7188E597-9EC9-6F93-CE33-9330CB948D8A}"/>
              </a:ext>
            </a:extLst>
          </p:cNvPr>
          <p:cNvPicPr>
            <a:picLocks noChangeAspect="1"/>
          </p:cNvPicPr>
          <p:nvPr/>
        </p:nvPicPr>
        <p:blipFill>
          <a:blip r:embed="rId37"/>
          <a:srcRect l="18850" t="3641" r="18850" b="5899"/>
          <a:stretch>
            <a:fillRect/>
          </a:stretch>
        </p:blipFill>
        <p:spPr>
          <a:xfrm>
            <a:off x="2433155" y="3553652"/>
            <a:ext cx="272105" cy="285260"/>
          </a:xfrm>
          <a:prstGeom prst="rect">
            <a:avLst/>
          </a:prstGeom>
        </p:spPr>
      </p:pic>
      <p:sp>
        <p:nvSpPr>
          <p:cNvPr id="38" name="TextBox 37">
            <a:extLst>
              <a:ext uri="{FF2B5EF4-FFF2-40B4-BE49-F238E27FC236}">
                <a16:creationId xmlns:a16="http://schemas.microsoft.com/office/drawing/2014/main" id="{F5433088-927A-19C4-138E-C30971AF7838}"/>
              </a:ext>
            </a:extLst>
          </p:cNvPr>
          <p:cNvSpPr txBox="1"/>
          <p:nvPr/>
        </p:nvSpPr>
        <p:spPr>
          <a:xfrm>
            <a:off x="2871270" y="3802449"/>
            <a:ext cx="396719"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JavaScript</a:t>
            </a:r>
          </a:p>
        </p:txBody>
      </p:sp>
      <p:pic>
        <p:nvPicPr>
          <p:cNvPr id="40" name="Picture 10" descr="Javascript Training Courses | XChange Training">
            <a:extLst>
              <a:ext uri="{FF2B5EF4-FFF2-40B4-BE49-F238E27FC236}">
                <a16:creationId xmlns:a16="http://schemas.microsoft.com/office/drawing/2014/main" id="{BFB49205-6960-DD39-52CF-476F1A04FF3D}"/>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933578" y="3560846"/>
            <a:ext cx="259654" cy="28744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ryptoJS · GitHub">
            <a:extLst>
              <a:ext uri="{FF2B5EF4-FFF2-40B4-BE49-F238E27FC236}">
                <a16:creationId xmlns:a16="http://schemas.microsoft.com/office/drawing/2014/main" id="{F7BF1717-A324-AEA3-3AD9-71982E1DD08D}"/>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503689" y="3560846"/>
            <a:ext cx="285260" cy="285260"/>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3A5DFD91-DA0D-F96D-A296-C270624DD7FC}"/>
              </a:ext>
            </a:extLst>
          </p:cNvPr>
          <p:cNvSpPr txBox="1"/>
          <p:nvPr/>
        </p:nvSpPr>
        <p:spPr>
          <a:xfrm>
            <a:off x="3461100" y="3802449"/>
            <a:ext cx="396719"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CryptoJS</a:t>
            </a:r>
          </a:p>
        </p:txBody>
      </p:sp>
      <p:pic>
        <p:nvPicPr>
          <p:cNvPr id="42" name="Picture 14" descr="TinyURL - Desktop App for Mac, Windows (PC) - WebCatalog">
            <a:extLst>
              <a:ext uri="{FF2B5EF4-FFF2-40B4-BE49-F238E27FC236}">
                <a16:creationId xmlns:a16="http://schemas.microsoft.com/office/drawing/2014/main" id="{52934079-D651-9F62-7F1F-433C06ECD448}"/>
              </a:ext>
            </a:extLst>
          </p:cNvPr>
          <p:cNvPicPr>
            <a:picLocks noChangeAspect="1" noChangeArrowheads="1"/>
          </p:cNvPicPr>
          <p:nvPr/>
        </p:nvPicPr>
        <p:blipFill rotWithShape="1">
          <a:blip r:embed="rId40">
            <a:extLst>
              <a:ext uri="{28A0092B-C50C-407E-A947-70E740481C1C}">
                <a14:useLocalDpi xmlns:a14="http://schemas.microsoft.com/office/drawing/2010/main" val="0"/>
              </a:ext>
            </a:extLst>
          </a:blip>
          <a:srcRect/>
          <a:stretch>
            <a:fillRect/>
          </a:stretch>
        </p:blipFill>
        <p:spPr bwMode="auto">
          <a:xfrm>
            <a:off x="4151649" y="3587218"/>
            <a:ext cx="257633" cy="259562"/>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C92577B6-01D1-12F2-24D6-022CC29DAF0B}"/>
              </a:ext>
            </a:extLst>
          </p:cNvPr>
          <p:cNvSpPr txBox="1"/>
          <p:nvPr/>
        </p:nvSpPr>
        <p:spPr>
          <a:xfrm>
            <a:off x="4052283" y="3811004"/>
            <a:ext cx="396719" cy="207749"/>
          </a:xfrm>
          <a:prstGeom prst="rect">
            <a:avLst/>
          </a:prstGeom>
          <a:noFill/>
        </p:spPr>
        <p:txBody>
          <a:bodyPr wrap="square" lIns="0" rIns="0" rtlCol="0">
            <a:spAutoFit/>
          </a:bodyPr>
          <a:lstStyle>
            <a:defPPr>
              <a:defRPr lang="en-US"/>
            </a:defPPr>
            <a:lvl1pPr algn="ctr">
              <a:defRPr sz="1000">
                <a:latin typeface="Calibri" panose="020F0502020204030204" pitchFamily="34" charset="0"/>
                <a:ea typeface="Calibri" panose="020F0502020204030204" pitchFamily="34" charset="0"/>
                <a:cs typeface="Calibri" panose="020F0502020204030204" pitchFamily="34" charset="0"/>
              </a:defRPr>
            </a:lvl1pPr>
          </a:lstStyle>
          <a:p>
            <a:r>
              <a:rPr lang="en-US" sz="750" dirty="0"/>
              <a:t>TinyURL</a:t>
            </a:r>
          </a:p>
        </p:txBody>
      </p:sp>
    </p:spTree>
    <p:extLst>
      <p:ext uri="{BB962C8B-B14F-4D97-AF65-F5344CB8AC3E}">
        <p14:creationId xmlns:p14="http://schemas.microsoft.com/office/powerpoint/2010/main" val="38296582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203</TotalTime>
  <Words>497</Words>
  <Application>Microsoft Office PowerPoint</Application>
  <PresentationFormat>Letter Paper (8.5x11 in)</PresentationFormat>
  <Paragraphs>90</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Mike Broadfoot</dc:creator>
  <cp:lastModifiedBy>Mike Broadfoot</cp:lastModifiedBy>
  <cp:revision>7</cp:revision>
  <dcterms:created xsi:type="dcterms:W3CDTF">2025-06-10T21:42:14Z</dcterms:created>
  <dcterms:modified xsi:type="dcterms:W3CDTF">2025-06-11T20:59:10Z</dcterms:modified>
</cp:coreProperties>
</file>