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814" autoAdjust="0"/>
    <p:restoredTop sz="94660"/>
  </p:normalViewPr>
  <p:slideViewPr>
    <p:cSldViewPr>
      <p:cViewPr varScale="1">
        <p:scale>
          <a:sx n="101" d="100"/>
          <a:sy n="101" d="100"/>
        </p:scale>
        <p:origin x="15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8E887A-6233-4CAB-94B9-3010756F85B5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81A703-0AE7-46BF-A0AA-54AEB63F30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9357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81A703-0AE7-46BF-A0AA-54AEB63F303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916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E0640-F698-7018-0358-4E8FDAC306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A184FB-D66A-79A3-408D-6F5567D524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4594D-04AE-B665-B43C-022B46677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81560-E736-4A3E-98FC-5A2607D45314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2A0B83-55E9-9C7C-60D3-AC132C1A8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F58A49-CDAB-E2A1-EBC0-E47C32FA2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4B4D2-F7BD-4CE9-8857-3C1AC79CC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686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57236-66D0-91C3-89C4-25ACB6F32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094567-E64F-DD4A-C997-9BD74FB6A4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28029C-AA68-64D7-00C3-2E0C73E94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81560-E736-4A3E-98FC-5A2607D45314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3A65AE-DEE8-5C0F-0F90-2B5FE65E0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76345F-3529-1141-484F-1397B5C7E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4B4D2-F7BD-4CE9-8857-3C1AC79CC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103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70492B-FFCE-5710-C792-9FAD75523D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AA66BC-E2B2-768B-33F2-2FFE6CB02E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DA074B-2A58-1945-6566-F5FEDCFA3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81560-E736-4A3E-98FC-5A2607D45314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51733-783A-7BB1-A244-2A22B178D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B604D9-9CD8-C726-2CC6-C9107A401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4B4D2-F7BD-4CE9-8857-3C1AC79CC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475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E3A53-ED37-EDB2-FA3C-1B80CDC86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7A06B-2103-3E2B-5E94-52E043E842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5D9C03-5658-3AC1-EAC1-7CE464D60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81560-E736-4A3E-98FC-5A2607D45314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9059AA-5050-24BD-588E-F33CBC506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BC124C-8174-1085-754F-023FE99F9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4B4D2-F7BD-4CE9-8857-3C1AC79CC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969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92A7D-71B0-7B2E-13E6-FAE55FAAE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8036F2-6238-9493-28FD-9DD7D44AB4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CD5D46-D816-7E25-4C03-0FD8BA153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81560-E736-4A3E-98FC-5A2607D45314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6A05E0-D0BC-2F5A-FD7A-212E6607B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7E7EA-76F6-05D5-F1E2-61990073E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4B4D2-F7BD-4CE9-8857-3C1AC79CC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477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C5816-05C4-A2BA-C64B-5F71926A3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DC4BF-7068-43C1-7F48-B3352E6056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3AA8C2-7F4B-2BF8-5DF1-C389498A2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D6F4DC-ACBF-AAF5-2A21-F0A6226EF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81560-E736-4A3E-98FC-5A2607D45314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E9742-B9EE-A896-3CDF-839F02D4C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D497A9-F76A-2FA4-D609-F1AB10464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4B4D2-F7BD-4CE9-8857-3C1AC79CC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28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B32A6-541D-DDDA-0AB7-88E7D47C0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9B1D04-F06A-CE3D-903F-AF9649A7CE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892761-A283-C364-EB19-0581DDC8B2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D6477C-E24A-6D0E-7E4A-B3D5F8E866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D3F38D-A456-D0F7-562B-8686FEE6DD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898AE6-B457-4668-B5F7-D6EDBCD7D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81560-E736-4A3E-98FC-5A2607D45314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B13D4D-9D67-B844-5529-DF2F25FB2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4B266F-D411-AA04-E410-4D7334C8B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4B4D2-F7BD-4CE9-8857-3C1AC79CC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011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B46DE-D86A-E6D6-DF8C-16EFB9D7D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64D96D-1F70-676F-B666-69D375829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81560-E736-4A3E-98FC-5A2607D45314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9B22B7-77D2-587B-5F18-840F9A404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0340AC-A5CA-66DC-825F-ED72CEF5A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4B4D2-F7BD-4CE9-8857-3C1AC79CC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139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5EF1E7-2D5C-F20B-40F6-8E8491B1B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81560-E736-4A3E-98FC-5A2607D45314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BAA7CD-DFC8-9644-7E6F-5075CC74E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7228E5-DD75-7451-B663-DADC9AE67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4B4D2-F7BD-4CE9-8857-3C1AC79CC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205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0BD58-5182-9B69-1F1E-7B90A56D2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09892B-CAD9-CAD3-A721-44BC46A6C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C182A9-1950-EB01-BAA6-7DA8FD319F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628936-F176-70CD-448A-55E99FE09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81560-E736-4A3E-98FC-5A2607D45314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356751-900B-7844-961C-1F53E2F24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3FEE78-6A27-28BE-0252-A9F7FCA1C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4B4D2-F7BD-4CE9-8857-3C1AC79CC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847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8002A-83F5-400E-DB2E-8DC7B0D98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580410-699F-B249-8442-7AD661DAEC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8F966F-1893-D490-9B43-59E07F6234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07B720-9377-18ED-470F-4954185A0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81560-E736-4A3E-98FC-5A2607D45314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7F73E1-51C9-7378-1F66-BE9498309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AA6990-1222-875F-5958-124D59E18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4B4D2-F7BD-4CE9-8857-3C1AC79CC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994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7D37E7-B5A9-AABB-F135-9640DD62E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A5E934-BD92-B54E-1F92-0950B661FD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E5A5BF-881D-93B4-E1B3-E22F1AA712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AD81560-E736-4A3E-98FC-5A2607D45314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A3DF2B-BFF3-CE66-1142-6F453B3377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C9D652-5E15-4314-DB1B-46A0CFBB33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794B4D2-F7BD-4CE9-8857-3C1AC79CC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161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jpe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6.png"/><Relationship Id="rId18" Type="http://schemas.openxmlformats.org/officeDocument/2006/relationships/image" Target="../media/image11.png"/><Relationship Id="rId26" Type="http://schemas.openxmlformats.org/officeDocument/2006/relationships/image" Target="../media/image13.png"/><Relationship Id="rId3" Type="http://schemas.openxmlformats.org/officeDocument/2006/relationships/image" Target="../media/image2.png"/><Relationship Id="rId21" Type="http://schemas.openxmlformats.org/officeDocument/2006/relationships/image" Target="../media/image24.png"/><Relationship Id="rId34" Type="http://schemas.openxmlformats.org/officeDocument/2006/relationships/image" Target="../media/image34.png"/><Relationship Id="rId7" Type="http://schemas.openxmlformats.org/officeDocument/2006/relationships/image" Target="../media/image7.png"/><Relationship Id="rId12" Type="http://schemas.openxmlformats.org/officeDocument/2006/relationships/image" Target="../media/image6.png"/><Relationship Id="rId17" Type="http://schemas.openxmlformats.org/officeDocument/2006/relationships/image" Target="../media/image20.png"/><Relationship Id="rId25" Type="http://schemas.openxmlformats.org/officeDocument/2006/relationships/image" Target="../media/image28.png"/><Relationship Id="rId33" Type="http://schemas.openxmlformats.org/officeDocument/2006/relationships/image" Target="../media/image33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29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2.png"/><Relationship Id="rId24" Type="http://schemas.openxmlformats.org/officeDocument/2006/relationships/image" Target="../media/image27.png"/><Relationship Id="rId32" Type="http://schemas.openxmlformats.org/officeDocument/2006/relationships/image" Target="../media/image32.png"/><Relationship Id="rId5" Type="http://schemas.openxmlformats.org/officeDocument/2006/relationships/image" Target="../media/image4.png"/><Relationship Id="rId15" Type="http://schemas.openxmlformats.org/officeDocument/2006/relationships/image" Target="../media/image18.png"/><Relationship Id="rId23" Type="http://schemas.openxmlformats.org/officeDocument/2006/relationships/image" Target="../media/image26.png"/><Relationship Id="rId28" Type="http://schemas.openxmlformats.org/officeDocument/2006/relationships/image" Target="../media/image30.png"/><Relationship Id="rId10" Type="http://schemas.openxmlformats.org/officeDocument/2006/relationships/image" Target="../media/image9.png"/><Relationship Id="rId19" Type="http://schemas.openxmlformats.org/officeDocument/2006/relationships/image" Target="../media/image22.png"/><Relationship Id="rId31" Type="http://schemas.openxmlformats.org/officeDocument/2006/relationships/image" Target="../media/image31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7.png"/><Relationship Id="rId22" Type="http://schemas.openxmlformats.org/officeDocument/2006/relationships/image" Target="../media/image15.png"/><Relationship Id="rId27" Type="http://schemas.openxmlformats.org/officeDocument/2006/relationships/image" Target="../media/image29.png"/><Relationship Id="rId30" Type="http://schemas.openxmlformats.org/officeDocument/2006/relationships/image" Target="../media/image25.png"/><Relationship Id="rId8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3.png"/><Relationship Id="rId18" Type="http://schemas.openxmlformats.org/officeDocument/2006/relationships/image" Target="../media/image19.png"/><Relationship Id="rId26" Type="http://schemas.openxmlformats.org/officeDocument/2006/relationships/image" Target="../media/image27.png"/><Relationship Id="rId3" Type="http://schemas.openxmlformats.org/officeDocument/2006/relationships/image" Target="../media/image2.png"/><Relationship Id="rId21" Type="http://schemas.openxmlformats.org/officeDocument/2006/relationships/image" Target="../media/image22.png"/><Relationship Id="rId7" Type="http://schemas.openxmlformats.org/officeDocument/2006/relationships/image" Target="../media/image6.png"/><Relationship Id="rId12" Type="http://schemas.openxmlformats.org/officeDocument/2006/relationships/image" Target="../media/image12.png"/><Relationship Id="rId17" Type="http://schemas.openxmlformats.org/officeDocument/2006/relationships/image" Target="../media/image18.png"/><Relationship Id="rId25" Type="http://schemas.openxmlformats.org/officeDocument/2006/relationships/image" Target="../media/image26.png"/><Relationship Id="rId2" Type="http://schemas.openxmlformats.org/officeDocument/2006/relationships/image" Target="../media/image1.jpe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1.png"/><Relationship Id="rId24" Type="http://schemas.openxmlformats.org/officeDocument/2006/relationships/image" Target="../media/image25.png"/><Relationship Id="rId32" Type="http://schemas.openxmlformats.org/officeDocument/2006/relationships/image" Target="../media/image34.png"/><Relationship Id="rId5" Type="http://schemas.openxmlformats.org/officeDocument/2006/relationships/image" Target="../media/image4.png"/><Relationship Id="rId15" Type="http://schemas.openxmlformats.org/officeDocument/2006/relationships/image" Target="../media/image16.png"/><Relationship Id="rId23" Type="http://schemas.openxmlformats.org/officeDocument/2006/relationships/image" Target="../media/image24.png"/><Relationship Id="rId28" Type="http://schemas.openxmlformats.org/officeDocument/2006/relationships/image" Target="../media/image35.jpeg"/><Relationship Id="rId10" Type="http://schemas.openxmlformats.org/officeDocument/2006/relationships/image" Target="../media/image9.png"/><Relationship Id="rId19" Type="http://schemas.openxmlformats.org/officeDocument/2006/relationships/image" Target="../media/image20.png"/><Relationship Id="rId31" Type="http://schemas.openxmlformats.org/officeDocument/2006/relationships/image" Target="../media/image3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Relationship Id="rId27" Type="http://schemas.openxmlformats.org/officeDocument/2006/relationships/image" Target="../media/image31.png"/><Relationship Id="rId30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Rectangle 1117">
            <a:extLst>
              <a:ext uri="{FF2B5EF4-FFF2-40B4-BE49-F238E27FC236}">
                <a16:creationId xmlns:a16="http://schemas.microsoft.com/office/drawing/2014/main" id="{3BA7F06D-9F42-0BCD-47C8-2C240CB9597D}"/>
              </a:ext>
            </a:extLst>
          </p:cNvPr>
          <p:cNvSpPr/>
          <p:nvPr/>
        </p:nvSpPr>
        <p:spPr>
          <a:xfrm>
            <a:off x="9887776" y="4645222"/>
            <a:ext cx="1895939" cy="116910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Cruise Viewer</a:t>
            </a:r>
          </a:p>
        </p:txBody>
      </p:sp>
      <p:sp>
        <p:nvSpPr>
          <p:cNvPr id="1062" name="Rectangle: Rounded Corners 1061">
            <a:extLst>
              <a:ext uri="{FF2B5EF4-FFF2-40B4-BE49-F238E27FC236}">
                <a16:creationId xmlns:a16="http://schemas.microsoft.com/office/drawing/2014/main" id="{A5F71345-4197-4181-B91B-5EA9E048FC22}"/>
              </a:ext>
            </a:extLst>
          </p:cNvPr>
          <p:cNvSpPr/>
          <p:nvPr/>
        </p:nvSpPr>
        <p:spPr>
          <a:xfrm>
            <a:off x="5798612" y="2667000"/>
            <a:ext cx="5364764" cy="1519153"/>
          </a:xfrm>
          <a:prstGeom prst="roundRect">
            <a:avLst>
              <a:gd name="adj" fmla="val 9409"/>
            </a:avLst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IaC</a:t>
            </a:r>
            <a:endParaRPr lang="en-US" sz="16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85F964C-BF11-DD5E-E13B-3822AF8A4C39}"/>
              </a:ext>
            </a:extLst>
          </p:cNvPr>
          <p:cNvSpPr/>
          <p:nvPr/>
        </p:nvSpPr>
        <p:spPr>
          <a:xfrm>
            <a:off x="476060" y="1213756"/>
            <a:ext cx="1372171" cy="47298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Cruise Finder</a:t>
            </a:r>
          </a:p>
        </p:txBody>
      </p:sp>
      <p:pic>
        <p:nvPicPr>
          <p:cNvPr id="1026" name="Picture 2" descr="Python Programming Language icon SVG Vector &amp; PNG Free Download | UXWing">
            <a:extLst>
              <a:ext uri="{FF2B5EF4-FFF2-40B4-BE49-F238E27FC236}">
                <a16:creationId xmlns:a16="http://schemas.microsoft.com/office/drawing/2014/main" id="{FBEEE8EB-85AE-FE07-6BA4-9694CE96ED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113" y="1594592"/>
            <a:ext cx="534064" cy="536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action (Branding Logo For Github Actions) · GitHub">
            <a:extLst>
              <a:ext uri="{FF2B5EF4-FFF2-40B4-BE49-F238E27FC236}">
                <a16:creationId xmlns:a16="http://schemas.microsoft.com/office/drawing/2014/main" id="{B5F6CF50-285D-54FE-FC30-3849B5C015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4223" y="1668732"/>
            <a:ext cx="5334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8713ED2-620A-37D9-5DEC-F9DD946CE937}"/>
              </a:ext>
            </a:extLst>
          </p:cNvPr>
          <p:cNvSpPr txBox="1"/>
          <p:nvPr/>
        </p:nvSpPr>
        <p:spPr>
          <a:xfrm>
            <a:off x="4743767" y="1167071"/>
            <a:ext cx="9075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GitHub Actions</a:t>
            </a:r>
          </a:p>
        </p:txBody>
      </p:sp>
      <p:pic>
        <p:nvPicPr>
          <p:cNvPr id="1030" name="Picture 6" descr="Github Logo - Free social media icons">
            <a:extLst>
              <a:ext uri="{FF2B5EF4-FFF2-40B4-BE49-F238E27FC236}">
                <a16:creationId xmlns:a16="http://schemas.microsoft.com/office/drawing/2014/main" id="{3231DA60-8609-AA8F-A65F-9B605B6C08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215" y="1650799"/>
            <a:ext cx="576072" cy="576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4420610-361B-CEB0-7C64-CE39A873CB6D}"/>
              </a:ext>
            </a:extLst>
          </p:cNvPr>
          <p:cNvSpPr txBox="1"/>
          <p:nvPr/>
        </p:nvSpPr>
        <p:spPr>
          <a:xfrm>
            <a:off x="3554381" y="1185207"/>
            <a:ext cx="9075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GitHub Repo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03055E11-86E0-D9C4-1E19-5713B553CA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2685" y="1697307"/>
            <a:ext cx="475488" cy="475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E3B1A6F-99FC-84BD-3D17-9C218115C304}"/>
              </a:ext>
            </a:extLst>
          </p:cNvPr>
          <p:cNvSpPr txBox="1"/>
          <p:nvPr/>
        </p:nvSpPr>
        <p:spPr>
          <a:xfrm>
            <a:off x="2270723" y="1380365"/>
            <a:ext cx="907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VS Code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C4408B5-8AFE-B6AC-BBE0-7112A131D27D}"/>
              </a:ext>
            </a:extLst>
          </p:cNvPr>
          <p:cNvCxnSpPr>
            <a:cxnSpLocks/>
            <a:endCxn id="1032" idx="1"/>
          </p:cNvCxnSpPr>
          <p:nvPr/>
        </p:nvCxnSpPr>
        <p:spPr>
          <a:xfrm>
            <a:off x="1860804" y="1935051"/>
            <a:ext cx="57188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90A8845-0DB4-3651-E71E-0D3BF0CC146F}"/>
              </a:ext>
            </a:extLst>
          </p:cNvPr>
          <p:cNvCxnSpPr>
            <a:cxnSpLocks/>
            <a:stCxn id="1032" idx="3"/>
            <a:endCxn id="1030" idx="1"/>
          </p:cNvCxnSpPr>
          <p:nvPr/>
        </p:nvCxnSpPr>
        <p:spPr>
          <a:xfrm>
            <a:off x="2908173" y="1935051"/>
            <a:ext cx="799042" cy="37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6840062-8E10-C521-C809-C399561C6307}"/>
              </a:ext>
            </a:extLst>
          </p:cNvPr>
          <p:cNvCxnSpPr>
            <a:cxnSpLocks/>
            <a:stCxn id="1030" idx="3"/>
            <a:endCxn id="1028" idx="1"/>
          </p:cNvCxnSpPr>
          <p:nvPr/>
        </p:nvCxnSpPr>
        <p:spPr>
          <a:xfrm flipV="1">
            <a:off x="4283287" y="1935432"/>
            <a:ext cx="630936" cy="34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34" name="Picture 10" descr="Docker, logo, logos icon - Free download on Iconfinder">
            <a:extLst>
              <a:ext uri="{FF2B5EF4-FFF2-40B4-BE49-F238E27FC236}">
                <a16:creationId xmlns:a16="http://schemas.microsoft.com/office/drawing/2014/main" id="{4ACB5689-A00D-65D3-DC9D-FC8A57B94B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487"/>
          <a:stretch/>
        </p:blipFill>
        <p:spPr bwMode="auto">
          <a:xfrm>
            <a:off x="5898444" y="1628338"/>
            <a:ext cx="754432" cy="614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F9B8B85-5898-188E-2A3B-E711098C96A7}"/>
              </a:ext>
            </a:extLst>
          </p:cNvPr>
          <p:cNvCxnSpPr>
            <a:cxnSpLocks/>
            <a:stCxn id="1028" idx="3"/>
            <a:endCxn id="1034" idx="1"/>
          </p:cNvCxnSpPr>
          <p:nvPr/>
        </p:nvCxnSpPr>
        <p:spPr>
          <a:xfrm>
            <a:off x="5447623" y="1935432"/>
            <a:ext cx="450821" cy="3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1A2612E7-14CA-A6AA-A7A9-7FF1290FDA46}"/>
              </a:ext>
            </a:extLst>
          </p:cNvPr>
          <p:cNvSpPr txBox="1"/>
          <p:nvPr/>
        </p:nvSpPr>
        <p:spPr>
          <a:xfrm>
            <a:off x="5764181" y="1220927"/>
            <a:ext cx="9075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Docker</a:t>
            </a:r>
          </a:p>
          <a:p>
            <a:pPr algn="ctr"/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Build</a:t>
            </a:r>
          </a:p>
        </p:txBody>
      </p:sp>
      <p:pic>
        <p:nvPicPr>
          <p:cNvPr id="1038" name="Picture 14" descr="terraform&quot; Icon - Download for free – Iconduck">
            <a:extLst>
              <a:ext uri="{FF2B5EF4-FFF2-40B4-BE49-F238E27FC236}">
                <a16:creationId xmlns:a16="http://schemas.microsoft.com/office/drawing/2014/main" id="{5CC8CA65-62F7-16DF-CA8E-729786397C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3713" y="3087674"/>
            <a:ext cx="600395" cy="682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Playwright icon - Free Download PNG &amp; SVG | Streamline">
            <a:extLst>
              <a:ext uri="{FF2B5EF4-FFF2-40B4-BE49-F238E27FC236}">
                <a16:creationId xmlns:a16="http://schemas.microsoft.com/office/drawing/2014/main" id="{0E0BD699-002E-169C-8197-0AA77DBDB3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137" y="2344508"/>
            <a:ext cx="682016" cy="682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EFA5496C-FF0C-FEEB-A77F-81EBBA8785F8}"/>
              </a:ext>
            </a:extLst>
          </p:cNvPr>
          <p:cNvSpPr txBox="1"/>
          <p:nvPr/>
        </p:nvSpPr>
        <p:spPr>
          <a:xfrm>
            <a:off x="657430" y="2932215"/>
            <a:ext cx="1009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Playwright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6B7F055-FC1D-A079-FF00-54B9EA6554A6}"/>
              </a:ext>
            </a:extLst>
          </p:cNvPr>
          <p:cNvSpPr txBox="1"/>
          <p:nvPr/>
        </p:nvSpPr>
        <p:spPr>
          <a:xfrm>
            <a:off x="657430" y="2115522"/>
            <a:ext cx="1009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Python</a:t>
            </a:r>
          </a:p>
        </p:txBody>
      </p:sp>
      <p:pic>
        <p:nvPicPr>
          <p:cNvPr id="1042" name="Picture 18" descr="GitHub Actions SVG and transparent PNG icons | TechIcons">
            <a:extLst>
              <a:ext uri="{FF2B5EF4-FFF2-40B4-BE49-F238E27FC236}">
                <a16:creationId xmlns:a16="http://schemas.microsoft.com/office/drawing/2014/main" id="{F0AB6D14-A7DA-224C-8BDF-126A49D477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372" y="3614398"/>
            <a:ext cx="517805" cy="517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A7842FB3-7F63-E19D-0132-8B9C4FEB3782}"/>
              </a:ext>
            </a:extLst>
          </p:cNvPr>
          <p:cNvSpPr txBox="1"/>
          <p:nvPr/>
        </p:nvSpPr>
        <p:spPr>
          <a:xfrm>
            <a:off x="665559" y="4153799"/>
            <a:ext cx="10094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GitHub Workflow</a:t>
            </a:r>
          </a:p>
        </p:txBody>
      </p:sp>
      <p:pic>
        <p:nvPicPr>
          <p:cNvPr id="1044" name="Picture 20" descr="Auth0&quot; Icon - Download for free – Iconduck">
            <a:extLst>
              <a:ext uri="{FF2B5EF4-FFF2-40B4-BE49-F238E27FC236}">
                <a16:creationId xmlns:a16="http://schemas.microsoft.com/office/drawing/2014/main" id="{0D04FA19-5FDD-C8D9-C547-EBFE8FEB3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6659" y="4919166"/>
            <a:ext cx="545253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7FC32E8-7872-D3C2-AB4E-62C4964953BE}"/>
              </a:ext>
            </a:extLst>
          </p:cNvPr>
          <p:cNvCxnSpPr>
            <a:cxnSpLocks/>
            <a:stCxn id="1056" idx="3"/>
            <a:endCxn id="1044" idx="1"/>
          </p:cNvCxnSpPr>
          <p:nvPr/>
        </p:nvCxnSpPr>
        <p:spPr>
          <a:xfrm>
            <a:off x="3002815" y="4450177"/>
            <a:ext cx="1513844" cy="7737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03558389-AFFC-C272-23BC-D7C892BC93A7}"/>
              </a:ext>
            </a:extLst>
          </p:cNvPr>
          <p:cNvSpPr txBox="1"/>
          <p:nvPr/>
        </p:nvSpPr>
        <p:spPr>
          <a:xfrm>
            <a:off x="4446180" y="4666901"/>
            <a:ext cx="7567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Auth0</a:t>
            </a:r>
          </a:p>
        </p:txBody>
      </p:sp>
      <p:pic>
        <p:nvPicPr>
          <p:cNvPr id="1046" name="Picture 22" descr="Twilio SendGrid Logo">
            <a:extLst>
              <a:ext uri="{FF2B5EF4-FFF2-40B4-BE49-F238E27FC236}">
                <a16:creationId xmlns:a16="http://schemas.microsoft.com/office/drawing/2014/main" id="{E5D06890-C51D-017E-2672-61F72F88BB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9440" y="5833274"/>
            <a:ext cx="572472" cy="572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48B408E-001D-F05D-EBB0-9216E843B68E}"/>
              </a:ext>
            </a:extLst>
          </p:cNvPr>
          <p:cNvCxnSpPr>
            <a:cxnSpLocks/>
            <a:stCxn id="1044" idx="2"/>
            <a:endCxn id="1046" idx="0"/>
          </p:cNvCxnSpPr>
          <p:nvPr/>
        </p:nvCxnSpPr>
        <p:spPr>
          <a:xfrm flipH="1">
            <a:off x="4775676" y="5528766"/>
            <a:ext cx="13610" cy="3045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0A617A33-B284-9CD1-7D73-892FDCB281C5}"/>
              </a:ext>
            </a:extLst>
          </p:cNvPr>
          <p:cNvSpPr txBox="1"/>
          <p:nvPr/>
        </p:nvSpPr>
        <p:spPr>
          <a:xfrm>
            <a:off x="4195442" y="6386530"/>
            <a:ext cx="1009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SendGrid</a:t>
            </a:r>
          </a:p>
        </p:txBody>
      </p:sp>
      <p:pic>
        <p:nvPicPr>
          <p:cNvPr id="1048" name="Picture 24" descr="Email Icon Blue transparent PNG - StickPNG">
            <a:extLst>
              <a:ext uri="{FF2B5EF4-FFF2-40B4-BE49-F238E27FC236}">
                <a16:creationId xmlns:a16="http://schemas.microsoft.com/office/drawing/2014/main" id="{CBA05949-38D8-2256-66E6-6555EE5A01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3891" y="5860607"/>
            <a:ext cx="517805" cy="517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FD14797-80EE-DCC4-B370-3B9E2A0E83ED}"/>
              </a:ext>
            </a:extLst>
          </p:cNvPr>
          <p:cNvCxnSpPr>
            <a:cxnSpLocks/>
            <a:stCxn id="1046" idx="3"/>
            <a:endCxn id="1048" idx="1"/>
          </p:cNvCxnSpPr>
          <p:nvPr/>
        </p:nvCxnSpPr>
        <p:spPr>
          <a:xfrm>
            <a:off x="5061912" y="6119510"/>
            <a:ext cx="104197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50" name="Picture 26" descr="End-user | Definition">
            <a:extLst>
              <a:ext uri="{FF2B5EF4-FFF2-40B4-BE49-F238E27FC236}">
                <a16:creationId xmlns:a16="http://schemas.microsoft.com/office/drawing/2014/main" id="{0F86FC8B-4A28-8241-4D17-E361290CAD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5502" y="4995602"/>
            <a:ext cx="354581" cy="468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469BFDCC-C167-A878-9E98-BC92B869633B}"/>
              </a:ext>
            </a:extLst>
          </p:cNvPr>
          <p:cNvCxnSpPr>
            <a:cxnSpLocks/>
            <a:stCxn id="1048" idx="0"/>
            <a:endCxn id="1050" idx="2"/>
          </p:cNvCxnSpPr>
          <p:nvPr/>
        </p:nvCxnSpPr>
        <p:spPr>
          <a:xfrm flipH="1" flipV="1">
            <a:off x="6362793" y="5463944"/>
            <a:ext cx="1" cy="3966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E91DA162-5227-C815-0AED-446160566AC1}"/>
              </a:ext>
            </a:extLst>
          </p:cNvPr>
          <p:cNvSpPr txBox="1"/>
          <p:nvPr/>
        </p:nvSpPr>
        <p:spPr>
          <a:xfrm>
            <a:off x="5858077" y="4699465"/>
            <a:ext cx="1009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End User</a:t>
            </a:r>
          </a:p>
        </p:txBody>
      </p:sp>
      <p:pic>
        <p:nvPicPr>
          <p:cNvPr id="1052" name="Picture 28" descr="Cloudflare SVG and transparent PNG icons | TechIcons">
            <a:extLst>
              <a:ext uri="{FF2B5EF4-FFF2-40B4-BE49-F238E27FC236}">
                <a16:creationId xmlns:a16="http://schemas.microsoft.com/office/drawing/2014/main" id="{5A3F2F3A-AB1E-44C3-A9E0-7872CDB7AF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480" b="22055"/>
          <a:stretch/>
        </p:blipFill>
        <p:spPr bwMode="auto">
          <a:xfrm>
            <a:off x="2455347" y="5851245"/>
            <a:ext cx="1009652" cy="549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9CD8DA83-A52B-67C3-CF4D-D7292100392A}"/>
              </a:ext>
            </a:extLst>
          </p:cNvPr>
          <p:cNvSpPr txBox="1"/>
          <p:nvPr/>
        </p:nvSpPr>
        <p:spPr>
          <a:xfrm>
            <a:off x="2438400" y="6304930"/>
            <a:ext cx="1009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Cloudflare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80D4E4B7-CEFD-1BBD-34D7-A0FD062A4D57}"/>
              </a:ext>
            </a:extLst>
          </p:cNvPr>
          <p:cNvCxnSpPr>
            <a:cxnSpLocks/>
            <a:stCxn id="1052" idx="3"/>
            <a:endCxn id="1046" idx="1"/>
          </p:cNvCxnSpPr>
          <p:nvPr/>
        </p:nvCxnSpPr>
        <p:spPr>
          <a:xfrm flipV="1">
            <a:off x="3464999" y="6119510"/>
            <a:ext cx="1024441" cy="66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54" name="Picture 30" descr="Terraform Generic color lineal-color icon | Freepik">
            <a:extLst>
              <a:ext uri="{FF2B5EF4-FFF2-40B4-BE49-F238E27FC236}">
                <a16:creationId xmlns:a16="http://schemas.microsoft.com/office/drawing/2014/main" id="{6E7C5707-4501-A291-6932-FE1833A77E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280" y="4774445"/>
            <a:ext cx="689499" cy="689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9B4D3861-000D-77D2-A1DD-C066FC3BA9EB}"/>
              </a:ext>
            </a:extLst>
          </p:cNvPr>
          <p:cNvSpPr txBox="1"/>
          <p:nvPr/>
        </p:nvSpPr>
        <p:spPr>
          <a:xfrm>
            <a:off x="665559" y="5310055"/>
            <a:ext cx="10094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Terraform</a:t>
            </a:r>
          </a:p>
          <a:p>
            <a:pPr algn="ctr"/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Script</a:t>
            </a:r>
          </a:p>
        </p:txBody>
      </p:sp>
      <p:pic>
        <p:nvPicPr>
          <p:cNvPr id="1056" name="Picture 32">
            <a:extLst>
              <a:ext uri="{FF2B5EF4-FFF2-40B4-BE49-F238E27FC236}">
                <a16:creationId xmlns:a16="http://schemas.microsoft.com/office/drawing/2014/main" id="{C719067A-A43E-204C-E676-F5AA951BC9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9029" y="4108284"/>
            <a:ext cx="683786" cy="683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25" name="Straight Connector 1024">
            <a:extLst>
              <a:ext uri="{FF2B5EF4-FFF2-40B4-BE49-F238E27FC236}">
                <a16:creationId xmlns:a16="http://schemas.microsoft.com/office/drawing/2014/main" id="{F66A32E0-DBA3-FDB7-4D42-0DEFB49CA37F}"/>
              </a:ext>
            </a:extLst>
          </p:cNvPr>
          <p:cNvCxnSpPr/>
          <p:nvPr/>
        </p:nvCxnSpPr>
        <p:spPr>
          <a:xfrm>
            <a:off x="476060" y="3308639"/>
            <a:ext cx="137217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7" name="TextBox 1026">
            <a:extLst>
              <a:ext uri="{FF2B5EF4-FFF2-40B4-BE49-F238E27FC236}">
                <a16:creationId xmlns:a16="http://schemas.microsoft.com/office/drawing/2014/main" id="{875664C3-BA4F-E134-8A6B-0C82306A02B8}"/>
              </a:ext>
            </a:extLst>
          </p:cNvPr>
          <p:cNvSpPr txBox="1"/>
          <p:nvPr/>
        </p:nvSpPr>
        <p:spPr>
          <a:xfrm>
            <a:off x="2216658" y="4677019"/>
            <a:ext cx="9075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Power</a:t>
            </a:r>
          </a:p>
          <a:p>
            <a:pPr algn="ctr"/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Shell</a:t>
            </a:r>
          </a:p>
        </p:txBody>
      </p:sp>
      <p:cxnSp>
        <p:nvCxnSpPr>
          <p:cNvPr id="1029" name="Straight Arrow Connector 1028">
            <a:extLst>
              <a:ext uri="{FF2B5EF4-FFF2-40B4-BE49-F238E27FC236}">
                <a16:creationId xmlns:a16="http://schemas.microsoft.com/office/drawing/2014/main" id="{8223D2E7-6D3D-DAA8-0516-634BE9191A80}"/>
              </a:ext>
            </a:extLst>
          </p:cNvPr>
          <p:cNvCxnSpPr>
            <a:cxnSpLocks/>
            <a:stCxn id="1032" idx="2"/>
            <a:endCxn id="1056" idx="0"/>
          </p:cNvCxnSpPr>
          <p:nvPr/>
        </p:nvCxnSpPr>
        <p:spPr>
          <a:xfrm flipH="1">
            <a:off x="2660922" y="2172795"/>
            <a:ext cx="9507" cy="19354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7" name="Straight Arrow Connector 1046">
            <a:extLst>
              <a:ext uri="{FF2B5EF4-FFF2-40B4-BE49-F238E27FC236}">
                <a16:creationId xmlns:a16="http://schemas.microsoft.com/office/drawing/2014/main" id="{640D9D03-2B5C-5DEC-EE91-6D870C422BDA}"/>
              </a:ext>
            </a:extLst>
          </p:cNvPr>
          <p:cNvCxnSpPr>
            <a:cxnSpLocks/>
            <a:stCxn id="1056" idx="3"/>
            <a:endCxn id="1038" idx="1"/>
          </p:cNvCxnSpPr>
          <p:nvPr/>
        </p:nvCxnSpPr>
        <p:spPr>
          <a:xfrm flipV="1">
            <a:off x="3002815" y="3428682"/>
            <a:ext cx="1530898" cy="10214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8" name="TextBox 1057">
            <a:extLst>
              <a:ext uri="{FF2B5EF4-FFF2-40B4-BE49-F238E27FC236}">
                <a16:creationId xmlns:a16="http://schemas.microsoft.com/office/drawing/2014/main" id="{28B36C56-EA83-23C0-7FEC-FF76E98069F1}"/>
              </a:ext>
            </a:extLst>
          </p:cNvPr>
          <p:cNvSpPr txBox="1"/>
          <p:nvPr/>
        </p:nvSpPr>
        <p:spPr>
          <a:xfrm>
            <a:off x="4322466" y="2800318"/>
            <a:ext cx="1009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Terraform</a:t>
            </a:r>
          </a:p>
        </p:txBody>
      </p:sp>
      <p:cxnSp>
        <p:nvCxnSpPr>
          <p:cNvPr id="1059" name="Straight Arrow Connector 1058">
            <a:extLst>
              <a:ext uri="{FF2B5EF4-FFF2-40B4-BE49-F238E27FC236}">
                <a16:creationId xmlns:a16="http://schemas.microsoft.com/office/drawing/2014/main" id="{0C85B7E7-F35F-560A-DC4F-2CA61190A912}"/>
              </a:ext>
            </a:extLst>
          </p:cNvPr>
          <p:cNvCxnSpPr>
            <a:cxnSpLocks/>
            <a:stCxn id="1038" idx="3"/>
            <a:endCxn id="1062" idx="1"/>
          </p:cNvCxnSpPr>
          <p:nvPr/>
        </p:nvCxnSpPr>
        <p:spPr>
          <a:xfrm flipV="1">
            <a:off x="5134108" y="3426577"/>
            <a:ext cx="664504" cy="21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64" name="Picture 34" descr="S3 Bucket with Objects | AWS Storage">
            <a:extLst>
              <a:ext uri="{FF2B5EF4-FFF2-40B4-BE49-F238E27FC236}">
                <a16:creationId xmlns:a16="http://schemas.microsoft.com/office/drawing/2014/main" id="{A5A4A68B-8011-4642-F2BC-15481AE362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3445" y="3186574"/>
            <a:ext cx="572109" cy="572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5" name="TextBox 1064">
            <a:extLst>
              <a:ext uri="{FF2B5EF4-FFF2-40B4-BE49-F238E27FC236}">
                <a16:creationId xmlns:a16="http://schemas.microsoft.com/office/drawing/2014/main" id="{342520CE-ED39-0C9D-DFDF-5365D256DCE4}"/>
              </a:ext>
            </a:extLst>
          </p:cNvPr>
          <p:cNvSpPr txBox="1"/>
          <p:nvPr/>
        </p:nvSpPr>
        <p:spPr>
          <a:xfrm>
            <a:off x="7805077" y="3712612"/>
            <a:ext cx="4182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S3</a:t>
            </a:r>
          </a:p>
        </p:txBody>
      </p:sp>
      <p:pic>
        <p:nvPicPr>
          <p:cNvPr id="1066" name="Picture 36" descr="5 New Features in AWS Fargate Version 1.4 | Logicata">
            <a:extLst>
              <a:ext uri="{FF2B5EF4-FFF2-40B4-BE49-F238E27FC236}">
                <a16:creationId xmlns:a16="http://schemas.microsoft.com/office/drawing/2014/main" id="{91F03A5F-AEBE-7725-00D8-332651B9CE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1616" y="3200290"/>
            <a:ext cx="532391" cy="532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7" name="TextBox 1066">
            <a:extLst>
              <a:ext uri="{FF2B5EF4-FFF2-40B4-BE49-F238E27FC236}">
                <a16:creationId xmlns:a16="http://schemas.microsoft.com/office/drawing/2014/main" id="{5BA1E7F6-046C-11AD-6215-9EC01E14C1D2}"/>
              </a:ext>
            </a:extLst>
          </p:cNvPr>
          <p:cNvSpPr txBox="1"/>
          <p:nvPr/>
        </p:nvSpPr>
        <p:spPr>
          <a:xfrm>
            <a:off x="6492432" y="3725993"/>
            <a:ext cx="1238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ECS Fargate</a:t>
            </a:r>
          </a:p>
        </p:txBody>
      </p:sp>
      <p:pic>
        <p:nvPicPr>
          <p:cNvPr id="1068" name="Picture 38" descr="AWS CloudWatch Logs">
            <a:extLst>
              <a:ext uri="{FF2B5EF4-FFF2-40B4-BE49-F238E27FC236}">
                <a16:creationId xmlns:a16="http://schemas.microsoft.com/office/drawing/2014/main" id="{DD6F94E4-68A2-2931-22E1-F009F72290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0759" y="3178658"/>
            <a:ext cx="532391" cy="532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9" name="TextBox 1068">
            <a:extLst>
              <a:ext uri="{FF2B5EF4-FFF2-40B4-BE49-F238E27FC236}">
                <a16:creationId xmlns:a16="http://schemas.microsoft.com/office/drawing/2014/main" id="{E49CA972-1D65-1B94-3DAD-6572F6E65EDF}"/>
              </a:ext>
            </a:extLst>
          </p:cNvPr>
          <p:cNvSpPr txBox="1"/>
          <p:nvPr/>
        </p:nvSpPr>
        <p:spPr>
          <a:xfrm>
            <a:off x="9357580" y="3698466"/>
            <a:ext cx="1238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CloudWatch</a:t>
            </a:r>
          </a:p>
        </p:txBody>
      </p:sp>
      <p:pic>
        <p:nvPicPr>
          <p:cNvPr id="1070" name="Picture 12" descr="Amazon ECR | AWS Compute">
            <a:extLst>
              <a:ext uri="{FF2B5EF4-FFF2-40B4-BE49-F238E27FC236}">
                <a16:creationId xmlns:a16="http://schemas.microsoft.com/office/drawing/2014/main" id="{A859DE0B-A0FA-C1DE-3F64-105B6F5548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8457" y="3191260"/>
            <a:ext cx="543520" cy="543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1" name="TextBox 1070">
            <a:extLst>
              <a:ext uri="{FF2B5EF4-FFF2-40B4-BE49-F238E27FC236}">
                <a16:creationId xmlns:a16="http://schemas.microsoft.com/office/drawing/2014/main" id="{8A655825-CEB7-4CD8-6121-6FBCFFBD6AED}"/>
              </a:ext>
            </a:extLst>
          </p:cNvPr>
          <p:cNvSpPr txBox="1"/>
          <p:nvPr/>
        </p:nvSpPr>
        <p:spPr>
          <a:xfrm>
            <a:off x="5994306" y="3730888"/>
            <a:ext cx="543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ECR</a:t>
            </a:r>
          </a:p>
        </p:txBody>
      </p:sp>
      <p:pic>
        <p:nvPicPr>
          <p:cNvPr id="1075" name="Picture 1074">
            <a:extLst>
              <a:ext uri="{FF2B5EF4-FFF2-40B4-BE49-F238E27FC236}">
                <a16:creationId xmlns:a16="http://schemas.microsoft.com/office/drawing/2014/main" id="{51F88A84-9CB5-CEDA-87AF-DDEB9D3AB0DB}"/>
              </a:ext>
            </a:extLst>
          </p:cNvPr>
          <p:cNvPicPr>
            <a:picLocks noChangeAspect="1"/>
          </p:cNvPicPr>
          <p:nvPr/>
        </p:nvPicPr>
        <p:blipFill>
          <a:blip r:embed="rId21"/>
          <a:srcRect l="11468" t="6564" r="7282" b="7650"/>
          <a:stretch/>
        </p:blipFill>
        <p:spPr>
          <a:xfrm>
            <a:off x="8762603" y="3169440"/>
            <a:ext cx="483659" cy="510656"/>
          </a:xfrm>
          <a:prstGeom prst="rect">
            <a:avLst/>
          </a:prstGeom>
        </p:spPr>
      </p:pic>
      <p:sp>
        <p:nvSpPr>
          <p:cNvPr id="1076" name="TextBox 1075">
            <a:extLst>
              <a:ext uri="{FF2B5EF4-FFF2-40B4-BE49-F238E27FC236}">
                <a16:creationId xmlns:a16="http://schemas.microsoft.com/office/drawing/2014/main" id="{2B76E141-7BB3-0306-ED1A-2B4E940C00A4}"/>
              </a:ext>
            </a:extLst>
          </p:cNvPr>
          <p:cNvSpPr txBox="1"/>
          <p:nvPr/>
        </p:nvSpPr>
        <p:spPr>
          <a:xfrm>
            <a:off x="8441447" y="3684874"/>
            <a:ext cx="11240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EventBridge</a:t>
            </a:r>
          </a:p>
        </p:txBody>
      </p:sp>
      <p:sp>
        <p:nvSpPr>
          <p:cNvPr id="1094" name="TextBox 1093">
            <a:extLst>
              <a:ext uri="{FF2B5EF4-FFF2-40B4-BE49-F238E27FC236}">
                <a16:creationId xmlns:a16="http://schemas.microsoft.com/office/drawing/2014/main" id="{211F2636-5CF8-9F71-85B1-9E8E6005FB4B}"/>
              </a:ext>
            </a:extLst>
          </p:cNvPr>
          <p:cNvSpPr txBox="1"/>
          <p:nvPr/>
        </p:nvSpPr>
        <p:spPr>
          <a:xfrm>
            <a:off x="6010907" y="6359463"/>
            <a:ext cx="719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Email</a:t>
            </a:r>
          </a:p>
        </p:txBody>
      </p:sp>
      <p:cxnSp>
        <p:nvCxnSpPr>
          <p:cNvPr id="1102" name="Straight Arrow Connector 1101">
            <a:extLst>
              <a:ext uri="{FF2B5EF4-FFF2-40B4-BE49-F238E27FC236}">
                <a16:creationId xmlns:a16="http://schemas.microsoft.com/office/drawing/2014/main" id="{6A418D31-8B3E-3FA4-A283-6368E004E6CA}"/>
              </a:ext>
            </a:extLst>
          </p:cNvPr>
          <p:cNvCxnSpPr>
            <a:cxnSpLocks/>
            <a:stCxn id="1050" idx="1"/>
            <a:endCxn id="1044" idx="3"/>
          </p:cNvCxnSpPr>
          <p:nvPr/>
        </p:nvCxnSpPr>
        <p:spPr>
          <a:xfrm flipH="1" flipV="1">
            <a:off x="5061912" y="5223966"/>
            <a:ext cx="1123590" cy="58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21" name="Group 1120">
            <a:extLst>
              <a:ext uri="{FF2B5EF4-FFF2-40B4-BE49-F238E27FC236}">
                <a16:creationId xmlns:a16="http://schemas.microsoft.com/office/drawing/2014/main" id="{AC7F8AAB-CC8F-E188-7116-B4E4ECF338E4}"/>
              </a:ext>
            </a:extLst>
          </p:cNvPr>
          <p:cNvGrpSpPr/>
          <p:nvPr/>
        </p:nvGrpSpPr>
        <p:grpSpPr>
          <a:xfrm>
            <a:off x="10930763" y="4932383"/>
            <a:ext cx="685038" cy="782983"/>
            <a:chOff x="10592562" y="765594"/>
            <a:chExt cx="685038" cy="782983"/>
          </a:xfrm>
        </p:grpSpPr>
        <p:pic>
          <p:nvPicPr>
            <p:cNvPr id="1105" name="Picture 44">
              <a:extLst>
                <a:ext uri="{FF2B5EF4-FFF2-40B4-BE49-F238E27FC236}">
                  <a16:creationId xmlns:a16="http://schemas.microsoft.com/office/drawing/2014/main" id="{91EDD819-398A-16E4-A9A3-0378056913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68000" y="765594"/>
              <a:ext cx="534162" cy="4755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06" name="TextBox 1105">
              <a:extLst>
                <a:ext uri="{FF2B5EF4-FFF2-40B4-BE49-F238E27FC236}">
                  <a16:creationId xmlns:a16="http://schemas.microsoft.com/office/drawing/2014/main" id="{612DEB5E-227E-C669-694F-88F0AFB3B96A}"/>
                </a:ext>
              </a:extLst>
            </p:cNvPr>
            <p:cNvSpPr txBox="1"/>
            <p:nvPr/>
          </p:nvSpPr>
          <p:spPr>
            <a:xfrm>
              <a:off x="10592562" y="1240800"/>
              <a:ext cx="6850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React</a:t>
              </a:r>
            </a:p>
          </p:txBody>
        </p:sp>
      </p:grpSp>
      <p:grpSp>
        <p:nvGrpSpPr>
          <p:cNvPr id="1108" name="Group 1107">
            <a:extLst>
              <a:ext uri="{FF2B5EF4-FFF2-40B4-BE49-F238E27FC236}">
                <a16:creationId xmlns:a16="http://schemas.microsoft.com/office/drawing/2014/main" id="{A01032CF-BFDE-FDB0-42A5-22AFBFB37ABF}"/>
              </a:ext>
            </a:extLst>
          </p:cNvPr>
          <p:cNvGrpSpPr/>
          <p:nvPr/>
        </p:nvGrpSpPr>
        <p:grpSpPr>
          <a:xfrm>
            <a:off x="8023766" y="1136748"/>
            <a:ext cx="979714" cy="1065384"/>
            <a:chOff x="8650522" y="4178692"/>
            <a:chExt cx="979714" cy="1065384"/>
          </a:xfrm>
        </p:grpSpPr>
        <p:pic>
          <p:nvPicPr>
            <p:cNvPr id="1082" name="Picture 1081">
              <a:extLst>
                <a:ext uri="{FF2B5EF4-FFF2-40B4-BE49-F238E27FC236}">
                  <a16:creationId xmlns:a16="http://schemas.microsoft.com/office/drawing/2014/main" id="{A2E358A8-8CF1-0990-30FE-1D908063D0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/>
            <a:stretch>
              <a:fillRect/>
            </a:stretch>
          </p:blipFill>
          <p:spPr>
            <a:xfrm>
              <a:off x="8834484" y="4690357"/>
              <a:ext cx="553719" cy="553719"/>
            </a:xfrm>
            <a:prstGeom prst="rect">
              <a:avLst/>
            </a:prstGeom>
          </p:spPr>
        </p:pic>
        <p:sp>
          <p:nvSpPr>
            <p:cNvPr id="1107" name="TextBox 1106">
              <a:extLst>
                <a:ext uri="{FF2B5EF4-FFF2-40B4-BE49-F238E27FC236}">
                  <a16:creationId xmlns:a16="http://schemas.microsoft.com/office/drawing/2014/main" id="{5FE93189-4C3C-A77C-8DF4-9995119C11AE}"/>
                </a:ext>
              </a:extLst>
            </p:cNvPr>
            <p:cNvSpPr txBox="1"/>
            <p:nvPr/>
          </p:nvSpPr>
          <p:spPr>
            <a:xfrm>
              <a:off x="8650522" y="4178692"/>
              <a:ext cx="9797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Secrets Manager</a:t>
              </a:r>
            </a:p>
          </p:txBody>
        </p:sp>
      </p:grpSp>
      <p:pic>
        <p:nvPicPr>
          <p:cNvPr id="1110" name="Picture 46" descr="aws iam&quot; Icon - Download for free – Iconduck">
            <a:extLst>
              <a:ext uri="{FF2B5EF4-FFF2-40B4-BE49-F238E27FC236}">
                <a16:creationId xmlns:a16="http://schemas.microsoft.com/office/drawing/2014/main" id="{BC7AC40B-F873-8A87-7805-F3C491BA7F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1585" y="3200290"/>
            <a:ext cx="302540" cy="577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11" name="TextBox 1110">
            <a:extLst>
              <a:ext uri="{FF2B5EF4-FFF2-40B4-BE49-F238E27FC236}">
                <a16:creationId xmlns:a16="http://schemas.microsoft.com/office/drawing/2014/main" id="{CF3BE239-3FAE-D4A1-C560-60F20C48C02C}"/>
              </a:ext>
            </a:extLst>
          </p:cNvPr>
          <p:cNvSpPr txBox="1"/>
          <p:nvPr/>
        </p:nvSpPr>
        <p:spPr>
          <a:xfrm>
            <a:off x="10514987" y="3725976"/>
            <a:ext cx="543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IAM</a:t>
            </a:r>
          </a:p>
        </p:txBody>
      </p:sp>
      <p:pic>
        <p:nvPicPr>
          <p:cNvPr id="1113" name="Picture 48" descr="aws cloudfront&quot; Icon - Download for free – Iconduck">
            <a:extLst>
              <a:ext uri="{FF2B5EF4-FFF2-40B4-BE49-F238E27FC236}">
                <a16:creationId xmlns:a16="http://schemas.microsoft.com/office/drawing/2014/main" id="{17DE3BBB-6651-E7EB-5A4E-3DF8775501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3012" y="4940704"/>
            <a:ext cx="440320" cy="529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14" name="TextBox 1113">
            <a:extLst>
              <a:ext uri="{FF2B5EF4-FFF2-40B4-BE49-F238E27FC236}">
                <a16:creationId xmlns:a16="http://schemas.microsoft.com/office/drawing/2014/main" id="{514D7E93-E2E4-7E2A-0814-07C3B17C9C48}"/>
              </a:ext>
            </a:extLst>
          </p:cNvPr>
          <p:cNvSpPr txBox="1"/>
          <p:nvPr/>
        </p:nvSpPr>
        <p:spPr>
          <a:xfrm>
            <a:off x="7472363" y="5512296"/>
            <a:ext cx="10856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CloudFront</a:t>
            </a:r>
          </a:p>
        </p:txBody>
      </p:sp>
      <p:grpSp>
        <p:nvGrpSpPr>
          <p:cNvPr id="1120" name="Group 1119">
            <a:extLst>
              <a:ext uri="{FF2B5EF4-FFF2-40B4-BE49-F238E27FC236}">
                <a16:creationId xmlns:a16="http://schemas.microsoft.com/office/drawing/2014/main" id="{21C6316C-804B-1DAF-2EF1-B6FEE661348D}"/>
              </a:ext>
            </a:extLst>
          </p:cNvPr>
          <p:cNvGrpSpPr/>
          <p:nvPr/>
        </p:nvGrpSpPr>
        <p:grpSpPr>
          <a:xfrm>
            <a:off x="10070833" y="4909953"/>
            <a:ext cx="685038" cy="849837"/>
            <a:chOff x="10571369" y="1827248"/>
            <a:chExt cx="685038" cy="849837"/>
          </a:xfrm>
        </p:grpSpPr>
        <p:pic>
          <p:nvPicPr>
            <p:cNvPr id="1116" name="Picture 52" descr="Node.js Explained - A beginner guide">
              <a:extLst>
                <a:ext uri="{FF2B5EF4-FFF2-40B4-BE49-F238E27FC236}">
                  <a16:creationId xmlns:a16="http://schemas.microsoft.com/office/drawing/2014/main" id="{ADC8EEB8-548F-D655-9394-05BA04719A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25614" y="1827248"/>
              <a:ext cx="576548" cy="5765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17" name="TextBox 1116">
              <a:extLst>
                <a:ext uri="{FF2B5EF4-FFF2-40B4-BE49-F238E27FC236}">
                  <a16:creationId xmlns:a16="http://schemas.microsoft.com/office/drawing/2014/main" id="{BC9BDCD6-410A-D733-A35B-44A0545D38FB}"/>
                </a:ext>
              </a:extLst>
            </p:cNvPr>
            <p:cNvSpPr txBox="1"/>
            <p:nvPr/>
          </p:nvSpPr>
          <p:spPr>
            <a:xfrm>
              <a:off x="10571369" y="2369308"/>
              <a:ext cx="6850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npm</a:t>
              </a:r>
            </a:p>
          </p:txBody>
        </p:sp>
      </p:grpSp>
      <p:cxnSp>
        <p:nvCxnSpPr>
          <p:cNvPr id="1122" name="Straight Arrow Connector 1121">
            <a:extLst>
              <a:ext uri="{FF2B5EF4-FFF2-40B4-BE49-F238E27FC236}">
                <a16:creationId xmlns:a16="http://schemas.microsoft.com/office/drawing/2014/main" id="{3CEAC7BB-B5BD-B9E9-C9E7-4F3D6B91BCD2}"/>
              </a:ext>
            </a:extLst>
          </p:cNvPr>
          <p:cNvCxnSpPr>
            <a:cxnSpLocks/>
            <a:stCxn id="1050" idx="3"/>
            <a:endCxn id="1113" idx="1"/>
          </p:cNvCxnSpPr>
          <p:nvPr/>
        </p:nvCxnSpPr>
        <p:spPr>
          <a:xfrm flipV="1">
            <a:off x="6540083" y="5205337"/>
            <a:ext cx="1262929" cy="24436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5" name="Straight Arrow Connector 1124">
            <a:extLst>
              <a:ext uri="{FF2B5EF4-FFF2-40B4-BE49-F238E27FC236}">
                <a16:creationId xmlns:a16="http://schemas.microsoft.com/office/drawing/2014/main" id="{9A7F40B9-0007-C8D4-73E7-FCFCE67C7E8E}"/>
              </a:ext>
            </a:extLst>
          </p:cNvPr>
          <p:cNvCxnSpPr>
            <a:cxnSpLocks/>
            <a:stCxn id="46" idx="1"/>
            <a:endCxn id="1113" idx="3"/>
          </p:cNvCxnSpPr>
          <p:nvPr/>
        </p:nvCxnSpPr>
        <p:spPr>
          <a:xfrm flipH="1">
            <a:off x="8243332" y="5205337"/>
            <a:ext cx="53724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8" name="Straight Arrow Connector 1127">
            <a:extLst>
              <a:ext uri="{FF2B5EF4-FFF2-40B4-BE49-F238E27FC236}">
                <a16:creationId xmlns:a16="http://schemas.microsoft.com/office/drawing/2014/main" id="{25430C94-691E-E660-E25D-93B75E5A1EAD}"/>
              </a:ext>
            </a:extLst>
          </p:cNvPr>
          <p:cNvCxnSpPr>
            <a:cxnSpLocks/>
            <a:stCxn id="1034" idx="2"/>
            <a:endCxn id="1070" idx="0"/>
          </p:cNvCxnSpPr>
          <p:nvPr/>
        </p:nvCxnSpPr>
        <p:spPr>
          <a:xfrm flipH="1">
            <a:off x="6270217" y="2243298"/>
            <a:ext cx="5443" cy="9479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0" name="Straight Arrow Connector 1139">
            <a:extLst>
              <a:ext uri="{FF2B5EF4-FFF2-40B4-BE49-F238E27FC236}">
                <a16:creationId xmlns:a16="http://schemas.microsoft.com/office/drawing/2014/main" id="{BB96F0AD-C4E5-8115-4974-ED35B4858997}"/>
              </a:ext>
            </a:extLst>
          </p:cNvPr>
          <p:cNvCxnSpPr>
            <a:cxnSpLocks/>
            <a:stCxn id="1065" idx="2"/>
            <a:endCxn id="1113" idx="0"/>
          </p:cNvCxnSpPr>
          <p:nvPr/>
        </p:nvCxnSpPr>
        <p:spPr>
          <a:xfrm>
            <a:off x="8014195" y="4020389"/>
            <a:ext cx="8977" cy="9203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1" name="Straight Arrow Connector 1150">
            <a:extLst>
              <a:ext uri="{FF2B5EF4-FFF2-40B4-BE49-F238E27FC236}">
                <a16:creationId xmlns:a16="http://schemas.microsoft.com/office/drawing/2014/main" id="{6BE93ABE-088E-1970-28C1-D25CB2EACA31}"/>
              </a:ext>
            </a:extLst>
          </p:cNvPr>
          <p:cNvCxnSpPr>
            <a:cxnSpLocks/>
            <a:stCxn id="1082" idx="2"/>
            <a:endCxn id="1062" idx="0"/>
          </p:cNvCxnSpPr>
          <p:nvPr/>
        </p:nvCxnSpPr>
        <p:spPr>
          <a:xfrm flipH="1">
            <a:off x="8480994" y="2202132"/>
            <a:ext cx="3594" cy="4648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54" name="TextBox 1153">
            <a:extLst>
              <a:ext uri="{FF2B5EF4-FFF2-40B4-BE49-F238E27FC236}">
                <a16:creationId xmlns:a16="http://schemas.microsoft.com/office/drawing/2014/main" id="{B8F862DB-615A-3B92-AA08-1632D31153BA}"/>
              </a:ext>
            </a:extLst>
          </p:cNvPr>
          <p:cNvSpPr txBox="1"/>
          <p:nvPr/>
        </p:nvSpPr>
        <p:spPr>
          <a:xfrm>
            <a:off x="228600" y="228600"/>
            <a:ext cx="116288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Lindblad Available Cruise Finder &amp; Viewer – Solution Architecture</a:t>
            </a:r>
          </a:p>
        </p:txBody>
      </p:sp>
      <p:cxnSp>
        <p:nvCxnSpPr>
          <p:cNvPr id="1156" name="Straight Arrow Connector 1155">
            <a:extLst>
              <a:ext uri="{FF2B5EF4-FFF2-40B4-BE49-F238E27FC236}">
                <a16:creationId xmlns:a16="http://schemas.microsoft.com/office/drawing/2014/main" id="{34FA0BC5-96FC-A498-6746-448AE0E36A23}"/>
              </a:ext>
            </a:extLst>
          </p:cNvPr>
          <p:cNvCxnSpPr>
            <a:cxnSpLocks/>
            <a:endCxn id="1056" idx="1"/>
          </p:cNvCxnSpPr>
          <p:nvPr/>
        </p:nvCxnSpPr>
        <p:spPr>
          <a:xfrm>
            <a:off x="1860804" y="4450177"/>
            <a:ext cx="45822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05D0CD4-DB14-E3B0-45F6-A761F03AAE0B}"/>
              </a:ext>
            </a:extLst>
          </p:cNvPr>
          <p:cNvSpPr/>
          <p:nvPr/>
        </p:nvSpPr>
        <p:spPr>
          <a:xfrm>
            <a:off x="3505200" y="838200"/>
            <a:ext cx="3331882" cy="1519153"/>
          </a:xfrm>
          <a:prstGeom prst="roundRect">
            <a:avLst>
              <a:gd name="adj" fmla="val 9409"/>
            </a:avLst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Continuous Integration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02AD8ADB-14CD-711A-6C9F-6B3A01E84F77}"/>
              </a:ext>
            </a:extLst>
          </p:cNvPr>
          <p:cNvSpPr/>
          <p:nvPr/>
        </p:nvSpPr>
        <p:spPr>
          <a:xfrm>
            <a:off x="3984892" y="4427364"/>
            <a:ext cx="3127484" cy="2327684"/>
          </a:xfrm>
          <a:prstGeom prst="roundRect">
            <a:avLst>
              <a:gd name="adj" fmla="val 3124"/>
            </a:avLst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User Management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1B7A95B-81D7-073F-B7BE-B7D766A0FEA2}"/>
              </a:ext>
            </a:extLst>
          </p:cNvPr>
          <p:cNvCxnSpPr>
            <a:cxnSpLocks/>
            <a:stCxn id="1070" idx="3"/>
            <a:endCxn id="1066" idx="1"/>
          </p:cNvCxnSpPr>
          <p:nvPr/>
        </p:nvCxnSpPr>
        <p:spPr>
          <a:xfrm>
            <a:off x="6541977" y="3463020"/>
            <a:ext cx="289639" cy="34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857AD5D-E6CC-CEA9-6D9A-21975AFE97F6}"/>
              </a:ext>
            </a:extLst>
          </p:cNvPr>
          <p:cNvCxnSpPr>
            <a:cxnSpLocks/>
            <a:stCxn id="1066" idx="3"/>
            <a:endCxn id="1064" idx="1"/>
          </p:cNvCxnSpPr>
          <p:nvPr/>
        </p:nvCxnSpPr>
        <p:spPr>
          <a:xfrm>
            <a:off x="7364007" y="3466486"/>
            <a:ext cx="349438" cy="61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6" name="Picture 32">
            <a:extLst>
              <a:ext uri="{FF2B5EF4-FFF2-40B4-BE49-F238E27FC236}">
                <a16:creationId xmlns:a16="http://schemas.microsoft.com/office/drawing/2014/main" id="{5297EF34-E4E6-8BE4-49E1-55F84701D0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0581" y="4863444"/>
            <a:ext cx="683786" cy="683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FECB2264-BC7C-88CE-4950-82AB3238D503}"/>
              </a:ext>
            </a:extLst>
          </p:cNvPr>
          <p:cNvSpPr txBox="1"/>
          <p:nvPr/>
        </p:nvSpPr>
        <p:spPr>
          <a:xfrm>
            <a:off x="8678210" y="5432179"/>
            <a:ext cx="9075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Power</a:t>
            </a:r>
          </a:p>
          <a:p>
            <a:pPr algn="ctr"/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Shell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E8C71A4-1848-F92C-C302-206B06A10C75}"/>
              </a:ext>
            </a:extLst>
          </p:cNvPr>
          <p:cNvCxnSpPr>
            <a:cxnSpLocks/>
            <a:stCxn id="1116" idx="1"/>
            <a:endCxn id="46" idx="3"/>
          </p:cNvCxnSpPr>
          <p:nvPr/>
        </p:nvCxnSpPr>
        <p:spPr>
          <a:xfrm flipH="1">
            <a:off x="9464367" y="5198227"/>
            <a:ext cx="660711" cy="71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9E080E3A-6903-0A09-D550-6A796242293E}"/>
              </a:ext>
            </a:extLst>
          </p:cNvPr>
          <p:cNvCxnSpPr>
            <a:cxnSpLocks/>
            <a:stCxn id="1114" idx="2"/>
          </p:cNvCxnSpPr>
          <p:nvPr/>
        </p:nvCxnSpPr>
        <p:spPr>
          <a:xfrm rot="5400000">
            <a:off x="7294096" y="5638354"/>
            <a:ext cx="539390" cy="902829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3836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ED9538-5132-3C41-E1C9-E51CA0C716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" name="Rectangle 1248">
            <a:extLst>
              <a:ext uri="{FF2B5EF4-FFF2-40B4-BE49-F238E27FC236}">
                <a16:creationId xmlns:a16="http://schemas.microsoft.com/office/drawing/2014/main" id="{D8B0DA78-5043-5568-52AA-3369FA4E9186}"/>
              </a:ext>
            </a:extLst>
          </p:cNvPr>
          <p:cNvSpPr/>
          <p:nvPr/>
        </p:nvSpPr>
        <p:spPr>
          <a:xfrm>
            <a:off x="381000" y="228600"/>
            <a:ext cx="8534400" cy="3812474"/>
          </a:xfrm>
          <a:prstGeom prst="rect">
            <a:avLst/>
          </a:prstGeom>
          <a:solidFill>
            <a:srgbClr val="FFFFCC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259" name="Rectangle 1258">
            <a:extLst>
              <a:ext uri="{FF2B5EF4-FFF2-40B4-BE49-F238E27FC236}">
                <a16:creationId xmlns:a16="http://schemas.microsoft.com/office/drawing/2014/main" id="{19B5A46F-3213-9C74-D021-96670ABFA6FC}"/>
              </a:ext>
            </a:extLst>
          </p:cNvPr>
          <p:cNvSpPr/>
          <p:nvPr/>
        </p:nvSpPr>
        <p:spPr>
          <a:xfrm>
            <a:off x="400755" y="4050962"/>
            <a:ext cx="7588900" cy="2796855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264" name="Rectangle 1263">
            <a:extLst>
              <a:ext uri="{FF2B5EF4-FFF2-40B4-BE49-F238E27FC236}">
                <a16:creationId xmlns:a16="http://schemas.microsoft.com/office/drawing/2014/main" id="{F698786F-C735-48CC-012A-6D110E215F9C}"/>
              </a:ext>
            </a:extLst>
          </p:cNvPr>
          <p:cNvSpPr/>
          <p:nvPr/>
        </p:nvSpPr>
        <p:spPr>
          <a:xfrm>
            <a:off x="5113496" y="3370169"/>
            <a:ext cx="6720231" cy="1800969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240" name="Rectangle 1239">
            <a:extLst>
              <a:ext uri="{FF2B5EF4-FFF2-40B4-BE49-F238E27FC236}">
                <a16:creationId xmlns:a16="http://schemas.microsoft.com/office/drawing/2014/main" id="{08BD3ADE-FAD2-9FD6-6D16-DA5D7A91D402}"/>
              </a:ext>
            </a:extLst>
          </p:cNvPr>
          <p:cNvSpPr/>
          <p:nvPr/>
        </p:nvSpPr>
        <p:spPr>
          <a:xfrm>
            <a:off x="4725800" y="621333"/>
            <a:ext cx="1543121" cy="273146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IAC</a:t>
            </a:r>
          </a:p>
        </p:txBody>
      </p:sp>
      <p:sp>
        <p:nvSpPr>
          <p:cNvPr id="1091" name="Rectangle 1090">
            <a:extLst>
              <a:ext uri="{FF2B5EF4-FFF2-40B4-BE49-F238E27FC236}">
                <a16:creationId xmlns:a16="http://schemas.microsoft.com/office/drawing/2014/main" id="{62279A25-1169-0A31-1249-3E2692F9E49B}"/>
              </a:ext>
            </a:extLst>
          </p:cNvPr>
          <p:cNvSpPr/>
          <p:nvPr/>
        </p:nvSpPr>
        <p:spPr>
          <a:xfrm>
            <a:off x="4724400" y="4114801"/>
            <a:ext cx="3074769" cy="266799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IAC</a:t>
            </a:r>
          </a:p>
        </p:txBody>
      </p:sp>
      <p:sp>
        <p:nvSpPr>
          <p:cNvPr id="1080" name="Rectangle 1079">
            <a:extLst>
              <a:ext uri="{FF2B5EF4-FFF2-40B4-BE49-F238E27FC236}">
                <a16:creationId xmlns:a16="http://schemas.microsoft.com/office/drawing/2014/main" id="{D2597DAF-D2CE-8401-0F6E-854A729D215A}"/>
              </a:ext>
            </a:extLst>
          </p:cNvPr>
          <p:cNvSpPr/>
          <p:nvPr/>
        </p:nvSpPr>
        <p:spPr>
          <a:xfrm>
            <a:off x="575135" y="4191000"/>
            <a:ext cx="1543699" cy="25146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IDE</a:t>
            </a:r>
          </a:p>
        </p:txBody>
      </p:sp>
      <p:grpSp>
        <p:nvGrpSpPr>
          <p:cNvPr id="1057" name="Group 1056">
            <a:extLst>
              <a:ext uri="{FF2B5EF4-FFF2-40B4-BE49-F238E27FC236}">
                <a16:creationId xmlns:a16="http://schemas.microsoft.com/office/drawing/2014/main" id="{FB3E365D-F7BC-DB5A-E019-0084389DB556}"/>
              </a:ext>
            </a:extLst>
          </p:cNvPr>
          <p:cNvGrpSpPr/>
          <p:nvPr/>
        </p:nvGrpSpPr>
        <p:grpSpPr>
          <a:xfrm>
            <a:off x="3269308" y="4564837"/>
            <a:ext cx="534281" cy="752696"/>
            <a:chOff x="2183833" y="2669225"/>
            <a:chExt cx="534281" cy="752696"/>
          </a:xfrm>
        </p:grpSpPr>
        <p:pic>
          <p:nvPicPr>
            <p:cNvPr id="1028" name="Picture 4" descr="gaction (Branding Logo For Github Actions) · GitHub">
              <a:extLst>
                <a:ext uri="{FF2B5EF4-FFF2-40B4-BE49-F238E27FC236}">
                  <a16:creationId xmlns:a16="http://schemas.microsoft.com/office/drawing/2014/main" id="{75D5BD41-0E53-642C-E5A9-25FCC94E97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77656" y="2669225"/>
              <a:ext cx="352312" cy="3803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B18C347-C4D7-FA14-5D89-B0BA89299321}"/>
                </a:ext>
              </a:extLst>
            </p:cNvPr>
            <p:cNvSpPr txBox="1"/>
            <p:nvPr/>
          </p:nvSpPr>
          <p:spPr>
            <a:xfrm>
              <a:off x="2183833" y="3021811"/>
              <a:ext cx="534281" cy="400110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>
              <a:defPPr>
                <a:defRPr lang="en-US"/>
              </a:defPPr>
              <a:lvl1pPr algn="ctr">
                <a:defRPr sz="1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defRPr>
              </a:lvl1pPr>
            </a:lstStyle>
            <a:p>
              <a:r>
                <a:rPr lang="en-US" dirty="0"/>
                <a:t>GitHub Actions</a:t>
              </a:r>
            </a:p>
          </p:txBody>
        </p:sp>
      </p:grpSp>
      <p:grpSp>
        <p:nvGrpSpPr>
          <p:cNvPr id="1033" name="Group 1032">
            <a:extLst>
              <a:ext uri="{FF2B5EF4-FFF2-40B4-BE49-F238E27FC236}">
                <a16:creationId xmlns:a16="http://schemas.microsoft.com/office/drawing/2014/main" id="{8240B09E-C033-6BAF-3AC4-AB30EB2E55FB}"/>
              </a:ext>
            </a:extLst>
          </p:cNvPr>
          <p:cNvGrpSpPr/>
          <p:nvPr/>
        </p:nvGrpSpPr>
        <p:grpSpPr>
          <a:xfrm>
            <a:off x="2493161" y="4552039"/>
            <a:ext cx="418494" cy="716043"/>
            <a:chOff x="7004101" y="1277125"/>
            <a:chExt cx="418494" cy="716043"/>
          </a:xfrm>
        </p:grpSpPr>
        <p:pic>
          <p:nvPicPr>
            <p:cNvPr id="1030" name="Picture 6" descr="Github Logo - Free social media icons">
              <a:extLst>
                <a:ext uri="{FF2B5EF4-FFF2-40B4-BE49-F238E27FC236}">
                  <a16:creationId xmlns:a16="http://schemas.microsoft.com/office/drawing/2014/main" id="{11508580-6F14-97A9-921D-975F5292FE8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18871" y="1277125"/>
              <a:ext cx="352751" cy="3804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8723CFA-8C50-F835-0C0D-FCAFBF299D10}"/>
                </a:ext>
              </a:extLst>
            </p:cNvPr>
            <p:cNvSpPr txBox="1"/>
            <p:nvPr/>
          </p:nvSpPr>
          <p:spPr>
            <a:xfrm>
              <a:off x="7004101" y="1593058"/>
              <a:ext cx="418494" cy="400110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>
              <a:defPPr>
                <a:defRPr lang="en-US"/>
              </a:defPPr>
              <a:lvl1pPr algn="ctr">
                <a:defRPr sz="1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defRPr>
              </a:lvl1pPr>
            </a:lstStyle>
            <a:p>
              <a:r>
                <a:rPr lang="en-US" dirty="0"/>
                <a:t>GitHub Repo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6474B147-C76D-4AB4-5A05-F9102BC8FB0D}"/>
              </a:ext>
            </a:extLst>
          </p:cNvPr>
          <p:cNvGrpSpPr/>
          <p:nvPr/>
        </p:nvGrpSpPr>
        <p:grpSpPr>
          <a:xfrm>
            <a:off x="1079691" y="4518068"/>
            <a:ext cx="450473" cy="556094"/>
            <a:chOff x="1232710" y="1279176"/>
            <a:chExt cx="450473" cy="556094"/>
          </a:xfrm>
        </p:grpSpPr>
        <p:pic>
          <p:nvPicPr>
            <p:cNvPr id="1032" name="Picture 8">
              <a:extLst>
                <a:ext uri="{FF2B5EF4-FFF2-40B4-BE49-F238E27FC236}">
                  <a16:creationId xmlns:a16="http://schemas.microsoft.com/office/drawing/2014/main" id="{74089EAB-16DC-49B9-5B4D-A60D3989B70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0281" y="1279176"/>
              <a:ext cx="352067" cy="3803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2EAFA67-CBBE-7647-6B77-0AF427E25832}"/>
                </a:ext>
              </a:extLst>
            </p:cNvPr>
            <p:cNvSpPr txBox="1"/>
            <p:nvPr/>
          </p:nvSpPr>
          <p:spPr>
            <a:xfrm>
              <a:off x="1232710" y="1589049"/>
              <a:ext cx="450473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>
              <a:defPPr>
                <a:defRPr lang="en-US"/>
              </a:defPPr>
              <a:lvl1pPr algn="ctr">
                <a:defRPr sz="1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defRPr>
              </a:lvl1pPr>
            </a:lstStyle>
            <a:p>
              <a:r>
                <a:rPr lang="en-US" dirty="0"/>
                <a:t>VS Code</a:t>
              </a:r>
            </a:p>
          </p:txBody>
        </p:sp>
      </p:grpSp>
      <p:grpSp>
        <p:nvGrpSpPr>
          <p:cNvPr id="1060" name="Group 1059">
            <a:extLst>
              <a:ext uri="{FF2B5EF4-FFF2-40B4-BE49-F238E27FC236}">
                <a16:creationId xmlns:a16="http://schemas.microsoft.com/office/drawing/2014/main" id="{A2FA9722-5ADA-F09D-4263-6E4985344631}"/>
              </a:ext>
            </a:extLst>
          </p:cNvPr>
          <p:cNvGrpSpPr/>
          <p:nvPr/>
        </p:nvGrpSpPr>
        <p:grpSpPr>
          <a:xfrm>
            <a:off x="3942659" y="4563266"/>
            <a:ext cx="534281" cy="729483"/>
            <a:chOff x="2916774" y="2667654"/>
            <a:chExt cx="534281" cy="729483"/>
          </a:xfrm>
        </p:grpSpPr>
        <p:pic>
          <p:nvPicPr>
            <p:cNvPr id="1034" name="Picture 10" descr="Docker, logo, logos icon - Free download on Iconfinder">
              <a:extLst>
                <a:ext uri="{FF2B5EF4-FFF2-40B4-BE49-F238E27FC236}">
                  <a16:creationId xmlns:a16="http://schemas.microsoft.com/office/drawing/2014/main" id="{EFAE52B6-4518-295E-A332-B53EEA73623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8487"/>
            <a:stretch/>
          </p:blipFill>
          <p:spPr bwMode="auto">
            <a:xfrm>
              <a:off x="3000049" y="2667654"/>
              <a:ext cx="352751" cy="3803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163803C-C95A-A853-F304-E1A38372D05C}"/>
                </a:ext>
              </a:extLst>
            </p:cNvPr>
            <p:cNvSpPr txBox="1"/>
            <p:nvPr/>
          </p:nvSpPr>
          <p:spPr>
            <a:xfrm>
              <a:off x="2916774" y="2997027"/>
              <a:ext cx="534281" cy="400110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>
              <a:defPPr>
                <a:defRPr lang="en-US"/>
              </a:defPPr>
              <a:lvl1pPr algn="ctr">
                <a:defRPr sz="1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defRPr>
              </a:lvl1pPr>
            </a:lstStyle>
            <a:p>
              <a:r>
                <a:rPr lang="en-US" dirty="0"/>
                <a:t>Docker</a:t>
              </a:r>
            </a:p>
            <a:p>
              <a:r>
                <a:rPr lang="en-US" dirty="0"/>
                <a:t>Build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5F8C9635-D24C-CD0C-8D78-F7D65696BD20}"/>
              </a:ext>
            </a:extLst>
          </p:cNvPr>
          <p:cNvGrpSpPr/>
          <p:nvPr/>
        </p:nvGrpSpPr>
        <p:grpSpPr>
          <a:xfrm>
            <a:off x="1379038" y="5180946"/>
            <a:ext cx="595955" cy="509095"/>
            <a:chOff x="8167079" y="1277125"/>
            <a:chExt cx="595955" cy="509095"/>
          </a:xfrm>
        </p:grpSpPr>
        <p:pic>
          <p:nvPicPr>
            <p:cNvPr id="1040" name="Picture 16" descr="Playwright icon - Free Download PNG &amp; SVG | Streamline">
              <a:extLst>
                <a:ext uri="{FF2B5EF4-FFF2-40B4-BE49-F238E27FC236}">
                  <a16:creationId xmlns:a16="http://schemas.microsoft.com/office/drawing/2014/main" id="{CB0DB4A2-6DFC-8CB5-727C-3657155113D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88682" y="1277125"/>
              <a:ext cx="352751" cy="3803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25E0026-5169-2F34-C128-68DE7C887F96}"/>
                </a:ext>
              </a:extLst>
            </p:cNvPr>
            <p:cNvSpPr txBox="1"/>
            <p:nvPr/>
          </p:nvSpPr>
          <p:spPr>
            <a:xfrm>
              <a:off x="8167079" y="1539999"/>
              <a:ext cx="595955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>
              <a:defPPr>
                <a:defRPr lang="en-US"/>
              </a:defPPr>
              <a:lvl1pPr algn="ctr">
                <a:defRPr sz="1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defRPr>
              </a:lvl1pPr>
            </a:lstStyle>
            <a:p>
              <a:r>
                <a:rPr lang="en-US" dirty="0"/>
                <a:t>Playwright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D11AC259-C778-7EB2-1ACA-95CF49DC3034}"/>
              </a:ext>
            </a:extLst>
          </p:cNvPr>
          <p:cNvGrpSpPr/>
          <p:nvPr/>
        </p:nvGrpSpPr>
        <p:grpSpPr>
          <a:xfrm>
            <a:off x="770955" y="5180946"/>
            <a:ext cx="488225" cy="556095"/>
            <a:chOff x="541862" y="1279176"/>
            <a:chExt cx="488225" cy="556095"/>
          </a:xfrm>
        </p:grpSpPr>
        <p:pic>
          <p:nvPicPr>
            <p:cNvPr id="1026" name="Picture 2" descr="Python Programming Language icon SVG Vector &amp; PNG Free Download | UXWing">
              <a:extLst>
                <a:ext uri="{FF2B5EF4-FFF2-40B4-BE49-F238E27FC236}">
                  <a16:creationId xmlns:a16="http://schemas.microsoft.com/office/drawing/2014/main" id="{1CE46F1D-049E-7362-5F6E-8698F1A2E37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600" y="1279176"/>
              <a:ext cx="352751" cy="3803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6F39930B-E3E9-74DD-FA55-C211610BE3BB}"/>
                </a:ext>
              </a:extLst>
            </p:cNvPr>
            <p:cNvSpPr txBox="1"/>
            <p:nvPr/>
          </p:nvSpPr>
          <p:spPr>
            <a:xfrm>
              <a:off x="541862" y="1589050"/>
              <a:ext cx="488225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sz="10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Python</a:t>
              </a:r>
            </a:p>
          </p:txBody>
        </p:sp>
      </p:grpSp>
      <p:grpSp>
        <p:nvGrpSpPr>
          <p:cNvPr id="1035" name="Group 1034">
            <a:extLst>
              <a:ext uri="{FF2B5EF4-FFF2-40B4-BE49-F238E27FC236}">
                <a16:creationId xmlns:a16="http://schemas.microsoft.com/office/drawing/2014/main" id="{7B6FD4A1-9700-15AF-64A6-1B498844413D}"/>
              </a:ext>
            </a:extLst>
          </p:cNvPr>
          <p:cNvGrpSpPr/>
          <p:nvPr/>
        </p:nvGrpSpPr>
        <p:grpSpPr>
          <a:xfrm>
            <a:off x="765999" y="5884973"/>
            <a:ext cx="617462" cy="765380"/>
            <a:chOff x="8879193" y="1326923"/>
            <a:chExt cx="617462" cy="765380"/>
          </a:xfrm>
        </p:grpSpPr>
        <p:pic>
          <p:nvPicPr>
            <p:cNvPr id="1042" name="Picture 18" descr="GitHub Actions SVG and transparent PNG icons | TechIcons">
              <a:extLst>
                <a:ext uri="{FF2B5EF4-FFF2-40B4-BE49-F238E27FC236}">
                  <a16:creationId xmlns:a16="http://schemas.microsoft.com/office/drawing/2014/main" id="{459C6454-92B6-2A68-69C0-33B638418A7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73776" y="1326923"/>
              <a:ext cx="352751" cy="3803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3DF5376-215F-BF2B-B974-ED694F8ED020}"/>
                </a:ext>
              </a:extLst>
            </p:cNvPr>
            <p:cNvSpPr txBox="1"/>
            <p:nvPr/>
          </p:nvSpPr>
          <p:spPr>
            <a:xfrm>
              <a:off x="8879193" y="1692193"/>
              <a:ext cx="617462" cy="400110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>
              <a:defPPr>
                <a:defRPr lang="en-US"/>
              </a:defPPr>
              <a:lvl1pPr algn="ctr">
                <a:defRPr sz="1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defRPr>
              </a:lvl1pPr>
            </a:lstStyle>
            <a:p>
              <a:r>
                <a:rPr lang="en-US" dirty="0"/>
                <a:t>GitHub Workflow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45796208-BB45-E763-70E8-7F81EC411ABC}"/>
              </a:ext>
            </a:extLst>
          </p:cNvPr>
          <p:cNvGrpSpPr/>
          <p:nvPr/>
        </p:nvGrpSpPr>
        <p:grpSpPr>
          <a:xfrm>
            <a:off x="6808083" y="2303479"/>
            <a:ext cx="476392" cy="615728"/>
            <a:chOff x="553695" y="2153110"/>
            <a:chExt cx="476392" cy="615728"/>
          </a:xfrm>
        </p:grpSpPr>
        <p:pic>
          <p:nvPicPr>
            <p:cNvPr id="1044" name="Picture 20" descr="Auth0&quot; Icon - Download for free – Iconduck">
              <a:extLst>
                <a:ext uri="{FF2B5EF4-FFF2-40B4-BE49-F238E27FC236}">
                  <a16:creationId xmlns:a16="http://schemas.microsoft.com/office/drawing/2014/main" id="{EB9C5265-C121-2934-552F-01EFBE2F1F0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600" y="2153110"/>
              <a:ext cx="352751" cy="3803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89F6630A-0778-9411-4D69-E4875D9F92E9}"/>
                </a:ext>
              </a:extLst>
            </p:cNvPr>
            <p:cNvSpPr txBox="1"/>
            <p:nvPr/>
          </p:nvSpPr>
          <p:spPr>
            <a:xfrm>
              <a:off x="553695" y="2522617"/>
              <a:ext cx="476392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>
              <a:defPPr>
                <a:defRPr lang="en-US"/>
              </a:defPPr>
              <a:lvl1pPr algn="ctr">
                <a:defRPr sz="1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defRPr>
              </a:lvl1pPr>
            </a:lstStyle>
            <a:p>
              <a:r>
                <a:rPr lang="en-US" dirty="0"/>
                <a:t>Auth0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B6921364-5616-AC0D-A038-D75DF09723B2}"/>
              </a:ext>
            </a:extLst>
          </p:cNvPr>
          <p:cNvGrpSpPr/>
          <p:nvPr/>
        </p:nvGrpSpPr>
        <p:grpSpPr>
          <a:xfrm>
            <a:off x="8068016" y="2293954"/>
            <a:ext cx="587827" cy="626567"/>
            <a:chOff x="1901262" y="2153110"/>
            <a:chExt cx="587827" cy="626567"/>
          </a:xfrm>
        </p:grpSpPr>
        <p:pic>
          <p:nvPicPr>
            <p:cNvPr id="1050" name="Picture 26" descr="End-user | Definition">
              <a:extLst>
                <a:ext uri="{FF2B5EF4-FFF2-40B4-BE49-F238E27FC236}">
                  <a16:creationId xmlns:a16="http://schemas.microsoft.com/office/drawing/2014/main" id="{65596FA5-56AA-240B-7D82-E55B598CA7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66751" y="2153110"/>
              <a:ext cx="256850" cy="3852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057AAF6D-CE67-826D-5DE2-0DCA799E22C7}"/>
                </a:ext>
              </a:extLst>
            </p:cNvPr>
            <p:cNvSpPr txBox="1"/>
            <p:nvPr/>
          </p:nvSpPr>
          <p:spPr>
            <a:xfrm>
              <a:off x="1901262" y="2533456"/>
              <a:ext cx="587827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>
              <a:defPPr>
                <a:defRPr lang="en-US"/>
              </a:defPPr>
              <a:lvl1pPr algn="ctr">
                <a:defRPr sz="1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defRPr>
              </a:lvl1pPr>
            </a:lstStyle>
            <a:p>
              <a:r>
                <a:rPr lang="en-US" dirty="0"/>
                <a:t>End User</a:t>
              </a: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7CE03E19-A41D-3101-9591-DDBE2D8F1AFD}"/>
              </a:ext>
            </a:extLst>
          </p:cNvPr>
          <p:cNvGrpSpPr/>
          <p:nvPr/>
        </p:nvGrpSpPr>
        <p:grpSpPr>
          <a:xfrm>
            <a:off x="1304928" y="5958683"/>
            <a:ext cx="756780" cy="556093"/>
            <a:chOff x="1770406" y="1279176"/>
            <a:chExt cx="756780" cy="556093"/>
          </a:xfrm>
        </p:grpSpPr>
        <p:pic>
          <p:nvPicPr>
            <p:cNvPr id="1038" name="Picture 14" descr="terraform&quot; Icon - Download for free – Iconduck">
              <a:extLst>
                <a:ext uri="{FF2B5EF4-FFF2-40B4-BE49-F238E27FC236}">
                  <a16:creationId xmlns:a16="http://schemas.microsoft.com/office/drawing/2014/main" id="{FB992BEA-AF8E-5130-BA23-B7F3633C475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72421" y="1279176"/>
              <a:ext cx="352751" cy="3762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58" name="TextBox 1057">
              <a:extLst>
                <a:ext uri="{FF2B5EF4-FFF2-40B4-BE49-F238E27FC236}">
                  <a16:creationId xmlns:a16="http://schemas.microsoft.com/office/drawing/2014/main" id="{8AD90DA6-F900-62C8-282E-E08A9CBA293C}"/>
                </a:ext>
              </a:extLst>
            </p:cNvPr>
            <p:cNvSpPr txBox="1"/>
            <p:nvPr/>
          </p:nvSpPr>
          <p:spPr>
            <a:xfrm>
              <a:off x="1770406" y="1589048"/>
              <a:ext cx="756780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>
              <a:defPPr>
                <a:defRPr lang="en-US"/>
              </a:defPPr>
              <a:lvl1pPr algn="ctr">
                <a:defRPr sz="1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defRPr>
              </a:lvl1pPr>
            </a:lstStyle>
            <a:p>
              <a:r>
                <a:rPr lang="en-US" dirty="0"/>
                <a:t>Terraform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D701261-620C-D631-B991-D537E05FACB6}"/>
              </a:ext>
            </a:extLst>
          </p:cNvPr>
          <p:cNvGrpSpPr/>
          <p:nvPr/>
        </p:nvGrpSpPr>
        <p:grpSpPr>
          <a:xfrm>
            <a:off x="6187995" y="4527864"/>
            <a:ext cx="352751" cy="561220"/>
            <a:chOff x="4854282" y="1269160"/>
            <a:chExt cx="352751" cy="561220"/>
          </a:xfrm>
        </p:grpSpPr>
        <p:pic>
          <p:nvPicPr>
            <p:cNvPr id="1064" name="Picture 34" descr="S3 Bucket with Objects | AWS Storage">
              <a:extLst>
                <a:ext uri="{FF2B5EF4-FFF2-40B4-BE49-F238E27FC236}">
                  <a16:creationId xmlns:a16="http://schemas.microsoft.com/office/drawing/2014/main" id="{CBE95590-C19F-882C-B79E-05A0C24E2B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54282" y="1269160"/>
              <a:ext cx="352751" cy="3803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65" name="TextBox 1064">
              <a:extLst>
                <a:ext uri="{FF2B5EF4-FFF2-40B4-BE49-F238E27FC236}">
                  <a16:creationId xmlns:a16="http://schemas.microsoft.com/office/drawing/2014/main" id="{4DFC4C1F-A953-8115-D8F8-625D820464AE}"/>
                </a:ext>
              </a:extLst>
            </p:cNvPr>
            <p:cNvSpPr txBox="1"/>
            <p:nvPr/>
          </p:nvSpPr>
          <p:spPr>
            <a:xfrm>
              <a:off x="4886273" y="1584159"/>
              <a:ext cx="288767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>
              <a:defPPr>
                <a:defRPr lang="en-US"/>
              </a:defPPr>
              <a:lvl1pPr algn="ctr">
                <a:defRPr sz="1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defRPr>
              </a:lvl1pPr>
            </a:lstStyle>
            <a:p>
              <a:r>
                <a:rPr lang="en-US" dirty="0"/>
                <a:t>S3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2CBDF35-A901-F9CC-4D46-DC1A5C42047C}"/>
              </a:ext>
            </a:extLst>
          </p:cNvPr>
          <p:cNvGrpSpPr/>
          <p:nvPr/>
        </p:nvGrpSpPr>
        <p:grpSpPr>
          <a:xfrm>
            <a:off x="6007341" y="5228656"/>
            <a:ext cx="724991" cy="620653"/>
            <a:chOff x="3840875" y="1275074"/>
            <a:chExt cx="724991" cy="620653"/>
          </a:xfrm>
        </p:grpSpPr>
        <p:pic>
          <p:nvPicPr>
            <p:cNvPr id="1066" name="Picture 36" descr="5 New Features in AWS Fargate Version 1.4 | Logicata">
              <a:extLst>
                <a:ext uri="{FF2B5EF4-FFF2-40B4-BE49-F238E27FC236}">
                  <a16:creationId xmlns:a16="http://schemas.microsoft.com/office/drawing/2014/main" id="{9C1BA5F8-0B9E-1A86-E4D1-CA2CC38F9A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26996" y="1275074"/>
              <a:ext cx="352751" cy="3803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67" name="TextBox 1066">
              <a:extLst>
                <a:ext uri="{FF2B5EF4-FFF2-40B4-BE49-F238E27FC236}">
                  <a16:creationId xmlns:a16="http://schemas.microsoft.com/office/drawing/2014/main" id="{ACEE9E57-9C65-E848-B931-DE6377F6C7B3}"/>
                </a:ext>
              </a:extLst>
            </p:cNvPr>
            <p:cNvSpPr txBox="1"/>
            <p:nvPr/>
          </p:nvSpPr>
          <p:spPr>
            <a:xfrm>
              <a:off x="3840875" y="1649506"/>
              <a:ext cx="724991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>
              <a:defPPr>
                <a:defRPr lang="en-US"/>
              </a:defPPr>
              <a:lvl1pPr algn="ctr">
                <a:defRPr sz="1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defRPr>
              </a:lvl1pPr>
            </a:lstStyle>
            <a:p>
              <a:r>
                <a:rPr lang="en-US" dirty="0"/>
                <a:t>ECS Fargate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9B3FC3B-2981-1C7D-4E57-4D7FED5749ED}"/>
              </a:ext>
            </a:extLst>
          </p:cNvPr>
          <p:cNvGrpSpPr/>
          <p:nvPr/>
        </p:nvGrpSpPr>
        <p:grpSpPr>
          <a:xfrm>
            <a:off x="6964546" y="6052075"/>
            <a:ext cx="685038" cy="562153"/>
            <a:chOff x="6084755" y="1277125"/>
            <a:chExt cx="685038" cy="562153"/>
          </a:xfrm>
        </p:grpSpPr>
        <p:pic>
          <p:nvPicPr>
            <p:cNvPr id="1068" name="Picture 38" descr="AWS CloudWatch Logs">
              <a:extLst>
                <a:ext uri="{FF2B5EF4-FFF2-40B4-BE49-F238E27FC236}">
                  <a16:creationId xmlns:a16="http://schemas.microsoft.com/office/drawing/2014/main" id="{DBA2C1E4-66B4-3B35-196B-2DE3539294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54048" y="1277125"/>
              <a:ext cx="351646" cy="3803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69" name="TextBox 1068">
              <a:extLst>
                <a:ext uri="{FF2B5EF4-FFF2-40B4-BE49-F238E27FC236}">
                  <a16:creationId xmlns:a16="http://schemas.microsoft.com/office/drawing/2014/main" id="{3BC36A3F-BB76-C81D-4253-189ED9B67340}"/>
                </a:ext>
              </a:extLst>
            </p:cNvPr>
            <p:cNvSpPr txBox="1"/>
            <p:nvPr/>
          </p:nvSpPr>
          <p:spPr>
            <a:xfrm>
              <a:off x="6084755" y="1593057"/>
              <a:ext cx="685038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>
              <a:defPPr>
                <a:defRPr lang="en-US"/>
              </a:defPPr>
              <a:lvl1pPr algn="ctr">
                <a:defRPr sz="1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defRPr>
              </a:lvl1pPr>
            </a:lstStyle>
            <a:p>
              <a:r>
                <a:rPr lang="en-US" dirty="0"/>
                <a:t>CloudWatch</a:t>
              </a:r>
            </a:p>
          </p:txBody>
        </p:sp>
      </p:grpSp>
      <p:grpSp>
        <p:nvGrpSpPr>
          <p:cNvPr id="1024" name="Group 1023">
            <a:extLst>
              <a:ext uri="{FF2B5EF4-FFF2-40B4-BE49-F238E27FC236}">
                <a16:creationId xmlns:a16="http://schemas.microsoft.com/office/drawing/2014/main" id="{60D5A23F-0D33-6DB2-3FB9-9C5615C6E224}"/>
              </a:ext>
            </a:extLst>
          </p:cNvPr>
          <p:cNvGrpSpPr/>
          <p:nvPr/>
        </p:nvGrpSpPr>
        <p:grpSpPr>
          <a:xfrm>
            <a:off x="5308875" y="5231005"/>
            <a:ext cx="376970" cy="560195"/>
            <a:chOff x="3361610" y="1275074"/>
            <a:chExt cx="376970" cy="560195"/>
          </a:xfrm>
        </p:grpSpPr>
        <p:pic>
          <p:nvPicPr>
            <p:cNvPr id="1070" name="Picture 12" descr="Amazon ECR | AWS Compute">
              <a:extLst>
                <a:ext uri="{FF2B5EF4-FFF2-40B4-BE49-F238E27FC236}">
                  <a16:creationId xmlns:a16="http://schemas.microsoft.com/office/drawing/2014/main" id="{E30E0ED3-C791-CEC1-E22D-EA92E9F2B3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61610" y="1275074"/>
              <a:ext cx="376970" cy="3803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71" name="TextBox 1070">
              <a:extLst>
                <a:ext uri="{FF2B5EF4-FFF2-40B4-BE49-F238E27FC236}">
                  <a16:creationId xmlns:a16="http://schemas.microsoft.com/office/drawing/2014/main" id="{650AF755-B50B-2863-59AC-342400D2BDA5}"/>
                </a:ext>
              </a:extLst>
            </p:cNvPr>
            <p:cNvSpPr txBox="1"/>
            <p:nvPr/>
          </p:nvSpPr>
          <p:spPr>
            <a:xfrm>
              <a:off x="3410099" y="1589048"/>
              <a:ext cx="279992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>
              <a:defPPr>
                <a:defRPr lang="en-US"/>
              </a:defPPr>
              <a:lvl1pPr algn="ctr">
                <a:defRPr sz="1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defRPr>
              </a:lvl1pPr>
            </a:lstStyle>
            <a:p>
              <a:r>
                <a:rPr lang="en-US" dirty="0"/>
                <a:t>ECR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AD7E4DA-524C-225E-6236-D1E215F0CC03}"/>
              </a:ext>
            </a:extLst>
          </p:cNvPr>
          <p:cNvGrpSpPr/>
          <p:nvPr/>
        </p:nvGrpSpPr>
        <p:grpSpPr>
          <a:xfrm>
            <a:off x="6091303" y="6052075"/>
            <a:ext cx="592318" cy="711427"/>
            <a:chOff x="5340338" y="1277125"/>
            <a:chExt cx="592318" cy="711427"/>
          </a:xfrm>
        </p:grpSpPr>
        <p:pic>
          <p:nvPicPr>
            <p:cNvPr id="1075" name="Picture 1074">
              <a:extLst>
                <a:ext uri="{FF2B5EF4-FFF2-40B4-BE49-F238E27FC236}">
                  <a16:creationId xmlns:a16="http://schemas.microsoft.com/office/drawing/2014/main" id="{4696ED94-893B-0F86-4DCC-43C8D1727432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rcRect l="11468" t="6564" r="7282" b="7650"/>
            <a:stretch/>
          </p:blipFill>
          <p:spPr>
            <a:xfrm>
              <a:off x="5460122" y="1277125"/>
              <a:ext cx="352750" cy="380346"/>
            </a:xfrm>
            <a:prstGeom prst="rect">
              <a:avLst/>
            </a:prstGeom>
          </p:spPr>
        </p:pic>
        <p:sp>
          <p:nvSpPr>
            <p:cNvPr id="1076" name="TextBox 1075">
              <a:extLst>
                <a:ext uri="{FF2B5EF4-FFF2-40B4-BE49-F238E27FC236}">
                  <a16:creationId xmlns:a16="http://schemas.microsoft.com/office/drawing/2014/main" id="{25207517-A879-B4D2-46B3-0DED21868E5F}"/>
                </a:ext>
              </a:extLst>
            </p:cNvPr>
            <p:cNvSpPr txBox="1"/>
            <p:nvPr/>
          </p:nvSpPr>
          <p:spPr>
            <a:xfrm>
              <a:off x="5340338" y="1588442"/>
              <a:ext cx="592318" cy="400110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>
              <a:defPPr>
                <a:defRPr lang="en-US"/>
              </a:defPPr>
              <a:lvl1pPr algn="ctr">
                <a:defRPr sz="1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defRPr>
              </a:lvl1pPr>
            </a:lstStyle>
            <a:p>
              <a:r>
                <a:rPr lang="en-US" dirty="0"/>
                <a:t>Event Bridge</a:t>
              </a:r>
            </a:p>
          </p:txBody>
        </p:sp>
      </p:grpSp>
      <p:grpSp>
        <p:nvGrpSpPr>
          <p:cNvPr id="1132" name="Group 1131">
            <a:extLst>
              <a:ext uri="{FF2B5EF4-FFF2-40B4-BE49-F238E27FC236}">
                <a16:creationId xmlns:a16="http://schemas.microsoft.com/office/drawing/2014/main" id="{995D66D3-A8CF-E0EE-8806-9CAB56E8EA52}"/>
              </a:ext>
            </a:extLst>
          </p:cNvPr>
          <p:cNvGrpSpPr/>
          <p:nvPr/>
        </p:nvGrpSpPr>
        <p:grpSpPr>
          <a:xfrm>
            <a:off x="8128883" y="1295400"/>
            <a:ext cx="466093" cy="633471"/>
            <a:chOff x="312254" y="1056123"/>
            <a:chExt cx="466093" cy="633471"/>
          </a:xfrm>
        </p:grpSpPr>
        <p:pic>
          <p:nvPicPr>
            <p:cNvPr id="1048" name="Picture 24" descr="Email Icon Blue transparent PNG - StickPNG">
              <a:extLst>
                <a:ext uri="{FF2B5EF4-FFF2-40B4-BE49-F238E27FC236}">
                  <a16:creationId xmlns:a16="http://schemas.microsoft.com/office/drawing/2014/main" id="{42367507-96B2-E8AA-8E82-39D22E47D9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8926" y="1056123"/>
              <a:ext cx="352751" cy="3803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94" name="TextBox 1093">
              <a:extLst>
                <a:ext uri="{FF2B5EF4-FFF2-40B4-BE49-F238E27FC236}">
                  <a16:creationId xmlns:a16="http://schemas.microsoft.com/office/drawing/2014/main" id="{274C854D-3567-8BAF-B78F-E3F0FA3995F7}"/>
                </a:ext>
              </a:extLst>
            </p:cNvPr>
            <p:cNvSpPr txBox="1"/>
            <p:nvPr/>
          </p:nvSpPr>
          <p:spPr>
            <a:xfrm>
              <a:off x="312254" y="1443373"/>
              <a:ext cx="466093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>
              <a:defPPr>
                <a:defRPr lang="en-US"/>
              </a:defPPr>
              <a:lvl1pPr algn="ctr">
                <a:defRPr sz="1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defRPr>
              </a:lvl1pPr>
            </a:lstStyle>
            <a:p>
              <a:r>
                <a:rPr lang="en-US" dirty="0"/>
                <a:t>Email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EA6107AF-F287-6BCD-C32B-C36F953017CD}"/>
              </a:ext>
            </a:extLst>
          </p:cNvPr>
          <p:cNvGrpSpPr/>
          <p:nvPr/>
        </p:nvGrpSpPr>
        <p:grpSpPr>
          <a:xfrm>
            <a:off x="10896600" y="1455267"/>
            <a:ext cx="534281" cy="714084"/>
            <a:chOff x="2542393" y="1275074"/>
            <a:chExt cx="534281" cy="714084"/>
          </a:xfrm>
        </p:grpSpPr>
        <p:pic>
          <p:nvPicPr>
            <p:cNvPr id="1082" name="Picture 1081">
              <a:extLst>
                <a:ext uri="{FF2B5EF4-FFF2-40B4-BE49-F238E27FC236}">
                  <a16:creationId xmlns:a16="http://schemas.microsoft.com/office/drawing/2014/main" id="{1EBD8925-A000-D6F9-E0FE-A2A1D13CE746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2610108" y="1275074"/>
              <a:ext cx="341769" cy="380346"/>
            </a:xfrm>
            <a:prstGeom prst="rect">
              <a:avLst/>
            </a:prstGeom>
          </p:spPr>
        </p:pic>
        <p:sp>
          <p:nvSpPr>
            <p:cNvPr id="1107" name="TextBox 1106">
              <a:extLst>
                <a:ext uri="{FF2B5EF4-FFF2-40B4-BE49-F238E27FC236}">
                  <a16:creationId xmlns:a16="http://schemas.microsoft.com/office/drawing/2014/main" id="{FD30D259-4C61-B3E4-D655-B95F2EEC7EAC}"/>
                </a:ext>
              </a:extLst>
            </p:cNvPr>
            <p:cNvSpPr txBox="1"/>
            <p:nvPr/>
          </p:nvSpPr>
          <p:spPr>
            <a:xfrm>
              <a:off x="2542393" y="1589048"/>
              <a:ext cx="534281" cy="400110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>
              <a:defPPr>
                <a:defRPr lang="en-US"/>
              </a:defPPr>
              <a:lvl1pPr algn="ctr">
                <a:defRPr sz="1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defRPr>
              </a:lvl1pPr>
            </a:lstStyle>
            <a:p>
              <a:r>
                <a:rPr lang="en-US" dirty="0"/>
                <a:t>Secrets Manager</a:t>
              </a:r>
            </a:p>
          </p:txBody>
        </p:sp>
      </p:grpSp>
      <p:grpSp>
        <p:nvGrpSpPr>
          <p:cNvPr id="1122" name="Group 1121">
            <a:extLst>
              <a:ext uri="{FF2B5EF4-FFF2-40B4-BE49-F238E27FC236}">
                <a16:creationId xmlns:a16="http://schemas.microsoft.com/office/drawing/2014/main" id="{5DCFB6B3-A576-BF7D-4A07-0B6A4F3078EC}"/>
              </a:ext>
            </a:extLst>
          </p:cNvPr>
          <p:cNvGrpSpPr/>
          <p:nvPr/>
        </p:nvGrpSpPr>
        <p:grpSpPr>
          <a:xfrm>
            <a:off x="10241725" y="1514417"/>
            <a:ext cx="342012" cy="571532"/>
            <a:chOff x="7679508" y="1267745"/>
            <a:chExt cx="342012" cy="571532"/>
          </a:xfrm>
        </p:grpSpPr>
        <p:pic>
          <p:nvPicPr>
            <p:cNvPr id="1110" name="Picture 46" descr="aws iam&quot; Icon - Download for free – Iconduck">
              <a:extLst>
                <a:ext uri="{FF2B5EF4-FFF2-40B4-BE49-F238E27FC236}">
                  <a16:creationId xmlns:a16="http://schemas.microsoft.com/office/drawing/2014/main" id="{1705A0A7-5221-2BE5-383F-68FAB8F596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54938" y="1267745"/>
              <a:ext cx="199828" cy="3817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11" name="TextBox 1110">
              <a:extLst>
                <a:ext uri="{FF2B5EF4-FFF2-40B4-BE49-F238E27FC236}">
                  <a16:creationId xmlns:a16="http://schemas.microsoft.com/office/drawing/2014/main" id="{42A49317-598A-C632-0DF4-A4FA5007B68D}"/>
                </a:ext>
              </a:extLst>
            </p:cNvPr>
            <p:cNvSpPr txBox="1"/>
            <p:nvPr/>
          </p:nvSpPr>
          <p:spPr>
            <a:xfrm>
              <a:off x="7679508" y="1593056"/>
              <a:ext cx="342012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>
              <a:defPPr>
                <a:defRPr lang="en-US"/>
              </a:defPPr>
              <a:lvl1pPr algn="ctr">
                <a:defRPr sz="1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defRPr>
              </a:lvl1pPr>
            </a:lstStyle>
            <a:p>
              <a:r>
                <a:rPr lang="en-US" dirty="0"/>
                <a:t>IAM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1B3A2A82-004E-8DCD-523E-CC10EC7FEE32}"/>
              </a:ext>
            </a:extLst>
          </p:cNvPr>
          <p:cNvGrpSpPr/>
          <p:nvPr/>
        </p:nvGrpSpPr>
        <p:grpSpPr>
          <a:xfrm>
            <a:off x="5197715" y="4545341"/>
            <a:ext cx="666599" cy="612760"/>
            <a:chOff x="2589558" y="2637478"/>
            <a:chExt cx="666599" cy="612760"/>
          </a:xfrm>
        </p:grpSpPr>
        <p:pic>
          <p:nvPicPr>
            <p:cNvPr id="1113" name="Picture 48" descr="aws cloudfront&quot; Icon - Download for free – Iconduck">
              <a:extLst>
                <a:ext uri="{FF2B5EF4-FFF2-40B4-BE49-F238E27FC236}">
                  <a16:creationId xmlns:a16="http://schemas.microsoft.com/office/drawing/2014/main" id="{3D7694A8-69E6-2B2C-96B1-9E8C4B28EF6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45143" y="2637478"/>
              <a:ext cx="352751" cy="3852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14" name="TextBox 1113">
              <a:extLst>
                <a:ext uri="{FF2B5EF4-FFF2-40B4-BE49-F238E27FC236}">
                  <a16:creationId xmlns:a16="http://schemas.microsoft.com/office/drawing/2014/main" id="{17DD6BB0-060C-3A72-A2CE-07F93A6A4FF3}"/>
                </a:ext>
              </a:extLst>
            </p:cNvPr>
            <p:cNvSpPr txBox="1"/>
            <p:nvPr/>
          </p:nvSpPr>
          <p:spPr>
            <a:xfrm>
              <a:off x="2589558" y="3004017"/>
              <a:ext cx="666599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>
              <a:defPPr>
                <a:defRPr lang="en-US"/>
              </a:defPPr>
              <a:lvl1pPr algn="ctr">
                <a:defRPr sz="1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defRPr>
              </a:lvl1pPr>
            </a:lstStyle>
            <a:p>
              <a:r>
                <a:rPr lang="en-US" dirty="0"/>
                <a:t>CloudFront</a:t>
              </a:r>
            </a:p>
          </p:txBody>
        </p:sp>
      </p:grpSp>
      <p:grpSp>
        <p:nvGrpSpPr>
          <p:cNvPr id="1098" name="Group 1097">
            <a:extLst>
              <a:ext uri="{FF2B5EF4-FFF2-40B4-BE49-F238E27FC236}">
                <a16:creationId xmlns:a16="http://schemas.microsoft.com/office/drawing/2014/main" id="{FFC56AFB-AECF-E754-25F5-DEC790782E29}"/>
              </a:ext>
            </a:extLst>
          </p:cNvPr>
          <p:cNvGrpSpPr/>
          <p:nvPr/>
        </p:nvGrpSpPr>
        <p:grpSpPr>
          <a:xfrm>
            <a:off x="3152040" y="5953958"/>
            <a:ext cx="378119" cy="704926"/>
            <a:chOff x="1539415" y="5222709"/>
            <a:chExt cx="378119" cy="704926"/>
          </a:xfrm>
        </p:grpSpPr>
        <p:pic>
          <p:nvPicPr>
            <p:cNvPr id="46" name="Picture 32">
              <a:extLst>
                <a:ext uri="{FF2B5EF4-FFF2-40B4-BE49-F238E27FC236}">
                  <a16:creationId xmlns:a16="http://schemas.microsoft.com/office/drawing/2014/main" id="{C9C51CBE-049E-B632-5CE9-DA1B9CF300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57104" y="5222709"/>
              <a:ext cx="352751" cy="3803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98C701EC-6DEC-3CA4-FF57-1F8B6772E2C8}"/>
                </a:ext>
              </a:extLst>
            </p:cNvPr>
            <p:cNvSpPr txBox="1"/>
            <p:nvPr/>
          </p:nvSpPr>
          <p:spPr>
            <a:xfrm>
              <a:off x="1539415" y="5527525"/>
              <a:ext cx="378119" cy="400110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>
              <a:defPPr>
                <a:defRPr lang="en-US"/>
              </a:defPPr>
              <a:lvl1pPr algn="ctr">
                <a:defRPr sz="1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defRPr>
              </a:lvl1pPr>
            </a:lstStyle>
            <a:p>
              <a:r>
                <a:rPr lang="en-US" dirty="0"/>
                <a:t>Power</a:t>
              </a:r>
            </a:p>
            <a:p>
              <a:r>
                <a:rPr lang="en-US" dirty="0"/>
                <a:t>Shell</a:t>
              </a:r>
            </a:p>
          </p:txBody>
        </p:sp>
      </p:grpSp>
      <p:grpSp>
        <p:nvGrpSpPr>
          <p:cNvPr id="1129" name="Group 1128">
            <a:extLst>
              <a:ext uri="{FF2B5EF4-FFF2-40B4-BE49-F238E27FC236}">
                <a16:creationId xmlns:a16="http://schemas.microsoft.com/office/drawing/2014/main" id="{317B50A5-10D5-B2C5-14DD-33465CF1C56F}"/>
              </a:ext>
            </a:extLst>
          </p:cNvPr>
          <p:cNvGrpSpPr/>
          <p:nvPr/>
        </p:nvGrpSpPr>
        <p:grpSpPr>
          <a:xfrm>
            <a:off x="5315915" y="1646514"/>
            <a:ext cx="423037" cy="612759"/>
            <a:chOff x="2451212" y="1063027"/>
            <a:chExt cx="423037" cy="612759"/>
          </a:xfrm>
        </p:grpSpPr>
        <p:pic>
          <p:nvPicPr>
            <p:cNvPr id="8" name="Picture 2" descr="Cloud Icons | AWS Lambda">
              <a:extLst>
                <a:ext uri="{FF2B5EF4-FFF2-40B4-BE49-F238E27FC236}">
                  <a16:creationId xmlns:a16="http://schemas.microsoft.com/office/drawing/2014/main" id="{48836009-4475-080E-0807-B3522874D2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6356" y="1063027"/>
              <a:ext cx="352751" cy="3852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4E5133C-B6CD-EAA2-6386-9B19CD94F6ED}"/>
                </a:ext>
              </a:extLst>
            </p:cNvPr>
            <p:cNvSpPr txBox="1"/>
            <p:nvPr/>
          </p:nvSpPr>
          <p:spPr>
            <a:xfrm>
              <a:off x="2451212" y="1429565"/>
              <a:ext cx="423037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>
              <a:defPPr>
                <a:defRPr lang="en-US"/>
              </a:defPPr>
              <a:lvl1pPr algn="ctr">
                <a:defRPr sz="1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defRPr>
              </a:lvl1pPr>
            </a:lstStyle>
            <a:p>
              <a:r>
                <a:rPr lang="en-US" dirty="0"/>
                <a:t>Lambda</a:t>
              </a:r>
            </a:p>
          </p:txBody>
        </p:sp>
      </p:grpSp>
      <p:grpSp>
        <p:nvGrpSpPr>
          <p:cNvPr id="1128" name="Group 1127">
            <a:extLst>
              <a:ext uri="{FF2B5EF4-FFF2-40B4-BE49-F238E27FC236}">
                <a16:creationId xmlns:a16="http://schemas.microsoft.com/office/drawing/2014/main" id="{B4F07496-9FA2-4980-122E-7D7B5C45A4D8}"/>
              </a:ext>
            </a:extLst>
          </p:cNvPr>
          <p:cNvGrpSpPr/>
          <p:nvPr/>
        </p:nvGrpSpPr>
        <p:grpSpPr>
          <a:xfrm>
            <a:off x="5089926" y="2568471"/>
            <a:ext cx="906846" cy="626566"/>
            <a:chOff x="2973375" y="1049219"/>
            <a:chExt cx="906846" cy="626566"/>
          </a:xfrm>
        </p:grpSpPr>
        <p:pic>
          <p:nvPicPr>
            <p:cNvPr id="13" name="Picture 4" descr="aws api gateway&quot; Icon - Download for free – Iconduck">
              <a:extLst>
                <a:ext uri="{FF2B5EF4-FFF2-40B4-BE49-F238E27FC236}">
                  <a16:creationId xmlns:a16="http://schemas.microsoft.com/office/drawing/2014/main" id="{7B611B19-1431-5374-98BF-30CCB10CA3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46105" y="1049219"/>
              <a:ext cx="352751" cy="3803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0CA9E10-BC46-7F91-CF26-E06FEC57E923}"/>
                </a:ext>
              </a:extLst>
            </p:cNvPr>
            <p:cNvSpPr txBox="1"/>
            <p:nvPr/>
          </p:nvSpPr>
          <p:spPr>
            <a:xfrm>
              <a:off x="2973375" y="1429564"/>
              <a:ext cx="906846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>
              <a:defPPr>
                <a:defRPr lang="en-US"/>
              </a:defPPr>
              <a:lvl1pPr algn="ctr">
                <a:defRPr sz="1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defRPr>
              </a:lvl1pPr>
            </a:lstStyle>
            <a:p>
              <a:r>
                <a:rPr lang="en-US" dirty="0"/>
                <a:t>API Gateway</a:t>
              </a:r>
            </a:p>
          </p:txBody>
        </p:sp>
      </p:grpSp>
      <p:grpSp>
        <p:nvGrpSpPr>
          <p:cNvPr id="1134" name="Group 1133">
            <a:extLst>
              <a:ext uri="{FF2B5EF4-FFF2-40B4-BE49-F238E27FC236}">
                <a16:creationId xmlns:a16="http://schemas.microsoft.com/office/drawing/2014/main" id="{5DB26934-8CD9-2353-0B3F-625B6B490C7F}"/>
              </a:ext>
            </a:extLst>
          </p:cNvPr>
          <p:cNvGrpSpPr/>
          <p:nvPr/>
        </p:nvGrpSpPr>
        <p:grpSpPr>
          <a:xfrm>
            <a:off x="5057139" y="3433921"/>
            <a:ext cx="967762" cy="607153"/>
            <a:chOff x="2985849" y="287414"/>
            <a:chExt cx="967762" cy="607153"/>
          </a:xfrm>
        </p:grpSpPr>
        <p:pic>
          <p:nvPicPr>
            <p:cNvPr id="27" name="Picture 16" descr="Lindblad logo">
              <a:extLst>
                <a:ext uri="{FF2B5EF4-FFF2-40B4-BE49-F238E27FC236}">
                  <a16:creationId xmlns:a16="http://schemas.microsoft.com/office/drawing/2014/main" id="{C3EBEB37-EC70-2470-2EB8-60E6933BCA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93355" y="287414"/>
              <a:ext cx="352751" cy="3803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7E0418B-7482-8366-EF18-A02A9F6BD0DE}"/>
                </a:ext>
              </a:extLst>
            </p:cNvPr>
            <p:cNvSpPr txBox="1"/>
            <p:nvPr/>
          </p:nvSpPr>
          <p:spPr>
            <a:xfrm>
              <a:off x="2985849" y="648346"/>
              <a:ext cx="967762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>
              <a:defPPr>
                <a:defRPr lang="en-US"/>
              </a:defPPr>
              <a:lvl1pPr algn="ctr">
                <a:defRPr sz="1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defRPr>
              </a:lvl1pPr>
            </a:lstStyle>
            <a:p>
              <a:r>
                <a:rPr lang="en-US" dirty="0"/>
                <a:t>Cruise Viewer</a:t>
              </a:r>
            </a:p>
          </p:txBody>
        </p:sp>
      </p:grpSp>
      <p:grpSp>
        <p:nvGrpSpPr>
          <p:cNvPr id="1126" name="Group 1125">
            <a:extLst>
              <a:ext uri="{FF2B5EF4-FFF2-40B4-BE49-F238E27FC236}">
                <a16:creationId xmlns:a16="http://schemas.microsoft.com/office/drawing/2014/main" id="{8193F21B-17F7-52A0-85D1-B87C724F8CE3}"/>
              </a:ext>
            </a:extLst>
          </p:cNvPr>
          <p:cNvGrpSpPr/>
          <p:nvPr/>
        </p:nvGrpSpPr>
        <p:grpSpPr>
          <a:xfrm>
            <a:off x="7474236" y="1664129"/>
            <a:ext cx="459736" cy="643877"/>
            <a:chOff x="4734234" y="333240"/>
            <a:chExt cx="459736" cy="643877"/>
          </a:xfrm>
        </p:grpSpPr>
        <p:pic>
          <p:nvPicPr>
            <p:cNvPr id="1052" name="Picture 28" descr="Cloudflare SVG and transparent PNG icons | TechIcons">
              <a:extLst>
                <a:ext uri="{FF2B5EF4-FFF2-40B4-BE49-F238E27FC236}">
                  <a16:creationId xmlns:a16="http://schemas.microsoft.com/office/drawing/2014/main" id="{34C03D85-4EB1-BFED-E12B-6C991EC1DA8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3480" b="22055"/>
            <a:stretch/>
          </p:blipFill>
          <p:spPr bwMode="auto">
            <a:xfrm>
              <a:off x="4787727" y="333240"/>
              <a:ext cx="352751" cy="2610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36480B35-5F8C-8295-4866-5F2A75C94EDF}"/>
                </a:ext>
              </a:extLst>
            </p:cNvPr>
            <p:cNvSpPr txBox="1"/>
            <p:nvPr/>
          </p:nvSpPr>
          <p:spPr>
            <a:xfrm>
              <a:off x="4734234" y="577007"/>
              <a:ext cx="459736" cy="400110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>
              <a:defPPr>
                <a:defRPr lang="en-US"/>
              </a:defPPr>
              <a:lvl1pPr algn="ctr">
                <a:defRPr sz="1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defRPr>
              </a:lvl1pPr>
            </a:lstStyle>
            <a:p>
              <a:r>
                <a:rPr lang="en-US" dirty="0"/>
                <a:t>Cloud</a:t>
              </a:r>
            </a:p>
            <a:p>
              <a:r>
                <a:rPr lang="en-US" dirty="0"/>
                <a:t>Flare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62401E9-0BCF-C0EE-3CEE-B93FABCEEC5A}"/>
              </a:ext>
            </a:extLst>
          </p:cNvPr>
          <p:cNvGrpSpPr/>
          <p:nvPr/>
        </p:nvGrpSpPr>
        <p:grpSpPr>
          <a:xfrm>
            <a:off x="6979889" y="5265439"/>
            <a:ext cx="602660" cy="751407"/>
            <a:chOff x="10648505" y="2637478"/>
            <a:chExt cx="602660" cy="751407"/>
          </a:xfrm>
        </p:grpSpPr>
        <p:pic>
          <p:nvPicPr>
            <p:cNvPr id="3" name="Picture 2" descr="Container Insights with enhanced observability now available in Amazon ECS  | AWS News Blog">
              <a:extLst>
                <a:ext uri="{FF2B5EF4-FFF2-40B4-BE49-F238E27FC236}">
                  <a16:creationId xmlns:a16="http://schemas.microsoft.com/office/drawing/2014/main" id="{2957F40C-B0A6-206C-264C-F0E5B59851C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773" t="22000" r="34773" b="22000"/>
            <a:stretch/>
          </p:blipFill>
          <p:spPr bwMode="auto">
            <a:xfrm>
              <a:off x="10772375" y="2637478"/>
              <a:ext cx="352751" cy="3803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EC3518F-E426-3AE4-3CF1-331E2F816FCE}"/>
                </a:ext>
              </a:extLst>
            </p:cNvPr>
            <p:cNvSpPr txBox="1"/>
            <p:nvPr/>
          </p:nvSpPr>
          <p:spPr>
            <a:xfrm>
              <a:off x="10648505" y="2988775"/>
              <a:ext cx="602660" cy="400110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>
              <a:defPPr>
                <a:defRPr lang="en-US"/>
              </a:defPPr>
              <a:lvl1pPr algn="ctr">
                <a:defRPr sz="1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defRPr>
              </a:lvl1pPr>
            </a:lstStyle>
            <a:p>
              <a:r>
                <a:rPr lang="en-US" dirty="0"/>
                <a:t>Container Insights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583B44DD-A67E-00E0-E605-231C25945352}"/>
              </a:ext>
            </a:extLst>
          </p:cNvPr>
          <p:cNvGrpSpPr/>
          <p:nvPr/>
        </p:nvGrpSpPr>
        <p:grpSpPr>
          <a:xfrm>
            <a:off x="5262808" y="6049826"/>
            <a:ext cx="423037" cy="626567"/>
            <a:chOff x="11603161" y="2153110"/>
            <a:chExt cx="423037" cy="626567"/>
          </a:xfrm>
        </p:grpSpPr>
        <p:pic>
          <p:nvPicPr>
            <p:cNvPr id="5" name="Picture 4" descr="Aws Sqs icon - Free Download PNG &amp; SVG | Streamline">
              <a:extLst>
                <a:ext uri="{FF2B5EF4-FFF2-40B4-BE49-F238E27FC236}">
                  <a16:creationId xmlns:a16="http://schemas.microsoft.com/office/drawing/2014/main" id="{9027F4C3-B291-3BE2-7BC8-9DAF6CDC67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38305" y="2153110"/>
              <a:ext cx="352751" cy="3852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5545621-0027-FD78-45FC-3EE058873F72}"/>
                </a:ext>
              </a:extLst>
            </p:cNvPr>
            <p:cNvSpPr txBox="1"/>
            <p:nvPr/>
          </p:nvSpPr>
          <p:spPr>
            <a:xfrm>
              <a:off x="11603161" y="2533456"/>
              <a:ext cx="423037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>
              <a:defPPr>
                <a:defRPr lang="en-US"/>
              </a:defPPr>
              <a:lvl1pPr algn="ctr">
                <a:defRPr sz="1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defRPr>
              </a:lvl1pPr>
            </a:lstStyle>
            <a:p>
              <a:r>
                <a:rPr lang="en-US" dirty="0"/>
                <a:t>SQS</a:t>
              </a:r>
            </a:p>
          </p:txBody>
        </p:sp>
      </p:grp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A5E3796-057D-A056-717D-76E70145D338}"/>
              </a:ext>
            </a:extLst>
          </p:cNvPr>
          <p:cNvCxnSpPr>
            <a:stCxn id="1066" idx="3"/>
            <a:endCxn id="3" idx="1"/>
          </p:cNvCxnSpPr>
          <p:nvPr/>
        </p:nvCxnSpPr>
        <p:spPr>
          <a:xfrm>
            <a:off x="6546213" y="5418829"/>
            <a:ext cx="557546" cy="367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2B4C92E-455C-33CF-7415-1DF1A9832801}"/>
              </a:ext>
            </a:extLst>
          </p:cNvPr>
          <p:cNvCxnSpPr>
            <a:cxnSpLocks/>
            <a:stCxn id="1066" idx="3"/>
            <a:endCxn id="1068" idx="1"/>
          </p:cNvCxnSpPr>
          <p:nvPr/>
        </p:nvCxnSpPr>
        <p:spPr>
          <a:xfrm>
            <a:off x="6546213" y="5418829"/>
            <a:ext cx="587626" cy="8234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5F63A56-B66F-1FAE-4434-2AA1E5325BE2}"/>
              </a:ext>
            </a:extLst>
          </p:cNvPr>
          <p:cNvCxnSpPr>
            <a:cxnSpLocks/>
            <a:stCxn id="1066" idx="0"/>
            <a:endCxn id="1065" idx="2"/>
          </p:cNvCxnSpPr>
          <p:nvPr/>
        </p:nvCxnSpPr>
        <p:spPr>
          <a:xfrm flipH="1" flipV="1">
            <a:off x="6364370" y="5089084"/>
            <a:ext cx="5468" cy="1395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2B26998-1154-81A4-F3E4-DDA424494FCB}"/>
              </a:ext>
            </a:extLst>
          </p:cNvPr>
          <p:cNvCxnSpPr>
            <a:cxnSpLocks/>
            <a:stCxn id="1075" idx="0"/>
            <a:endCxn id="1067" idx="2"/>
          </p:cNvCxnSpPr>
          <p:nvPr/>
        </p:nvCxnSpPr>
        <p:spPr>
          <a:xfrm flipH="1" flipV="1">
            <a:off x="6369837" y="5849309"/>
            <a:ext cx="17625" cy="2027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00AD3F6-1D80-B7A1-191D-095280A70B13}"/>
              </a:ext>
            </a:extLst>
          </p:cNvPr>
          <p:cNvCxnSpPr>
            <a:cxnSpLocks/>
            <a:stCxn id="1075" idx="1"/>
            <a:endCxn id="5" idx="3"/>
          </p:cNvCxnSpPr>
          <p:nvPr/>
        </p:nvCxnSpPr>
        <p:spPr>
          <a:xfrm flipH="1">
            <a:off x="5650703" y="6242248"/>
            <a:ext cx="560384" cy="1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5" name="Straight Arrow Connector 1024">
            <a:extLst>
              <a:ext uri="{FF2B5EF4-FFF2-40B4-BE49-F238E27FC236}">
                <a16:creationId xmlns:a16="http://schemas.microsoft.com/office/drawing/2014/main" id="{F5FB97CE-308F-716B-12BD-AA0077D392EA}"/>
              </a:ext>
            </a:extLst>
          </p:cNvPr>
          <p:cNvCxnSpPr>
            <a:cxnSpLocks/>
            <a:stCxn id="1070" idx="3"/>
            <a:endCxn id="1066" idx="1"/>
          </p:cNvCxnSpPr>
          <p:nvPr/>
        </p:nvCxnSpPr>
        <p:spPr>
          <a:xfrm flipV="1">
            <a:off x="5685845" y="5418829"/>
            <a:ext cx="507617" cy="23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6" name="Straight Arrow Connector 1035">
            <a:extLst>
              <a:ext uri="{FF2B5EF4-FFF2-40B4-BE49-F238E27FC236}">
                <a16:creationId xmlns:a16="http://schemas.microsoft.com/office/drawing/2014/main" id="{1EF34FCE-A311-9876-412E-5231DF781474}"/>
              </a:ext>
            </a:extLst>
          </p:cNvPr>
          <p:cNvCxnSpPr>
            <a:cxnSpLocks/>
            <a:stCxn id="28" idx="2"/>
            <a:endCxn id="1070" idx="1"/>
          </p:cNvCxnSpPr>
          <p:nvPr/>
        </p:nvCxnSpPr>
        <p:spPr>
          <a:xfrm rot="16200000" flipH="1">
            <a:off x="4695123" y="4807425"/>
            <a:ext cx="128429" cy="109907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7" name="Straight Arrow Connector 1036">
            <a:extLst>
              <a:ext uri="{FF2B5EF4-FFF2-40B4-BE49-F238E27FC236}">
                <a16:creationId xmlns:a16="http://schemas.microsoft.com/office/drawing/2014/main" id="{1ADA8D60-F227-51AF-C13D-D861303A3D60}"/>
              </a:ext>
            </a:extLst>
          </p:cNvPr>
          <p:cNvCxnSpPr>
            <a:cxnSpLocks/>
            <a:stCxn id="1034" idx="3"/>
            <a:endCxn id="1113" idx="1"/>
          </p:cNvCxnSpPr>
          <p:nvPr/>
        </p:nvCxnSpPr>
        <p:spPr>
          <a:xfrm flipV="1">
            <a:off x="4378685" y="4737950"/>
            <a:ext cx="974615" cy="154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9" name="Straight Arrow Connector 1048">
            <a:extLst>
              <a:ext uri="{FF2B5EF4-FFF2-40B4-BE49-F238E27FC236}">
                <a16:creationId xmlns:a16="http://schemas.microsoft.com/office/drawing/2014/main" id="{3A67B479-9159-76F0-757D-B2F93152DAB5}"/>
              </a:ext>
            </a:extLst>
          </p:cNvPr>
          <p:cNvCxnSpPr>
            <a:cxnSpLocks/>
            <a:stCxn id="1028" idx="3"/>
            <a:endCxn id="1034" idx="1"/>
          </p:cNvCxnSpPr>
          <p:nvPr/>
        </p:nvCxnSpPr>
        <p:spPr>
          <a:xfrm flipV="1">
            <a:off x="3715443" y="4753439"/>
            <a:ext cx="310491" cy="15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1" name="Straight Arrow Connector 1060">
            <a:extLst>
              <a:ext uri="{FF2B5EF4-FFF2-40B4-BE49-F238E27FC236}">
                <a16:creationId xmlns:a16="http://schemas.microsoft.com/office/drawing/2014/main" id="{744A7F03-1866-20DA-ED60-6A613D4B9857}"/>
              </a:ext>
            </a:extLst>
          </p:cNvPr>
          <p:cNvCxnSpPr>
            <a:cxnSpLocks/>
            <a:stCxn id="1030" idx="3"/>
            <a:endCxn id="1028" idx="1"/>
          </p:cNvCxnSpPr>
          <p:nvPr/>
        </p:nvCxnSpPr>
        <p:spPr>
          <a:xfrm>
            <a:off x="2860682" y="4742288"/>
            <a:ext cx="502449" cy="127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2" name="Straight Arrow Connector 1071">
            <a:extLst>
              <a:ext uri="{FF2B5EF4-FFF2-40B4-BE49-F238E27FC236}">
                <a16:creationId xmlns:a16="http://schemas.microsoft.com/office/drawing/2014/main" id="{FA3D92F7-FAFB-BA36-503D-C533529B2E26}"/>
              </a:ext>
            </a:extLst>
          </p:cNvPr>
          <p:cNvCxnSpPr>
            <a:cxnSpLocks/>
            <a:stCxn id="1064" idx="1"/>
            <a:endCxn id="1113" idx="3"/>
          </p:cNvCxnSpPr>
          <p:nvPr/>
        </p:nvCxnSpPr>
        <p:spPr>
          <a:xfrm flipH="1">
            <a:off x="5706051" y="4718037"/>
            <a:ext cx="481944" cy="199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1" name="Straight Arrow Connector 1080">
            <a:extLst>
              <a:ext uri="{FF2B5EF4-FFF2-40B4-BE49-F238E27FC236}">
                <a16:creationId xmlns:a16="http://schemas.microsoft.com/office/drawing/2014/main" id="{C3A4DEFB-6AAA-2FBA-7A8D-2A03462C5994}"/>
              </a:ext>
            </a:extLst>
          </p:cNvPr>
          <p:cNvCxnSpPr>
            <a:cxnSpLocks/>
            <a:stCxn id="1032" idx="3"/>
            <a:endCxn id="1030" idx="1"/>
          </p:cNvCxnSpPr>
          <p:nvPr/>
        </p:nvCxnSpPr>
        <p:spPr>
          <a:xfrm>
            <a:off x="1449329" y="4708241"/>
            <a:ext cx="1058602" cy="340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6" name="Straight Connector 1085">
            <a:extLst>
              <a:ext uri="{FF2B5EF4-FFF2-40B4-BE49-F238E27FC236}">
                <a16:creationId xmlns:a16="http://schemas.microsoft.com/office/drawing/2014/main" id="{4C72042E-E29B-9BD6-7BB7-6EDFF330B5D3}"/>
              </a:ext>
            </a:extLst>
          </p:cNvPr>
          <p:cNvCxnSpPr>
            <a:cxnSpLocks/>
          </p:cNvCxnSpPr>
          <p:nvPr/>
        </p:nvCxnSpPr>
        <p:spPr>
          <a:xfrm>
            <a:off x="609600" y="5105400"/>
            <a:ext cx="1454453" cy="0"/>
          </a:xfrm>
          <a:prstGeom prst="line">
            <a:avLst/>
          </a:prstGeom>
          <a:ln w="12700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2" name="Straight Connector 1101">
            <a:extLst>
              <a:ext uri="{FF2B5EF4-FFF2-40B4-BE49-F238E27FC236}">
                <a16:creationId xmlns:a16="http://schemas.microsoft.com/office/drawing/2014/main" id="{C7654011-B999-71D5-9BEC-BEE501B5F555}"/>
              </a:ext>
            </a:extLst>
          </p:cNvPr>
          <p:cNvCxnSpPr>
            <a:cxnSpLocks/>
          </p:cNvCxnSpPr>
          <p:nvPr/>
        </p:nvCxnSpPr>
        <p:spPr>
          <a:xfrm>
            <a:off x="609600" y="5767858"/>
            <a:ext cx="1454453" cy="0"/>
          </a:xfrm>
          <a:prstGeom prst="line">
            <a:avLst/>
          </a:prstGeom>
          <a:ln w="12700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3" name="Straight Arrow Connector 1102">
            <a:extLst>
              <a:ext uri="{FF2B5EF4-FFF2-40B4-BE49-F238E27FC236}">
                <a16:creationId xmlns:a16="http://schemas.microsoft.com/office/drawing/2014/main" id="{6DE473F2-7369-4DFE-B437-C0C75BF178C1}"/>
              </a:ext>
            </a:extLst>
          </p:cNvPr>
          <p:cNvCxnSpPr>
            <a:cxnSpLocks/>
            <a:stCxn id="1038" idx="3"/>
            <a:endCxn id="46" idx="1"/>
          </p:cNvCxnSpPr>
          <p:nvPr/>
        </p:nvCxnSpPr>
        <p:spPr>
          <a:xfrm flipV="1">
            <a:off x="1859694" y="6144131"/>
            <a:ext cx="1310035" cy="26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9" name="Straight Arrow Connector 1108">
            <a:extLst>
              <a:ext uri="{FF2B5EF4-FFF2-40B4-BE49-F238E27FC236}">
                <a16:creationId xmlns:a16="http://schemas.microsoft.com/office/drawing/2014/main" id="{57862A09-2922-8D16-50B7-E78E6108D8C1}"/>
              </a:ext>
            </a:extLst>
          </p:cNvPr>
          <p:cNvCxnSpPr>
            <a:cxnSpLocks/>
            <a:stCxn id="46" idx="3"/>
          </p:cNvCxnSpPr>
          <p:nvPr/>
        </p:nvCxnSpPr>
        <p:spPr>
          <a:xfrm>
            <a:off x="3522480" y="6144131"/>
            <a:ext cx="120192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056F4CCB-3AC9-E46F-B9E0-AE6E46AE4922}"/>
              </a:ext>
            </a:extLst>
          </p:cNvPr>
          <p:cNvSpPr/>
          <p:nvPr/>
        </p:nvSpPr>
        <p:spPr>
          <a:xfrm>
            <a:off x="9169417" y="4267200"/>
            <a:ext cx="2108183" cy="93213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IDE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3666D33-370A-A1BA-5BBD-F748ED9802D8}"/>
              </a:ext>
            </a:extLst>
          </p:cNvPr>
          <p:cNvGrpSpPr/>
          <p:nvPr/>
        </p:nvGrpSpPr>
        <p:grpSpPr>
          <a:xfrm>
            <a:off x="9409936" y="4545341"/>
            <a:ext cx="450473" cy="556094"/>
            <a:chOff x="1232710" y="1279176"/>
            <a:chExt cx="450473" cy="556094"/>
          </a:xfrm>
        </p:grpSpPr>
        <p:pic>
          <p:nvPicPr>
            <p:cNvPr id="35" name="Picture 8">
              <a:extLst>
                <a:ext uri="{FF2B5EF4-FFF2-40B4-BE49-F238E27FC236}">
                  <a16:creationId xmlns:a16="http://schemas.microsoft.com/office/drawing/2014/main" id="{B93A1534-B3EA-873F-817B-F44312F64E2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0281" y="1279176"/>
              <a:ext cx="352067" cy="3803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C9AE3CC-F8E1-BAC4-B62E-CF94DFFB476F}"/>
                </a:ext>
              </a:extLst>
            </p:cNvPr>
            <p:cNvSpPr txBox="1"/>
            <p:nvPr/>
          </p:nvSpPr>
          <p:spPr>
            <a:xfrm>
              <a:off x="1232710" y="1589049"/>
              <a:ext cx="450473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>
              <a:defPPr>
                <a:defRPr lang="en-US"/>
              </a:defPPr>
              <a:lvl1pPr algn="ctr">
                <a:defRPr sz="1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defRPr>
              </a:lvl1pPr>
            </a:lstStyle>
            <a:p>
              <a:r>
                <a:rPr lang="en-US" dirty="0"/>
                <a:t>VS Code</a:t>
              </a:r>
            </a:p>
          </p:txBody>
        </p:sp>
      </p:grpSp>
      <p:grpSp>
        <p:nvGrpSpPr>
          <p:cNvPr id="1130" name="Group 1129">
            <a:extLst>
              <a:ext uri="{FF2B5EF4-FFF2-40B4-BE49-F238E27FC236}">
                <a16:creationId xmlns:a16="http://schemas.microsoft.com/office/drawing/2014/main" id="{2232EB37-DB68-12D3-4F5D-896B55573E7E}"/>
              </a:ext>
            </a:extLst>
          </p:cNvPr>
          <p:cNvGrpSpPr/>
          <p:nvPr/>
        </p:nvGrpSpPr>
        <p:grpSpPr>
          <a:xfrm>
            <a:off x="10704571" y="4530128"/>
            <a:ext cx="423037" cy="619663"/>
            <a:chOff x="1814313" y="1056123"/>
            <a:chExt cx="423037" cy="619663"/>
          </a:xfrm>
        </p:grpSpPr>
        <p:pic>
          <p:nvPicPr>
            <p:cNvPr id="1105" name="Picture 44">
              <a:extLst>
                <a:ext uri="{FF2B5EF4-FFF2-40B4-BE49-F238E27FC236}">
                  <a16:creationId xmlns:a16="http://schemas.microsoft.com/office/drawing/2014/main" id="{7E01FDFB-1B44-584C-8278-72B010F5DF2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9425" y="1056123"/>
              <a:ext cx="352815" cy="3803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06" name="TextBox 1105">
              <a:extLst>
                <a:ext uri="{FF2B5EF4-FFF2-40B4-BE49-F238E27FC236}">
                  <a16:creationId xmlns:a16="http://schemas.microsoft.com/office/drawing/2014/main" id="{89C816A3-F1E1-8EF0-9154-612E8649F752}"/>
                </a:ext>
              </a:extLst>
            </p:cNvPr>
            <p:cNvSpPr txBox="1"/>
            <p:nvPr/>
          </p:nvSpPr>
          <p:spPr>
            <a:xfrm>
              <a:off x="1814313" y="1429565"/>
              <a:ext cx="423037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>
              <a:defPPr>
                <a:defRPr lang="en-US"/>
              </a:defPPr>
              <a:lvl1pPr algn="ctr">
                <a:defRPr sz="1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defRPr>
              </a:lvl1pPr>
            </a:lstStyle>
            <a:p>
              <a:r>
                <a:rPr lang="en-US" dirty="0"/>
                <a:t>React</a:t>
              </a:r>
            </a:p>
          </p:txBody>
        </p:sp>
      </p:grpSp>
      <p:grpSp>
        <p:nvGrpSpPr>
          <p:cNvPr id="1131" name="Group 1130">
            <a:extLst>
              <a:ext uri="{FF2B5EF4-FFF2-40B4-BE49-F238E27FC236}">
                <a16:creationId xmlns:a16="http://schemas.microsoft.com/office/drawing/2014/main" id="{43BDDA6D-1A3D-849C-D5AA-EB69B5C99A80}"/>
              </a:ext>
            </a:extLst>
          </p:cNvPr>
          <p:cNvGrpSpPr/>
          <p:nvPr/>
        </p:nvGrpSpPr>
        <p:grpSpPr>
          <a:xfrm>
            <a:off x="10012592" y="4551128"/>
            <a:ext cx="534281" cy="626567"/>
            <a:chOff x="931436" y="1063027"/>
            <a:chExt cx="534281" cy="626567"/>
          </a:xfrm>
        </p:grpSpPr>
        <p:pic>
          <p:nvPicPr>
            <p:cNvPr id="1116" name="Picture 52" descr="Node.js Explained - A beginner guide">
              <a:extLst>
                <a:ext uri="{FF2B5EF4-FFF2-40B4-BE49-F238E27FC236}">
                  <a16:creationId xmlns:a16="http://schemas.microsoft.com/office/drawing/2014/main" id="{CDEA8747-79C7-58AE-134F-561A511841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2203" y="1063027"/>
              <a:ext cx="352751" cy="3803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17" name="TextBox 1116">
              <a:extLst>
                <a:ext uri="{FF2B5EF4-FFF2-40B4-BE49-F238E27FC236}">
                  <a16:creationId xmlns:a16="http://schemas.microsoft.com/office/drawing/2014/main" id="{D1A20D11-6C57-C11F-8E4C-EA957BBC89DF}"/>
                </a:ext>
              </a:extLst>
            </p:cNvPr>
            <p:cNvSpPr txBox="1"/>
            <p:nvPr/>
          </p:nvSpPr>
          <p:spPr>
            <a:xfrm>
              <a:off x="931436" y="1443373"/>
              <a:ext cx="534281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>
              <a:defPPr>
                <a:defRPr lang="en-US"/>
              </a:defPPr>
              <a:lvl1pPr algn="ctr">
                <a:defRPr sz="1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defRPr>
              </a:lvl1pPr>
            </a:lstStyle>
            <a:p>
              <a:r>
                <a:rPr lang="en-US" dirty="0"/>
                <a:t>Node/</a:t>
              </a:r>
              <a:r>
                <a:rPr lang="en-US" dirty="0" err="1"/>
                <a:t>js</a:t>
              </a:r>
              <a:endParaRPr lang="en-US" dirty="0"/>
            </a:p>
          </p:txBody>
        </p:sp>
      </p:grpSp>
      <p:cxnSp>
        <p:nvCxnSpPr>
          <p:cNvPr id="1047" name="Straight Arrow Connector 1046">
            <a:extLst>
              <a:ext uri="{FF2B5EF4-FFF2-40B4-BE49-F238E27FC236}">
                <a16:creationId xmlns:a16="http://schemas.microsoft.com/office/drawing/2014/main" id="{CA661680-C2BB-77F5-2961-4CE2FF1F2EF6}"/>
              </a:ext>
            </a:extLst>
          </p:cNvPr>
          <p:cNvCxnSpPr>
            <a:cxnSpLocks/>
            <a:stCxn id="35" idx="1"/>
            <a:endCxn id="1055" idx="3"/>
          </p:cNvCxnSpPr>
          <p:nvPr/>
        </p:nvCxnSpPr>
        <p:spPr>
          <a:xfrm flipH="1">
            <a:off x="8651058" y="4735514"/>
            <a:ext cx="776449" cy="38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54" name="Group 1053">
            <a:extLst>
              <a:ext uri="{FF2B5EF4-FFF2-40B4-BE49-F238E27FC236}">
                <a16:creationId xmlns:a16="http://schemas.microsoft.com/office/drawing/2014/main" id="{95AC6505-371F-6B1E-0E42-D0259BB2C11E}"/>
              </a:ext>
            </a:extLst>
          </p:cNvPr>
          <p:cNvGrpSpPr/>
          <p:nvPr/>
        </p:nvGrpSpPr>
        <p:grpSpPr>
          <a:xfrm>
            <a:off x="8001368" y="4549207"/>
            <a:ext cx="936620" cy="551037"/>
            <a:chOff x="1260165" y="5222709"/>
            <a:chExt cx="936620" cy="551037"/>
          </a:xfrm>
        </p:grpSpPr>
        <p:pic>
          <p:nvPicPr>
            <p:cNvPr id="1055" name="Picture 32">
              <a:extLst>
                <a:ext uri="{FF2B5EF4-FFF2-40B4-BE49-F238E27FC236}">
                  <a16:creationId xmlns:a16="http://schemas.microsoft.com/office/drawing/2014/main" id="{54ECC987-E55B-80A7-F094-1D37149F4C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57104" y="5222709"/>
              <a:ext cx="352751" cy="3803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56" name="TextBox 1055">
              <a:extLst>
                <a:ext uri="{FF2B5EF4-FFF2-40B4-BE49-F238E27FC236}">
                  <a16:creationId xmlns:a16="http://schemas.microsoft.com/office/drawing/2014/main" id="{79F8A180-C23A-51FB-3B4F-180329C855D6}"/>
                </a:ext>
              </a:extLst>
            </p:cNvPr>
            <p:cNvSpPr txBox="1"/>
            <p:nvPr/>
          </p:nvSpPr>
          <p:spPr>
            <a:xfrm>
              <a:off x="1260165" y="5527525"/>
              <a:ext cx="936620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>
              <a:defPPr>
                <a:defRPr lang="en-US"/>
              </a:defPPr>
              <a:lvl1pPr algn="ctr">
                <a:defRPr sz="1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defRPr>
              </a:lvl1pPr>
            </a:lstStyle>
            <a:p>
              <a:r>
                <a:rPr lang="en-US" dirty="0"/>
                <a:t>Power Shell</a:t>
              </a:r>
            </a:p>
          </p:txBody>
        </p:sp>
      </p:grpSp>
      <p:cxnSp>
        <p:nvCxnSpPr>
          <p:cNvPr id="1079" name="Straight Arrow Connector 1078">
            <a:extLst>
              <a:ext uri="{FF2B5EF4-FFF2-40B4-BE49-F238E27FC236}">
                <a16:creationId xmlns:a16="http://schemas.microsoft.com/office/drawing/2014/main" id="{1AC9FE26-C208-369E-5F6A-68BB3A6EC67C}"/>
              </a:ext>
            </a:extLst>
          </p:cNvPr>
          <p:cNvCxnSpPr>
            <a:cxnSpLocks/>
            <a:stCxn id="1055" idx="1"/>
            <a:endCxn id="1064" idx="3"/>
          </p:cNvCxnSpPr>
          <p:nvPr/>
        </p:nvCxnSpPr>
        <p:spPr>
          <a:xfrm flipH="1" flipV="1">
            <a:off x="6540746" y="4718037"/>
            <a:ext cx="1757561" cy="213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9" name="Straight Arrow Connector 1088">
            <a:extLst>
              <a:ext uri="{FF2B5EF4-FFF2-40B4-BE49-F238E27FC236}">
                <a16:creationId xmlns:a16="http://schemas.microsoft.com/office/drawing/2014/main" id="{782C4562-76BC-8A75-66E7-59AAB0CC91C4}"/>
              </a:ext>
            </a:extLst>
          </p:cNvPr>
          <p:cNvCxnSpPr>
            <a:cxnSpLocks/>
            <a:stCxn id="1113" idx="0"/>
            <a:endCxn id="29" idx="2"/>
          </p:cNvCxnSpPr>
          <p:nvPr/>
        </p:nvCxnSpPr>
        <p:spPr>
          <a:xfrm flipV="1">
            <a:off x="5529676" y="4041074"/>
            <a:ext cx="11344" cy="5042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3" name="Straight Arrow Connector 1092">
            <a:extLst>
              <a:ext uri="{FF2B5EF4-FFF2-40B4-BE49-F238E27FC236}">
                <a16:creationId xmlns:a16="http://schemas.microsoft.com/office/drawing/2014/main" id="{2210E917-26D4-832C-BBA6-FF2BF286CD3F}"/>
              </a:ext>
            </a:extLst>
          </p:cNvPr>
          <p:cNvCxnSpPr>
            <a:cxnSpLocks/>
            <a:stCxn id="27" idx="3"/>
            <a:endCxn id="1044" idx="1"/>
          </p:cNvCxnSpPr>
          <p:nvPr/>
        </p:nvCxnSpPr>
        <p:spPr>
          <a:xfrm flipV="1">
            <a:off x="5717396" y="2493652"/>
            <a:ext cx="1146592" cy="113044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7" name="Straight Arrow Connector 1096">
            <a:extLst>
              <a:ext uri="{FF2B5EF4-FFF2-40B4-BE49-F238E27FC236}">
                <a16:creationId xmlns:a16="http://schemas.microsoft.com/office/drawing/2014/main" id="{527CEFD1-3C38-5A47-0E2C-03C355B57D54}"/>
              </a:ext>
            </a:extLst>
          </p:cNvPr>
          <p:cNvCxnSpPr>
            <a:cxnSpLocks/>
            <a:stCxn id="1044" idx="3"/>
            <a:endCxn id="1050" idx="1"/>
          </p:cNvCxnSpPr>
          <p:nvPr/>
        </p:nvCxnSpPr>
        <p:spPr>
          <a:xfrm flipV="1">
            <a:off x="7216739" y="2486563"/>
            <a:ext cx="1016766" cy="708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1" name="Straight Arrow Connector 1100">
            <a:extLst>
              <a:ext uri="{FF2B5EF4-FFF2-40B4-BE49-F238E27FC236}">
                <a16:creationId xmlns:a16="http://schemas.microsoft.com/office/drawing/2014/main" id="{78ABEE3F-F8FF-A6BD-EC27-039D1C41D7D7}"/>
              </a:ext>
            </a:extLst>
          </p:cNvPr>
          <p:cNvCxnSpPr>
            <a:cxnSpLocks/>
            <a:stCxn id="1044" idx="0"/>
            <a:endCxn id="7" idx="2"/>
          </p:cNvCxnSpPr>
          <p:nvPr/>
        </p:nvCxnSpPr>
        <p:spPr>
          <a:xfrm flipV="1">
            <a:off x="7040364" y="1928871"/>
            <a:ext cx="6103" cy="3746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2" name="Straight Arrow Connector 1111">
            <a:extLst>
              <a:ext uri="{FF2B5EF4-FFF2-40B4-BE49-F238E27FC236}">
                <a16:creationId xmlns:a16="http://schemas.microsoft.com/office/drawing/2014/main" id="{E9AE5543-AE01-FE51-8ABF-4A75B03EA4E0}"/>
              </a:ext>
            </a:extLst>
          </p:cNvPr>
          <p:cNvCxnSpPr>
            <a:cxnSpLocks/>
            <a:stCxn id="17" idx="3"/>
            <a:endCxn id="1048" idx="1"/>
          </p:cNvCxnSpPr>
          <p:nvPr/>
        </p:nvCxnSpPr>
        <p:spPr>
          <a:xfrm flipV="1">
            <a:off x="7212433" y="1485573"/>
            <a:ext cx="973122" cy="138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9" name="Straight Arrow Connector 1118">
            <a:extLst>
              <a:ext uri="{FF2B5EF4-FFF2-40B4-BE49-F238E27FC236}">
                <a16:creationId xmlns:a16="http://schemas.microsoft.com/office/drawing/2014/main" id="{832AFDB3-6686-66CB-63FF-9F9905231B7A}"/>
              </a:ext>
            </a:extLst>
          </p:cNvPr>
          <p:cNvCxnSpPr>
            <a:cxnSpLocks/>
            <a:stCxn id="1094" idx="2"/>
            <a:endCxn id="1050" idx="0"/>
          </p:cNvCxnSpPr>
          <p:nvPr/>
        </p:nvCxnSpPr>
        <p:spPr>
          <a:xfrm>
            <a:off x="8361930" y="1928871"/>
            <a:ext cx="0" cy="3650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4" name="Straight Arrow Connector 1123">
            <a:extLst>
              <a:ext uri="{FF2B5EF4-FFF2-40B4-BE49-F238E27FC236}">
                <a16:creationId xmlns:a16="http://schemas.microsoft.com/office/drawing/2014/main" id="{71B70F87-B46D-8A78-6F55-9C36B9643637}"/>
              </a:ext>
            </a:extLst>
          </p:cNvPr>
          <p:cNvCxnSpPr>
            <a:cxnSpLocks/>
            <a:stCxn id="14" idx="2"/>
            <a:endCxn id="27" idx="0"/>
          </p:cNvCxnSpPr>
          <p:nvPr/>
        </p:nvCxnSpPr>
        <p:spPr>
          <a:xfrm flipH="1">
            <a:off x="5541021" y="3195037"/>
            <a:ext cx="2328" cy="23888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6" name="Straight Arrow Connector 1135">
            <a:extLst>
              <a:ext uri="{FF2B5EF4-FFF2-40B4-BE49-F238E27FC236}">
                <a16:creationId xmlns:a16="http://schemas.microsoft.com/office/drawing/2014/main" id="{B0A700AB-C9C3-BCE0-12C8-73963BB5E3E0}"/>
              </a:ext>
            </a:extLst>
          </p:cNvPr>
          <p:cNvCxnSpPr>
            <a:cxnSpLocks/>
            <a:stCxn id="13" idx="0"/>
            <a:endCxn id="10" idx="2"/>
          </p:cNvCxnSpPr>
          <p:nvPr/>
        </p:nvCxnSpPr>
        <p:spPr>
          <a:xfrm flipH="1" flipV="1">
            <a:off x="5527434" y="2259273"/>
            <a:ext cx="11598" cy="30919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70" name="Rectangle 1169">
            <a:extLst>
              <a:ext uri="{FF2B5EF4-FFF2-40B4-BE49-F238E27FC236}">
                <a16:creationId xmlns:a16="http://schemas.microsoft.com/office/drawing/2014/main" id="{327B36AB-C9C7-A0BA-23E2-BE9231D9F283}"/>
              </a:ext>
            </a:extLst>
          </p:cNvPr>
          <p:cNvSpPr/>
          <p:nvPr/>
        </p:nvSpPr>
        <p:spPr>
          <a:xfrm>
            <a:off x="575135" y="1295400"/>
            <a:ext cx="1543699" cy="25146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IDE</a:t>
            </a:r>
          </a:p>
        </p:txBody>
      </p:sp>
      <p:grpSp>
        <p:nvGrpSpPr>
          <p:cNvPr id="1171" name="Group 1170">
            <a:extLst>
              <a:ext uri="{FF2B5EF4-FFF2-40B4-BE49-F238E27FC236}">
                <a16:creationId xmlns:a16="http://schemas.microsoft.com/office/drawing/2014/main" id="{294C08E0-97AA-7D8A-2FE4-6C6E24EC921B}"/>
              </a:ext>
            </a:extLst>
          </p:cNvPr>
          <p:cNvGrpSpPr/>
          <p:nvPr/>
        </p:nvGrpSpPr>
        <p:grpSpPr>
          <a:xfrm>
            <a:off x="1079691" y="1622468"/>
            <a:ext cx="450473" cy="556094"/>
            <a:chOff x="1232710" y="1279176"/>
            <a:chExt cx="450473" cy="556094"/>
          </a:xfrm>
        </p:grpSpPr>
        <p:pic>
          <p:nvPicPr>
            <p:cNvPr id="1172" name="Picture 8">
              <a:extLst>
                <a:ext uri="{FF2B5EF4-FFF2-40B4-BE49-F238E27FC236}">
                  <a16:creationId xmlns:a16="http://schemas.microsoft.com/office/drawing/2014/main" id="{FFFF2180-F1D7-ECF3-D0A7-5ADA98B4DC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0281" y="1279176"/>
              <a:ext cx="352067" cy="3803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73" name="TextBox 1172">
              <a:extLst>
                <a:ext uri="{FF2B5EF4-FFF2-40B4-BE49-F238E27FC236}">
                  <a16:creationId xmlns:a16="http://schemas.microsoft.com/office/drawing/2014/main" id="{DCF43ADD-7A05-C5AC-7F1D-42C7F592C9BD}"/>
                </a:ext>
              </a:extLst>
            </p:cNvPr>
            <p:cNvSpPr txBox="1"/>
            <p:nvPr/>
          </p:nvSpPr>
          <p:spPr>
            <a:xfrm>
              <a:off x="1232710" y="1589049"/>
              <a:ext cx="450473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>
              <a:defPPr>
                <a:defRPr lang="en-US"/>
              </a:defPPr>
              <a:lvl1pPr algn="ctr">
                <a:defRPr sz="1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defRPr>
              </a:lvl1pPr>
            </a:lstStyle>
            <a:p>
              <a:r>
                <a:rPr lang="en-US" dirty="0"/>
                <a:t>VS Code</a:t>
              </a:r>
            </a:p>
          </p:txBody>
        </p:sp>
      </p:grpSp>
      <p:grpSp>
        <p:nvGrpSpPr>
          <p:cNvPr id="1177" name="Group 1176">
            <a:extLst>
              <a:ext uri="{FF2B5EF4-FFF2-40B4-BE49-F238E27FC236}">
                <a16:creationId xmlns:a16="http://schemas.microsoft.com/office/drawing/2014/main" id="{169D5737-9EED-34DC-5403-E022A2445D04}"/>
              </a:ext>
            </a:extLst>
          </p:cNvPr>
          <p:cNvGrpSpPr/>
          <p:nvPr/>
        </p:nvGrpSpPr>
        <p:grpSpPr>
          <a:xfrm>
            <a:off x="770955" y="2285346"/>
            <a:ext cx="488225" cy="556095"/>
            <a:chOff x="541862" y="1279176"/>
            <a:chExt cx="488225" cy="556095"/>
          </a:xfrm>
        </p:grpSpPr>
        <p:pic>
          <p:nvPicPr>
            <p:cNvPr id="1178" name="Picture 2" descr="Python Programming Language icon SVG Vector &amp; PNG Free Download | UXWing">
              <a:extLst>
                <a:ext uri="{FF2B5EF4-FFF2-40B4-BE49-F238E27FC236}">
                  <a16:creationId xmlns:a16="http://schemas.microsoft.com/office/drawing/2014/main" id="{CBCD1702-5AD5-9103-ABA7-9A71D38E02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600" y="1279176"/>
              <a:ext cx="352751" cy="3803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79" name="TextBox 1178">
              <a:extLst>
                <a:ext uri="{FF2B5EF4-FFF2-40B4-BE49-F238E27FC236}">
                  <a16:creationId xmlns:a16="http://schemas.microsoft.com/office/drawing/2014/main" id="{AE06ADC7-7853-310E-7D92-D377DA632209}"/>
                </a:ext>
              </a:extLst>
            </p:cNvPr>
            <p:cNvSpPr txBox="1"/>
            <p:nvPr/>
          </p:nvSpPr>
          <p:spPr>
            <a:xfrm>
              <a:off x="541862" y="1589050"/>
              <a:ext cx="488225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sz="10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Python</a:t>
              </a:r>
            </a:p>
          </p:txBody>
        </p:sp>
      </p:grpSp>
      <p:grpSp>
        <p:nvGrpSpPr>
          <p:cNvPr id="1180" name="Group 1179">
            <a:extLst>
              <a:ext uri="{FF2B5EF4-FFF2-40B4-BE49-F238E27FC236}">
                <a16:creationId xmlns:a16="http://schemas.microsoft.com/office/drawing/2014/main" id="{C28252AC-4590-3ADA-5C94-0B69E8533E57}"/>
              </a:ext>
            </a:extLst>
          </p:cNvPr>
          <p:cNvGrpSpPr/>
          <p:nvPr/>
        </p:nvGrpSpPr>
        <p:grpSpPr>
          <a:xfrm>
            <a:off x="765999" y="2989373"/>
            <a:ext cx="617462" cy="765380"/>
            <a:chOff x="8879193" y="1326923"/>
            <a:chExt cx="617462" cy="765380"/>
          </a:xfrm>
        </p:grpSpPr>
        <p:pic>
          <p:nvPicPr>
            <p:cNvPr id="1181" name="Picture 18" descr="GitHub Actions SVG and transparent PNG icons | TechIcons">
              <a:extLst>
                <a:ext uri="{FF2B5EF4-FFF2-40B4-BE49-F238E27FC236}">
                  <a16:creationId xmlns:a16="http://schemas.microsoft.com/office/drawing/2014/main" id="{7071C0CA-8EAB-F329-5932-9411E41263F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73776" y="1326923"/>
              <a:ext cx="352751" cy="3803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82" name="TextBox 1181">
              <a:extLst>
                <a:ext uri="{FF2B5EF4-FFF2-40B4-BE49-F238E27FC236}">
                  <a16:creationId xmlns:a16="http://schemas.microsoft.com/office/drawing/2014/main" id="{CCD5658B-8D22-4E33-8924-C651E646D915}"/>
                </a:ext>
              </a:extLst>
            </p:cNvPr>
            <p:cNvSpPr txBox="1"/>
            <p:nvPr/>
          </p:nvSpPr>
          <p:spPr>
            <a:xfrm>
              <a:off x="8879193" y="1692193"/>
              <a:ext cx="617462" cy="400110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>
              <a:defPPr>
                <a:defRPr lang="en-US"/>
              </a:defPPr>
              <a:lvl1pPr algn="ctr">
                <a:defRPr sz="1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defRPr>
              </a:lvl1pPr>
            </a:lstStyle>
            <a:p>
              <a:r>
                <a:rPr lang="en-US" dirty="0"/>
                <a:t>GitHub Workflow</a:t>
              </a:r>
            </a:p>
          </p:txBody>
        </p:sp>
      </p:grpSp>
      <p:grpSp>
        <p:nvGrpSpPr>
          <p:cNvPr id="1183" name="Group 1182">
            <a:extLst>
              <a:ext uri="{FF2B5EF4-FFF2-40B4-BE49-F238E27FC236}">
                <a16:creationId xmlns:a16="http://schemas.microsoft.com/office/drawing/2014/main" id="{9E20E5FB-5B05-F25B-6875-AC9A8FE84BF5}"/>
              </a:ext>
            </a:extLst>
          </p:cNvPr>
          <p:cNvGrpSpPr/>
          <p:nvPr/>
        </p:nvGrpSpPr>
        <p:grpSpPr>
          <a:xfrm>
            <a:off x="1304928" y="3063083"/>
            <a:ext cx="756780" cy="556093"/>
            <a:chOff x="1770406" y="1279176"/>
            <a:chExt cx="756780" cy="556093"/>
          </a:xfrm>
        </p:grpSpPr>
        <p:pic>
          <p:nvPicPr>
            <p:cNvPr id="1184" name="Picture 14" descr="terraform&quot; Icon - Download for free – Iconduck">
              <a:extLst>
                <a:ext uri="{FF2B5EF4-FFF2-40B4-BE49-F238E27FC236}">
                  <a16:creationId xmlns:a16="http://schemas.microsoft.com/office/drawing/2014/main" id="{6C527DE1-22B6-F5ED-1597-DCDAC00FB6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72421" y="1279176"/>
              <a:ext cx="352751" cy="3762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85" name="TextBox 1184">
              <a:extLst>
                <a:ext uri="{FF2B5EF4-FFF2-40B4-BE49-F238E27FC236}">
                  <a16:creationId xmlns:a16="http://schemas.microsoft.com/office/drawing/2014/main" id="{709FC178-279A-A3AF-5A68-F5BA16606438}"/>
                </a:ext>
              </a:extLst>
            </p:cNvPr>
            <p:cNvSpPr txBox="1"/>
            <p:nvPr/>
          </p:nvSpPr>
          <p:spPr>
            <a:xfrm>
              <a:off x="1770406" y="1589048"/>
              <a:ext cx="756780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>
              <a:defPPr>
                <a:defRPr lang="en-US"/>
              </a:defPPr>
              <a:lvl1pPr algn="ctr">
                <a:defRPr sz="1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defRPr>
              </a:lvl1pPr>
            </a:lstStyle>
            <a:p>
              <a:r>
                <a:rPr lang="en-US" dirty="0"/>
                <a:t>Terraform</a:t>
              </a:r>
            </a:p>
          </p:txBody>
        </p:sp>
      </p:grpSp>
      <p:cxnSp>
        <p:nvCxnSpPr>
          <p:cNvPr id="1186" name="Straight Connector 1185">
            <a:extLst>
              <a:ext uri="{FF2B5EF4-FFF2-40B4-BE49-F238E27FC236}">
                <a16:creationId xmlns:a16="http://schemas.microsoft.com/office/drawing/2014/main" id="{DB00A967-2738-A465-F6FB-648DA7E12B4C}"/>
              </a:ext>
            </a:extLst>
          </p:cNvPr>
          <p:cNvCxnSpPr>
            <a:cxnSpLocks/>
          </p:cNvCxnSpPr>
          <p:nvPr/>
        </p:nvCxnSpPr>
        <p:spPr>
          <a:xfrm>
            <a:off x="609600" y="2209800"/>
            <a:ext cx="1454453" cy="0"/>
          </a:xfrm>
          <a:prstGeom prst="line">
            <a:avLst/>
          </a:prstGeom>
          <a:ln w="12700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7" name="Straight Connector 1186">
            <a:extLst>
              <a:ext uri="{FF2B5EF4-FFF2-40B4-BE49-F238E27FC236}">
                <a16:creationId xmlns:a16="http://schemas.microsoft.com/office/drawing/2014/main" id="{D4725208-E5F0-8092-E279-2EB352D431DF}"/>
              </a:ext>
            </a:extLst>
          </p:cNvPr>
          <p:cNvCxnSpPr>
            <a:cxnSpLocks/>
          </p:cNvCxnSpPr>
          <p:nvPr/>
        </p:nvCxnSpPr>
        <p:spPr>
          <a:xfrm>
            <a:off x="609600" y="2872258"/>
            <a:ext cx="1454453" cy="0"/>
          </a:xfrm>
          <a:prstGeom prst="line">
            <a:avLst/>
          </a:prstGeom>
          <a:ln w="12700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88" name="Group 1187">
            <a:extLst>
              <a:ext uri="{FF2B5EF4-FFF2-40B4-BE49-F238E27FC236}">
                <a16:creationId xmlns:a16="http://schemas.microsoft.com/office/drawing/2014/main" id="{A8A330E9-5A75-366E-D06F-779796E511FB}"/>
              </a:ext>
            </a:extLst>
          </p:cNvPr>
          <p:cNvGrpSpPr/>
          <p:nvPr/>
        </p:nvGrpSpPr>
        <p:grpSpPr>
          <a:xfrm>
            <a:off x="1449329" y="2266009"/>
            <a:ext cx="423037" cy="613808"/>
            <a:chOff x="3943792" y="1063027"/>
            <a:chExt cx="423037" cy="613808"/>
          </a:xfrm>
        </p:grpSpPr>
        <p:pic>
          <p:nvPicPr>
            <p:cNvPr id="1189" name="Picture 1188">
              <a:extLst>
                <a:ext uri="{FF2B5EF4-FFF2-40B4-BE49-F238E27FC236}">
                  <a16:creationId xmlns:a16="http://schemas.microsoft.com/office/drawing/2014/main" id="{72469F19-59B9-81C0-5C32-4832E7D00449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/>
            <a:stretch>
              <a:fillRect/>
            </a:stretch>
          </p:blipFill>
          <p:spPr>
            <a:xfrm>
              <a:off x="3979347" y="1063027"/>
              <a:ext cx="352751" cy="380347"/>
            </a:xfrm>
            <a:prstGeom prst="rect">
              <a:avLst/>
            </a:prstGeom>
          </p:spPr>
        </p:pic>
        <p:sp>
          <p:nvSpPr>
            <p:cNvPr id="1190" name="TextBox 1189">
              <a:extLst>
                <a:ext uri="{FF2B5EF4-FFF2-40B4-BE49-F238E27FC236}">
                  <a16:creationId xmlns:a16="http://schemas.microsoft.com/office/drawing/2014/main" id="{9BCE3E45-696E-57CA-C3D9-332A271CD5BE}"/>
                </a:ext>
              </a:extLst>
            </p:cNvPr>
            <p:cNvSpPr txBox="1"/>
            <p:nvPr/>
          </p:nvSpPr>
          <p:spPr>
            <a:xfrm>
              <a:off x="3943792" y="1430614"/>
              <a:ext cx="423037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>
              <a:defPPr>
                <a:defRPr lang="en-US"/>
              </a:defPPr>
              <a:lvl1pPr algn="ctr">
                <a:defRPr sz="1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defRPr>
              </a:lvl1pPr>
            </a:lstStyle>
            <a:p>
              <a:r>
                <a:rPr lang="en-US" dirty="0"/>
                <a:t>JWT</a:t>
              </a:r>
            </a:p>
          </p:txBody>
        </p:sp>
      </p:grpSp>
      <p:grpSp>
        <p:nvGrpSpPr>
          <p:cNvPr id="1191" name="Group 1190">
            <a:extLst>
              <a:ext uri="{FF2B5EF4-FFF2-40B4-BE49-F238E27FC236}">
                <a16:creationId xmlns:a16="http://schemas.microsoft.com/office/drawing/2014/main" id="{1DA3FE6F-01F0-A304-8EA0-40E2F2A3A69A}"/>
              </a:ext>
            </a:extLst>
          </p:cNvPr>
          <p:cNvGrpSpPr/>
          <p:nvPr/>
        </p:nvGrpSpPr>
        <p:grpSpPr>
          <a:xfrm>
            <a:off x="2904497" y="1622136"/>
            <a:ext cx="534281" cy="752696"/>
            <a:chOff x="2183833" y="2669225"/>
            <a:chExt cx="534281" cy="752696"/>
          </a:xfrm>
        </p:grpSpPr>
        <p:pic>
          <p:nvPicPr>
            <p:cNvPr id="1192" name="Picture 4" descr="gaction (Branding Logo For Github Actions) · GitHub">
              <a:extLst>
                <a:ext uri="{FF2B5EF4-FFF2-40B4-BE49-F238E27FC236}">
                  <a16:creationId xmlns:a16="http://schemas.microsoft.com/office/drawing/2014/main" id="{851EC8A7-B945-9EAE-8EB2-35DA907443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77656" y="2669225"/>
              <a:ext cx="352312" cy="3803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93" name="TextBox 1192">
              <a:extLst>
                <a:ext uri="{FF2B5EF4-FFF2-40B4-BE49-F238E27FC236}">
                  <a16:creationId xmlns:a16="http://schemas.microsoft.com/office/drawing/2014/main" id="{95F9B343-B3C7-724C-241B-DC0D5C4E254C}"/>
                </a:ext>
              </a:extLst>
            </p:cNvPr>
            <p:cNvSpPr txBox="1"/>
            <p:nvPr/>
          </p:nvSpPr>
          <p:spPr>
            <a:xfrm>
              <a:off x="2183833" y="3021811"/>
              <a:ext cx="534281" cy="400110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>
              <a:defPPr>
                <a:defRPr lang="en-US"/>
              </a:defPPr>
              <a:lvl1pPr algn="ctr">
                <a:defRPr sz="1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defRPr>
              </a:lvl1pPr>
            </a:lstStyle>
            <a:p>
              <a:r>
                <a:rPr lang="en-US" dirty="0"/>
                <a:t>GitHub Actions</a:t>
              </a:r>
            </a:p>
          </p:txBody>
        </p:sp>
      </p:grpSp>
      <p:grpSp>
        <p:nvGrpSpPr>
          <p:cNvPr id="1194" name="Group 1193">
            <a:extLst>
              <a:ext uri="{FF2B5EF4-FFF2-40B4-BE49-F238E27FC236}">
                <a16:creationId xmlns:a16="http://schemas.microsoft.com/office/drawing/2014/main" id="{8B64A23B-8C11-DF83-F51C-ECD9957DD8DA}"/>
              </a:ext>
            </a:extLst>
          </p:cNvPr>
          <p:cNvGrpSpPr/>
          <p:nvPr/>
        </p:nvGrpSpPr>
        <p:grpSpPr>
          <a:xfrm>
            <a:off x="2336067" y="1612238"/>
            <a:ext cx="418494" cy="716043"/>
            <a:chOff x="7004101" y="1277125"/>
            <a:chExt cx="418494" cy="716043"/>
          </a:xfrm>
        </p:grpSpPr>
        <p:pic>
          <p:nvPicPr>
            <p:cNvPr id="1195" name="Picture 6" descr="Github Logo - Free social media icons">
              <a:extLst>
                <a:ext uri="{FF2B5EF4-FFF2-40B4-BE49-F238E27FC236}">
                  <a16:creationId xmlns:a16="http://schemas.microsoft.com/office/drawing/2014/main" id="{0711A50C-4EF2-3269-CC5E-378CFDA1DEF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18871" y="1277125"/>
              <a:ext cx="352751" cy="3804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96" name="TextBox 1195">
              <a:extLst>
                <a:ext uri="{FF2B5EF4-FFF2-40B4-BE49-F238E27FC236}">
                  <a16:creationId xmlns:a16="http://schemas.microsoft.com/office/drawing/2014/main" id="{EA4B93CD-63AB-0A5C-CE57-504A2666B4E2}"/>
                </a:ext>
              </a:extLst>
            </p:cNvPr>
            <p:cNvSpPr txBox="1"/>
            <p:nvPr/>
          </p:nvSpPr>
          <p:spPr>
            <a:xfrm>
              <a:off x="7004101" y="1593058"/>
              <a:ext cx="418494" cy="400110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>
              <a:defPPr>
                <a:defRPr lang="en-US"/>
              </a:defPPr>
              <a:lvl1pPr algn="ctr">
                <a:defRPr sz="1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defRPr>
              </a:lvl1pPr>
            </a:lstStyle>
            <a:p>
              <a:r>
                <a:rPr lang="en-US" dirty="0"/>
                <a:t>GitHub Repo</a:t>
              </a:r>
            </a:p>
          </p:txBody>
        </p:sp>
      </p:grpSp>
      <p:grpSp>
        <p:nvGrpSpPr>
          <p:cNvPr id="1197" name="Group 1196">
            <a:extLst>
              <a:ext uri="{FF2B5EF4-FFF2-40B4-BE49-F238E27FC236}">
                <a16:creationId xmlns:a16="http://schemas.microsoft.com/office/drawing/2014/main" id="{C328693C-30EF-27DB-AE59-941E2B72052D}"/>
              </a:ext>
            </a:extLst>
          </p:cNvPr>
          <p:cNvGrpSpPr/>
          <p:nvPr/>
        </p:nvGrpSpPr>
        <p:grpSpPr>
          <a:xfrm>
            <a:off x="3522775" y="1633742"/>
            <a:ext cx="534281" cy="729483"/>
            <a:chOff x="2916774" y="2667654"/>
            <a:chExt cx="534281" cy="729483"/>
          </a:xfrm>
        </p:grpSpPr>
        <p:pic>
          <p:nvPicPr>
            <p:cNvPr id="1198" name="Picture 10" descr="Docker, logo, logos icon - Free download on Iconfinder">
              <a:extLst>
                <a:ext uri="{FF2B5EF4-FFF2-40B4-BE49-F238E27FC236}">
                  <a16:creationId xmlns:a16="http://schemas.microsoft.com/office/drawing/2014/main" id="{BDA3BC02-6880-9F59-9821-FB66FFB4054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8487"/>
            <a:stretch/>
          </p:blipFill>
          <p:spPr bwMode="auto">
            <a:xfrm>
              <a:off x="3000049" y="2667654"/>
              <a:ext cx="352751" cy="3803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99" name="TextBox 1198">
              <a:extLst>
                <a:ext uri="{FF2B5EF4-FFF2-40B4-BE49-F238E27FC236}">
                  <a16:creationId xmlns:a16="http://schemas.microsoft.com/office/drawing/2014/main" id="{6FCFE68C-63C7-14D3-E7D9-BBA2DECCF311}"/>
                </a:ext>
              </a:extLst>
            </p:cNvPr>
            <p:cNvSpPr txBox="1"/>
            <p:nvPr/>
          </p:nvSpPr>
          <p:spPr>
            <a:xfrm>
              <a:off x="2916774" y="2997027"/>
              <a:ext cx="534281" cy="400110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>
              <a:defPPr>
                <a:defRPr lang="en-US"/>
              </a:defPPr>
              <a:lvl1pPr algn="ctr">
                <a:defRPr sz="1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defRPr>
              </a:lvl1pPr>
            </a:lstStyle>
            <a:p>
              <a:r>
                <a:rPr lang="en-US" dirty="0"/>
                <a:t>Docker</a:t>
              </a:r>
            </a:p>
            <a:p>
              <a:r>
                <a:rPr lang="en-US" dirty="0"/>
                <a:t>Build</a:t>
              </a:r>
            </a:p>
          </p:txBody>
        </p:sp>
      </p:grpSp>
      <p:cxnSp>
        <p:nvCxnSpPr>
          <p:cNvPr id="1200" name="Straight Arrow Connector 1199">
            <a:extLst>
              <a:ext uri="{FF2B5EF4-FFF2-40B4-BE49-F238E27FC236}">
                <a16:creationId xmlns:a16="http://schemas.microsoft.com/office/drawing/2014/main" id="{D90E70EA-7962-F734-799D-C8DA6F6DF7BF}"/>
              </a:ext>
            </a:extLst>
          </p:cNvPr>
          <p:cNvCxnSpPr>
            <a:cxnSpLocks/>
            <a:stCxn id="1192" idx="3"/>
            <a:endCxn id="1198" idx="1"/>
          </p:cNvCxnSpPr>
          <p:nvPr/>
        </p:nvCxnSpPr>
        <p:spPr>
          <a:xfrm>
            <a:off x="3350632" y="1812309"/>
            <a:ext cx="255418" cy="116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1" name="Straight Arrow Connector 1200">
            <a:extLst>
              <a:ext uri="{FF2B5EF4-FFF2-40B4-BE49-F238E27FC236}">
                <a16:creationId xmlns:a16="http://schemas.microsoft.com/office/drawing/2014/main" id="{C5A83549-B8FF-AD5F-DBF7-36F8BC672EE8}"/>
              </a:ext>
            </a:extLst>
          </p:cNvPr>
          <p:cNvCxnSpPr>
            <a:cxnSpLocks/>
            <a:stCxn id="1195" idx="3"/>
            <a:endCxn id="1192" idx="1"/>
          </p:cNvCxnSpPr>
          <p:nvPr/>
        </p:nvCxnSpPr>
        <p:spPr>
          <a:xfrm>
            <a:off x="2703588" y="1802487"/>
            <a:ext cx="294732" cy="98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2" name="Straight Arrow Connector 1201">
            <a:extLst>
              <a:ext uri="{FF2B5EF4-FFF2-40B4-BE49-F238E27FC236}">
                <a16:creationId xmlns:a16="http://schemas.microsoft.com/office/drawing/2014/main" id="{A85E2A02-7A3C-9B41-188D-B1B2D6A530C8}"/>
              </a:ext>
            </a:extLst>
          </p:cNvPr>
          <p:cNvCxnSpPr>
            <a:cxnSpLocks/>
            <a:stCxn id="1172" idx="3"/>
            <a:endCxn id="1195" idx="1"/>
          </p:cNvCxnSpPr>
          <p:nvPr/>
        </p:nvCxnSpPr>
        <p:spPr>
          <a:xfrm flipV="1">
            <a:off x="1449329" y="1802487"/>
            <a:ext cx="901508" cy="101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6" name="Straight Arrow Connector 1205">
            <a:extLst>
              <a:ext uri="{FF2B5EF4-FFF2-40B4-BE49-F238E27FC236}">
                <a16:creationId xmlns:a16="http://schemas.microsoft.com/office/drawing/2014/main" id="{A9C0964B-42AC-67CA-1C73-2F5497A892C3}"/>
              </a:ext>
            </a:extLst>
          </p:cNvPr>
          <p:cNvCxnSpPr>
            <a:cxnSpLocks/>
            <a:stCxn id="1198" idx="3"/>
            <a:endCxn id="1209" idx="1"/>
          </p:cNvCxnSpPr>
          <p:nvPr/>
        </p:nvCxnSpPr>
        <p:spPr>
          <a:xfrm>
            <a:off x="3958801" y="1823915"/>
            <a:ext cx="23571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09" name="Picture 2" descr="Zip - Free files and folders icons">
            <a:extLst>
              <a:ext uri="{FF2B5EF4-FFF2-40B4-BE49-F238E27FC236}">
                <a16:creationId xmlns:a16="http://schemas.microsoft.com/office/drawing/2014/main" id="{68CF1429-84EB-0D36-97B5-8A9110C8A1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4518" y="1639748"/>
            <a:ext cx="368334" cy="368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15" name="Straight Arrow Connector 1214">
            <a:extLst>
              <a:ext uri="{FF2B5EF4-FFF2-40B4-BE49-F238E27FC236}">
                <a16:creationId xmlns:a16="http://schemas.microsoft.com/office/drawing/2014/main" id="{BD465106-3F2D-FD34-403D-D5DC44C69A32}"/>
              </a:ext>
            </a:extLst>
          </p:cNvPr>
          <p:cNvCxnSpPr>
            <a:cxnSpLocks/>
            <a:stCxn id="1209" idx="3"/>
            <a:endCxn id="8" idx="1"/>
          </p:cNvCxnSpPr>
          <p:nvPr/>
        </p:nvCxnSpPr>
        <p:spPr>
          <a:xfrm>
            <a:off x="4562852" y="1823915"/>
            <a:ext cx="788207" cy="152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20" name="Group 1219">
            <a:extLst>
              <a:ext uri="{FF2B5EF4-FFF2-40B4-BE49-F238E27FC236}">
                <a16:creationId xmlns:a16="http://schemas.microsoft.com/office/drawing/2014/main" id="{A111116D-27D0-4601-4727-80E9BAD7E7DC}"/>
              </a:ext>
            </a:extLst>
          </p:cNvPr>
          <p:cNvGrpSpPr/>
          <p:nvPr/>
        </p:nvGrpSpPr>
        <p:grpSpPr>
          <a:xfrm>
            <a:off x="5338030" y="906462"/>
            <a:ext cx="376970" cy="560195"/>
            <a:chOff x="3361610" y="1275074"/>
            <a:chExt cx="376970" cy="560195"/>
          </a:xfrm>
        </p:grpSpPr>
        <p:pic>
          <p:nvPicPr>
            <p:cNvPr id="1221" name="Picture 12" descr="Amazon ECR | AWS Compute">
              <a:extLst>
                <a:ext uri="{FF2B5EF4-FFF2-40B4-BE49-F238E27FC236}">
                  <a16:creationId xmlns:a16="http://schemas.microsoft.com/office/drawing/2014/main" id="{0A790FCD-8FC9-1D36-A040-D06A12F036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61610" y="1275074"/>
              <a:ext cx="376970" cy="3803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22" name="TextBox 1221">
              <a:extLst>
                <a:ext uri="{FF2B5EF4-FFF2-40B4-BE49-F238E27FC236}">
                  <a16:creationId xmlns:a16="http://schemas.microsoft.com/office/drawing/2014/main" id="{9A352EC6-5A6D-5110-6AE9-15CD9A6B3A8B}"/>
                </a:ext>
              </a:extLst>
            </p:cNvPr>
            <p:cNvSpPr txBox="1"/>
            <p:nvPr/>
          </p:nvSpPr>
          <p:spPr>
            <a:xfrm>
              <a:off x="3410099" y="1589048"/>
              <a:ext cx="279992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>
              <a:defPPr>
                <a:defRPr lang="en-US"/>
              </a:defPPr>
              <a:lvl1pPr algn="ctr">
                <a:defRPr sz="1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defRPr>
              </a:lvl1pPr>
            </a:lstStyle>
            <a:p>
              <a:r>
                <a:rPr lang="en-US" dirty="0"/>
                <a:t>ECR</a:t>
              </a:r>
            </a:p>
          </p:txBody>
        </p:sp>
      </p:grpSp>
      <p:cxnSp>
        <p:nvCxnSpPr>
          <p:cNvPr id="1223" name="Straight Arrow Connector 1036">
            <a:extLst>
              <a:ext uri="{FF2B5EF4-FFF2-40B4-BE49-F238E27FC236}">
                <a16:creationId xmlns:a16="http://schemas.microsoft.com/office/drawing/2014/main" id="{45CF18EB-E667-A52A-A4FB-A8175A0B590B}"/>
              </a:ext>
            </a:extLst>
          </p:cNvPr>
          <p:cNvCxnSpPr>
            <a:cxnSpLocks/>
            <a:stCxn id="1198" idx="0"/>
            <a:endCxn id="1221" idx="1"/>
          </p:cNvCxnSpPr>
          <p:nvPr/>
        </p:nvCxnSpPr>
        <p:spPr>
          <a:xfrm rot="5400000" flipH="1" flipV="1">
            <a:off x="4291675" y="587387"/>
            <a:ext cx="537107" cy="155560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6" name="Straight Arrow Connector 1225">
            <a:extLst>
              <a:ext uri="{FF2B5EF4-FFF2-40B4-BE49-F238E27FC236}">
                <a16:creationId xmlns:a16="http://schemas.microsoft.com/office/drawing/2014/main" id="{36424A49-F778-FE67-0B75-4F0F765E884E}"/>
              </a:ext>
            </a:extLst>
          </p:cNvPr>
          <p:cNvCxnSpPr>
            <a:cxnSpLocks/>
            <a:stCxn id="1222" idx="2"/>
            <a:endCxn id="8" idx="0"/>
          </p:cNvCxnSpPr>
          <p:nvPr/>
        </p:nvCxnSpPr>
        <p:spPr>
          <a:xfrm>
            <a:off x="5526515" y="1466657"/>
            <a:ext cx="920" cy="1798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1" name="Straight Arrow Connector 1240">
            <a:extLst>
              <a:ext uri="{FF2B5EF4-FFF2-40B4-BE49-F238E27FC236}">
                <a16:creationId xmlns:a16="http://schemas.microsoft.com/office/drawing/2014/main" id="{4CAF26A2-9ACC-972F-F1EB-D9883FF36B19}"/>
              </a:ext>
            </a:extLst>
          </p:cNvPr>
          <p:cNvCxnSpPr>
            <a:cxnSpLocks/>
            <a:stCxn id="8" idx="3"/>
            <a:endCxn id="1044" idx="1"/>
          </p:cNvCxnSpPr>
          <p:nvPr/>
        </p:nvCxnSpPr>
        <p:spPr>
          <a:xfrm>
            <a:off x="5703810" y="1839123"/>
            <a:ext cx="1160178" cy="65452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5" name="Straight Arrow Connector 1244">
            <a:extLst>
              <a:ext uri="{FF2B5EF4-FFF2-40B4-BE49-F238E27FC236}">
                <a16:creationId xmlns:a16="http://schemas.microsoft.com/office/drawing/2014/main" id="{1C5F8906-7629-8D4A-79A6-8617106EC4DB}"/>
              </a:ext>
            </a:extLst>
          </p:cNvPr>
          <p:cNvCxnSpPr>
            <a:cxnSpLocks/>
            <a:stCxn id="1184" idx="3"/>
            <a:endCxn id="1272" idx="1"/>
          </p:cNvCxnSpPr>
          <p:nvPr/>
        </p:nvCxnSpPr>
        <p:spPr>
          <a:xfrm flipV="1">
            <a:off x="1859694" y="3241298"/>
            <a:ext cx="1220079" cy="99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62" name="TextBox 1261">
            <a:extLst>
              <a:ext uri="{FF2B5EF4-FFF2-40B4-BE49-F238E27FC236}">
                <a16:creationId xmlns:a16="http://schemas.microsoft.com/office/drawing/2014/main" id="{C5432195-4C5F-5363-8463-7694CF065429}"/>
              </a:ext>
            </a:extLst>
          </p:cNvPr>
          <p:cNvSpPr txBox="1"/>
          <p:nvPr/>
        </p:nvSpPr>
        <p:spPr>
          <a:xfrm>
            <a:off x="2467463" y="4099287"/>
            <a:ext cx="1981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cruise-finder</a:t>
            </a:r>
          </a:p>
        </p:txBody>
      </p:sp>
      <p:sp>
        <p:nvSpPr>
          <p:cNvPr id="1263" name="TextBox 1262">
            <a:extLst>
              <a:ext uri="{FF2B5EF4-FFF2-40B4-BE49-F238E27FC236}">
                <a16:creationId xmlns:a16="http://schemas.microsoft.com/office/drawing/2014/main" id="{47EA24E1-2336-2725-D47B-CE0B8A9A4ED8}"/>
              </a:ext>
            </a:extLst>
          </p:cNvPr>
          <p:cNvSpPr txBox="1"/>
          <p:nvPr/>
        </p:nvSpPr>
        <p:spPr>
          <a:xfrm>
            <a:off x="2179129" y="225292"/>
            <a:ext cx="1981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cruise-admin</a:t>
            </a:r>
          </a:p>
        </p:txBody>
      </p:sp>
      <p:sp>
        <p:nvSpPr>
          <p:cNvPr id="1265" name="TextBox 1264">
            <a:extLst>
              <a:ext uri="{FF2B5EF4-FFF2-40B4-BE49-F238E27FC236}">
                <a16:creationId xmlns:a16="http://schemas.microsoft.com/office/drawing/2014/main" id="{6E42D891-4F2A-D667-53ED-2EDFD9B233ED}"/>
              </a:ext>
            </a:extLst>
          </p:cNvPr>
          <p:cNvSpPr txBox="1"/>
          <p:nvPr/>
        </p:nvSpPr>
        <p:spPr>
          <a:xfrm>
            <a:off x="9015328" y="3605044"/>
            <a:ext cx="1981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cruise-viewer</a:t>
            </a:r>
          </a:p>
        </p:txBody>
      </p:sp>
      <p:cxnSp>
        <p:nvCxnSpPr>
          <p:cNvPr id="1266" name="Straight Arrow Connector 1265">
            <a:extLst>
              <a:ext uri="{FF2B5EF4-FFF2-40B4-BE49-F238E27FC236}">
                <a16:creationId xmlns:a16="http://schemas.microsoft.com/office/drawing/2014/main" id="{3BAD2C0C-C882-055C-5335-28E57BBF602B}"/>
              </a:ext>
            </a:extLst>
          </p:cNvPr>
          <p:cNvCxnSpPr>
            <a:cxnSpLocks/>
            <a:stCxn id="1075" idx="3"/>
            <a:endCxn id="1068" idx="1"/>
          </p:cNvCxnSpPr>
          <p:nvPr/>
        </p:nvCxnSpPr>
        <p:spPr>
          <a:xfrm>
            <a:off x="6563837" y="6242248"/>
            <a:ext cx="57000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70" name="Rectangle 1269">
            <a:extLst>
              <a:ext uri="{FF2B5EF4-FFF2-40B4-BE49-F238E27FC236}">
                <a16:creationId xmlns:a16="http://schemas.microsoft.com/office/drawing/2014/main" id="{E61F1F21-225D-E792-735D-DF6B1149B269}"/>
              </a:ext>
            </a:extLst>
          </p:cNvPr>
          <p:cNvSpPr/>
          <p:nvPr/>
        </p:nvSpPr>
        <p:spPr>
          <a:xfrm>
            <a:off x="6638536" y="1005687"/>
            <a:ext cx="2100921" cy="199378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IDM</a:t>
            </a:r>
          </a:p>
        </p:txBody>
      </p:sp>
      <p:grpSp>
        <p:nvGrpSpPr>
          <p:cNvPr id="1271" name="Group 1270">
            <a:extLst>
              <a:ext uri="{FF2B5EF4-FFF2-40B4-BE49-F238E27FC236}">
                <a16:creationId xmlns:a16="http://schemas.microsoft.com/office/drawing/2014/main" id="{CFEC2AA3-1686-9A1B-216A-6D9BC977E41B}"/>
              </a:ext>
            </a:extLst>
          </p:cNvPr>
          <p:cNvGrpSpPr/>
          <p:nvPr/>
        </p:nvGrpSpPr>
        <p:grpSpPr>
          <a:xfrm>
            <a:off x="3062084" y="3051125"/>
            <a:ext cx="378119" cy="704926"/>
            <a:chOff x="1539415" y="5222709"/>
            <a:chExt cx="378119" cy="704926"/>
          </a:xfrm>
        </p:grpSpPr>
        <p:pic>
          <p:nvPicPr>
            <p:cNvPr id="1272" name="Picture 32">
              <a:extLst>
                <a:ext uri="{FF2B5EF4-FFF2-40B4-BE49-F238E27FC236}">
                  <a16:creationId xmlns:a16="http://schemas.microsoft.com/office/drawing/2014/main" id="{D92A5647-9FB1-478F-2670-3CBD8973DF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57104" y="5222709"/>
              <a:ext cx="352751" cy="3803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73" name="TextBox 1272">
              <a:extLst>
                <a:ext uri="{FF2B5EF4-FFF2-40B4-BE49-F238E27FC236}">
                  <a16:creationId xmlns:a16="http://schemas.microsoft.com/office/drawing/2014/main" id="{77FB843A-3554-7BB5-7AA5-C12C5F72AFA0}"/>
                </a:ext>
              </a:extLst>
            </p:cNvPr>
            <p:cNvSpPr txBox="1"/>
            <p:nvPr/>
          </p:nvSpPr>
          <p:spPr>
            <a:xfrm>
              <a:off x="1539415" y="5527525"/>
              <a:ext cx="378119" cy="400110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>
              <a:defPPr>
                <a:defRPr lang="en-US"/>
              </a:defPPr>
              <a:lvl1pPr algn="ctr">
                <a:defRPr sz="1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defRPr>
              </a:lvl1pPr>
            </a:lstStyle>
            <a:p>
              <a:r>
                <a:rPr lang="en-US" dirty="0"/>
                <a:t>Power</a:t>
              </a:r>
            </a:p>
            <a:p>
              <a:r>
                <a:rPr lang="en-US" dirty="0"/>
                <a:t>Shell</a:t>
              </a:r>
            </a:p>
          </p:txBody>
        </p:sp>
      </p:grpSp>
      <p:cxnSp>
        <p:nvCxnSpPr>
          <p:cNvPr id="1275" name="Straight Arrow Connector 1274">
            <a:extLst>
              <a:ext uri="{FF2B5EF4-FFF2-40B4-BE49-F238E27FC236}">
                <a16:creationId xmlns:a16="http://schemas.microsoft.com/office/drawing/2014/main" id="{F9769701-208D-EF5D-DC6E-C4FCE2F54A57}"/>
              </a:ext>
            </a:extLst>
          </p:cNvPr>
          <p:cNvCxnSpPr>
            <a:cxnSpLocks/>
            <a:stCxn id="1272" idx="3"/>
          </p:cNvCxnSpPr>
          <p:nvPr/>
        </p:nvCxnSpPr>
        <p:spPr>
          <a:xfrm>
            <a:off x="3432524" y="3241298"/>
            <a:ext cx="129187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80" name="Rectangle 1279">
            <a:extLst>
              <a:ext uri="{FF2B5EF4-FFF2-40B4-BE49-F238E27FC236}">
                <a16:creationId xmlns:a16="http://schemas.microsoft.com/office/drawing/2014/main" id="{995277F5-7E3B-B69D-7C29-AB86E228C30D}"/>
              </a:ext>
            </a:extLst>
          </p:cNvPr>
          <p:cNvSpPr/>
          <p:nvPr/>
        </p:nvSpPr>
        <p:spPr>
          <a:xfrm>
            <a:off x="10039195" y="457200"/>
            <a:ext cx="1483172" cy="169095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Manually Administered</a:t>
            </a:r>
          </a:p>
        </p:txBody>
      </p:sp>
      <p:pic>
        <p:nvPicPr>
          <p:cNvPr id="1281" name="Picture 4" descr="AWS VPC icon SVG Vector &amp; PNG Free Download | UXWing">
            <a:extLst>
              <a:ext uri="{FF2B5EF4-FFF2-40B4-BE49-F238E27FC236}">
                <a16:creationId xmlns:a16="http://schemas.microsoft.com/office/drawing/2014/main" id="{2573C018-8B1C-BEC6-A839-C435EAD540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3721" y="941402"/>
            <a:ext cx="423787" cy="423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3150A526-9301-1B45-02D9-65110DBF5E36}"/>
              </a:ext>
            </a:extLst>
          </p:cNvPr>
          <p:cNvGrpSpPr/>
          <p:nvPr/>
        </p:nvGrpSpPr>
        <p:grpSpPr>
          <a:xfrm>
            <a:off x="6781988" y="1309207"/>
            <a:ext cx="528958" cy="619664"/>
            <a:chOff x="1161835" y="2630574"/>
            <a:chExt cx="528958" cy="61966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2086C03-9B86-AF8A-C27F-F44372FAD753}"/>
                </a:ext>
              </a:extLst>
            </p:cNvPr>
            <p:cNvSpPr txBox="1"/>
            <p:nvPr/>
          </p:nvSpPr>
          <p:spPr>
            <a:xfrm>
              <a:off x="1161835" y="3004017"/>
              <a:ext cx="528958" cy="24622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>
              <a:defPPr>
                <a:defRPr lang="en-US"/>
              </a:defPPr>
              <a:lvl1pPr algn="ctr">
                <a:defRPr sz="1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defRPr>
              </a:lvl1pPr>
            </a:lstStyle>
            <a:p>
              <a:r>
                <a:rPr lang="en-US" dirty="0"/>
                <a:t>Brevo</a:t>
              </a:r>
            </a:p>
          </p:txBody>
        </p:sp>
        <p:pic>
          <p:nvPicPr>
            <p:cNvPr id="17" name="Picture 4" descr="Brevo Logo &amp; Brand Assets (SVG, PNG and vector) - Brandfetch">
              <a:extLst>
                <a:ext uri="{FF2B5EF4-FFF2-40B4-BE49-F238E27FC236}">
                  <a16:creationId xmlns:a16="http://schemas.microsoft.com/office/drawing/2014/main" id="{1CF01C81-A006-1D9A-C1EC-806DBC81FE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9529" y="2630574"/>
              <a:ext cx="352751" cy="3803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004675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6609A2-3F5B-C980-EA84-E298D52D47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ython Programming Language icon SVG Vector &amp; PNG Free Download | UXWing">
            <a:extLst>
              <a:ext uri="{FF2B5EF4-FFF2-40B4-BE49-F238E27FC236}">
                <a16:creationId xmlns:a16="http://schemas.microsoft.com/office/drawing/2014/main" id="{64A06B8D-B76E-41AA-0CAB-78F35D0E14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279176"/>
            <a:ext cx="352751" cy="380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action (Branding Logo For Github Actions) · GitHub">
            <a:extLst>
              <a:ext uri="{FF2B5EF4-FFF2-40B4-BE49-F238E27FC236}">
                <a16:creationId xmlns:a16="http://schemas.microsoft.com/office/drawing/2014/main" id="{0B0F4E11-2206-98F3-346D-221827C22B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2766" y="1277125"/>
            <a:ext cx="352312" cy="380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7C20AB4-FA54-9CB1-DB4E-5B9C901A47D6}"/>
              </a:ext>
            </a:extLst>
          </p:cNvPr>
          <p:cNvSpPr txBox="1"/>
          <p:nvPr/>
        </p:nvSpPr>
        <p:spPr>
          <a:xfrm>
            <a:off x="9696445" y="1630325"/>
            <a:ext cx="534281" cy="4001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>
            <a:defPPr>
              <a:defRPr lang="en-US"/>
            </a:defPPr>
            <a:lvl1pPr algn="ctr">
              <a:defRPr sz="1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GitHub Actions</a:t>
            </a:r>
          </a:p>
        </p:txBody>
      </p:sp>
      <p:pic>
        <p:nvPicPr>
          <p:cNvPr id="1030" name="Picture 6" descr="Github Logo - Free social media icons">
            <a:extLst>
              <a:ext uri="{FF2B5EF4-FFF2-40B4-BE49-F238E27FC236}">
                <a16:creationId xmlns:a16="http://schemas.microsoft.com/office/drawing/2014/main" id="{5A16BEC4-6589-E6AD-29B0-751A07FC1B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8871" y="1277125"/>
            <a:ext cx="352751" cy="380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0809E80-F212-AFEB-0331-7ABA420DC816}"/>
              </a:ext>
            </a:extLst>
          </p:cNvPr>
          <p:cNvSpPr txBox="1"/>
          <p:nvPr/>
        </p:nvSpPr>
        <p:spPr>
          <a:xfrm>
            <a:off x="6880048" y="1593058"/>
            <a:ext cx="666599" cy="24622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>
            <a:defPPr>
              <a:defRPr lang="en-US"/>
            </a:defPPr>
            <a:lvl1pPr algn="ctr">
              <a:defRPr sz="1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GitHub Repo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768B1D63-DD97-2A98-7517-4E53AA4CB8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0281" y="1279176"/>
            <a:ext cx="352067" cy="380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EAD2D03-3C17-69BB-979D-B3347216102F}"/>
              </a:ext>
            </a:extLst>
          </p:cNvPr>
          <p:cNvSpPr txBox="1"/>
          <p:nvPr/>
        </p:nvSpPr>
        <p:spPr>
          <a:xfrm>
            <a:off x="1232710" y="1589049"/>
            <a:ext cx="450473" cy="24622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>
            <a:defPPr>
              <a:defRPr lang="en-US"/>
            </a:defPPr>
            <a:lvl1pPr algn="ctr">
              <a:defRPr sz="1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VS Code</a:t>
            </a:r>
          </a:p>
        </p:txBody>
      </p:sp>
      <p:pic>
        <p:nvPicPr>
          <p:cNvPr id="1034" name="Picture 10" descr="Docker, logo, logos icon - Free download on Iconfinder">
            <a:extLst>
              <a:ext uri="{FF2B5EF4-FFF2-40B4-BE49-F238E27FC236}">
                <a16:creationId xmlns:a16="http://schemas.microsoft.com/office/drawing/2014/main" id="{BADD915A-80BD-E9C8-15F5-37D768BC60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487"/>
          <a:stretch/>
        </p:blipFill>
        <p:spPr bwMode="auto">
          <a:xfrm>
            <a:off x="10529596" y="1220310"/>
            <a:ext cx="352751" cy="380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656151D4-CB75-3A80-DDCF-FF045BB108D9}"/>
              </a:ext>
            </a:extLst>
          </p:cNvPr>
          <p:cNvSpPr txBox="1"/>
          <p:nvPr/>
        </p:nvSpPr>
        <p:spPr>
          <a:xfrm>
            <a:off x="10439389" y="1589048"/>
            <a:ext cx="534281" cy="4001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>
            <a:defPPr>
              <a:defRPr lang="en-US"/>
            </a:defPPr>
            <a:lvl1pPr algn="ctr">
              <a:defRPr sz="1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Docker</a:t>
            </a:r>
          </a:p>
          <a:p>
            <a:r>
              <a:rPr lang="en-US" dirty="0"/>
              <a:t>Build</a:t>
            </a:r>
          </a:p>
        </p:txBody>
      </p:sp>
      <p:pic>
        <p:nvPicPr>
          <p:cNvPr id="1038" name="Picture 14" descr="terraform&quot; Icon - Download for free – Iconduck">
            <a:extLst>
              <a:ext uri="{FF2B5EF4-FFF2-40B4-BE49-F238E27FC236}">
                <a16:creationId xmlns:a16="http://schemas.microsoft.com/office/drawing/2014/main" id="{BBC9D48D-E126-C32A-EA92-BCD5C7118E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2421" y="1279176"/>
            <a:ext cx="352751" cy="376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Playwright icon - Free Download PNG &amp; SVG | Streamline">
            <a:extLst>
              <a:ext uri="{FF2B5EF4-FFF2-40B4-BE49-F238E27FC236}">
                <a16:creationId xmlns:a16="http://schemas.microsoft.com/office/drawing/2014/main" id="{8F97D853-8B41-AD28-11E8-36EEBBDB9E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8682" y="1277125"/>
            <a:ext cx="352751" cy="380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131949C6-EB3F-D45C-B5CF-75F65C34CACC}"/>
              </a:ext>
            </a:extLst>
          </p:cNvPr>
          <p:cNvSpPr txBox="1"/>
          <p:nvPr/>
        </p:nvSpPr>
        <p:spPr>
          <a:xfrm>
            <a:off x="8167079" y="1539999"/>
            <a:ext cx="595955" cy="24622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>
            <a:defPPr>
              <a:defRPr lang="en-US"/>
            </a:defPPr>
            <a:lvl1pPr algn="ctr">
              <a:defRPr sz="1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Playwright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3E76A2A-0EF6-B248-0341-F98C5234A0D5}"/>
              </a:ext>
            </a:extLst>
          </p:cNvPr>
          <p:cNvSpPr txBox="1"/>
          <p:nvPr/>
        </p:nvSpPr>
        <p:spPr>
          <a:xfrm>
            <a:off x="541862" y="1589050"/>
            <a:ext cx="488225" cy="24622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Python</a:t>
            </a:r>
          </a:p>
        </p:txBody>
      </p:sp>
      <p:pic>
        <p:nvPicPr>
          <p:cNvPr id="1042" name="Picture 18" descr="GitHub Actions SVG and transparent PNG icons | TechIcons">
            <a:extLst>
              <a:ext uri="{FF2B5EF4-FFF2-40B4-BE49-F238E27FC236}">
                <a16:creationId xmlns:a16="http://schemas.microsoft.com/office/drawing/2014/main" id="{2F41E499-52A8-B9FD-D680-CE1EF316A0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3776" y="1326923"/>
            <a:ext cx="352751" cy="380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5BE85945-E91B-38BA-46DF-FB1B46297D9D}"/>
              </a:ext>
            </a:extLst>
          </p:cNvPr>
          <p:cNvSpPr txBox="1"/>
          <p:nvPr/>
        </p:nvSpPr>
        <p:spPr>
          <a:xfrm>
            <a:off x="8870320" y="1630325"/>
            <a:ext cx="617462" cy="4001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>
            <a:defPPr>
              <a:defRPr lang="en-US"/>
            </a:defPPr>
            <a:lvl1pPr algn="ctr">
              <a:defRPr sz="1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GitHub Workflow</a:t>
            </a:r>
          </a:p>
        </p:txBody>
      </p:sp>
      <p:pic>
        <p:nvPicPr>
          <p:cNvPr id="1044" name="Picture 20" descr="Auth0&quot; Icon - Download for free – Iconduck">
            <a:extLst>
              <a:ext uri="{FF2B5EF4-FFF2-40B4-BE49-F238E27FC236}">
                <a16:creationId xmlns:a16="http://schemas.microsoft.com/office/drawing/2014/main" id="{D99A2431-89E8-6D3A-1124-01E3B5D3C6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637478"/>
            <a:ext cx="352751" cy="380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19270C44-29FD-CDE0-F6F5-8934E61BE9F1}"/>
              </a:ext>
            </a:extLst>
          </p:cNvPr>
          <p:cNvSpPr txBox="1"/>
          <p:nvPr/>
        </p:nvSpPr>
        <p:spPr>
          <a:xfrm>
            <a:off x="553695" y="3006985"/>
            <a:ext cx="476392" cy="24622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>
            <a:defPPr>
              <a:defRPr lang="en-US"/>
            </a:defPPr>
            <a:lvl1pPr algn="ctr">
              <a:defRPr sz="1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Auth0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1E3E074-D43A-B8D6-4AFB-E7F675602464}"/>
              </a:ext>
            </a:extLst>
          </p:cNvPr>
          <p:cNvSpPr txBox="1"/>
          <p:nvPr/>
        </p:nvSpPr>
        <p:spPr>
          <a:xfrm>
            <a:off x="1161835" y="3004017"/>
            <a:ext cx="528958" cy="24622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>
            <a:defPPr>
              <a:defRPr lang="en-US"/>
            </a:defPPr>
            <a:lvl1pPr algn="ctr">
              <a:defRPr sz="1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Brevo</a:t>
            </a:r>
          </a:p>
        </p:txBody>
      </p:sp>
      <p:pic>
        <p:nvPicPr>
          <p:cNvPr id="1048" name="Picture 24" descr="Email Icon Blue transparent PNG - StickPNG">
            <a:extLst>
              <a:ext uri="{FF2B5EF4-FFF2-40B4-BE49-F238E27FC236}">
                <a16:creationId xmlns:a16="http://schemas.microsoft.com/office/drawing/2014/main" id="{4A739DDF-37BD-6D78-40B1-6DAB6D029C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3719" y="2630574"/>
            <a:ext cx="352751" cy="380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End-user | Definition">
            <a:extLst>
              <a:ext uri="{FF2B5EF4-FFF2-40B4-BE49-F238E27FC236}">
                <a16:creationId xmlns:a16="http://schemas.microsoft.com/office/drawing/2014/main" id="{37494FB8-9E27-01EF-DB60-214CA520F7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6751" y="2637478"/>
            <a:ext cx="256850" cy="385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402AE47B-8304-E7F0-E83C-AF3260251756}"/>
              </a:ext>
            </a:extLst>
          </p:cNvPr>
          <p:cNvSpPr txBox="1"/>
          <p:nvPr/>
        </p:nvSpPr>
        <p:spPr>
          <a:xfrm>
            <a:off x="1901262" y="3017824"/>
            <a:ext cx="587827" cy="24622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>
            <a:defPPr>
              <a:defRPr lang="en-US"/>
            </a:defPPr>
            <a:lvl1pPr algn="ctr">
              <a:defRPr sz="1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End User</a:t>
            </a:r>
          </a:p>
        </p:txBody>
      </p:sp>
      <p:pic>
        <p:nvPicPr>
          <p:cNvPr id="1052" name="Picture 28" descr="Cloudflare SVG and transparent PNG icons | TechIcons">
            <a:extLst>
              <a:ext uri="{FF2B5EF4-FFF2-40B4-BE49-F238E27FC236}">
                <a16:creationId xmlns:a16="http://schemas.microsoft.com/office/drawing/2014/main" id="{75A8F092-4A5F-E20B-CBFF-902057D3A3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480" b="22055"/>
          <a:stretch/>
        </p:blipFill>
        <p:spPr bwMode="auto">
          <a:xfrm>
            <a:off x="10054350" y="2683304"/>
            <a:ext cx="352751" cy="261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32">
            <a:extLst>
              <a:ext uri="{FF2B5EF4-FFF2-40B4-BE49-F238E27FC236}">
                <a16:creationId xmlns:a16="http://schemas.microsoft.com/office/drawing/2014/main" id="{7271C638-FD08-1F8D-ED14-5D2E86188E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8090" y="2637478"/>
            <a:ext cx="352750" cy="380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7" name="TextBox 1026">
            <a:extLst>
              <a:ext uri="{FF2B5EF4-FFF2-40B4-BE49-F238E27FC236}">
                <a16:creationId xmlns:a16="http://schemas.microsoft.com/office/drawing/2014/main" id="{CBF8AD85-4D7A-0C35-3A71-7D4EBB6F01CA}"/>
              </a:ext>
            </a:extLst>
          </p:cNvPr>
          <p:cNvSpPr txBox="1"/>
          <p:nvPr/>
        </p:nvSpPr>
        <p:spPr>
          <a:xfrm>
            <a:off x="9257914" y="2988775"/>
            <a:ext cx="459736" cy="4001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>
            <a:defPPr>
              <a:defRPr lang="en-US"/>
            </a:defPPr>
            <a:lvl1pPr algn="ctr">
              <a:defRPr sz="1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Power</a:t>
            </a:r>
          </a:p>
          <a:p>
            <a:r>
              <a:rPr lang="en-US" dirty="0"/>
              <a:t>Shell</a:t>
            </a:r>
          </a:p>
        </p:txBody>
      </p:sp>
      <p:sp>
        <p:nvSpPr>
          <p:cNvPr id="1058" name="TextBox 1057">
            <a:extLst>
              <a:ext uri="{FF2B5EF4-FFF2-40B4-BE49-F238E27FC236}">
                <a16:creationId xmlns:a16="http://schemas.microsoft.com/office/drawing/2014/main" id="{BECDB52D-6C4A-A2B3-D092-48BF306566A1}"/>
              </a:ext>
            </a:extLst>
          </p:cNvPr>
          <p:cNvSpPr txBox="1"/>
          <p:nvPr/>
        </p:nvSpPr>
        <p:spPr>
          <a:xfrm>
            <a:off x="1770406" y="1589048"/>
            <a:ext cx="756780" cy="24622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>
            <a:defPPr>
              <a:defRPr lang="en-US"/>
            </a:defPPr>
            <a:lvl1pPr algn="ctr">
              <a:defRPr sz="1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Terraform</a:t>
            </a:r>
          </a:p>
        </p:txBody>
      </p:sp>
      <p:pic>
        <p:nvPicPr>
          <p:cNvPr id="1064" name="Picture 34" descr="S3 Bucket with Objects | AWS Storage">
            <a:extLst>
              <a:ext uri="{FF2B5EF4-FFF2-40B4-BE49-F238E27FC236}">
                <a16:creationId xmlns:a16="http://schemas.microsoft.com/office/drawing/2014/main" id="{F5B731EE-A299-EB89-DBC8-B7B6AACF49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4282" y="1269160"/>
            <a:ext cx="352751" cy="380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5" name="TextBox 1064">
            <a:extLst>
              <a:ext uri="{FF2B5EF4-FFF2-40B4-BE49-F238E27FC236}">
                <a16:creationId xmlns:a16="http://schemas.microsoft.com/office/drawing/2014/main" id="{634E5923-DFFC-8BA0-2BFA-AB40CD1CF82B}"/>
              </a:ext>
            </a:extLst>
          </p:cNvPr>
          <p:cNvSpPr txBox="1"/>
          <p:nvPr/>
        </p:nvSpPr>
        <p:spPr>
          <a:xfrm>
            <a:off x="4886273" y="1584159"/>
            <a:ext cx="288767" cy="24622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>
            <a:defPPr>
              <a:defRPr lang="en-US"/>
            </a:defPPr>
            <a:lvl1pPr algn="ctr">
              <a:defRPr sz="1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S3</a:t>
            </a:r>
          </a:p>
        </p:txBody>
      </p:sp>
      <p:pic>
        <p:nvPicPr>
          <p:cNvPr id="1066" name="Picture 36" descr="5 New Features in AWS Fargate Version 1.4 | Logicata">
            <a:extLst>
              <a:ext uri="{FF2B5EF4-FFF2-40B4-BE49-F238E27FC236}">
                <a16:creationId xmlns:a16="http://schemas.microsoft.com/office/drawing/2014/main" id="{8B1573A3-616B-E414-481F-0A3769003C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6996" y="1275074"/>
            <a:ext cx="352751" cy="380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7" name="TextBox 1066">
            <a:extLst>
              <a:ext uri="{FF2B5EF4-FFF2-40B4-BE49-F238E27FC236}">
                <a16:creationId xmlns:a16="http://schemas.microsoft.com/office/drawing/2014/main" id="{21E49BB2-C7CB-D636-E53B-ECD0A4284D6B}"/>
              </a:ext>
            </a:extLst>
          </p:cNvPr>
          <p:cNvSpPr txBox="1"/>
          <p:nvPr/>
        </p:nvSpPr>
        <p:spPr>
          <a:xfrm>
            <a:off x="3840875" y="1649506"/>
            <a:ext cx="724991" cy="24622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>
            <a:defPPr>
              <a:defRPr lang="en-US"/>
            </a:defPPr>
            <a:lvl1pPr algn="ctr">
              <a:defRPr sz="1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ECS Fargate</a:t>
            </a:r>
          </a:p>
        </p:txBody>
      </p:sp>
      <p:pic>
        <p:nvPicPr>
          <p:cNvPr id="1068" name="Picture 38" descr="AWS CloudWatch Logs">
            <a:extLst>
              <a:ext uri="{FF2B5EF4-FFF2-40B4-BE49-F238E27FC236}">
                <a16:creationId xmlns:a16="http://schemas.microsoft.com/office/drawing/2014/main" id="{E2B81CF3-E959-9A8D-9EBE-9EBB54AF8D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4048" y="1277125"/>
            <a:ext cx="351646" cy="380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9" name="TextBox 1068">
            <a:extLst>
              <a:ext uri="{FF2B5EF4-FFF2-40B4-BE49-F238E27FC236}">
                <a16:creationId xmlns:a16="http://schemas.microsoft.com/office/drawing/2014/main" id="{98C3BA5C-1F1C-E357-608A-329AFC0598CA}"/>
              </a:ext>
            </a:extLst>
          </p:cNvPr>
          <p:cNvSpPr txBox="1"/>
          <p:nvPr/>
        </p:nvSpPr>
        <p:spPr>
          <a:xfrm>
            <a:off x="6084755" y="1593057"/>
            <a:ext cx="685038" cy="24622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>
            <a:defPPr>
              <a:defRPr lang="en-US"/>
            </a:defPPr>
            <a:lvl1pPr algn="ctr">
              <a:defRPr sz="1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CloudWatch</a:t>
            </a:r>
          </a:p>
        </p:txBody>
      </p:sp>
      <p:pic>
        <p:nvPicPr>
          <p:cNvPr id="1070" name="Picture 12" descr="Amazon ECR | AWS Compute">
            <a:extLst>
              <a:ext uri="{FF2B5EF4-FFF2-40B4-BE49-F238E27FC236}">
                <a16:creationId xmlns:a16="http://schemas.microsoft.com/office/drawing/2014/main" id="{EDE0A9AB-71E4-D79A-DCB4-203AE48569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1610" y="1275074"/>
            <a:ext cx="376970" cy="380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1" name="TextBox 1070">
            <a:extLst>
              <a:ext uri="{FF2B5EF4-FFF2-40B4-BE49-F238E27FC236}">
                <a16:creationId xmlns:a16="http://schemas.microsoft.com/office/drawing/2014/main" id="{B9F38800-3A8D-2875-4DA5-FE93A513E838}"/>
              </a:ext>
            </a:extLst>
          </p:cNvPr>
          <p:cNvSpPr txBox="1"/>
          <p:nvPr/>
        </p:nvSpPr>
        <p:spPr>
          <a:xfrm>
            <a:off x="3410099" y="1589048"/>
            <a:ext cx="279992" cy="24622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>
            <a:defPPr>
              <a:defRPr lang="en-US"/>
            </a:defPPr>
            <a:lvl1pPr algn="ctr">
              <a:defRPr sz="1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ECR</a:t>
            </a:r>
          </a:p>
        </p:txBody>
      </p:sp>
      <p:pic>
        <p:nvPicPr>
          <p:cNvPr id="1075" name="Picture 1074">
            <a:extLst>
              <a:ext uri="{FF2B5EF4-FFF2-40B4-BE49-F238E27FC236}">
                <a16:creationId xmlns:a16="http://schemas.microsoft.com/office/drawing/2014/main" id="{265F5880-22A9-094B-EC57-6998C22D3337}"/>
              </a:ext>
            </a:extLst>
          </p:cNvPr>
          <p:cNvPicPr>
            <a:picLocks noChangeAspect="1"/>
          </p:cNvPicPr>
          <p:nvPr/>
        </p:nvPicPr>
        <p:blipFill>
          <a:blip r:embed="rId19"/>
          <a:srcRect l="11468" t="6564" r="7282" b="7650"/>
          <a:stretch/>
        </p:blipFill>
        <p:spPr>
          <a:xfrm>
            <a:off x="5460122" y="1277125"/>
            <a:ext cx="352750" cy="380346"/>
          </a:xfrm>
          <a:prstGeom prst="rect">
            <a:avLst/>
          </a:prstGeom>
        </p:spPr>
      </p:pic>
      <p:sp>
        <p:nvSpPr>
          <p:cNvPr id="1076" name="TextBox 1075">
            <a:extLst>
              <a:ext uri="{FF2B5EF4-FFF2-40B4-BE49-F238E27FC236}">
                <a16:creationId xmlns:a16="http://schemas.microsoft.com/office/drawing/2014/main" id="{FDACB625-5617-7B67-C238-567CF71637E7}"/>
              </a:ext>
            </a:extLst>
          </p:cNvPr>
          <p:cNvSpPr txBox="1"/>
          <p:nvPr/>
        </p:nvSpPr>
        <p:spPr>
          <a:xfrm>
            <a:off x="5285220" y="1588442"/>
            <a:ext cx="702553" cy="24622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>
            <a:defPPr>
              <a:defRPr lang="en-US"/>
            </a:defPPr>
            <a:lvl1pPr algn="ctr">
              <a:defRPr sz="1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Event Bridge</a:t>
            </a:r>
          </a:p>
        </p:txBody>
      </p:sp>
      <p:sp>
        <p:nvSpPr>
          <p:cNvPr id="1094" name="TextBox 1093">
            <a:extLst>
              <a:ext uri="{FF2B5EF4-FFF2-40B4-BE49-F238E27FC236}">
                <a16:creationId xmlns:a16="http://schemas.microsoft.com/office/drawing/2014/main" id="{D1BD3F02-E4C8-E982-D611-BFA789A5C27F}"/>
              </a:ext>
            </a:extLst>
          </p:cNvPr>
          <p:cNvSpPr txBox="1"/>
          <p:nvPr/>
        </p:nvSpPr>
        <p:spPr>
          <a:xfrm>
            <a:off x="3317047" y="3017824"/>
            <a:ext cx="466093" cy="24622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>
            <a:defPPr>
              <a:defRPr lang="en-US"/>
            </a:defPPr>
            <a:lvl1pPr algn="ctr">
              <a:defRPr sz="1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Email</a:t>
            </a:r>
          </a:p>
        </p:txBody>
      </p:sp>
      <p:pic>
        <p:nvPicPr>
          <p:cNvPr id="1105" name="Picture 44">
            <a:extLst>
              <a:ext uri="{FF2B5EF4-FFF2-40B4-BE49-F238E27FC236}">
                <a16:creationId xmlns:a16="http://schemas.microsoft.com/office/drawing/2014/main" id="{1A73740D-3F31-C053-0F6A-A03BCB4C97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4218" y="2630574"/>
            <a:ext cx="352815" cy="380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06" name="TextBox 1105">
            <a:extLst>
              <a:ext uri="{FF2B5EF4-FFF2-40B4-BE49-F238E27FC236}">
                <a16:creationId xmlns:a16="http://schemas.microsoft.com/office/drawing/2014/main" id="{5554FC95-15AE-2FEA-69B4-AC61CC45652F}"/>
              </a:ext>
            </a:extLst>
          </p:cNvPr>
          <p:cNvSpPr txBox="1"/>
          <p:nvPr/>
        </p:nvSpPr>
        <p:spPr>
          <a:xfrm>
            <a:off x="4819106" y="3004016"/>
            <a:ext cx="423037" cy="24622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>
            <a:defPPr>
              <a:defRPr lang="en-US"/>
            </a:defPPr>
            <a:lvl1pPr algn="ctr">
              <a:defRPr sz="1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React</a:t>
            </a:r>
          </a:p>
        </p:txBody>
      </p:sp>
      <p:pic>
        <p:nvPicPr>
          <p:cNvPr id="1082" name="Picture 1081">
            <a:extLst>
              <a:ext uri="{FF2B5EF4-FFF2-40B4-BE49-F238E27FC236}">
                <a16:creationId xmlns:a16="http://schemas.microsoft.com/office/drawing/2014/main" id="{D806B8BE-97D7-5876-F329-415E533DE528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610108" y="1275074"/>
            <a:ext cx="341769" cy="380346"/>
          </a:xfrm>
          <a:prstGeom prst="rect">
            <a:avLst/>
          </a:prstGeom>
        </p:spPr>
      </p:pic>
      <p:sp>
        <p:nvSpPr>
          <p:cNvPr id="1107" name="TextBox 1106">
            <a:extLst>
              <a:ext uri="{FF2B5EF4-FFF2-40B4-BE49-F238E27FC236}">
                <a16:creationId xmlns:a16="http://schemas.microsoft.com/office/drawing/2014/main" id="{FFF489B3-7B2C-464A-74D3-CD8D0FE1F91C}"/>
              </a:ext>
            </a:extLst>
          </p:cNvPr>
          <p:cNvSpPr txBox="1"/>
          <p:nvPr/>
        </p:nvSpPr>
        <p:spPr>
          <a:xfrm>
            <a:off x="2542393" y="1589048"/>
            <a:ext cx="534281" cy="4001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>
            <a:defPPr>
              <a:defRPr lang="en-US"/>
            </a:defPPr>
            <a:lvl1pPr algn="ctr">
              <a:defRPr sz="1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Secrets Manager</a:t>
            </a:r>
          </a:p>
        </p:txBody>
      </p:sp>
      <p:pic>
        <p:nvPicPr>
          <p:cNvPr id="1110" name="Picture 46" descr="aws iam&quot; Icon - Download for free – Iconduck">
            <a:extLst>
              <a:ext uri="{FF2B5EF4-FFF2-40B4-BE49-F238E27FC236}">
                <a16:creationId xmlns:a16="http://schemas.microsoft.com/office/drawing/2014/main" id="{EC089D71-4B04-DCC0-45DA-61571E1318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4938" y="1267745"/>
            <a:ext cx="199828" cy="381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11" name="TextBox 1110">
            <a:extLst>
              <a:ext uri="{FF2B5EF4-FFF2-40B4-BE49-F238E27FC236}">
                <a16:creationId xmlns:a16="http://schemas.microsoft.com/office/drawing/2014/main" id="{FFDFD7ED-299B-3454-41E5-BFA1CDE8D4F5}"/>
              </a:ext>
            </a:extLst>
          </p:cNvPr>
          <p:cNvSpPr txBox="1"/>
          <p:nvPr/>
        </p:nvSpPr>
        <p:spPr>
          <a:xfrm>
            <a:off x="7679508" y="1593056"/>
            <a:ext cx="342012" cy="24622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>
            <a:defPPr>
              <a:defRPr lang="en-US"/>
            </a:defPPr>
            <a:lvl1pPr algn="ctr">
              <a:defRPr sz="1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IAM</a:t>
            </a:r>
          </a:p>
        </p:txBody>
      </p:sp>
      <p:pic>
        <p:nvPicPr>
          <p:cNvPr id="1113" name="Picture 48" descr="aws cloudfront&quot; Icon - Download for free – Iconduck">
            <a:extLst>
              <a:ext uri="{FF2B5EF4-FFF2-40B4-BE49-F238E27FC236}">
                <a16:creationId xmlns:a16="http://schemas.microsoft.com/office/drawing/2014/main" id="{FDBA4828-29CE-4A05-B712-6B8ED5712F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5143" y="2637478"/>
            <a:ext cx="352751" cy="385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14" name="TextBox 1113">
            <a:extLst>
              <a:ext uri="{FF2B5EF4-FFF2-40B4-BE49-F238E27FC236}">
                <a16:creationId xmlns:a16="http://schemas.microsoft.com/office/drawing/2014/main" id="{9BDB622F-FE61-002C-D302-088C8D12AEE0}"/>
              </a:ext>
            </a:extLst>
          </p:cNvPr>
          <p:cNvSpPr txBox="1"/>
          <p:nvPr/>
        </p:nvSpPr>
        <p:spPr>
          <a:xfrm>
            <a:off x="2589558" y="3004017"/>
            <a:ext cx="666599" cy="24622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>
            <a:defPPr>
              <a:defRPr lang="en-US"/>
            </a:defPPr>
            <a:lvl1pPr algn="ctr">
              <a:defRPr sz="1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CloudFront</a:t>
            </a:r>
          </a:p>
        </p:txBody>
      </p:sp>
      <p:pic>
        <p:nvPicPr>
          <p:cNvPr id="1116" name="Picture 52" descr="Node.js Explained - A beginner guide">
            <a:extLst>
              <a:ext uri="{FF2B5EF4-FFF2-40B4-BE49-F238E27FC236}">
                <a16:creationId xmlns:a16="http://schemas.microsoft.com/office/drawing/2014/main" id="{513E431D-7440-1ACE-8B27-2A326D22FF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6996" y="2637478"/>
            <a:ext cx="352751" cy="380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17" name="TextBox 1116">
            <a:extLst>
              <a:ext uri="{FF2B5EF4-FFF2-40B4-BE49-F238E27FC236}">
                <a16:creationId xmlns:a16="http://schemas.microsoft.com/office/drawing/2014/main" id="{2055C382-73F8-61AD-50D5-D7CB168A8D71}"/>
              </a:ext>
            </a:extLst>
          </p:cNvPr>
          <p:cNvSpPr txBox="1"/>
          <p:nvPr/>
        </p:nvSpPr>
        <p:spPr>
          <a:xfrm>
            <a:off x="3936229" y="3017824"/>
            <a:ext cx="534281" cy="24622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>
            <a:defPPr>
              <a:defRPr lang="en-US"/>
            </a:defPPr>
            <a:lvl1pPr algn="ctr">
              <a:defRPr sz="1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Node/</a:t>
            </a:r>
            <a:r>
              <a:rPr lang="en-US" dirty="0" err="1"/>
              <a:t>js</a:t>
            </a:r>
            <a:endParaRPr lang="en-US" dirty="0"/>
          </a:p>
        </p:txBody>
      </p:sp>
      <p:pic>
        <p:nvPicPr>
          <p:cNvPr id="46" name="Picture 32">
            <a:extLst>
              <a:ext uri="{FF2B5EF4-FFF2-40B4-BE49-F238E27FC236}">
                <a16:creationId xmlns:a16="http://schemas.microsoft.com/office/drawing/2014/main" id="{7AD0CB68-DC7F-077D-2A66-435B70E473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2379" y="1267745"/>
            <a:ext cx="352751" cy="380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2178A1F4-D9B4-4922-5FDC-92C54C8A00BA}"/>
              </a:ext>
            </a:extLst>
          </p:cNvPr>
          <p:cNvSpPr txBox="1"/>
          <p:nvPr/>
        </p:nvSpPr>
        <p:spPr>
          <a:xfrm>
            <a:off x="11214690" y="1572561"/>
            <a:ext cx="378119" cy="4001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>
            <a:defPPr>
              <a:defRPr lang="en-US"/>
            </a:defPPr>
            <a:lvl1pPr algn="ctr">
              <a:defRPr sz="1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Power</a:t>
            </a:r>
          </a:p>
          <a:p>
            <a:r>
              <a:rPr lang="en-US" dirty="0"/>
              <a:t>Shell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134EAD7-32F1-C61F-B7B5-3A2D7A030D7B}"/>
              </a:ext>
            </a:extLst>
          </p:cNvPr>
          <p:cNvSpPr/>
          <p:nvPr/>
        </p:nvSpPr>
        <p:spPr>
          <a:xfrm>
            <a:off x="609600" y="422208"/>
            <a:ext cx="352751" cy="38034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2" descr="Cloud Icons | AWS Lambda">
            <a:extLst>
              <a:ext uri="{FF2B5EF4-FFF2-40B4-BE49-F238E27FC236}">
                <a16:creationId xmlns:a16="http://schemas.microsoft.com/office/drawing/2014/main" id="{69DB83E3-6497-1D4C-DE58-0156B20E2C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1149" y="2637478"/>
            <a:ext cx="352751" cy="385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E44BEF1-FE1B-8CBA-24AE-2BBB677B7429}"/>
              </a:ext>
            </a:extLst>
          </p:cNvPr>
          <p:cNvSpPr txBox="1"/>
          <p:nvPr/>
        </p:nvSpPr>
        <p:spPr>
          <a:xfrm>
            <a:off x="5456005" y="3004016"/>
            <a:ext cx="423037" cy="24622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>
            <a:defPPr>
              <a:defRPr lang="en-US"/>
            </a:defPPr>
            <a:lvl1pPr algn="ctr">
              <a:defRPr sz="1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Lambda</a:t>
            </a:r>
          </a:p>
        </p:txBody>
      </p:sp>
      <p:pic>
        <p:nvPicPr>
          <p:cNvPr id="13" name="Picture 4" descr="aws api gateway&quot; Icon - Download for free – Iconduck">
            <a:extLst>
              <a:ext uri="{FF2B5EF4-FFF2-40B4-BE49-F238E27FC236}">
                <a16:creationId xmlns:a16="http://schemas.microsoft.com/office/drawing/2014/main" id="{2B061E2C-899C-6E32-9824-13CF5011DD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0898" y="2623670"/>
            <a:ext cx="352751" cy="380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92579A2-CEF2-4AD7-4742-8BE401EFCC38}"/>
              </a:ext>
            </a:extLst>
          </p:cNvPr>
          <p:cNvSpPr txBox="1"/>
          <p:nvPr/>
        </p:nvSpPr>
        <p:spPr>
          <a:xfrm>
            <a:off x="6139654" y="3004015"/>
            <a:ext cx="583874" cy="4001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>
            <a:defPPr>
              <a:defRPr lang="en-US"/>
            </a:defPPr>
            <a:lvl1pPr algn="ctr">
              <a:defRPr sz="1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API Gateway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995A2F7-92D2-568E-A794-F7BFE3922FA1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6984140" y="2637478"/>
            <a:ext cx="352751" cy="38034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E06DEE2-6537-F60B-CAD4-77282308DF6E}"/>
              </a:ext>
            </a:extLst>
          </p:cNvPr>
          <p:cNvSpPr txBox="1"/>
          <p:nvPr/>
        </p:nvSpPr>
        <p:spPr>
          <a:xfrm>
            <a:off x="6948585" y="3005065"/>
            <a:ext cx="423037" cy="24622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>
            <a:defPPr>
              <a:defRPr lang="en-US"/>
            </a:defPPr>
            <a:lvl1pPr algn="ctr">
              <a:defRPr sz="1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JWT</a:t>
            </a:r>
          </a:p>
        </p:txBody>
      </p:sp>
      <p:pic>
        <p:nvPicPr>
          <p:cNvPr id="24" name="Picture 14" descr="Firefox Relay">
            <a:extLst>
              <a:ext uri="{FF2B5EF4-FFF2-40B4-BE49-F238E27FC236}">
                <a16:creationId xmlns:a16="http://schemas.microsoft.com/office/drawing/2014/main" id="{28B9910A-B2AC-BDAA-4FE8-40FAC2E6A7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7382" y="2637478"/>
            <a:ext cx="352751" cy="385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657A6974-AFD7-88F0-24A9-2A8713C6FB57}"/>
              </a:ext>
            </a:extLst>
          </p:cNvPr>
          <p:cNvSpPr txBox="1"/>
          <p:nvPr/>
        </p:nvSpPr>
        <p:spPr>
          <a:xfrm>
            <a:off x="7607532" y="2988775"/>
            <a:ext cx="583874" cy="4001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>
            <a:defPPr>
              <a:defRPr lang="en-US"/>
            </a:defPPr>
            <a:lvl1pPr algn="ctr">
              <a:defRPr sz="1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Firefox Relay</a:t>
            </a:r>
          </a:p>
        </p:txBody>
      </p:sp>
      <p:pic>
        <p:nvPicPr>
          <p:cNvPr id="27" name="Picture 16" descr="Lindblad logo">
            <a:extLst>
              <a:ext uri="{FF2B5EF4-FFF2-40B4-BE49-F238E27FC236}">
                <a16:creationId xmlns:a16="http://schemas.microsoft.com/office/drawing/2014/main" id="{04C61440-22D5-B945-FB6B-D53827AE7A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9978" y="2637478"/>
            <a:ext cx="352751" cy="380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E465A1DB-93B7-DD0D-48A8-C4E658B21D1B}"/>
              </a:ext>
            </a:extLst>
          </p:cNvPr>
          <p:cNvSpPr txBox="1"/>
          <p:nvPr/>
        </p:nvSpPr>
        <p:spPr>
          <a:xfrm>
            <a:off x="8444416" y="2998410"/>
            <a:ext cx="583874" cy="4001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>
            <a:defPPr>
              <a:defRPr lang="en-US"/>
            </a:defPPr>
            <a:lvl1pPr algn="ctr">
              <a:defRPr sz="1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Cruise Viewer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E83A88-8C4B-1639-0EA8-C82335CD9BA1}"/>
              </a:ext>
            </a:extLst>
          </p:cNvPr>
          <p:cNvSpPr txBox="1"/>
          <p:nvPr/>
        </p:nvSpPr>
        <p:spPr>
          <a:xfrm>
            <a:off x="10000857" y="2927071"/>
            <a:ext cx="459736" cy="400110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>
            <a:defPPr>
              <a:defRPr lang="en-US"/>
            </a:defPPr>
            <a:lvl1pPr algn="ctr">
              <a:defRPr sz="1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Cloud</a:t>
            </a:r>
          </a:p>
          <a:p>
            <a:r>
              <a:rPr lang="en-US" dirty="0"/>
              <a:t>Flare</a:t>
            </a:r>
          </a:p>
        </p:txBody>
      </p:sp>
      <p:pic>
        <p:nvPicPr>
          <p:cNvPr id="3" name="Picture 2" descr="Container Insights with enhanced observability now available in Amazon ECS  | AWS News Blog">
            <a:extLst>
              <a:ext uri="{FF2B5EF4-FFF2-40B4-BE49-F238E27FC236}">
                <a16:creationId xmlns:a16="http://schemas.microsoft.com/office/drawing/2014/main" id="{E4D4BF0F-39DB-4B4C-06A7-1566EE25243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73" t="22000" r="34773" b="22000"/>
          <a:stretch/>
        </p:blipFill>
        <p:spPr bwMode="auto">
          <a:xfrm>
            <a:off x="10772375" y="2637478"/>
            <a:ext cx="352751" cy="380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6F81F06-9248-7D37-34F8-8F3FC976A8B1}"/>
              </a:ext>
            </a:extLst>
          </p:cNvPr>
          <p:cNvSpPr txBox="1"/>
          <p:nvPr/>
        </p:nvSpPr>
        <p:spPr>
          <a:xfrm>
            <a:off x="10648505" y="2988775"/>
            <a:ext cx="602660" cy="400110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>
            <a:defPPr>
              <a:defRPr lang="en-US"/>
            </a:defPPr>
            <a:lvl1pPr algn="ctr">
              <a:defRPr sz="1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Container Insights</a:t>
            </a:r>
          </a:p>
        </p:txBody>
      </p:sp>
      <p:pic>
        <p:nvPicPr>
          <p:cNvPr id="5" name="Picture 4" descr="Aws Sqs icon - Free Download PNG &amp; SVG | Streamline">
            <a:extLst>
              <a:ext uri="{FF2B5EF4-FFF2-40B4-BE49-F238E27FC236}">
                <a16:creationId xmlns:a16="http://schemas.microsoft.com/office/drawing/2014/main" id="{6DDD0A71-BD67-D4C2-85EF-2474B260BB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38305" y="2637478"/>
            <a:ext cx="352751" cy="385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BBAC4B9-5FB3-5309-3BA7-FA4004781FAC}"/>
              </a:ext>
            </a:extLst>
          </p:cNvPr>
          <p:cNvSpPr txBox="1"/>
          <p:nvPr/>
        </p:nvSpPr>
        <p:spPr>
          <a:xfrm>
            <a:off x="11603161" y="3017824"/>
            <a:ext cx="423037" cy="24622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>
            <a:defPPr>
              <a:defRPr lang="en-US"/>
            </a:defPPr>
            <a:lvl1pPr algn="ctr">
              <a:defRPr sz="1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SQS</a:t>
            </a:r>
          </a:p>
        </p:txBody>
      </p:sp>
      <p:pic>
        <p:nvPicPr>
          <p:cNvPr id="16" name="Picture 4" descr="Brevo Logo &amp; Brand Assets (SVG, PNG and vector) - Brandfetch">
            <a:extLst>
              <a:ext uri="{FF2B5EF4-FFF2-40B4-BE49-F238E27FC236}">
                <a16:creationId xmlns:a16="http://schemas.microsoft.com/office/drawing/2014/main" id="{1FF973BD-DEE7-0BA3-BBA5-011ED0B632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9529" y="2630574"/>
            <a:ext cx="352751" cy="380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9658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2425</TotalTime>
  <Words>182</Words>
  <Application>Microsoft Office PowerPoint</Application>
  <PresentationFormat>Widescreen</PresentationFormat>
  <Paragraphs>129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Calibri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Mike Broadfoot</dc:creator>
  <cp:lastModifiedBy>Mike Broadfoot</cp:lastModifiedBy>
  <cp:revision>13</cp:revision>
  <dcterms:created xsi:type="dcterms:W3CDTF">2025-04-01T20:53:44Z</dcterms:created>
  <dcterms:modified xsi:type="dcterms:W3CDTF">2025-05-27T02:55:11Z</dcterms:modified>
</cp:coreProperties>
</file>