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Montserrat"/>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regular.fntdata"/><Relationship Id="rId14" Type="http://schemas.openxmlformats.org/officeDocument/2006/relationships/slide" Target="slides/slide9.xml"/><Relationship Id="rId17" Type="http://schemas.openxmlformats.org/officeDocument/2006/relationships/font" Target="fonts/Montserrat-italic.fntdata"/><Relationship Id="rId16" Type="http://schemas.openxmlformats.org/officeDocument/2006/relationships/font" Target="fonts/Montserrat-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d116d9f2af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d116d9f2af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d116d9f2af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d116d9f2af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d116d9f2af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d116d9f2af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d116d9f2af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d116d9f2af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d116d9f2af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d116d9f2af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d116d9f2af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d116d9f2af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d26e4363c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d26e4363c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d116d9f2af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d116d9f2af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google.com/url?sa=i&amp;url=https%3A%2F%2Fwww.wired.com%2Freview%2Foculus-quest-2-review%2F&amp;psig=AOvVaw05OUnWpQbvlJmR7LBqOKSH&amp;ust=1714769427395000&amp;source=images&amp;cd=vfe&amp;opi=89978449&amp;ved=0CBIQjRxqFwoTCNi2hq_s74UDFQAAAAAdAAAAABAE"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Binocular Rivalry in VR</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Nicholas, Leif, Matthew, Caleb, Isaac</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Description and Objective</a:t>
            </a:r>
            <a:endParaRPr/>
          </a:p>
        </p:txBody>
      </p:sp>
      <p:sp>
        <p:nvSpPr>
          <p:cNvPr id="141" name="Google Shape;141;p14"/>
          <p:cNvSpPr txBox="1"/>
          <p:nvPr>
            <p:ph idx="1" type="body"/>
          </p:nvPr>
        </p:nvSpPr>
        <p:spPr>
          <a:xfrm>
            <a:off x="1297500" y="1567550"/>
            <a:ext cx="47466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a:t>
            </a:r>
            <a:r>
              <a:rPr lang="en"/>
              <a:t>objective</a:t>
            </a:r>
            <a:r>
              <a:rPr lang="en"/>
              <a:t> of our project was to port the long-standing </a:t>
            </a:r>
            <a:r>
              <a:rPr lang="en"/>
              <a:t>field</a:t>
            </a:r>
            <a:r>
              <a:rPr lang="en"/>
              <a:t> of binocular ri</a:t>
            </a:r>
            <a:r>
              <a:rPr lang="en"/>
              <a:t>valry</a:t>
            </a:r>
            <a:r>
              <a:rPr lang="en"/>
              <a:t> research into a virtual reality environment.</a:t>
            </a:r>
            <a:endParaRPr/>
          </a:p>
          <a:p>
            <a:pPr indent="-311150" lvl="0" marL="457200" rtl="0" algn="l">
              <a:spcBef>
                <a:spcPts val="0"/>
              </a:spcBef>
              <a:spcAft>
                <a:spcPts val="0"/>
              </a:spcAft>
              <a:buSzPts val="1300"/>
              <a:buChar char="●"/>
            </a:pPr>
            <a:r>
              <a:rPr lang="en"/>
              <a:t>The use of a VR binocular rivalry test would reduce the external distractions that </a:t>
            </a:r>
            <a:r>
              <a:rPr lang="en"/>
              <a:t>subjects may be exposed to during testing.	</a:t>
            </a:r>
            <a:endParaRPr/>
          </a:p>
          <a:p>
            <a:pPr indent="-298450" lvl="1" marL="914400" rtl="0" algn="l">
              <a:spcBef>
                <a:spcPts val="0"/>
              </a:spcBef>
              <a:spcAft>
                <a:spcPts val="0"/>
              </a:spcAft>
              <a:buSzPts val="1100"/>
              <a:buChar char="○"/>
            </a:pPr>
            <a:r>
              <a:rPr lang="en"/>
              <a:t>These distractions could potentially affect the accuracy and the speed of data which the user would be providing during testing.</a:t>
            </a:r>
            <a:endParaRPr/>
          </a:p>
        </p:txBody>
      </p:sp>
      <p:sp>
        <p:nvSpPr>
          <p:cNvPr id="142" name="Google Shape;142;p14"/>
          <p:cNvSpPr txBox="1"/>
          <p:nvPr/>
        </p:nvSpPr>
        <p:spPr>
          <a:xfrm>
            <a:off x="6139225" y="3359550"/>
            <a:ext cx="2789400" cy="55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lt1"/>
                </a:solidFill>
                <a:latin typeface="Lato"/>
                <a:ea typeface="Lato"/>
                <a:cs typeface="Lato"/>
                <a:sym typeface="Lato"/>
              </a:rPr>
              <a:t>Source: (1)</a:t>
            </a:r>
            <a:endParaRPr sz="1100">
              <a:solidFill>
                <a:schemeClr val="lt1"/>
              </a:solidFill>
              <a:latin typeface="Lato"/>
              <a:ea typeface="Lato"/>
              <a:cs typeface="Lato"/>
              <a:sym typeface="Lato"/>
            </a:endParaRPr>
          </a:p>
        </p:txBody>
      </p:sp>
      <p:pic>
        <p:nvPicPr>
          <p:cNvPr id="143" name="Google Shape;143;p14"/>
          <p:cNvPicPr preferRelativeResize="0"/>
          <p:nvPr/>
        </p:nvPicPr>
        <p:blipFill>
          <a:blip r:embed="rId3">
            <a:alphaModFix/>
          </a:blip>
          <a:stretch>
            <a:fillRect/>
          </a:stretch>
        </p:blipFill>
        <p:spPr>
          <a:xfrm>
            <a:off x="6208587" y="1567549"/>
            <a:ext cx="2532173" cy="18991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Software Design</a:t>
            </a:r>
            <a:endParaRPr/>
          </a:p>
        </p:txBody>
      </p:sp>
      <p:sp>
        <p:nvSpPr>
          <p:cNvPr id="149" name="Google Shape;149;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Focused on displaying the images to each eye</a:t>
            </a:r>
            <a:endParaRPr/>
          </a:p>
          <a:p>
            <a:pPr indent="-298450" lvl="1" marL="914400" rtl="0" algn="l">
              <a:spcBef>
                <a:spcPts val="0"/>
              </a:spcBef>
              <a:spcAft>
                <a:spcPts val="0"/>
              </a:spcAft>
              <a:buSzPts val="1100"/>
              <a:buChar char="○"/>
            </a:pPr>
            <a:r>
              <a:rPr lang="en"/>
              <a:t>Individual images will be shown to each eye to produce binocular rivalry</a:t>
            </a:r>
            <a:endParaRPr/>
          </a:p>
          <a:p>
            <a:pPr indent="-311150" lvl="0" marL="457200" rtl="0" algn="l">
              <a:spcBef>
                <a:spcPts val="0"/>
              </a:spcBef>
              <a:spcAft>
                <a:spcPts val="0"/>
              </a:spcAft>
              <a:buSzPts val="1300"/>
              <a:buChar char="●"/>
            </a:pPr>
            <a:r>
              <a:rPr lang="en"/>
              <a:t>Designed to control the project from the computer</a:t>
            </a:r>
            <a:endParaRPr/>
          </a:p>
          <a:p>
            <a:pPr indent="-298450" lvl="1" marL="914400" rtl="0" algn="l">
              <a:spcBef>
                <a:spcPts val="0"/>
              </a:spcBef>
              <a:spcAft>
                <a:spcPts val="0"/>
              </a:spcAft>
              <a:buSzPts val="1100"/>
              <a:buChar char="○"/>
            </a:pPr>
            <a:r>
              <a:rPr lang="en"/>
              <a:t>Minimizes resources demanded by the headset</a:t>
            </a:r>
            <a:endParaRPr/>
          </a:p>
          <a:p>
            <a:pPr indent="-298450" lvl="1" marL="914400" rtl="0" algn="l">
              <a:spcBef>
                <a:spcPts val="0"/>
              </a:spcBef>
              <a:spcAft>
                <a:spcPts val="0"/>
              </a:spcAft>
              <a:buSzPts val="1100"/>
              <a:buChar char="○"/>
            </a:pPr>
            <a:r>
              <a:rPr lang="en"/>
              <a:t>Most data </a:t>
            </a:r>
            <a:r>
              <a:rPr lang="en"/>
              <a:t>processing is handled on the computer</a:t>
            </a:r>
            <a:endParaRPr/>
          </a:p>
          <a:p>
            <a:pPr indent="-311150" lvl="0" marL="457200" rtl="0" algn="l">
              <a:spcBef>
                <a:spcPts val="0"/>
              </a:spcBef>
              <a:spcAft>
                <a:spcPts val="0"/>
              </a:spcAft>
              <a:buSzPts val="1300"/>
              <a:buChar char="●"/>
            </a:pPr>
            <a:r>
              <a:rPr lang="en"/>
              <a:t>Designed with a Client/Server Architecture</a:t>
            </a:r>
            <a:endParaRPr/>
          </a:p>
          <a:p>
            <a:pPr indent="-298450" lvl="1" marL="914400" rtl="0" algn="l">
              <a:spcBef>
                <a:spcPts val="0"/>
              </a:spcBef>
              <a:spcAft>
                <a:spcPts val="0"/>
              </a:spcAft>
              <a:buSzPts val="1100"/>
              <a:buChar char="○"/>
            </a:pPr>
            <a:r>
              <a:rPr lang="en"/>
              <a:t>Utilizes sockets to communicate</a:t>
            </a:r>
            <a:endParaRPr/>
          </a:p>
        </p:txBody>
      </p:sp>
      <p:pic>
        <p:nvPicPr>
          <p:cNvPr id="150" name="Google Shape;150;p15"/>
          <p:cNvPicPr preferRelativeResize="0"/>
          <p:nvPr/>
        </p:nvPicPr>
        <p:blipFill>
          <a:blip r:embed="rId3">
            <a:alphaModFix/>
          </a:blip>
          <a:stretch>
            <a:fillRect/>
          </a:stretch>
        </p:blipFill>
        <p:spPr>
          <a:xfrm>
            <a:off x="6922988" y="1567538"/>
            <a:ext cx="1343025" cy="2676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Software/Resources </a:t>
            </a:r>
            <a:endParaRPr/>
          </a:p>
        </p:txBody>
      </p:sp>
      <p:sp>
        <p:nvSpPr>
          <p:cNvPr id="156" name="Google Shape;156;p16"/>
          <p:cNvSpPr txBox="1"/>
          <p:nvPr>
            <p:ph idx="1" type="body"/>
          </p:nvPr>
        </p:nvSpPr>
        <p:spPr>
          <a:xfrm>
            <a:off x="1297500" y="1567550"/>
            <a:ext cx="6448500" cy="29112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Hardware</a:t>
            </a:r>
            <a:endParaRPr sz="1200"/>
          </a:p>
          <a:p>
            <a:pPr indent="-304800" lvl="1" marL="914400" rtl="0" algn="l">
              <a:spcBef>
                <a:spcPts val="0"/>
              </a:spcBef>
              <a:spcAft>
                <a:spcPts val="0"/>
              </a:spcAft>
              <a:buSzPts val="1200"/>
              <a:buChar char="-"/>
            </a:pPr>
            <a:r>
              <a:rPr lang="en" sz="1200"/>
              <a:t>The Meta Quest 2 virtual reality headsets were used during development.</a:t>
            </a:r>
            <a:endParaRPr sz="1200"/>
          </a:p>
          <a:p>
            <a:pPr indent="-304800" lvl="0" marL="457200" rtl="0" algn="l">
              <a:spcBef>
                <a:spcPts val="0"/>
              </a:spcBef>
              <a:spcAft>
                <a:spcPts val="0"/>
              </a:spcAft>
              <a:buSzPts val="1200"/>
              <a:buChar char="-"/>
            </a:pPr>
            <a:r>
              <a:rPr lang="en" sz="1200"/>
              <a:t>Unity</a:t>
            </a:r>
            <a:endParaRPr sz="1200"/>
          </a:p>
          <a:p>
            <a:pPr indent="-304800" lvl="1" marL="914400" rtl="0" algn="l">
              <a:spcBef>
                <a:spcPts val="0"/>
              </a:spcBef>
              <a:spcAft>
                <a:spcPts val="0"/>
              </a:spcAft>
              <a:buSzPts val="1200"/>
              <a:buChar char="-"/>
            </a:pPr>
            <a:r>
              <a:rPr lang="en" sz="1200"/>
              <a:t>Unity was used as a basis for creating and testing a virtual </a:t>
            </a:r>
            <a:r>
              <a:rPr lang="en" sz="1200"/>
              <a:t>environment</a:t>
            </a:r>
            <a:r>
              <a:rPr lang="en" sz="1200"/>
              <a:t> that could project a binocular rivalry experiment into the headset efficiently. </a:t>
            </a:r>
            <a:endParaRPr sz="1200"/>
          </a:p>
          <a:p>
            <a:pPr indent="-304800" lvl="0" marL="457200" rtl="0" algn="l">
              <a:spcBef>
                <a:spcPts val="0"/>
              </a:spcBef>
              <a:spcAft>
                <a:spcPts val="0"/>
              </a:spcAft>
              <a:buSzPts val="1200"/>
              <a:buChar char="-"/>
            </a:pPr>
            <a:r>
              <a:rPr lang="en" sz="1200"/>
              <a:t>PsychoPy</a:t>
            </a:r>
            <a:endParaRPr sz="1200"/>
          </a:p>
          <a:p>
            <a:pPr indent="-304800" lvl="1" marL="914400" rtl="0" algn="l">
              <a:spcBef>
                <a:spcPts val="0"/>
              </a:spcBef>
              <a:spcAft>
                <a:spcPts val="0"/>
              </a:spcAft>
              <a:buSzPts val="1200"/>
              <a:buChar char="-"/>
            </a:pPr>
            <a:r>
              <a:rPr lang="en" sz="1200"/>
              <a:t>PsychoPy was used as the platform in which the gabor patches were created and tested and user input was recorded. </a:t>
            </a:r>
            <a:endParaRPr sz="1200"/>
          </a:p>
          <a:p>
            <a:pPr indent="-304800" lvl="0" marL="457200" rtl="0" algn="l">
              <a:spcBef>
                <a:spcPts val="0"/>
              </a:spcBef>
              <a:spcAft>
                <a:spcPts val="0"/>
              </a:spcAft>
              <a:buSzPts val="1200"/>
              <a:buChar char="-"/>
            </a:pPr>
            <a:r>
              <a:rPr lang="en" sz="1200"/>
              <a:t>Coding languages</a:t>
            </a:r>
            <a:endParaRPr sz="1200"/>
          </a:p>
          <a:p>
            <a:pPr indent="-304800" lvl="1" marL="914400" rtl="0" algn="l">
              <a:spcBef>
                <a:spcPts val="0"/>
              </a:spcBef>
              <a:spcAft>
                <a:spcPts val="0"/>
              </a:spcAft>
              <a:buSzPts val="1200"/>
              <a:buChar char="-"/>
            </a:pPr>
            <a:r>
              <a:rPr lang="en" sz="1200"/>
              <a:t>C#</a:t>
            </a:r>
            <a:endParaRPr sz="1200"/>
          </a:p>
          <a:p>
            <a:pPr indent="-304800" lvl="1" marL="914400" rtl="0" algn="l">
              <a:spcBef>
                <a:spcPts val="0"/>
              </a:spcBef>
              <a:spcAft>
                <a:spcPts val="0"/>
              </a:spcAft>
              <a:buSzPts val="1200"/>
              <a:buChar char="-"/>
            </a:pPr>
            <a:r>
              <a:rPr lang="en" sz="1200"/>
              <a:t>C++</a:t>
            </a:r>
            <a:endParaRPr sz="1200"/>
          </a:p>
          <a:p>
            <a:pPr indent="-304800" lvl="1" marL="914400" rtl="0" algn="l">
              <a:spcBef>
                <a:spcPts val="0"/>
              </a:spcBef>
              <a:spcAft>
                <a:spcPts val="0"/>
              </a:spcAft>
              <a:buSzPts val="1200"/>
              <a:buChar char="-"/>
            </a:pPr>
            <a:r>
              <a:rPr lang="en" sz="1200"/>
              <a:t>Python</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Challenges and Difficulties</a:t>
            </a:r>
            <a:endParaRPr/>
          </a:p>
        </p:txBody>
      </p:sp>
      <p:sp>
        <p:nvSpPr>
          <p:cNvPr id="162" name="Google Shape;162;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25000"/>
          </a:bodyPr>
          <a:lstStyle/>
          <a:p>
            <a:pPr indent="-292100" lvl="0" marL="457200" rtl="0" algn="l">
              <a:spcBef>
                <a:spcPts val="0"/>
              </a:spcBef>
              <a:spcAft>
                <a:spcPts val="0"/>
              </a:spcAft>
              <a:buSzPct val="100000"/>
              <a:buChar char="-"/>
            </a:pPr>
            <a:r>
              <a:rPr lang="en" sz="4000"/>
              <a:t>Understanding</a:t>
            </a:r>
            <a:r>
              <a:rPr lang="en" sz="4000"/>
              <a:t> Unity</a:t>
            </a:r>
            <a:endParaRPr sz="4000"/>
          </a:p>
          <a:p>
            <a:pPr indent="-292100" lvl="1" marL="914400" rtl="0" algn="l">
              <a:spcBef>
                <a:spcPts val="0"/>
              </a:spcBef>
              <a:spcAft>
                <a:spcPts val="0"/>
              </a:spcAft>
              <a:buSzPct val="100000"/>
              <a:buChar char="-"/>
            </a:pPr>
            <a:r>
              <a:rPr lang="en" sz="4000"/>
              <a:t>Due to the scope of Unity’s software capabilities, it took our team some time to become acclimated. This was solved quickly as our scope of usage within Unity was limited in nature. The biggest hurdle was getting a clear connection with the C# files. </a:t>
            </a:r>
            <a:endParaRPr sz="4000"/>
          </a:p>
          <a:p>
            <a:pPr indent="-292100" lvl="0" marL="457200" rtl="0" algn="l">
              <a:spcBef>
                <a:spcPts val="0"/>
              </a:spcBef>
              <a:spcAft>
                <a:spcPts val="0"/>
              </a:spcAft>
              <a:buSzPct val="100000"/>
              <a:buChar char="-"/>
            </a:pPr>
            <a:r>
              <a:rPr lang="en" sz="4000"/>
              <a:t>Learning PsychoPy</a:t>
            </a:r>
            <a:endParaRPr sz="4000"/>
          </a:p>
          <a:p>
            <a:pPr indent="-292100" lvl="1" marL="914400" rtl="0" algn="l">
              <a:spcBef>
                <a:spcPts val="0"/>
              </a:spcBef>
              <a:spcAft>
                <a:spcPts val="0"/>
              </a:spcAft>
              <a:buSzPct val="100000"/>
              <a:buChar char="-"/>
            </a:pPr>
            <a:r>
              <a:rPr lang="en" sz="4000"/>
              <a:t>PsychoPy is the software standard for binocular r</a:t>
            </a:r>
            <a:r>
              <a:rPr lang="en" sz="4000"/>
              <a:t>ivalry</a:t>
            </a:r>
            <a:r>
              <a:rPr lang="en" sz="4000"/>
              <a:t> software testing. Our team took an extensive period of time to learn the software and </a:t>
            </a:r>
            <a:r>
              <a:rPr lang="en" sz="4000"/>
              <a:t>its</a:t>
            </a:r>
            <a:r>
              <a:rPr lang="en" sz="4000"/>
              <a:t> capabilities. What we learned is that it functions well on its own and not with other programs.</a:t>
            </a:r>
            <a:endParaRPr sz="4000"/>
          </a:p>
          <a:p>
            <a:pPr indent="-292100" lvl="0" marL="457200" rtl="0" algn="l">
              <a:spcBef>
                <a:spcPts val="0"/>
              </a:spcBef>
              <a:spcAft>
                <a:spcPts val="0"/>
              </a:spcAft>
              <a:buSzPct val="100000"/>
              <a:buChar char="-"/>
            </a:pPr>
            <a:r>
              <a:rPr lang="en" sz="4000"/>
              <a:t>Display Issues with PsychoPy</a:t>
            </a:r>
            <a:endParaRPr sz="4000"/>
          </a:p>
          <a:p>
            <a:pPr indent="-292100" lvl="1" marL="914400" rtl="0" algn="l">
              <a:spcBef>
                <a:spcPts val="0"/>
              </a:spcBef>
              <a:spcAft>
                <a:spcPts val="0"/>
              </a:spcAft>
              <a:buSzPct val="100000"/>
              <a:buChar char="-"/>
            </a:pPr>
            <a:r>
              <a:rPr lang="en" sz="4000"/>
              <a:t>PsychoPy has very little in the way of display control, even with additional </a:t>
            </a:r>
            <a:r>
              <a:rPr lang="en" sz="4000"/>
              <a:t>monitors being connected. Our original plan was to try and connect the headset to the list of displays within PsychoPy. This largely proved to be a failure as there is virtually no way to add additional displays besides the primary display.</a:t>
            </a:r>
            <a:endParaRPr sz="4000"/>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Challenges and Difficulties Continued</a:t>
            </a:r>
            <a:endParaRPr/>
          </a:p>
        </p:txBody>
      </p:sp>
      <p:sp>
        <p:nvSpPr>
          <p:cNvPr id="168" name="Google Shape;168;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85000" lnSpcReduction="20000"/>
          </a:bodyPr>
          <a:lstStyle/>
          <a:p>
            <a:pPr indent="-298767" lvl="0" marL="457200" rtl="0" algn="l">
              <a:spcBef>
                <a:spcPts val="0"/>
              </a:spcBef>
              <a:spcAft>
                <a:spcPts val="0"/>
              </a:spcAft>
              <a:buSzPct val="100000"/>
              <a:buChar char="-"/>
            </a:pPr>
            <a:r>
              <a:rPr lang="en"/>
              <a:t>Socket Compatibility</a:t>
            </a:r>
            <a:endParaRPr/>
          </a:p>
          <a:p>
            <a:pPr indent="-298767" lvl="1" marL="914400" rtl="0" algn="l">
              <a:spcBef>
                <a:spcPts val="0"/>
              </a:spcBef>
              <a:spcAft>
                <a:spcPts val="0"/>
              </a:spcAft>
              <a:buSzPct val="100000"/>
              <a:buChar char="-"/>
            </a:pPr>
            <a:r>
              <a:rPr lang="en" sz="1300"/>
              <a:t>After the initial plan of connecting the headset as a secondary display to PsychoPy failed, our team switched to connecting a socket between two computers and the headset. The first computer would run a test within Unity and the second computer would connect and display that image to the headset. Additionally, eduroam seems to have a firewall that blocks socket connection. </a:t>
            </a:r>
            <a:endParaRPr sz="1300"/>
          </a:p>
          <a:p>
            <a:pPr indent="-298767" lvl="0" marL="457200" rtl="0" algn="l">
              <a:spcBef>
                <a:spcPts val="0"/>
              </a:spcBef>
              <a:spcAft>
                <a:spcPts val="0"/>
              </a:spcAft>
              <a:buSzPct val="100000"/>
              <a:buChar char="-"/>
            </a:pPr>
            <a:r>
              <a:rPr lang="en"/>
              <a:t>Unity and PsychoPy Compatibility Issues</a:t>
            </a:r>
            <a:endParaRPr/>
          </a:p>
          <a:p>
            <a:pPr indent="-298767" lvl="1" marL="914400" rtl="0" algn="l">
              <a:spcBef>
                <a:spcPts val="0"/>
              </a:spcBef>
              <a:spcAft>
                <a:spcPts val="0"/>
              </a:spcAft>
              <a:buSzPct val="100000"/>
              <a:buChar char="-"/>
            </a:pPr>
            <a:r>
              <a:rPr lang="en" sz="1300"/>
              <a:t>There is limited documentation on how to connect Unity to a PsychoPy test. There was also an ongoing project by developers to improve compatibility, but it was never finished. The two softwares largely failed to establish a connection which limited our ability  to display a gabor patch test within a Unity environment. </a:t>
            </a:r>
            <a:endParaRPr sz="1300"/>
          </a:p>
          <a:p>
            <a:pPr indent="-298767" lvl="0" marL="457200" rtl="0" algn="l">
              <a:spcBef>
                <a:spcPts val="0"/>
              </a:spcBef>
              <a:spcAft>
                <a:spcPts val="0"/>
              </a:spcAft>
              <a:buSzPct val="100000"/>
              <a:buChar char="-"/>
            </a:pPr>
            <a:r>
              <a:rPr lang="en"/>
              <a:t>Splitting Images Between Eyes</a:t>
            </a:r>
            <a:endParaRPr/>
          </a:p>
          <a:p>
            <a:pPr indent="-298767" lvl="1" marL="914400" rtl="0" algn="l">
              <a:spcBef>
                <a:spcPts val="0"/>
              </a:spcBef>
              <a:spcAft>
                <a:spcPts val="0"/>
              </a:spcAft>
              <a:buSzPct val="100000"/>
              <a:buChar char="-"/>
            </a:pPr>
            <a:r>
              <a:rPr lang="en" sz="1300"/>
              <a:t>PsychoPy doesn't have the capacity to split the view between eyes when running a test. </a:t>
            </a:r>
            <a:endParaRPr sz="1300"/>
          </a:p>
          <a:p>
            <a:pPr indent="-298767" lvl="0" marL="457200" rtl="0" algn="l">
              <a:spcBef>
                <a:spcPts val="0"/>
              </a:spcBef>
              <a:spcAft>
                <a:spcPts val="0"/>
              </a:spcAft>
              <a:buSzPct val="100000"/>
              <a:buChar char="-"/>
            </a:pPr>
            <a:r>
              <a:rPr lang="en"/>
              <a:t>Socket to VR Connection</a:t>
            </a:r>
            <a:endParaRPr/>
          </a:p>
          <a:p>
            <a:pPr indent="0" lvl="0" marL="45720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Looking Forward</a:t>
            </a:r>
            <a:endParaRPr/>
          </a:p>
        </p:txBody>
      </p:sp>
      <p:sp>
        <p:nvSpPr>
          <p:cNvPr id="174" name="Google Shape;174;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Ability to load images from PsychoPy in to the headset.</a:t>
            </a:r>
            <a:endParaRPr/>
          </a:p>
          <a:p>
            <a:pPr indent="-311150" lvl="0" marL="457200" rtl="0" algn="l">
              <a:spcBef>
                <a:spcPts val="0"/>
              </a:spcBef>
              <a:spcAft>
                <a:spcPts val="0"/>
              </a:spcAft>
              <a:buSzPts val="1300"/>
              <a:buChar char="●"/>
            </a:pPr>
            <a:r>
              <a:rPr lang="en"/>
              <a:t>Ability to change images until the experiment is over</a:t>
            </a:r>
            <a:endParaRPr/>
          </a:p>
          <a:p>
            <a:pPr indent="-311150" lvl="0" marL="457200" rtl="0" algn="l">
              <a:spcBef>
                <a:spcPts val="0"/>
              </a:spcBef>
              <a:spcAft>
                <a:spcPts val="0"/>
              </a:spcAft>
              <a:buSzPts val="1300"/>
              <a:buChar char="●"/>
            </a:pPr>
            <a:r>
              <a:rPr lang="en"/>
              <a:t>Stronger connection that allows for more dynamic use of project</a:t>
            </a:r>
            <a:endParaRPr/>
          </a:p>
          <a:p>
            <a:pPr indent="-311150" lvl="0" marL="457200" rtl="0" algn="l">
              <a:spcBef>
                <a:spcPts val="0"/>
              </a:spcBef>
              <a:spcAft>
                <a:spcPts val="0"/>
              </a:spcAft>
              <a:buSzPts val="1300"/>
              <a:buChar char="●"/>
            </a:pPr>
            <a:r>
              <a:rPr lang="en"/>
              <a:t>Develop a method of </a:t>
            </a:r>
            <a:r>
              <a:rPr lang="en"/>
              <a:t>communication</a:t>
            </a:r>
            <a:r>
              <a:rPr lang="en"/>
              <a:t> that is not blocked by eduroam.</a:t>
            </a:r>
            <a:endParaRPr/>
          </a:p>
          <a:p>
            <a:pPr indent="-311150" lvl="0" marL="457200" rtl="0" algn="l">
              <a:spcBef>
                <a:spcPts val="0"/>
              </a:spcBef>
              <a:spcAft>
                <a:spcPts val="0"/>
              </a:spcAft>
              <a:buSzPts val="1300"/>
              <a:buChar char="●"/>
            </a:pPr>
            <a:r>
              <a:rPr lang="en"/>
              <a:t>Connection with EEG</a:t>
            </a:r>
            <a:endParaRPr/>
          </a:p>
          <a:p>
            <a:pPr indent="0" lvl="0" marL="45720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1983000" y="1827900"/>
            <a:ext cx="5178000" cy="148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4760"/>
              <a:t>Questions?</a:t>
            </a:r>
            <a:endParaRPr b="1" sz="476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Citations </a:t>
            </a:r>
            <a:endParaRPr/>
          </a:p>
        </p:txBody>
      </p:sp>
      <p:sp>
        <p:nvSpPr>
          <p:cNvPr id="185" name="Google Shape;185;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Source (1): </a:t>
            </a:r>
            <a:r>
              <a:rPr lang="en" sz="1100" u="sng">
                <a:solidFill>
                  <a:schemeClr val="hlink"/>
                </a:solidFill>
                <a:hlinkClick r:id="rId3"/>
              </a:rPr>
              <a:t>https://www.google.com/url?sa=i&amp;url=https%3A%2F%2Fwww.wired.com%2Freview%2Foculus-quest-2-review%2F&amp;psig=AOvVaw05OUnWpQbvlJmR7LBqOKSH&amp;ust=1714769427395000&amp;source=images&amp;cd=vfe&amp;opi=89978449&amp;ved=0CBIQjRxqFwoTCNi2hq_s74UDFQAAAAAdAAAAABAE</a:t>
            </a:r>
            <a:endParaRPr sz="11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