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6ECF-6CCB-41C8-AB46-EAE965B8F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CDCB-D5DA-450A-ACEC-897688378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B857-9317-4B1B-8620-113A191E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24B5-8E4F-4367-8AA2-86FD5C7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972D-CA27-4991-9F0A-FF451769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9453-30E0-4B8F-9D8A-D9E30BE1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D54E3-80D2-4EDC-A167-09365B3C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69EC-E1C9-409C-8439-6786A5CB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C254-D43B-438C-8201-8764CE72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A3B2-FDF2-4FB3-80B0-6CA3C026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33028-23ED-46E8-9DAF-45259EACF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8FC7E-AB4E-479D-AD17-F0512ABC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3406-FEB5-4C55-B881-D22D458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A4AED-318F-4C62-B949-7F405E3A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AAD8-74DE-439D-9400-B8EDBAD0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0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3B61-555D-45FB-88D5-C91EEC75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103D-707A-44BE-B102-242548E5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31D7-6683-4287-BD61-EAF6B631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07EE5-0587-411E-B939-5692AF60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B967-32E0-4A16-BB05-3C99CD6A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42D-6948-4180-A679-9729976E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AC106-D448-47EA-B0E4-04849E1A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109E-913B-4203-92EB-1FC5B72F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6410F-F0AE-48ED-A5F7-23093D8B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C595-8F66-4C9A-90C5-AAB021D5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0BC-CB41-4599-BCAA-46CF6F1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92CA-4620-4258-AD92-C702096BC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1DE7-9531-4D8C-824C-7FB69AA24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7AEF0-C6AE-439B-A993-210DF3F3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B00BE-D6BB-44A4-BE1E-9134747F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B6FD7-221D-4E27-A686-08C5B9B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F97E-D629-4ECD-BB23-C2A5EA5C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B77E-F6B9-414C-841F-7BB13EAA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9F53E-A4AB-4046-AC8B-205D5E4E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7CA6D-DE4D-4456-A3BD-EE181511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EDC7C-0382-445D-BEC0-7974E3FB2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8A31D-258A-43E5-AE05-6F38BC89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891AE-11B0-4949-86E2-9DCECE9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2BDA1-21B8-4BD1-A2BC-7238D419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C55A-15AC-4C15-97BB-A944FAF0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FB330-7461-40DB-B1A7-1F58FB18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F90D-7F24-4306-ADCB-2392004B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F8698-ACD6-4D1F-81A5-F5E04C38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D6B47-4B27-4C67-A9AF-3D49E6A0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5241D-7388-42BC-82B1-25E62384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1C491-8A3E-46B4-AEB0-3A928EC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9102-9AE8-4B7F-81E4-F125FC91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E1BC-1F7E-4A7C-9C84-04252B2F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4ABC6-517F-4DB7-B508-880DC2D71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1AF54-7BD7-4FB6-9E4D-9FA86C44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FCF4F-0E28-4638-B2EE-9A35419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DAC3A-B9CD-453A-BD51-6CE6DCF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1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B773-EEC7-4BE0-9D0C-41364F4A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3A1D2-C0B9-49E3-8859-6634F8DB4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A60DC-4456-483E-A9E0-4B6D01DE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22004-DC6F-4AA6-85D1-BFAC9AD9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31611-4231-4717-8F5A-9672A95E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5B95A-9D0E-4B23-B7B6-D9FFB4E0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33302-CC7C-4FEB-B752-3190F635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25BC4-F3FF-4CA8-BD63-711DBE0B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76EB-CAE7-41D4-A3A4-EDF34E984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BC66-9462-44C8-872B-28BB347B64B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A71AD-86C4-4080-A6F0-5D56FD65C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67D2-DBF5-4A3E-98D8-69BC81442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4AC3-41E0-4C2E-BD2F-23EE9A1D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obycrabtree/nfl-scores-and-betting-data" TargetMode="External"/><Relationship Id="rId2" Type="http://schemas.openxmlformats.org/officeDocument/2006/relationships/hyperlink" Target="https://www.kaggle.com/maxhorowitz/nflplaybyplay2009to2016?select=NFL+Play+by+Play+2009-2018+%28v5%29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4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130-89FD-404B-9E49-B5C8B1374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made/miss percentages of individual NFL field goal attempts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37811-6087-48B3-B03F-6839C74B2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Michael Brown</a:t>
            </a:r>
          </a:p>
          <a:p>
            <a:r>
              <a:rPr lang="en-US" dirty="0"/>
              <a:t>UMBC</a:t>
            </a:r>
          </a:p>
          <a:p>
            <a:r>
              <a:rPr lang="en-US" dirty="0"/>
              <a:t>DATA 602</a:t>
            </a:r>
          </a:p>
          <a:p>
            <a:r>
              <a:rPr lang="en-US" dirty="0"/>
              <a:t>Professor </a:t>
            </a:r>
            <a:r>
              <a:rPr lang="en-US" dirty="0" err="1"/>
              <a:t>Guner</a:t>
            </a:r>
            <a:endParaRPr lang="en-US" dirty="0"/>
          </a:p>
          <a:p>
            <a:r>
              <a:rPr lang="en-US" dirty="0"/>
              <a:t>10/18/2020</a:t>
            </a:r>
          </a:p>
        </p:txBody>
      </p:sp>
    </p:spTree>
    <p:extLst>
      <p:ext uri="{BB962C8B-B14F-4D97-AF65-F5344CB8AC3E}">
        <p14:creationId xmlns:p14="http://schemas.microsoft.com/office/powerpoint/2010/main" val="14053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CC7C-E7B8-449B-B3DC-C2369780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 on Real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8ED5-DD73-4FEE-A39D-9AD5B966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predicted 4 field goal attempts during the Ravens @ Eagles game on 10/18/2020</a:t>
            </a:r>
          </a:p>
          <a:p>
            <a:endParaRPr lang="en-US" dirty="0"/>
          </a:p>
          <a:p>
            <a:r>
              <a:rPr lang="en-US" dirty="0"/>
              <a:t>Model went 4/4, predicting 3 makes and 1 miss</a:t>
            </a:r>
          </a:p>
          <a:p>
            <a:endParaRPr lang="en-US" dirty="0"/>
          </a:p>
          <a:p>
            <a:r>
              <a:rPr lang="en-US" dirty="0"/>
              <a:t>Model showed drastically different odds when predicting the other kicker and team making the attempt instead</a:t>
            </a:r>
          </a:p>
        </p:txBody>
      </p:sp>
    </p:spTree>
    <p:extLst>
      <p:ext uri="{BB962C8B-B14F-4D97-AF65-F5344CB8AC3E}">
        <p14:creationId xmlns:p14="http://schemas.microsoft.com/office/powerpoint/2010/main" val="410575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34CF-5D5E-475D-9CFA-B0E441E3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F5AB-5B0D-4B6C-A36A-DF55328F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goals attempts are important and unpredictable</a:t>
            </a:r>
          </a:p>
          <a:p>
            <a:pPr lvl="1"/>
            <a:r>
              <a:rPr lang="en-US" dirty="0"/>
              <a:t>Games can come down to a single attempt</a:t>
            </a:r>
          </a:p>
          <a:p>
            <a:pPr lvl="1"/>
            <a:r>
              <a:rPr lang="en-US" dirty="0"/>
              <a:t>Many factors can affect the success of an attempt</a:t>
            </a:r>
          </a:p>
          <a:p>
            <a:pPr lvl="2"/>
            <a:r>
              <a:rPr lang="en-US" dirty="0"/>
              <a:t>Kicker skill, weather effects,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r>
              <a:rPr lang="en-US" dirty="0"/>
              <a:t>Kicker skill can affect coaching decisions greatly</a:t>
            </a:r>
          </a:p>
          <a:p>
            <a:pPr lvl="1"/>
            <a:r>
              <a:rPr lang="en-US" dirty="0"/>
              <a:t>Teams with better kickers are more likely to attempt difficult field goals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Understanding the odds of individual kicks is important to understanding coaching decisions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0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8715-456C-4A1D-ABD0-CF23E831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7E5B-2D1D-44B6-9C14-C2F4CC9B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I use two sources of data:</a:t>
            </a:r>
          </a:p>
          <a:p>
            <a:pPr lvl="1"/>
            <a:r>
              <a:rPr lang="en-US" dirty="0"/>
              <a:t>Play by play data from </a:t>
            </a:r>
            <a:r>
              <a:rPr lang="en-US" dirty="0">
                <a:hlinkClick r:id="rId2"/>
              </a:rPr>
              <a:t>https://www.kaggle.com/maxhorowitz/nflplaybyplay2009to2016?select=NFL+Play+by+Play+2009-2018+%28v5%29.csv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Weather data from </a:t>
            </a:r>
            <a:br>
              <a:rPr lang="en-US" dirty="0"/>
            </a:br>
            <a:r>
              <a:rPr lang="en-US" dirty="0">
                <a:hlinkClick r:id="rId3"/>
              </a:rPr>
              <a:t>https://www.kaggle.com/tobycrabtree/nfl-scores-and-betting-data</a:t>
            </a:r>
            <a:endParaRPr lang="en-US" dirty="0"/>
          </a:p>
          <a:p>
            <a:pPr lvl="2"/>
            <a:r>
              <a:rPr lang="en-US" dirty="0"/>
              <a:t>This data is published under </a:t>
            </a:r>
            <a:r>
              <a:rPr lang="en-US" b="0" i="0" u="none" strike="noStrike" dirty="0">
                <a:effectLst/>
                <a:latin typeface="Inter" panose="020B0502030000000004" pitchFamily="34" charset="0"/>
                <a:hlinkClick r:id="rId4"/>
              </a:rPr>
              <a:t>CC BY-NC-SA 4.0</a:t>
            </a:r>
            <a:endParaRPr lang="en-US" b="0" i="0" u="none" strike="noStrike" dirty="0">
              <a:effectLst/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0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2078-B74C-4993-8483-9C3ECED3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21CD-692D-4DEA-AC58-06127077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Classification accuracy is not the most important metric</a:t>
            </a:r>
          </a:p>
          <a:p>
            <a:pPr lvl="1"/>
            <a:r>
              <a:rPr lang="en-US" dirty="0"/>
              <a:t>Imbalanced data</a:t>
            </a:r>
          </a:p>
          <a:p>
            <a:pPr lvl="1"/>
            <a:r>
              <a:rPr lang="en-US" dirty="0"/>
              <a:t>Odds of individual kick being made or missed more important</a:t>
            </a:r>
          </a:p>
          <a:p>
            <a:pPr lvl="1"/>
            <a:endParaRPr lang="en-US" dirty="0"/>
          </a:p>
          <a:p>
            <a:r>
              <a:rPr lang="en-US" dirty="0"/>
              <a:t>F1 score combines precision and recall to give one metric</a:t>
            </a:r>
          </a:p>
          <a:p>
            <a:pPr lvl="1"/>
            <a:r>
              <a:rPr lang="en-US" dirty="0"/>
              <a:t>How well does the model handle missed predicted and actual kicks?</a:t>
            </a:r>
          </a:p>
          <a:p>
            <a:pPr lvl="1"/>
            <a:r>
              <a:rPr lang="en-US" dirty="0"/>
              <a:t>Being able to handle missed kicks is important to giving odds of individual kicks</a:t>
            </a:r>
          </a:p>
          <a:p>
            <a:pPr lvl="1"/>
            <a:endParaRPr lang="en-US" dirty="0"/>
          </a:p>
          <a:p>
            <a:r>
              <a:rPr lang="en-US" dirty="0"/>
              <a:t>Find the model that has the highest f1 score</a:t>
            </a:r>
          </a:p>
          <a:p>
            <a:pPr lvl="1"/>
            <a:r>
              <a:rPr lang="en-US" dirty="0"/>
              <a:t>Must also have a reasonable classification accuracy score</a:t>
            </a:r>
          </a:p>
        </p:txBody>
      </p:sp>
    </p:spTree>
    <p:extLst>
      <p:ext uri="{BB962C8B-B14F-4D97-AF65-F5344CB8AC3E}">
        <p14:creationId xmlns:p14="http://schemas.microsoft.com/office/powerpoint/2010/main" val="247240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8C3A-7A43-4E7A-A3AB-C76B5AA8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C663-B1DE-481F-9283-2EC54A24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model types</a:t>
            </a:r>
          </a:p>
          <a:p>
            <a:pPr lvl="1"/>
            <a:r>
              <a:rPr lang="en-US" dirty="0"/>
              <a:t>Logistic Regression, Decision Tree, Random Forest</a:t>
            </a:r>
          </a:p>
          <a:p>
            <a:pPr lvl="1"/>
            <a:endParaRPr lang="en-US" dirty="0"/>
          </a:p>
          <a:p>
            <a:r>
              <a:rPr lang="en-US" dirty="0"/>
              <a:t>3 strategies to each model</a:t>
            </a:r>
          </a:p>
          <a:p>
            <a:pPr lvl="1"/>
            <a:r>
              <a:rPr lang="en-US" dirty="0"/>
              <a:t>Basic model, Grid Search, over sample using </a:t>
            </a:r>
            <a:r>
              <a:rPr lang="en-US" dirty="0" err="1"/>
              <a:t>RandomOverSampler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10-fold cross-validation</a:t>
            </a:r>
          </a:p>
          <a:p>
            <a:endParaRPr lang="en-US" dirty="0"/>
          </a:p>
          <a:p>
            <a:r>
              <a:rPr lang="en-US" dirty="0"/>
              <a:t>Select the model with the highest f1 score</a:t>
            </a:r>
          </a:p>
          <a:p>
            <a:pPr lvl="1"/>
            <a:r>
              <a:rPr lang="en-US" dirty="0"/>
              <a:t>As long as classification accuracy is reasonable</a:t>
            </a:r>
          </a:p>
        </p:txBody>
      </p:sp>
    </p:spTree>
    <p:extLst>
      <p:ext uri="{BB962C8B-B14F-4D97-AF65-F5344CB8AC3E}">
        <p14:creationId xmlns:p14="http://schemas.microsoft.com/office/powerpoint/2010/main" val="381258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A5A2-A65C-48F7-9C72-8B2240AD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8DC8-CA29-457A-8457-299A0F03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  <a:p>
            <a:pPr lvl="1"/>
            <a:r>
              <a:rPr lang="en-US" dirty="0"/>
              <a:t>Oversampled logistic regression</a:t>
            </a:r>
          </a:p>
          <a:p>
            <a:pPr lvl="1"/>
            <a:endParaRPr lang="en-US" dirty="0"/>
          </a:p>
          <a:p>
            <a:r>
              <a:rPr lang="en-US" dirty="0"/>
              <a:t>Cross validation scores:</a:t>
            </a:r>
          </a:p>
          <a:p>
            <a:pPr lvl="1"/>
            <a:r>
              <a:rPr lang="en-US" dirty="0"/>
              <a:t>F1: .425, Classification Accuracy: .768</a:t>
            </a:r>
          </a:p>
          <a:p>
            <a:pPr lvl="1"/>
            <a:endParaRPr lang="en-US" dirty="0"/>
          </a:p>
          <a:p>
            <a:r>
              <a:rPr lang="en-US" dirty="0"/>
              <a:t>Scores on test data:</a:t>
            </a:r>
          </a:p>
          <a:p>
            <a:pPr lvl="1"/>
            <a:r>
              <a:rPr lang="en-US" dirty="0"/>
              <a:t>F1: .363, Classification Accuracy: .745</a:t>
            </a:r>
          </a:p>
        </p:txBody>
      </p:sp>
    </p:spTree>
    <p:extLst>
      <p:ext uri="{BB962C8B-B14F-4D97-AF65-F5344CB8AC3E}">
        <p14:creationId xmlns:p14="http://schemas.microsoft.com/office/powerpoint/2010/main" val="335254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F99D-BB75-401A-9E6E-D88B4F4A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A8BC-C98E-4078-B84E-35BD4A6F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classification accuracy is lower than predicting make on every kick</a:t>
            </a:r>
          </a:p>
          <a:p>
            <a:r>
              <a:rPr lang="en-US" dirty="0"/>
              <a:t>This model is still better than predicting make on every kick</a:t>
            </a:r>
          </a:p>
          <a:p>
            <a:pPr lvl="1"/>
            <a:r>
              <a:rPr lang="en-US" dirty="0"/>
              <a:t>The model must predict misses in order to have realistic odds on individual kicks</a:t>
            </a:r>
          </a:p>
          <a:p>
            <a:pPr lvl="1"/>
            <a:r>
              <a:rPr lang="en-US" dirty="0"/>
              <a:t>Observed field goal make percentage is not necessarily the expected odds</a:t>
            </a:r>
          </a:p>
          <a:p>
            <a:pPr lvl="2"/>
            <a:r>
              <a:rPr lang="en-US" dirty="0"/>
              <a:t>Coin flips</a:t>
            </a:r>
          </a:p>
          <a:p>
            <a:pPr lvl="2"/>
            <a:endParaRPr lang="en-US" dirty="0"/>
          </a:p>
          <a:p>
            <a:r>
              <a:rPr lang="en-US" dirty="0"/>
              <a:t>The model is still lacking</a:t>
            </a:r>
          </a:p>
          <a:p>
            <a:pPr lvl="1"/>
            <a:r>
              <a:rPr lang="en-US" dirty="0"/>
              <a:t>Low f1 score</a:t>
            </a:r>
          </a:p>
          <a:p>
            <a:pPr lvl="1"/>
            <a:r>
              <a:rPr lang="en-US" dirty="0"/>
              <a:t>Prediction odds seem to be lower than I would expect</a:t>
            </a:r>
          </a:p>
        </p:txBody>
      </p:sp>
    </p:spTree>
    <p:extLst>
      <p:ext uri="{BB962C8B-B14F-4D97-AF65-F5344CB8AC3E}">
        <p14:creationId xmlns:p14="http://schemas.microsoft.com/office/powerpoint/2010/main" val="391231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3EF0-3EF7-4186-A8B6-95F34794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F864-701A-4769-997C-3B4A9D31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not all that great</a:t>
            </a:r>
          </a:p>
          <a:p>
            <a:pPr lvl="1"/>
            <a:r>
              <a:rPr lang="en-US" dirty="0"/>
              <a:t>Low f1 and classification accuracy scores</a:t>
            </a:r>
          </a:p>
          <a:p>
            <a:pPr lvl="1"/>
            <a:endParaRPr lang="en-US" dirty="0"/>
          </a:p>
          <a:p>
            <a:r>
              <a:rPr lang="en-US" dirty="0"/>
              <a:t>The model does what I wanted</a:t>
            </a:r>
          </a:p>
          <a:p>
            <a:pPr lvl="1"/>
            <a:r>
              <a:rPr lang="en-US" dirty="0"/>
              <a:t>Gives odds of success on individual attempts</a:t>
            </a:r>
          </a:p>
          <a:p>
            <a:pPr lvl="1"/>
            <a:r>
              <a:rPr lang="en-US" dirty="0"/>
              <a:t>Takes the kicker into account</a:t>
            </a:r>
          </a:p>
          <a:p>
            <a:pPr lvl="1"/>
            <a:endParaRPr lang="en-US" dirty="0"/>
          </a:p>
          <a:p>
            <a:r>
              <a:rPr lang="en-US" dirty="0"/>
              <a:t>In this current state, the model is poor</a:t>
            </a:r>
          </a:p>
          <a:p>
            <a:pPr lvl="1"/>
            <a:r>
              <a:rPr lang="en-US" dirty="0"/>
              <a:t>As a basis for future models, it has potential</a:t>
            </a:r>
          </a:p>
        </p:txBody>
      </p:sp>
    </p:spTree>
    <p:extLst>
      <p:ext uri="{BB962C8B-B14F-4D97-AF65-F5344CB8AC3E}">
        <p14:creationId xmlns:p14="http://schemas.microsoft.com/office/powerpoint/2010/main" val="150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2839-90DA-4143-9231-947DE96E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Later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A8A5-916B-4A22-88D9-6346823F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Weather data is only at kickoff</a:t>
            </a:r>
          </a:p>
          <a:p>
            <a:pPr lvl="1"/>
            <a:r>
              <a:rPr lang="en-US" dirty="0"/>
              <a:t>Model cannot make predictions for kicks with unknown values</a:t>
            </a:r>
          </a:p>
          <a:p>
            <a:pPr lvl="2"/>
            <a:r>
              <a:rPr lang="en-US" dirty="0"/>
              <a:t>A new kicker or stadium</a:t>
            </a:r>
          </a:p>
          <a:p>
            <a:pPr lvl="2"/>
            <a:endParaRPr lang="en-US" dirty="0"/>
          </a:p>
          <a:p>
            <a:r>
              <a:rPr lang="en-US" dirty="0"/>
              <a:t>Later Work:</a:t>
            </a:r>
          </a:p>
          <a:p>
            <a:pPr lvl="1"/>
            <a:r>
              <a:rPr lang="en-US" dirty="0"/>
              <a:t>Find ways to improve f1 score</a:t>
            </a:r>
          </a:p>
          <a:p>
            <a:pPr lvl="2"/>
            <a:r>
              <a:rPr lang="en-US" dirty="0"/>
              <a:t>New predictors, possible interaction effects</a:t>
            </a:r>
          </a:p>
          <a:p>
            <a:pPr lvl="1"/>
            <a:r>
              <a:rPr lang="en-US" dirty="0"/>
              <a:t>Make the model able to predict kicks with unknown values</a:t>
            </a:r>
          </a:p>
        </p:txBody>
      </p:sp>
    </p:spTree>
    <p:extLst>
      <p:ext uri="{BB962C8B-B14F-4D97-AF65-F5344CB8AC3E}">
        <p14:creationId xmlns:p14="http://schemas.microsoft.com/office/powerpoint/2010/main" val="8315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521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Office Theme</vt:lpstr>
      <vt:lpstr>Predicting made/miss percentages of individual NFL field goal attempts</vt:lpstr>
      <vt:lpstr>Introduction and Motivation</vt:lpstr>
      <vt:lpstr>Data</vt:lpstr>
      <vt:lpstr>Proposed Method</vt:lpstr>
      <vt:lpstr>Experiments</vt:lpstr>
      <vt:lpstr>Results</vt:lpstr>
      <vt:lpstr>Discussion</vt:lpstr>
      <vt:lpstr>Conclusion</vt:lpstr>
      <vt:lpstr>Limitations and Later Work</vt:lpstr>
      <vt:lpstr>Using Model on Real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Brown</dc:creator>
  <cp:lastModifiedBy>Michael Brown</cp:lastModifiedBy>
  <cp:revision>11</cp:revision>
  <dcterms:created xsi:type="dcterms:W3CDTF">2020-10-18T19:21:19Z</dcterms:created>
  <dcterms:modified xsi:type="dcterms:W3CDTF">2020-10-19T04:26:50Z</dcterms:modified>
</cp:coreProperties>
</file>