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8"/>
  </p:notesMasterIdLst>
  <p:sldIdLst>
    <p:sldId id="256" r:id="rId2"/>
    <p:sldId id="257" r:id="rId3"/>
    <p:sldId id="298" r:id="rId4"/>
    <p:sldId id="299" r:id="rId5"/>
    <p:sldId id="300" r:id="rId6"/>
    <p:sldId id="301" r:id="rId7"/>
  </p:sldIdLst>
  <p:sldSz cx="9144000" cy="5143500" type="screen16x9"/>
  <p:notesSz cx="6858000" cy="9144000"/>
  <p:embeddedFontLst>
    <p:embeddedFont>
      <p:font typeface="Agency FB" panose="020B0503020202020204" pitchFamily="34" charset="0"/>
      <p:regular r:id="rId9"/>
      <p:bold r:id="rId10"/>
    </p:embeddedFont>
    <p:embeddedFont>
      <p:font typeface="Arial Black" panose="020B0A04020102020204" pitchFamily="34" charset="0"/>
      <p:regular r:id="rId11"/>
      <p:bold r:id="rId12"/>
    </p:embeddedFont>
    <p:embeddedFont>
      <p:font typeface="Calibri" panose="020F0502020204030204" pitchFamily="34" charset="0"/>
      <p:regular r:id="rId13"/>
      <p:bold r:id="rId14"/>
      <p:italic r:id="rId15"/>
      <p:boldItalic r:id="rId16"/>
    </p:embeddedFont>
    <p:embeddedFont>
      <p:font typeface="Garamond" panose="020204040303010108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to your course on Machine Learning.</a:t>
            </a:r>
            <a:endParaRPr/>
          </a:p>
        </p:txBody>
      </p:sp>
      <p:sp>
        <p:nvSpPr>
          <p:cNvPr id="68" name="Google Shape;6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pic>
        <p:nvPicPr>
          <p:cNvPr id="22" name="Google Shape;22;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52395" y="4763159"/>
            <a:ext cx="4517081" cy="451708"/>
          </a:xfrm>
          <a:prstGeom prst="rect">
            <a:avLst/>
          </a:prstGeom>
          <a:noFill/>
          <a:ln>
            <a:noFill/>
          </a:ln>
        </p:spPr>
      </p:pic>
      <p:pic>
        <p:nvPicPr>
          <p:cNvPr id="24" name="Google Shape;24;p2"/>
          <p:cNvPicPr preferRelativeResize="0"/>
          <p:nvPr/>
        </p:nvPicPr>
        <p:blipFill rotWithShape="1">
          <a:blip r:embed="rId4">
            <a:alphaModFix/>
          </a:blip>
          <a:srcRect/>
          <a:stretch/>
        </p:blipFill>
        <p:spPr>
          <a:xfrm>
            <a:off x="0" y="0"/>
            <a:ext cx="2367591" cy="5143500"/>
          </a:xfrm>
          <a:prstGeom prst="rect">
            <a:avLst/>
          </a:prstGeom>
          <a:noFill/>
          <a:ln>
            <a:noFill/>
          </a:ln>
        </p:spPr>
      </p:pic>
      <p:sp>
        <p:nvSpPr>
          <p:cNvPr id="25" name="Google Shape;25;p2"/>
          <p:cNvSpPr txBox="1">
            <a:spLocks noGrp="1"/>
          </p:cNvSpPr>
          <p:nvPr>
            <p:ph type="ctrTitle"/>
          </p:nvPr>
        </p:nvSpPr>
        <p:spPr>
          <a:xfrm>
            <a:off x="725714" y="841772"/>
            <a:ext cx="7772400" cy="25097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600"/>
              <a:buFont typeface="Arial Black"/>
              <a:buNone/>
              <a:defRPr sz="3600"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43000" y="35651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2000"/>
              <a:buNone/>
              <a:defRPr sz="2000" b="1" i="0">
                <a:solidFill>
                  <a:schemeClr val="lt1"/>
                </a:solidFill>
                <a:latin typeface="Arial"/>
                <a:ea typeface="Arial"/>
                <a:cs typeface="Arial"/>
                <a:sym typeface="Arial"/>
              </a:defRPr>
            </a:lvl1pPr>
            <a:lvl2pPr lvl="1" algn="ctr">
              <a:lnSpc>
                <a:spcPct val="90000"/>
              </a:lnSpc>
              <a:spcBef>
                <a:spcPts val="375"/>
              </a:spcBef>
              <a:spcAft>
                <a:spcPts val="0"/>
              </a:spcAft>
              <a:buClr>
                <a:srgbClr val="757070"/>
              </a:buClr>
              <a:buSzPts val="1500"/>
              <a:buNone/>
              <a:defRPr sz="1500"/>
            </a:lvl2pPr>
            <a:lvl3pPr lvl="2" algn="ctr">
              <a:lnSpc>
                <a:spcPct val="90000"/>
              </a:lnSpc>
              <a:spcBef>
                <a:spcPts val="375"/>
              </a:spcBef>
              <a:spcAft>
                <a:spcPts val="0"/>
              </a:spcAft>
              <a:buClr>
                <a:srgbClr val="757070"/>
              </a:buClr>
              <a:buSzPts val="1350"/>
              <a:buNone/>
              <a:defRPr sz="1350"/>
            </a:lvl3pPr>
            <a:lvl4pPr lvl="3" algn="ctr">
              <a:lnSpc>
                <a:spcPct val="90000"/>
              </a:lnSpc>
              <a:spcBef>
                <a:spcPts val="375"/>
              </a:spcBef>
              <a:spcAft>
                <a:spcPts val="0"/>
              </a:spcAft>
              <a:buClr>
                <a:srgbClr val="757070"/>
              </a:buClr>
              <a:buSzPts val="1200"/>
              <a:buNone/>
              <a:defRPr sz="1200"/>
            </a:lvl4pPr>
            <a:lvl5pPr lvl="4" algn="ctr">
              <a:lnSpc>
                <a:spcPct val="90000"/>
              </a:lnSpc>
              <a:spcBef>
                <a:spcPts val="375"/>
              </a:spcBef>
              <a:spcAft>
                <a:spcPts val="0"/>
              </a:spcAft>
              <a:buClr>
                <a:srgbClr val="75707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27" name="Google Shape;27;p2"/>
          <p:cNvPicPr preferRelativeResize="0"/>
          <p:nvPr/>
        </p:nvPicPr>
        <p:blipFill rotWithShape="1">
          <a:blip r:embed="rId5">
            <a:alphaModFix/>
          </a:blip>
          <a:srcRect/>
          <a:stretch/>
        </p:blipFill>
        <p:spPr>
          <a:xfrm>
            <a:off x="1" y="1"/>
            <a:ext cx="2346960" cy="1066800"/>
          </a:xfrm>
          <a:prstGeom prst="rect">
            <a:avLst/>
          </a:prstGeom>
          <a:noFill/>
          <a:ln>
            <a:noFill/>
          </a:ln>
        </p:spPr>
      </p:pic>
      <p:pic>
        <p:nvPicPr>
          <p:cNvPr id="28" name="Google Shape;28;p2"/>
          <p:cNvPicPr preferRelativeResize="0"/>
          <p:nvPr/>
        </p:nvPicPr>
        <p:blipFill rotWithShape="1">
          <a:blip r:embed="rId6">
            <a:alphaModFix/>
          </a:blip>
          <a:srcRect/>
          <a:stretch/>
        </p:blipFill>
        <p:spPr>
          <a:xfrm>
            <a:off x="6988384" y="4763159"/>
            <a:ext cx="1539796" cy="3084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rgbClr val="002060"/>
              </a:buClr>
              <a:buSzPts val="2000"/>
              <a:buChar char="•"/>
              <a:defRPr sz="2000"/>
            </a:lvl1pPr>
            <a:lvl2pPr marL="914400" lvl="1" indent="-342900" algn="l">
              <a:lnSpc>
                <a:spcPct val="90000"/>
              </a:lnSpc>
              <a:spcBef>
                <a:spcPts val="375"/>
              </a:spcBef>
              <a:spcAft>
                <a:spcPts val="0"/>
              </a:spcAft>
              <a:buClr>
                <a:srgbClr val="757070"/>
              </a:buClr>
              <a:buSzPts val="1800"/>
              <a:buChar char="•"/>
              <a:defRPr/>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3" name="Google Shape;5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4749165"/>
            <a:ext cx="9144000" cy="394335"/>
          </a:xfrm>
          <a:prstGeom prst="rect">
            <a:avLst/>
          </a:prstGeom>
          <a:noFill/>
          <a:ln>
            <a:noFill/>
          </a:ln>
        </p:spPr>
      </p:pic>
      <p:pic>
        <p:nvPicPr>
          <p:cNvPr id="11" name="Google Shape;11;p1"/>
          <p:cNvPicPr preferRelativeResize="0"/>
          <p:nvPr/>
        </p:nvPicPr>
        <p:blipFill rotWithShape="1">
          <a:blip r:embed="rId9">
            <a:alphaModFix/>
          </a:blip>
          <a:srcRect/>
          <a:stretch/>
        </p:blipFill>
        <p:spPr>
          <a:xfrm>
            <a:off x="-152395" y="4763159"/>
            <a:ext cx="4517081" cy="451708"/>
          </a:xfrm>
          <a:prstGeom prst="rect">
            <a:avLst/>
          </a:prstGeom>
          <a:noFill/>
          <a:ln>
            <a:noFill/>
          </a:ln>
        </p:spPr>
      </p:pic>
      <p:pic>
        <p:nvPicPr>
          <p:cNvPr id="12" name="Google Shape;12;p1"/>
          <p:cNvPicPr preferRelativeResize="0"/>
          <p:nvPr/>
        </p:nvPicPr>
        <p:blipFill rotWithShape="1">
          <a:blip r:embed="rId10">
            <a:alphaModFix/>
          </a:blip>
          <a:srcRect/>
          <a:stretch/>
        </p:blipFill>
        <p:spPr>
          <a:xfrm>
            <a:off x="-10315" y="0"/>
            <a:ext cx="2367591" cy="5143500"/>
          </a:xfrm>
          <a:prstGeom prst="rect">
            <a:avLst/>
          </a:prstGeom>
          <a:noFill/>
          <a:ln>
            <a:noFill/>
          </a:ln>
        </p:spPr>
      </p:pic>
      <p:sp>
        <p:nvSpPr>
          <p:cNvPr id="13" name="Google Shape;13;p1"/>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2060"/>
              </a:buClr>
              <a:buSzPts val="2400"/>
              <a:buFont typeface="Arial"/>
              <a:buNone/>
              <a:defRPr sz="24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750"/>
              </a:spcBef>
              <a:spcAft>
                <a:spcPts val="0"/>
              </a:spcAft>
              <a:buClr>
                <a:srgbClr val="002060"/>
              </a:buClr>
              <a:buSzPts val="2000"/>
              <a:buFont typeface="Arial"/>
              <a:buChar char="•"/>
              <a:defRPr sz="2000" b="1" i="0" u="none" strike="noStrike" cap="none">
                <a:solidFill>
                  <a:srgbClr val="002060"/>
                </a:solidFill>
                <a:latin typeface="Arial"/>
                <a:ea typeface="Arial"/>
                <a:cs typeface="Arial"/>
                <a:sym typeface="Arial"/>
              </a:defRPr>
            </a:lvl1pPr>
            <a:lvl2pPr marL="914400" marR="0" lvl="1" indent="-330200" algn="l" rtl="0">
              <a:lnSpc>
                <a:spcPct val="90000"/>
              </a:lnSpc>
              <a:spcBef>
                <a:spcPts val="375"/>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2pPr>
            <a:lvl3pPr marL="1371600" marR="0" lvl="2" indent="-323850" algn="l" rtl="0">
              <a:lnSpc>
                <a:spcPct val="90000"/>
              </a:lnSpc>
              <a:spcBef>
                <a:spcPts val="375"/>
              </a:spcBef>
              <a:spcAft>
                <a:spcPts val="0"/>
              </a:spcAft>
              <a:buClr>
                <a:srgbClr val="757070"/>
              </a:buClr>
              <a:buSzPts val="1500"/>
              <a:buFont typeface="Arial"/>
              <a:buChar char="•"/>
              <a:defRPr sz="1500" b="0" i="0" u="none" strike="noStrike" cap="none">
                <a:solidFill>
                  <a:srgbClr val="757070"/>
                </a:solidFill>
                <a:latin typeface="Arial"/>
                <a:ea typeface="Arial"/>
                <a:cs typeface="Arial"/>
                <a:sym typeface="Arial"/>
              </a:defRPr>
            </a:lvl3pPr>
            <a:lvl4pPr marL="1828800" marR="0" lvl="3"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4pPr>
            <a:lvl5pPr marL="2286000" marR="0" lvl="4"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p:cNvPicPr preferRelativeResize="0"/>
          <p:nvPr/>
        </p:nvPicPr>
        <p:blipFill rotWithShape="1">
          <a:blip r:embed="rId11">
            <a:alphaModFix/>
          </a:blip>
          <a:srcRect/>
          <a:stretch/>
        </p:blipFill>
        <p:spPr>
          <a:xfrm>
            <a:off x="-19131" y="-14513"/>
            <a:ext cx="1789607" cy="813458"/>
          </a:xfrm>
          <a:prstGeom prst="rect">
            <a:avLst/>
          </a:prstGeom>
          <a:noFill/>
          <a:ln>
            <a:noFill/>
          </a:ln>
        </p:spPr>
      </p:pic>
      <p:sp>
        <p:nvSpPr>
          <p:cNvPr id="18" name="Google Shape;1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pic>
        <p:nvPicPr>
          <p:cNvPr id="19" name="Google Shape;19;p1"/>
          <p:cNvPicPr preferRelativeResize="0"/>
          <p:nvPr/>
        </p:nvPicPr>
        <p:blipFill rotWithShape="1">
          <a:blip r:embed="rId12">
            <a:alphaModFix/>
          </a:blip>
          <a:srcRect/>
          <a:stretch/>
        </p:blipFill>
        <p:spPr>
          <a:xfrm>
            <a:off x="8508093" y="4442028"/>
            <a:ext cx="523665" cy="444097"/>
          </a:xfrm>
          <a:prstGeom prst="rect">
            <a:avLst/>
          </a:prstGeom>
          <a:noFill/>
          <a:ln>
            <a:noFill/>
          </a:ln>
        </p:spPr>
      </p:pic>
      <p:pic>
        <p:nvPicPr>
          <p:cNvPr id="20" name="Google Shape;20;p1"/>
          <p:cNvPicPr preferRelativeResize="0"/>
          <p:nvPr/>
        </p:nvPicPr>
        <p:blipFill rotWithShape="1">
          <a:blip r:embed="rId13">
            <a:alphaModFix/>
          </a:blip>
          <a:srcRect/>
          <a:stretch/>
        </p:blipFill>
        <p:spPr>
          <a:xfrm>
            <a:off x="7105017" y="4763159"/>
            <a:ext cx="1539796" cy="3084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71186" y="1033849"/>
            <a:ext cx="7772400" cy="15879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Garamond"/>
              <a:buNone/>
            </a:pPr>
            <a:r>
              <a:rPr lang="en-US" dirty="0">
                <a:latin typeface="Garamond"/>
                <a:ea typeface="Garamond"/>
                <a:cs typeface="Garamond"/>
                <a:sym typeface="Garamond"/>
              </a:rPr>
              <a:t>Business Analytics 64036</a:t>
            </a:r>
            <a:br>
              <a:rPr lang="en-US" dirty="0">
                <a:latin typeface="Garamond"/>
                <a:ea typeface="Garamond"/>
                <a:cs typeface="Garamond"/>
                <a:sym typeface="Garamond"/>
              </a:rPr>
            </a:br>
            <a:r>
              <a:rPr lang="en-US" dirty="0">
                <a:latin typeface="Garamond"/>
                <a:ea typeface="Garamond"/>
                <a:cs typeface="Garamond"/>
                <a:sym typeface="Garamond"/>
              </a:rPr>
              <a:t>Group Project</a:t>
            </a:r>
            <a:endParaRPr sz="4400" dirty="0"/>
          </a:p>
        </p:txBody>
      </p:sp>
      <p:sp>
        <p:nvSpPr>
          <p:cNvPr id="2" name="TextBox 1">
            <a:extLst>
              <a:ext uri="{FF2B5EF4-FFF2-40B4-BE49-F238E27FC236}">
                <a16:creationId xmlns:a16="http://schemas.microsoft.com/office/drawing/2014/main" id="{87756431-D6B4-4B67-95B3-D40DF956BD90}"/>
              </a:ext>
            </a:extLst>
          </p:cNvPr>
          <p:cNvSpPr txBox="1"/>
          <p:nvPr/>
        </p:nvSpPr>
        <p:spPr>
          <a:xfrm>
            <a:off x="5750719" y="3093244"/>
            <a:ext cx="2157412" cy="1169551"/>
          </a:xfrm>
          <a:prstGeom prst="rect">
            <a:avLst/>
          </a:prstGeom>
          <a:noFill/>
        </p:spPr>
        <p:txBody>
          <a:bodyPr wrap="square" rtlCol="0">
            <a:spAutoFit/>
          </a:bodyPr>
          <a:lstStyle/>
          <a:p>
            <a:r>
              <a:rPr lang="en-US" dirty="0">
                <a:solidFill>
                  <a:schemeClr val="bg1"/>
                </a:solidFill>
                <a:latin typeface="Agency FB" panose="020B0503020202020204" pitchFamily="34" charset="0"/>
              </a:rPr>
              <a:t>Mark Bruner </a:t>
            </a:r>
          </a:p>
          <a:p>
            <a:r>
              <a:rPr lang="en-US" dirty="0">
                <a:solidFill>
                  <a:schemeClr val="bg1"/>
                </a:solidFill>
                <a:latin typeface="Agency FB" panose="020B0503020202020204" pitchFamily="34" charset="0"/>
              </a:rPr>
              <a:t>Rakhee </a:t>
            </a:r>
            <a:r>
              <a:rPr lang="en-US" dirty="0" err="1">
                <a:solidFill>
                  <a:schemeClr val="bg1"/>
                </a:solidFill>
                <a:latin typeface="Agency FB" panose="020B0503020202020204" pitchFamily="34" charset="0"/>
              </a:rPr>
              <a:t>Moolchandani</a:t>
            </a:r>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Khushboo Yadav </a:t>
            </a:r>
          </a:p>
          <a:p>
            <a:r>
              <a:rPr lang="en-US" dirty="0">
                <a:solidFill>
                  <a:schemeClr val="bg1"/>
                </a:solidFill>
                <a:latin typeface="Agency FB" panose="020B0503020202020204" pitchFamily="34" charset="0"/>
              </a:rPr>
              <a:t>Mayank </a:t>
            </a:r>
            <a:r>
              <a:rPr lang="en-US" dirty="0" err="1">
                <a:solidFill>
                  <a:schemeClr val="bg1"/>
                </a:solidFill>
                <a:latin typeface="Agency FB" panose="020B0503020202020204" pitchFamily="34" charset="0"/>
              </a:rPr>
              <a:t>Pugalia</a:t>
            </a:r>
            <a:r>
              <a:rPr lang="en-US" dirty="0">
                <a:solidFill>
                  <a:schemeClr val="bg1"/>
                </a:solidFill>
                <a:latin typeface="Agency FB" panose="020B0503020202020204" pitchFamily="34" charset="0"/>
              </a:rPr>
              <a:t>  </a:t>
            </a:r>
          </a:p>
          <a:p>
            <a:r>
              <a:rPr lang="en-US" dirty="0">
                <a:solidFill>
                  <a:schemeClr val="bg1"/>
                </a:solidFill>
                <a:latin typeface="Agency FB" panose="020B0503020202020204" pitchFamily="34" charset="0"/>
              </a:rPr>
              <a:t>Tanmoy </a:t>
            </a:r>
            <a:r>
              <a:rPr lang="en-US" dirty="0" err="1">
                <a:solidFill>
                  <a:schemeClr val="bg1"/>
                </a:solidFill>
                <a:latin typeface="Agency FB" panose="020B0503020202020204" pitchFamily="34" charset="0"/>
              </a:rPr>
              <a:t>Kanti</a:t>
            </a:r>
            <a:r>
              <a:rPr lang="en-US" dirty="0">
                <a:solidFill>
                  <a:schemeClr val="bg1"/>
                </a:solidFill>
                <a:latin typeface="Agency FB" panose="020B0503020202020204" pitchFamily="34" charset="0"/>
              </a:rPr>
              <a:t> Kumar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2246994" y="108066"/>
            <a:ext cx="689700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Project Goal</a:t>
            </a:r>
            <a:endParaRPr dirty="0"/>
          </a:p>
        </p:txBody>
      </p:sp>
      <p:sp>
        <p:nvSpPr>
          <p:cNvPr id="79" name="Google Shape;79;p10"/>
          <p:cNvSpPr txBox="1">
            <a:spLocks noGrp="1"/>
          </p:cNvSpPr>
          <p:nvPr>
            <p:ph type="body" idx="1"/>
          </p:nvPr>
        </p:nvSpPr>
        <p:spPr>
          <a:xfrm>
            <a:off x="1500070" y="996016"/>
            <a:ext cx="7269857"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rgbClr val="002060"/>
              </a:buClr>
              <a:buSzPts val="2000"/>
              <a:buFont typeface="Noto Sans Symbols"/>
              <a:buChar char="▪"/>
            </a:pPr>
            <a:r>
              <a:rPr lang="en-US" sz="2000" b="0" dirty="0" err="1">
                <a:latin typeface="Garamond"/>
                <a:ea typeface="Garamond"/>
                <a:cs typeface="Garamond"/>
                <a:sym typeface="Garamond"/>
              </a:rPr>
              <a:t>aaaaa</a:t>
            </a:r>
            <a:r>
              <a:rPr lang="en-US" sz="2000" dirty="0">
                <a:solidFill>
                  <a:srgbClr val="002060"/>
                </a:solidFill>
                <a:latin typeface="Garamond"/>
                <a:ea typeface="Garamond"/>
                <a:cs typeface="Garamond"/>
                <a:sym typeface="Garamond"/>
              </a:rPr>
              <a:t>	</a:t>
            </a:r>
            <a:endParaRPr sz="2000" b="0" dirty="0">
              <a:latin typeface="Garamond"/>
              <a:ea typeface="Garamond"/>
              <a:cs typeface="Garamond"/>
              <a:sym typeface="Garamond"/>
            </a:endParaRPr>
          </a:p>
          <a:p>
            <a:pPr marL="171450" lvl="0" indent="-44450" algn="l" rtl="0">
              <a:lnSpc>
                <a:spcPct val="90000"/>
              </a:lnSpc>
              <a:spcBef>
                <a:spcPts val="750"/>
              </a:spcBef>
              <a:spcAft>
                <a:spcPts val="0"/>
              </a:spcAft>
              <a:buClr>
                <a:srgbClr val="002060"/>
              </a:buClr>
              <a:buSzPts val="2000"/>
              <a:buNone/>
            </a:pPr>
            <a:endParaRPr sz="2000" b="0" dirty="0">
              <a:latin typeface="Garamond"/>
              <a:ea typeface="Garamond"/>
              <a:cs typeface="Garamond"/>
              <a:sym typeface="Garamond"/>
            </a:endParaRP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Overview of Data</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493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123E-DCA0-4AEE-AD25-8434DE5FE433}"/>
              </a:ext>
            </a:extLst>
          </p:cNvPr>
          <p:cNvSpPr>
            <a:spLocks noGrp="1"/>
          </p:cNvSpPr>
          <p:nvPr>
            <p:ph type="title"/>
          </p:nvPr>
        </p:nvSpPr>
        <p:spPr/>
        <p:txBody>
          <a:bodyPr/>
          <a:lstStyle/>
          <a:p>
            <a:r>
              <a:rPr lang="en-US" dirty="0">
                <a:latin typeface="Garamond"/>
              </a:rPr>
              <a:t>Modeling Strategy </a:t>
            </a:r>
            <a:endParaRPr lang="en-US" dirty="0"/>
          </a:p>
        </p:txBody>
      </p:sp>
      <p:sp>
        <p:nvSpPr>
          <p:cNvPr id="3" name="Text Placeholder 2">
            <a:extLst>
              <a:ext uri="{FF2B5EF4-FFF2-40B4-BE49-F238E27FC236}">
                <a16:creationId xmlns:a16="http://schemas.microsoft.com/office/drawing/2014/main" id="{86A493E2-FAF5-4BC5-866E-212A28786D8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448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CD75-9DC0-4EC6-9E5E-8D4D69076382}"/>
              </a:ext>
            </a:extLst>
          </p:cNvPr>
          <p:cNvSpPr>
            <a:spLocks noGrp="1"/>
          </p:cNvSpPr>
          <p:nvPr>
            <p:ph type="title"/>
          </p:nvPr>
        </p:nvSpPr>
        <p:spPr/>
        <p:txBody>
          <a:bodyPr/>
          <a:lstStyle/>
          <a:p>
            <a:r>
              <a:rPr lang="en-US" dirty="0">
                <a:latin typeface="Garamond"/>
              </a:rPr>
              <a:t>Model’s Performance </a:t>
            </a:r>
            <a:endParaRPr lang="en-US" dirty="0"/>
          </a:p>
        </p:txBody>
      </p:sp>
      <p:sp>
        <p:nvSpPr>
          <p:cNvPr id="3" name="Text Placeholder 2">
            <a:extLst>
              <a:ext uri="{FF2B5EF4-FFF2-40B4-BE49-F238E27FC236}">
                <a16:creationId xmlns:a16="http://schemas.microsoft.com/office/drawing/2014/main" id="{2E4B1144-BAAF-438E-89AB-D0456ED494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437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C7F4-2604-4195-8B91-82532EDA90D9}"/>
              </a:ext>
            </a:extLst>
          </p:cNvPr>
          <p:cNvSpPr>
            <a:spLocks noGrp="1"/>
          </p:cNvSpPr>
          <p:nvPr>
            <p:ph type="title"/>
          </p:nvPr>
        </p:nvSpPr>
        <p:spPr/>
        <p:txBody>
          <a:bodyPr/>
          <a:lstStyle/>
          <a:p>
            <a:r>
              <a:rPr lang="en-US" dirty="0">
                <a:latin typeface="Garamond"/>
              </a:rPr>
              <a:t>Insights and Conclusion</a:t>
            </a:r>
            <a:endParaRPr lang="en-US" dirty="0"/>
          </a:p>
        </p:txBody>
      </p:sp>
      <p:sp>
        <p:nvSpPr>
          <p:cNvPr id="3" name="Text Placeholder 2">
            <a:extLst>
              <a:ext uri="{FF2B5EF4-FFF2-40B4-BE49-F238E27FC236}">
                <a16:creationId xmlns:a16="http://schemas.microsoft.com/office/drawing/2014/main" id="{0B9C59B7-1514-4438-8F64-96CBFE55B95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24877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313</Words>
  <Application>Microsoft Office PowerPoint</Application>
  <PresentationFormat>On-screen Show (16:9)</PresentationFormat>
  <Paragraphs>27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Garamond</vt:lpstr>
      <vt:lpstr>Calibri</vt:lpstr>
      <vt:lpstr>Noto Sans Symbols</vt:lpstr>
      <vt:lpstr>Arial Black</vt:lpstr>
      <vt:lpstr>Agency FB</vt:lpstr>
      <vt:lpstr>Arial</vt:lpstr>
      <vt:lpstr>Office Theme</vt:lpstr>
      <vt:lpstr>Business Analytics 64036 Group Project</vt:lpstr>
      <vt:lpstr>Project Goal</vt:lpstr>
      <vt:lpstr>Overview of Data</vt:lpstr>
      <vt:lpstr>Modeling Strategy </vt:lpstr>
      <vt:lpstr>Model’s Performance </vt:lpstr>
      <vt:lpstr>Insights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64036 Group Project</dc:title>
  <dc:creator>Tanmoy Kumar</dc:creator>
  <cp:lastModifiedBy>Tanmoy Kumar</cp:lastModifiedBy>
  <cp:revision>3</cp:revision>
  <dcterms:modified xsi:type="dcterms:W3CDTF">2020-12-14T06:52:56Z</dcterms:modified>
</cp:coreProperties>
</file>