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presentation.xml" ContentType="application/vnd.openxmlformats-officedocument.presentationml.presentation.main+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p:scale>
          <a:sx n="100" d="100"/>
          <a:sy n="100" d="100"/>
        </p:scale>
        <p:origin x="1448"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AF4EB-E32F-3DBE-1F55-FD586C5914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2C477A-C982-1D7C-D7B4-FCF2BF03B4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80CE92-864F-4A0C-4632-A65369FD3F45}"/>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5" name="Footer Placeholder 4">
            <a:extLst>
              <a:ext uri="{FF2B5EF4-FFF2-40B4-BE49-F238E27FC236}">
                <a16:creationId xmlns:a16="http://schemas.microsoft.com/office/drawing/2014/main" id="{6A85A415-7C54-DA19-215B-C7485FBEFC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633351-CF58-F001-F7A0-F911CE9BCE79}"/>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255947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4D8C-D192-6408-4CBF-E99A3B70AC6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88731A9-89B1-D701-232C-CF59D98E3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B6E10A-C140-4548-1D5A-B4624A15E383}"/>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5" name="Footer Placeholder 4">
            <a:extLst>
              <a:ext uri="{FF2B5EF4-FFF2-40B4-BE49-F238E27FC236}">
                <a16:creationId xmlns:a16="http://schemas.microsoft.com/office/drawing/2014/main" id="{8E7C3CA8-7A7A-F70E-33D0-75DC36D98B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157BD0-84C9-867C-DAE1-75693701D1A4}"/>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362152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1EFFF3-5F51-9B13-3027-426D7C3A09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FA327A-B1DA-8206-A7D9-DD3397F502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214634-7FE2-5123-EC98-3E9CEBCB499F}"/>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5" name="Footer Placeholder 4">
            <a:extLst>
              <a:ext uri="{FF2B5EF4-FFF2-40B4-BE49-F238E27FC236}">
                <a16:creationId xmlns:a16="http://schemas.microsoft.com/office/drawing/2014/main" id="{2EFB70FF-5C4B-3C78-2735-A7D403907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DF3160-519A-6C7D-BC1E-81D03F620C4A}"/>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217965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0B69-B8CE-0C62-4A34-CA5F0791D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38173-E969-58ED-53DA-E1948E332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985F0C-28EF-5B05-F36E-3DF172D86249}"/>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5" name="Footer Placeholder 4">
            <a:extLst>
              <a:ext uri="{FF2B5EF4-FFF2-40B4-BE49-F238E27FC236}">
                <a16:creationId xmlns:a16="http://schemas.microsoft.com/office/drawing/2014/main" id="{7C5418A8-4D2E-8DA6-4280-0F57CA1619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83D043-DF54-1FC6-5DAC-32E580996A20}"/>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2868114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50312-0322-8A6B-27E4-EC1542156F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8D14A7-BD6D-74EF-1A02-13300D5407A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3DAED7-9B93-E16A-324E-C0563FDC9558}"/>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5" name="Footer Placeholder 4">
            <a:extLst>
              <a:ext uri="{FF2B5EF4-FFF2-40B4-BE49-F238E27FC236}">
                <a16:creationId xmlns:a16="http://schemas.microsoft.com/office/drawing/2014/main" id="{C5072A97-2D1B-73D9-FC8C-99DFD374B3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FC8D2-05C4-DA44-2999-1FE57E8A9E41}"/>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35179548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0557-2B1A-BC51-A975-157539A638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87754F-3356-BE17-4867-BCD35E80FA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9B79206-1796-A8C5-9237-ECA01A528A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E98E55-F128-42C8-1FA0-97E84FD0FE59}"/>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6" name="Footer Placeholder 5">
            <a:extLst>
              <a:ext uri="{FF2B5EF4-FFF2-40B4-BE49-F238E27FC236}">
                <a16:creationId xmlns:a16="http://schemas.microsoft.com/office/drawing/2014/main" id="{1F5DEEFD-22B1-D002-B6BB-6797D43188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262C67-CDEF-A0D4-7D01-9CEF1CA82F7B}"/>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2320987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EE895-2762-7C68-0B89-239F26B17F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0C73A5-CE33-AB80-083B-40D13D1561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A51681-7A78-8C95-6B33-2F9AC4B5907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AC6C54-D0D2-E4BE-1B95-B4BA36909A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8AFBE4-A391-871E-F12A-8D1714623B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B64962-F3D3-8F78-418F-E548C84D1B79}"/>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8" name="Footer Placeholder 7">
            <a:extLst>
              <a:ext uri="{FF2B5EF4-FFF2-40B4-BE49-F238E27FC236}">
                <a16:creationId xmlns:a16="http://schemas.microsoft.com/office/drawing/2014/main" id="{07C4191B-18AE-BF86-7C17-AE2D4D339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C2870C-804B-EA6D-6740-7EC3EDC4A18F}"/>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26153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CFCF-B870-F7E9-0735-A0061F89C6A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30CDF1-68D3-CAC2-2271-F2EAD9465FFA}"/>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4" name="Footer Placeholder 3">
            <a:extLst>
              <a:ext uri="{FF2B5EF4-FFF2-40B4-BE49-F238E27FC236}">
                <a16:creationId xmlns:a16="http://schemas.microsoft.com/office/drawing/2014/main" id="{519C0FD9-8FF2-4B6D-B89D-8ABC68F83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F23336-CCC1-6842-2A6C-F103726EDF6D}"/>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3704852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D4ECAD-1771-A241-E322-BDC4F9EEFB2F}"/>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3" name="Footer Placeholder 2">
            <a:extLst>
              <a:ext uri="{FF2B5EF4-FFF2-40B4-BE49-F238E27FC236}">
                <a16:creationId xmlns:a16="http://schemas.microsoft.com/office/drawing/2014/main" id="{EC717935-8464-DD1F-7C28-C674AF643D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3F8536A-74DC-7957-5C0C-8F49B53B556A}"/>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205818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DA38-77BF-B2E3-5CA5-5CD1D1A306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53C1C6-E6BF-6DB1-DAA9-08E8B88CD3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8FD9CF-424C-456B-F85A-A27A6EC053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8586D8-ACE1-EC90-19F8-590EF3FC6685}"/>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6" name="Footer Placeholder 5">
            <a:extLst>
              <a:ext uri="{FF2B5EF4-FFF2-40B4-BE49-F238E27FC236}">
                <a16:creationId xmlns:a16="http://schemas.microsoft.com/office/drawing/2014/main" id="{549083E1-E94A-EB36-B013-7A0919ECD1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59139-8835-E8F5-CA78-641C43A0A76A}"/>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226720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FF49F-3DDA-2FA9-3472-2B54C8105F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102322-C683-1EBF-6096-625A3DC0CE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BDDC40-B756-56EE-CD34-1398B4AD1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1A33F3-36F3-B556-6330-DD85FD45FDA4}"/>
              </a:ext>
            </a:extLst>
          </p:cNvPr>
          <p:cNvSpPr>
            <a:spLocks noGrp="1"/>
          </p:cNvSpPr>
          <p:nvPr>
            <p:ph type="dt" sz="half" idx="10"/>
          </p:nvPr>
        </p:nvSpPr>
        <p:spPr/>
        <p:txBody>
          <a:bodyPr/>
          <a:lstStyle/>
          <a:p>
            <a:fld id="{442AA213-1FEC-664E-933D-006454088567}" type="datetimeFigureOut">
              <a:rPr lang="en-US" smtClean="0"/>
              <a:t>5/15/25</a:t>
            </a:fld>
            <a:endParaRPr lang="en-US"/>
          </a:p>
        </p:txBody>
      </p:sp>
      <p:sp>
        <p:nvSpPr>
          <p:cNvPr id="6" name="Footer Placeholder 5">
            <a:extLst>
              <a:ext uri="{FF2B5EF4-FFF2-40B4-BE49-F238E27FC236}">
                <a16:creationId xmlns:a16="http://schemas.microsoft.com/office/drawing/2014/main" id="{8147EC89-EE6F-2562-910E-C8E8FC64DC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CF706F-5C81-616D-98AF-87C30446D91E}"/>
              </a:ext>
            </a:extLst>
          </p:cNvPr>
          <p:cNvSpPr>
            <a:spLocks noGrp="1"/>
          </p:cNvSpPr>
          <p:nvPr>
            <p:ph type="sldNum" sz="quarter" idx="12"/>
          </p:nvPr>
        </p:nvSpPr>
        <p:spPr/>
        <p:txBody>
          <a:bodyPr/>
          <a:lstStyle/>
          <a:p>
            <a:fld id="{20F5338F-540E-2F40-B6D1-7D68F583F0EE}" type="slidenum">
              <a:rPr lang="en-US" smtClean="0"/>
              <a:t>‹#›</a:t>
            </a:fld>
            <a:endParaRPr lang="en-US"/>
          </a:p>
        </p:txBody>
      </p:sp>
    </p:spTree>
    <p:extLst>
      <p:ext uri="{BB962C8B-B14F-4D97-AF65-F5344CB8AC3E}">
        <p14:creationId xmlns:p14="http://schemas.microsoft.com/office/powerpoint/2010/main" val="1453456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FDB435-81CC-09DD-A65B-17C45B38C1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652873-4B93-BF1C-EB15-8CCD833284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4148D4-6330-6971-5F86-83C0DFEDA0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2AA213-1FEC-664E-933D-006454088567}" type="datetimeFigureOut">
              <a:rPr lang="en-US" smtClean="0"/>
              <a:t>5/15/25</a:t>
            </a:fld>
            <a:endParaRPr lang="en-US"/>
          </a:p>
        </p:txBody>
      </p:sp>
      <p:sp>
        <p:nvSpPr>
          <p:cNvPr id="5" name="Footer Placeholder 4">
            <a:extLst>
              <a:ext uri="{FF2B5EF4-FFF2-40B4-BE49-F238E27FC236}">
                <a16:creationId xmlns:a16="http://schemas.microsoft.com/office/drawing/2014/main" id="{33604019-326C-7EC5-F005-B5D0C66C55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CC8F3F-453A-0639-94FB-20E1ED6356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F5338F-540E-2F40-B6D1-7D68F583F0EE}" type="slidenum">
              <a:rPr lang="en-US" smtClean="0"/>
              <a:t>‹#›</a:t>
            </a:fld>
            <a:endParaRPr lang="en-US"/>
          </a:p>
        </p:txBody>
      </p:sp>
    </p:spTree>
    <p:extLst>
      <p:ext uri="{BB962C8B-B14F-4D97-AF65-F5344CB8AC3E}">
        <p14:creationId xmlns:p14="http://schemas.microsoft.com/office/powerpoint/2010/main" val="3113745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atientcareonline.com/" TargetMode="External"/><Relationship Id="rId2" Type="http://schemas.openxmlformats.org/officeDocument/2006/relationships/hyperlink" Target="https://www.reuters.com/" TargetMode="External"/><Relationship Id="rId1" Type="http://schemas.openxmlformats.org/officeDocument/2006/relationships/slideLayout" Target="../slideLayouts/slideLayout1.xml"/><Relationship Id="rId6" Type="http://schemas.openxmlformats.org/officeDocument/2006/relationships/hyperlink" Target="https://www.bayer.com/" TargetMode="External"/><Relationship Id="rId5" Type="http://schemas.openxmlformats.org/officeDocument/2006/relationships/hyperlink" Target="https://clinicaltrials.gov/" TargetMode="External"/><Relationship Id="rId4" Type="http://schemas.openxmlformats.org/officeDocument/2006/relationships/hyperlink" Target="https://www.bmj.com/" TargetMode="External"/></Relationships>
</file>

<file path=ppt/slides/_rels/slide10.xml.rels><?xml version="1.0" encoding="UTF-8" standalone="yes"?>
<Relationships xmlns="http://schemas.openxmlformats.org/package/2006/relationships"><Relationship Id="rId8" Type="http://schemas.openxmlformats.org/officeDocument/2006/relationships/hyperlink" Target="https://www.womens-health-concern.org/" TargetMode="External"/><Relationship Id="rId3" Type="http://schemas.openxmlformats.org/officeDocument/2006/relationships/hyperlink" Target="https://www.oecd.org/" TargetMode="External"/><Relationship Id="rId7" Type="http://schemas.openxmlformats.org/officeDocument/2006/relationships/hyperlink" Target="https://www.pewresearch.org/" TargetMode="External"/><Relationship Id="rId2" Type="http://schemas.openxmlformats.org/officeDocument/2006/relationships/hyperlink" Target="https://www.who.int/" TargetMode="External"/><Relationship Id="rId1" Type="http://schemas.openxmlformats.org/officeDocument/2006/relationships/slideLayout" Target="../slideLayouts/slideLayout1.xml"/><Relationship Id="rId6" Type="http://schemas.openxmlformats.org/officeDocument/2006/relationships/hyperlink" Target="https://ec.europa.eu/eurostat/data/database" TargetMode="External"/><Relationship Id="rId5" Type="http://schemas.openxmlformats.org/officeDocument/2006/relationships/hyperlink" Target="https://eige.europa.eu/" TargetMode="External"/><Relationship Id="rId4" Type="http://schemas.openxmlformats.org/officeDocument/2006/relationships/hyperlink" Target="https://www.nice.org.uk/"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womens-health-concern.org/" TargetMode="External"/><Relationship Id="rId3" Type="http://schemas.openxmlformats.org/officeDocument/2006/relationships/hyperlink" Target="https://www.oecd.org/" TargetMode="External"/><Relationship Id="rId7" Type="http://schemas.openxmlformats.org/officeDocument/2006/relationships/hyperlink" Target="https://www.pewresearch.org/" TargetMode="External"/><Relationship Id="rId2" Type="http://schemas.openxmlformats.org/officeDocument/2006/relationships/hyperlink" Target="https://www.who.int/" TargetMode="External"/><Relationship Id="rId1" Type="http://schemas.openxmlformats.org/officeDocument/2006/relationships/slideLayout" Target="../slideLayouts/slideLayout1.xml"/><Relationship Id="rId6" Type="http://schemas.openxmlformats.org/officeDocument/2006/relationships/hyperlink" Target="https://ec.europa.eu/eurostat/data/database" TargetMode="External"/><Relationship Id="rId5" Type="http://schemas.openxmlformats.org/officeDocument/2006/relationships/hyperlink" Target="https://eige.europa.eu/" TargetMode="External"/><Relationship Id="rId4" Type="http://schemas.openxmlformats.org/officeDocument/2006/relationships/hyperlink" Target="https://www.nice.org.uk/"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www.thebms.org.uk/" TargetMode="External"/><Relationship Id="rId2" Type="http://schemas.openxmlformats.org/officeDocument/2006/relationships/hyperlink" Target="https://www.nice.org.uk/"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cog.org.uk/" TargetMode="External"/><Relationship Id="rId4" Type="http://schemas.openxmlformats.org/officeDocument/2006/relationships/hyperlink" Target="http://www.ema.europa.eu/"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www.thebms.org.uk/" TargetMode="External"/><Relationship Id="rId2" Type="http://schemas.openxmlformats.org/officeDocument/2006/relationships/hyperlink" Target="https://www.nice.org.uk/"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cog.org.uk/" TargetMode="External"/><Relationship Id="rId4" Type="http://schemas.openxmlformats.org/officeDocument/2006/relationships/hyperlink" Target="http://www.ema.europa.eu/"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www.thebms.org.uk/" TargetMode="External"/><Relationship Id="rId2" Type="http://schemas.openxmlformats.org/officeDocument/2006/relationships/hyperlink" Target="https://www.nice.org.uk/"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cog.org.uk/" TargetMode="External"/><Relationship Id="rId4" Type="http://schemas.openxmlformats.org/officeDocument/2006/relationships/hyperlink" Target="http://www.ema.europa.eu/"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www.thebms.org.uk/" TargetMode="External"/><Relationship Id="rId2" Type="http://schemas.openxmlformats.org/officeDocument/2006/relationships/hyperlink" Target="https://www.nice.org.uk/"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cog.org.uk/" TargetMode="External"/><Relationship Id="rId4" Type="http://schemas.openxmlformats.org/officeDocument/2006/relationships/hyperlink" Target="http://www.ema.europa.eu/"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www.thebms.org.uk/" TargetMode="External"/><Relationship Id="rId2" Type="http://schemas.openxmlformats.org/officeDocument/2006/relationships/hyperlink" Target="https://www.nice.org.uk/"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cog.org.uk/" TargetMode="External"/><Relationship Id="rId4" Type="http://schemas.openxmlformats.org/officeDocument/2006/relationships/hyperlink" Target="http://www.ema.europa.eu/"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pm360online.com/" TargetMode="External"/><Relationship Id="rId7" Type="http://schemas.openxmlformats.org/officeDocument/2006/relationships/hyperlink" Target="https://www.who.int/" TargetMode="External"/><Relationship Id="rId2" Type="http://schemas.openxmlformats.org/officeDocument/2006/relationships/hyperlink" Target="https://www.mckinsey.com/"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www.kff.org/" TargetMode="External"/><Relationship Id="rId4" Type="http://schemas.openxmlformats.org/officeDocument/2006/relationships/hyperlink" Target="https://www.pharmexec.com/"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pm360online.com/" TargetMode="External"/><Relationship Id="rId7" Type="http://schemas.openxmlformats.org/officeDocument/2006/relationships/hyperlink" Target="https://www.who.int/" TargetMode="External"/><Relationship Id="rId2" Type="http://schemas.openxmlformats.org/officeDocument/2006/relationships/hyperlink" Target="https://www.mckinsey.com/"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www.kff.org/" TargetMode="External"/><Relationship Id="rId4" Type="http://schemas.openxmlformats.org/officeDocument/2006/relationships/hyperlink" Target="https://www.pharmexec.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pm360online.com/" TargetMode="External"/><Relationship Id="rId7" Type="http://schemas.openxmlformats.org/officeDocument/2006/relationships/hyperlink" Target="https://www.who.int/" TargetMode="External"/><Relationship Id="rId2" Type="http://schemas.openxmlformats.org/officeDocument/2006/relationships/hyperlink" Target="https://www.mckinsey.com/"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www.kff.org/" TargetMode="External"/><Relationship Id="rId4" Type="http://schemas.openxmlformats.org/officeDocument/2006/relationships/hyperlink" Target="https://www.pharmexec.com/"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pharmaphorum.com/"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pm360online.com/" TargetMode="External"/><Relationship Id="rId7" Type="http://schemas.openxmlformats.org/officeDocument/2006/relationships/hyperlink" Target="https://www.who.int/" TargetMode="External"/><Relationship Id="rId2" Type="http://schemas.openxmlformats.org/officeDocument/2006/relationships/hyperlink" Target="https://www.mckinsey.com/"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www.kff.org/" TargetMode="External"/><Relationship Id="rId4" Type="http://schemas.openxmlformats.org/officeDocument/2006/relationships/hyperlink" Target="https://www.pharmexec.co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pm360online.com/" TargetMode="External"/><Relationship Id="rId7" Type="http://schemas.openxmlformats.org/officeDocument/2006/relationships/hyperlink" Target="https://www.who.int/" TargetMode="External"/><Relationship Id="rId2" Type="http://schemas.openxmlformats.org/officeDocument/2006/relationships/hyperlink" Target="https://www.mckinsey.com/"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www.kff.org/" TargetMode="External"/><Relationship Id="rId4" Type="http://schemas.openxmlformats.org/officeDocument/2006/relationships/hyperlink" Target="https://www.pharmexec.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pm360online.com/" TargetMode="External"/><Relationship Id="rId7" Type="http://schemas.openxmlformats.org/officeDocument/2006/relationships/hyperlink" Target="https://www.who.int/" TargetMode="External"/><Relationship Id="rId2" Type="http://schemas.openxmlformats.org/officeDocument/2006/relationships/hyperlink" Target="https://www.mckinsey.com/"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www.kff.org/" TargetMode="External"/><Relationship Id="rId4" Type="http://schemas.openxmlformats.org/officeDocument/2006/relationships/hyperlink" Target="https://www.pharmexec.co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g-ba.de/english/" TargetMode="External"/><Relationship Id="rId3" Type="http://schemas.openxmlformats.org/officeDocument/2006/relationships/hyperlink" Target="https://www.oecd.org/" TargetMode="External"/><Relationship Id="rId7" Type="http://schemas.openxmlformats.org/officeDocument/2006/relationships/hyperlink" Target="https://www.has-sante.fr/" TargetMode="External"/><Relationship Id="rId2" Type="http://schemas.openxmlformats.org/officeDocument/2006/relationships/hyperlink" Target="https://www.who.int/teams/health-product-and-policy-standards/medicines-selection-ip-and-affordability/affordability-pricing"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ppri.goeg.at/" TargetMode="External"/><Relationship Id="rId4" Type="http://schemas.openxmlformats.org/officeDocument/2006/relationships/hyperlink" Target="https://www.globaldata.com/" TargetMode="External"/><Relationship Id="rId9" Type="http://schemas.openxmlformats.org/officeDocument/2006/relationships/hyperlink" Target="https://www.ispor.org/"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www.g-ba.de/english/" TargetMode="External"/><Relationship Id="rId3" Type="http://schemas.openxmlformats.org/officeDocument/2006/relationships/hyperlink" Target="https://www.oecd.org/" TargetMode="External"/><Relationship Id="rId7" Type="http://schemas.openxmlformats.org/officeDocument/2006/relationships/hyperlink" Target="https://www.has-sante.fr/" TargetMode="External"/><Relationship Id="rId2" Type="http://schemas.openxmlformats.org/officeDocument/2006/relationships/hyperlink" Target="https://www.who.int/teams/health-product-and-policy-standards/medicines-selection-ip-and-affordability/affordability-pricing"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ppri.goeg.at/" TargetMode="External"/><Relationship Id="rId4" Type="http://schemas.openxmlformats.org/officeDocument/2006/relationships/hyperlink" Target="https://www.globaldata.com/" TargetMode="External"/><Relationship Id="rId9" Type="http://schemas.openxmlformats.org/officeDocument/2006/relationships/hyperlink" Target="https://www.ispor.org/" TargetMode="External"/></Relationships>
</file>

<file path=ppt/slides/_rels/slide25.xml.rels><?xml version="1.0" encoding="UTF-8" standalone="yes"?>
<Relationships xmlns="http://schemas.openxmlformats.org/package/2006/relationships"><Relationship Id="rId8" Type="http://schemas.openxmlformats.org/officeDocument/2006/relationships/hyperlink" Target="https://www.g-ba.de/english/" TargetMode="External"/><Relationship Id="rId3" Type="http://schemas.openxmlformats.org/officeDocument/2006/relationships/hyperlink" Target="https://www.oecd.org/" TargetMode="External"/><Relationship Id="rId7" Type="http://schemas.openxmlformats.org/officeDocument/2006/relationships/hyperlink" Target="https://www.has-sante.fr/" TargetMode="External"/><Relationship Id="rId2" Type="http://schemas.openxmlformats.org/officeDocument/2006/relationships/hyperlink" Target="https://www.who.int/teams/health-product-and-policy-standards/medicines-selection-ip-and-affordability/affordability-pricing" TargetMode="External"/><Relationship Id="rId1" Type="http://schemas.openxmlformats.org/officeDocument/2006/relationships/slideLayout" Target="../slideLayouts/slideLayout1.xml"/><Relationship Id="rId6" Type="http://schemas.openxmlformats.org/officeDocument/2006/relationships/hyperlink" Target="https://www.nice.org.uk/" TargetMode="External"/><Relationship Id="rId5" Type="http://schemas.openxmlformats.org/officeDocument/2006/relationships/hyperlink" Target="https://ppri.goeg.at/" TargetMode="External"/><Relationship Id="rId4" Type="http://schemas.openxmlformats.org/officeDocument/2006/relationships/hyperlink" Target="https://www.globaldata.com/" TargetMode="External"/><Relationship Id="rId9" Type="http://schemas.openxmlformats.org/officeDocument/2006/relationships/hyperlink" Target="https://www.ispor.org/"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mcpress.mayoclinic.org/" TargetMode="External"/><Relationship Id="rId2" Type="http://schemas.openxmlformats.org/officeDocument/2006/relationships/hyperlink" Target="https://www.aarp.org/"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tihs.org/" TargetMode="External"/><Relationship Id="rId4" Type="http://schemas.openxmlformats.org/officeDocument/2006/relationships/hyperlink" Target="https://www.health.com/"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mcpress.mayoclinic.org/" TargetMode="External"/><Relationship Id="rId2" Type="http://schemas.openxmlformats.org/officeDocument/2006/relationships/hyperlink" Target="https://www.aarp.org/"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tihs.org/" TargetMode="External"/><Relationship Id="rId4" Type="http://schemas.openxmlformats.org/officeDocument/2006/relationships/hyperlink" Target="https://www.health.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mcpress.mayoclinic.org/" TargetMode="External"/><Relationship Id="rId2" Type="http://schemas.openxmlformats.org/officeDocument/2006/relationships/hyperlink" Target="https://www.aarp.org/"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tihs.org/" TargetMode="External"/><Relationship Id="rId4" Type="http://schemas.openxmlformats.org/officeDocument/2006/relationships/hyperlink" Target="https://www.health.com/"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mcpress.mayoclinic.org/" TargetMode="External"/><Relationship Id="rId2" Type="http://schemas.openxmlformats.org/officeDocument/2006/relationships/hyperlink" Target="https://www.aarp.org/"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tihs.org/" TargetMode="External"/><Relationship Id="rId4" Type="http://schemas.openxmlformats.org/officeDocument/2006/relationships/hyperlink" Target="https://www.health.co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biopharmadive.com/" TargetMode="External"/><Relationship Id="rId2" Type="http://schemas.openxmlformats.org/officeDocument/2006/relationships/hyperlink" Target="https://www.pharmaceutical-technology.com/" TargetMode="Externa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mcpress.mayoclinic.org/" TargetMode="External"/><Relationship Id="rId7" Type="http://schemas.openxmlformats.org/officeDocument/2006/relationships/image" Target="../media/image1.png"/><Relationship Id="rId2" Type="http://schemas.openxmlformats.org/officeDocument/2006/relationships/hyperlink" Target="https://www.aarp.org/" TargetMode="External"/><Relationship Id="rId1" Type="http://schemas.openxmlformats.org/officeDocument/2006/relationships/slideLayout" Target="../slideLayouts/slideLayout1.xml"/><Relationship Id="rId6" Type="http://schemas.openxmlformats.org/officeDocument/2006/relationships/hyperlink" Target="https://jamanetwork.com/" TargetMode="External"/><Relationship Id="rId5" Type="http://schemas.openxmlformats.org/officeDocument/2006/relationships/hyperlink" Target="https://www.rtihs.org/" TargetMode="External"/><Relationship Id="rId4" Type="http://schemas.openxmlformats.org/officeDocument/2006/relationships/hyperlink" Target="https://www.health.com/"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medchemexpress.com/" TargetMode="External"/><Relationship Id="rId2" Type="http://schemas.openxmlformats.org/officeDocument/2006/relationships/hyperlink" Target="https://www.epa.gov/" TargetMode="External"/><Relationship Id="rId1" Type="http://schemas.openxmlformats.org/officeDocument/2006/relationships/slideLayout" Target="../slideLayouts/slideLayout1.xml"/><Relationship Id="rId4" Type="http://schemas.openxmlformats.org/officeDocument/2006/relationships/hyperlink" Target="https://www.abmole.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pharmaphorum.com/" TargetMode="External"/><Relationship Id="rId2" Type="http://schemas.openxmlformats.org/officeDocument/2006/relationships/hyperlink" Target="https://www.fda.gov/"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pharmaphorum.com/"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goodrx.com/" TargetMode="External"/><Relationship Id="rId2" Type="http://schemas.openxmlformats.org/officeDocument/2006/relationships/hyperlink" Target="https://www.futuremarketinsights.com/" TargetMode="External"/><Relationship Id="rId1" Type="http://schemas.openxmlformats.org/officeDocument/2006/relationships/slideLayout" Target="../slideLayouts/slideLayout1.xml"/><Relationship Id="rId4" Type="http://schemas.openxmlformats.org/officeDocument/2006/relationships/hyperlink" Target="https://www.grandviewresearch.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healio.com/" TargetMode="External"/><Relationship Id="rId2" Type="http://schemas.openxmlformats.org/officeDocument/2006/relationships/hyperlink" Target="https://jamanetwork.com/" TargetMode="External"/><Relationship Id="rId1" Type="http://schemas.openxmlformats.org/officeDocument/2006/relationships/slideLayout" Target="../slideLayouts/slideLayout1.xml"/><Relationship Id="rId6" Type="http://schemas.openxmlformats.org/officeDocument/2006/relationships/hyperlink" Target="https://academic.oup.com/" TargetMode="External"/><Relationship Id="rId5" Type="http://schemas.openxmlformats.org/officeDocument/2006/relationships/hyperlink" Target="https://bjgp.org/" TargetMode="External"/><Relationship Id="rId4" Type="http://schemas.openxmlformats.org/officeDocument/2006/relationships/hyperlink" Target="https://www.forbes.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womens-health-concern.org/" TargetMode="External"/><Relationship Id="rId3" Type="http://schemas.openxmlformats.org/officeDocument/2006/relationships/hyperlink" Target="https://www.oecd.org/" TargetMode="External"/><Relationship Id="rId7" Type="http://schemas.openxmlformats.org/officeDocument/2006/relationships/hyperlink" Target="https://www.pewresearch.org/" TargetMode="External"/><Relationship Id="rId2" Type="http://schemas.openxmlformats.org/officeDocument/2006/relationships/hyperlink" Target="https://www.who.int/" TargetMode="External"/><Relationship Id="rId1" Type="http://schemas.openxmlformats.org/officeDocument/2006/relationships/slideLayout" Target="../slideLayouts/slideLayout1.xml"/><Relationship Id="rId6" Type="http://schemas.openxmlformats.org/officeDocument/2006/relationships/hyperlink" Target="https://ec.europa.eu/eurostat/data/database" TargetMode="External"/><Relationship Id="rId5" Type="http://schemas.openxmlformats.org/officeDocument/2006/relationships/hyperlink" Target="https://eige.europa.eu/" TargetMode="External"/><Relationship Id="rId4" Type="http://schemas.openxmlformats.org/officeDocument/2006/relationships/hyperlink" Target="https://www.nice.org.u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95829F-828F-7A1F-CF7C-6AA2AA8169B9}"/>
              </a:ext>
            </a:extLst>
          </p:cNvPr>
          <p:cNvSpPr txBox="1"/>
          <p:nvPr/>
        </p:nvSpPr>
        <p:spPr>
          <a:xfrm>
            <a:off x="413359" y="237994"/>
            <a:ext cx="6430158" cy="369332"/>
          </a:xfrm>
          <a:prstGeom prst="rect">
            <a:avLst/>
          </a:prstGeom>
          <a:noFill/>
        </p:spPr>
        <p:txBody>
          <a:bodyPr wrap="none" rtlCol="0">
            <a:spAutoFit/>
          </a:bodyPr>
          <a:lstStyle/>
          <a:p>
            <a:r>
              <a:rPr lang="en-US" b="1" dirty="0"/>
              <a:t>Product Overview (includes unmet need, MOA, efficacy, </a:t>
            </a:r>
            <a:r>
              <a:rPr lang="en-US" b="1" dirty="0" err="1"/>
              <a:t>etc</a:t>
            </a:r>
            <a:r>
              <a:rPr lang="en-US" b="1" dirty="0"/>
              <a:t>)</a:t>
            </a:r>
          </a:p>
        </p:txBody>
      </p:sp>
      <p:sp>
        <p:nvSpPr>
          <p:cNvPr id="5" name="TextBox 4">
            <a:extLst>
              <a:ext uri="{FF2B5EF4-FFF2-40B4-BE49-F238E27FC236}">
                <a16:creationId xmlns:a16="http://schemas.microsoft.com/office/drawing/2014/main" id="{323555DB-E260-BD9A-DC24-6B2DA5BBC78C}"/>
              </a:ext>
            </a:extLst>
          </p:cNvPr>
          <p:cNvSpPr txBox="1"/>
          <p:nvPr/>
        </p:nvSpPr>
        <p:spPr>
          <a:xfrm>
            <a:off x="413359" y="776614"/>
            <a:ext cx="7778663" cy="5262979"/>
          </a:xfrm>
          <a:prstGeom prst="rect">
            <a:avLst/>
          </a:prstGeom>
          <a:noFill/>
        </p:spPr>
        <p:txBody>
          <a:bodyPr wrap="square" rtlCol="0">
            <a:spAutoFit/>
          </a:bodyPr>
          <a:lstStyle/>
          <a:p>
            <a:pPr rtl="0">
              <a:buNone/>
            </a:pPr>
            <a:r>
              <a:rPr lang="en-US" sz="1400" b="0" i="0" u="none" strike="noStrike" dirty="0">
                <a:solidFill>
                  <a:srgbClr val="000000"/>
                </a:solidFill>
                <a:effectLst/>
              </a:rPr>
              <a:t>Key Findings from the OASIS Trials:</a:t>
            </a:r>
            <a:endParaRPr lang="en-US" sz="1400" b="0" dirty="0">
              <a:effectLst/>
            </a:endParaRPr>
          </a:p>
          <a:p>
            <a:pPr rtl="0">
              <a:buNone/>
            </a:pPr>
            <a:br>
              <a:rPr lang="en-US" sz="1400" b="0" dirty="0">
                <a:effectLst/>
              </a:rPr>
            </a:br>
            <a:r>
              <a:rPr lang="en-US" sz="1400" b="0" i="0" u="none" strike="noStrike" dirty="0">
                <a:solidFill>
                  <a:srgbClr val="000000"/>
                </a:solidFill>
                <a:effectLst/>
              </a:rPr>
              <a:t>Efficacy:</a:t>
            </a:r>
          </a:p>
          <a:p>
            <a:pPr rtl="0">
              <a:buNone/>
            </a:pPr>
            <a:r>
              <a:rPr lang="en-US" sz="1400" b="0" i="0" u="none" strike="noStrike" dirty="0" err="1">
                <a:solidFill>
                  <a:srgbClr val="000000"/>
                </a:solidFill>
                <a:effectLst/>
              </a:rPr>
              <a:t>Elinzanetant</a:t>
            </a:r>
            <a:r>
              <a:rPr lang="en-US" sz="1400" b="0" i="0" u="none" strike="noStrike" dirty="0">
                <a:solidFill>
                  <a:srgbClr val="000000"/>
                </a:solidFill>
                <a:effectLst/>
              </a:rPr>
              <a:t> demonstrated statistically significant reductions in the frequency and severity of moderate to severe VMS from baseline to weeks 4 and 12 compared to placebo. Notably, improvements were observed as early as week 1 and were sustained over the study periods. </a:t>
            </a:r>
          </a:p>
          <a:p>
            <a:pPr rtl="0">
              <a:buNone/>
            </a:pPr>
            <a:br>
              <a:rPr lang="en-US" sz="1400" b="0" dirty="0">
                <a:effectLst/>
              </a:rPr>
            </a:br>
            <a:r>
              <a:rPr lang="en-US" sz="1400" b="0" i="0" u="none" strike="noStrike" dirty="0">
                <a:solidFill>
                  <a:srgbClr val="000000"/>
                </a:solidFill>
                <a:effectLst/>
              </a:rPr>
              <a:t>Safety:</a:t>
            </a:r>
          </a:p>
          <a:p>
            <a:pPr rtl="0">
              <a:buNone/>
            </a:pPr>
            <a:r>
              <a:rPr lang="en-US" sz="1400" b="0" i="0" u="none" strike="noStrike" dirty="0">
                <a:solidFill>
                  <a:srgbClr val="000000"/>
                </a:solidFill>
                <a:effectLst/>
              </a:rPr>
              <a:t>The long-term safety profile over 52 weeks was consistent with previous findings, confirming a favorable safety profile. No incidences of endometrial hyperplasia or malignant neoplasms were observed, and there was no signal of hepatotoxicity. </a:t>
            </a:r>
            <a:endParaRPr lang="en-US" sz="1400" b="0" dirty="0">
              <a:effectLst/>
            </a:endParaRPr>
          </a:p>
          <a:p>
            <a:pPr rtl="0">
              <a:buNone/>
            </a:pPr>
            <a:br>
              <a:rPr lang="en-US" sz="1400" b="0" dirty="0">
                <a:effectLst/>
              </a:rPr>
            </a:br>
            <a:r>
              <a:rPr lang="en-US" sz="1400" b="0" i="0" u="none" strike="noStrike" dirty="0">
                <a:solidFill>
                  <a:srgbClr val="000000"/>
                </a:solidFill>
                <a:effectLst/>
              </a:rPr>
              <a:t>Regulatory Progress:</a:t>
            </a:r>
            <a:br>
              <a:rPr lang="en-US" sz="1400" b="0" dirty="0">
                <a:effectLst/>
              </a:rPr>
            </a:br>
            <a:r>
              <a:rPr lang="en-US" sz="1400" b="0" i="0" u="none" strike="noStrike" dirty="0">
                <a:solidFill>
                  <a:srgbClr val="000000"/>
                </a:solidFill>
                <a:effectLst/>
              </a:rPr>
              <a:t>Based on the positive outcomes from the OASIS program, Bayer submitted data to health authorities for marketing authorization of </a:t>
            </a:r>
            <a:r>
              <a:rPr lang="en-US" sz="1400" b="0" i="0" u="none" strike="noStrike" dirty="0" err="1">
                <a:solidFill>
                  <a:srgbClr val="000000"/>
                </a:solidFill>
                <a:effectLst/>
              </a:rPr>
              <a:t>elinzanetant</a:t>
            </a:r>
            <a:r>
              <a:rPr lang="en-US" sz="1400" b="0" i="0" u="none" strike="noStrike" dirty="0">
                <a:solidFill>
                  <a:srgbClr val="000000"/>
                </a:solidFill>
                <a:effectLst/>
              </a:rPr>
              <a:t> as a treatment for moderate to severe VMS associated with menopause. In October 2024, Bayer applied for approval with the European Medicines Agency (EMA). </a:t>
            </a:r>
            <a:endParaRPr lang="en-US" sz="1400" b="0" dirty="0">
              <a:effectLst/>
            </a:endParaRPr>
          </a:p>
          <a:p>
            <a:pPr rtl="0">
              <a:buNone/>
            </a:pPr>
            <a:br>
              <a:rPr lang="en-US" sz="1400" b="0" dirty="0">
                <a:effectLst/>
              </a:rPr>
            </a:br>
            <a:r>
              <a:rPr lang="en-US" sz="1400" b="0" i="0" u="none" strike="noStrike" dirty="0">
                <a:solidFill>
                  <a:srgbClr val="000000"/>
                </a:solidFill>
                <a:effectLst/>
              </a:rPr>
              <a:t>Conclusion:</a:t>
            </a:r>
            <a:br>
              <a:rPr lang="en-US" sz="1400" b="0" dirty="0">
                <a:effectLst/>
              </a:rPr>
            </a:br>
            <a:r>
              <a:rPr lang="en-US" sz="1400" b="0" i="0" u="none" strike="noStrike" dirty="0">
                <a:solidFill>
                  <a:srgbClr val="000000"/>
                </a:solidFill>
                <a:effectLst/>
              </a:rPr>
              <a:t>The progression of </a:t>
            </a:r>
            <a:r>
              <a:rPr lang="en-US" sz="1400" b="0" i="0" u="none" strike="noStrike" dirty="0" err="1">
                <a:solidFill>
                  <a:srgbClr val="000000"/>
                </a:solidFill>
                <a:effectLst/>
              </a:rPr>
              <a:t>elinzanetant</a:t>
            </a:r>
            <a:r>
              <a:rPr lang="en-US" sz="1400" b="0" i="0" u="none" strike="noStrike" dirty="0">
                <a:solidFill>
                  <a:srgbClr val="000000"/>
                </a:solidFill>
                <a:effectLst/>
              </a:rPr>
              <a:t> through the OASIS Phase 3 trials has solidified its potential as a non-hormonal, once-daily oral treatment for moderate to severe VMS associated with menopause. The consistent efficacy and favorable safety profile observed across these studies support its promise as a novel therapeutic option for women seeking relief from menopausal symptoms.</a:t>
            </a:r>
            <a:endParaRPr lang="en-US" sz="1400" b="0" dirty="0">
              <a:effectLst/>
            </a:endParaRPr>
          </a:p>
          <a:p>
            <a:pPr>
              <a:buNone/>
            </a:pPr>
            <a:endParaRPr lang="en-US" sz="1400" dirty="0"/>
          </a:p>
        </p:txBody>
      </p:sp>
      <p:cxnSp>
        <p:nvCxnSpPr>
          <p:cNvPr id="7" name="Straight Connector 6">
            <a:extLst>
              <a:ext uri="{FF2B5EF4-FFF2-40B4-BE49-F238E27FC236}">
                <a16:creationId xmlns:a16="http://schemas.microsoft.com/office/drawing/2014/main" id="{8A933DF9-78AF-60A6-D536-70EB57280832}"/>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3E3EDD20-6B04-B4DB-CA82-FC9A04D1E842}"/>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30FE199A-0B76-39DD-3C8D-3D248E71209D}"/>
              </a:ext>
            </a:extLst>
          </p:cNvPr>
          <p:cNvSpPr txBox="1"/>
          <p:nvPr/>
        </p:nvSpPr>
        <p:spPr>
          <a:xfrm>
            <a:off x="9131642" y="778476"/>
            <a:ext cx="2656703" cy="3108543"/>
          </a:xfrm>
          <a:prstGeom prst="rect">
            <a:avLst/>
          </a:prstGeom>
          <a:noFill/>
        </p:spPr>
        <p:txBody>
          <a:bodyPr wrap="square" rtlCol="0">
            <a:spAutoFit/>
          </a:bodyPr>
          <a:lstStyle/>
          <a:p>
            <a:r>
              <a:rPr lang="en-US" sz="1400" dirty="0">
                <a:hlinkClick r:id="rId2"/>
              </a:rPr>
              <a:t>https://www.reuters.com</a:t>
            </a:r>
            <a:endParaRPr lang="en-US" sz="1400" dirty="0"/>
          </a:p>
          <a:p>
            <a:endParaRPr lang="en-US" sz="1400" dirty="0"/>
          </a:p>
          <a:p>
            <a:r>
              <a:rPr lang="en-US" sz="1400" dirty="0">
                <a:hlinkClick r:id="rId3"/>
              </a:rPr>
              <a:t>https://www.patientcareonline.com</a:t>
            </a:r>
            <a:endParaRPr lang="en-US" sz="1400" dirty="0"/>
          </a:p>
          <a:p>
            <a:endParaRPr lang="en-US" sz="1400" dirty="0"/>
          </a:p>
          <a:p>
            <a:r>
              <a:rPr lang="en-US" sz="1400" dirty="0">
                <a:hlinkClick r:id="rId4"/>
              </a:rPr>
              <a:t>https://www.bmj.com</a:t>
            </a:r>
            <a:endParaRPr lang="en-US" sz="1400" dirty="0"/>
          </a:p>
          <a:p>
            <a:endParaRPr lang="en-US" sz="1400" dirty="0"/>
          </a:p>
          <a:p>
            <a:r>
              <a:rPr lang="en-US" sz="1400" b="0" i="0" dirty="0">
                <a:effectLst/>
                <a:hlinkClick r:id="rId5"/>
              </a:rPr>
              <a:t>https://clinicaltrials.gov</a:t>
            </a:r>
            <a:endParaRPr lang="en-US" sz="1400" b="0" i="0" dirty="0">
              <a:effectLst/>
            </a:endParaRPr>
          </a:p>
          <a:p>
            <a:endParaRPr lang="en-US" sz="1400" dirty="0"/>
          </a:p>
          <a:p>
            <a:r>
              <a:rPr lang="en-US" sz="1400" b="0" i="0" dirty="0">
                <a:effectLst/>
                <a:hlinkClick r:id="rId6"/>
              </a:rPr>
              <a:t>https://www.bayer.com</a:t>
            </a:r>
            <a:endParaRPr lang="en-US" sz="1400" b="0" i="0" dirty="0">
              <a:effectLst/>
            </a:endParaRPr>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943778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81FB5-0667-B618-956E-C6099A61B84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2050230-BD8F-E060-A4F6-7E747F8B4B67}"/>
              </a:ext>
            </a:extLst>
          </p:cNvPr>
          <p:cNvSpPr txBox="1"/>
          <p:nvPr/>
        </p:nvSpPr>
        <p:spPr>
          <a:xfrm>
            <a:off x="413359" y="237994"/>
            <a:ext cx="2504660" cy="369332"/>
          </a:xfrm>
          <a:prstGeom prst="rect">
            <a:avLst/>
          </a:prstGeom>
          <a:noFill/>
        </p:spPr>
        <p:txBody>
          <a:bodyPr wrap="none" rtlCol="0">
            <a:spAutoFit/>
          </a:bodyPr>
          <a:lstStyle/>
          <a:p>
            <a:r>
              <a:rPr lang="en-US" b="1" dirty="0"/>
              <a:t>Patient Demographics</a:t>
            </a:r>
          </a:p>
        </p:txBody>
      </p:sp>
      <p:sp>
        <p:nvSpPr>
          <p:cNvPr id="5" name="TextBox 4">
            <a:extLst>
              <a:ext uri="{FF2B5EF4-FFF2-40B4-BE49-F238E27FC236}">
                <a16:creationId xmlns:a16="http://schemas.microsoft.com/office/drawing/2014/main" id="{63E86F32-9E2B-3F64-BA04-EA1D9590D084}"/>
              </a:ext>
            </a:extLst>
          </p:cNvPr>
          <p:cNvSpPr txBox="1"/>
          <p:nvPr/>
        </p:nvSpPr>
        <p:spPr>
          <a:xfrm>
            <a:off x="413359" y="776614"/>
            <a:ext cx="7778663" cy="6124754"/>
          </a:xfrm>
          <a:prstGeom prst="rect">
            <a:avLst/>
          </a:prstGeom>
          <a:noFill/>
        </p:spPr>
        <p:txBody>
          <a:bodyPr wrap="square" rtlCol="0">
            <a:spAutoFit/>
          </a:bodyPr>
          <a:lstStyle/>
          <a:p>
            <a:pPr algn="l">
              <a:buNone/>
            </a:pPr>
            <a:r>
              <a:rPr lang="en-US" sz="1400" b="1" i="0" u="none" strike="noStrike" dirty="0">
                <a:solidFill>
                  <a:srgbClr val="000000"/>
                </a:solidFill>
                <a:effectLst/>
              </a:rPr>
              <a:t>Cultures/Contexts Where Menopause May Be Taboo or Underdiscussed</a:t>
            </a:r>
          </a:p>
          <a:p>
            <a:pPr algn="l">
              <a:buNone/>
            </a:pPr>
            <a:r>
              <a:rPr lang="en-US" sz="1400" b="0" i="0" u="none" strike="noStrike" dirty="0">
                <a:solidFill>
                  <a:srgbClr val="000000"/>
                </a:solidFill>
                <a:effectLst/>
              </a:rPr>
              <a:t>These may vary </a:t>
            </a:r>
            <a:r>
              <a:rPr lang="en-US" sz="1400" b="0" i="1" u="none" strike="noStrike" dirty="0">
                <a:solidFill>
                  <a:srgbClr val="000000"/>
                </a:solidFill>
                <a:effectLst/>
              </a:rPr>
              <a:t>within</a:t>
            </a:r>
            <a:r>
              <a:rPr lang="en-US" sz="1400" b="0" i="0" u="none" strike="noStrike" dirty="0">
                <a:solidFill>
                  <a:srgbClr val="000000"/>
                </a:solidFill>
                <a:effectLst/>
              </a:rPr>
              <a:t> countries and communities, but there are consistent patterns of silence or shame around menopause, especially where:</a:t>
            </a:r>
          </a:p>
          <a:p>
            <a:pPr algn="l">
              <a:buFont typeface="Arial" panose="020B0604020202020204" pitchFamily="34" charset="0"/>
              <a:buChar char="•"/>
            </a:pPr>
            <a:r>
              <a:rPr lang="en-US" sz="1400" i="0" u="none" strike="noStrike" dirty="0">
                <a:solidFill>
                  <a:srgbClr val="000000"/>
                </a:solidFill>
                <a:effectLst/>
              </a:rPr>
              <a:t>Sexual health is stigmatized</a:t>
            </a:r>
          </a:p>
          <a:p>
            <a:pPr algn="l">
              <a:buFont typeface="Arial" panose="020B0604020202020204" pitchFamily="34" charset="0"/>
              <a:buChar char="•"/>
            </a:pPr>
            <a:r>
              <a:rPr lang="en-US" sz="1400" i="0" u="none" strike="noStrike" dirty="0">
                <a:solidFill>
                  <a:srgbClr val="000000"/>
                </a:solidFill>
                <a:effectLst/>
              </a:rPr>
              <a:t>Aging is equated with loss of femininity or value</a:t>
            </a:r>
          </a:p>
          <a:p>
            <a:pPr algn="l">
              <a:buFont typeface="Arial" panose="020B0604020202020204" pitchFamily="34" charset="0"/>
              <a:buChar char="•"/>
            </a:pPr>
            <a:r>
              <a:rPr lang="en-US" sz="1400" i="0" u="none" strike="noStrike" dirty="0">
                <a:solidFill>
                  <a:srgbClr val="000000"/>
                </a:solidFill>
                <a:effectLst/>
              </a:rPr>
              <a:t>Discussions about the body are considered immodest</a:t>
            </a:r>
          </a:p>
          <a:p>
            <a:pPr algn="l">
              <a:buFont typeface="Arial" panose="020B0604020202020204" pitchFamily="34" charset="0"/>
              <a:buChar char="•"/>
            </a:pPr>
            <a:r>
              <a:rPr lang="en-US" sz="1400" i="0" u="none" strike="noStrike" dirty="0">
                <a:solidFill>
                  <a:srgbClr val="000000"/>
                </a:solidFill>
                <a:effectLst/>
              </a:rPr>
              <a:t>Medical decisions are heavily influenced by family, religion, or gender dynamics</a:t>
            </a:r>
          </a:p>
          <a:p>
            <a:pPr algn="l">
              <a:buFont typeface="Arial" panose="020B0604020202020204" pitchFamily="34" charset="0"/>
              <a:buChar char="•"/>
            </a:pPr>
            <a:endParaRPr lang="en-US" sz="1400" b="1" dirty="0">
              <a:solidFill>
                <a:srgbClr val="000000"/>
              </a:solidFill>
            </a:endParaRPr>
          </a:p>
          <a:p>
            <a:pPr algn="l">
              <a:buNone/>
            </a:pPr>
            <a:r>
              <a:rPr lang="en-US" sz="1400" b="1" i="0" u="none" strike="noStrike" dirty="0">
                <a:solidFill>
                  <a:srgbClr val="000000"/>
                </a:solidFill>
                <a:effectLst/>
              </a:rPr>
              <a:t>Contexts to Consider</a:t>
            </a:r>
          </a:p>
          <a:p>
            <a:pPr algn="l">
              <a:buNone/>
            </a:pPr>
            <a:r>
              <a:rPr lang="en-US" sz="1400" b="1" i="0" u="none" strike="noStrike" dirty="0">
                <a:solidFill>
                  <a:srgbClr val="000000"/>
                </a:solidFill>
                <a:effectLst/>
              </a:rPr>
              <a:t>South Asian Communities (India, Pakistan, Bangladesh)</a:t>
            </a:r>
          </a:p>
          <a:p>
            <a:pPr algn="l">
              <a:buFont typeface="Arial" panose="020B0604020202020204" pitchFamily="34" charset="0"/>
              <a:buChar char="•"/>
            </a:pPr>
            <a:r>
              <a:rPr lang="en-US" sz="1400" b="0" i="0" u="none" strike="noStrike" dirty="0">
                <a:solidFill>
                  <a:srgbClr val="000000"/>
                </a:solidFill>
                <a:effectLst/>
              </a:rPr>
              <a:t>Menopause often described euphemistically (“change of life”)</a:t>
            </a:r>
          </a:p>
          <a:p>
            <a:pPr algn="l">
              <a:buFont typeface="Arial" panose="020B0604020202020204" pitchFamily="34" charset="0"/>
              <a:buChar char="•"/>
            </a:pPr>
            <a:r>
              <a:rPr lang="en-US" sz="1400" b="0" i="0" u="none" strike="noStrike" dirty="0">
                <a:solidFill>
                  <a:srgbClr val="000000"/>
                </a:solidFill>
                <a:effectLst/>
              </a:rPr>
              <a:t>Conversations about sexual discomfort, mood shifts, or loss of libido are rare</a:t>
            </a:r>
          </a:p>
          <a:p>
            <a:pPr algn="l">
              <a:buFont typeface="Arial" panose="020B0604020202020204" pitchFamily="34" charset="0"/>
              <a:buChar char="•"/>
            </a:pPr>
            <a:r>
              <a:rPr lang="en-US" sz="1400" b="0" i="0" u="none" strike="noStrike" dirty="0">
                <a:solidFill>
                  <a:srgbClr val="000000"/>
                </a:solidFill>
                <a:effectLst/>
              </a:rPr>
              <a:t>Modesty norms may limit willingness to see male providers or ask direct questions</a:t>
            </a:r>
          </a:p>
          <a:p>
            <a:pPr algn="l">
              <a:buFont typeface="Arial" panose="020B0604020202020204" pitchFamily="34" charset="0"/>
              <a:buChar char="•"/>
            </a:pPr>
            <a:r>
              <a:rPr lang="en-US" sz="1400" b="0" i="0" u="none" strike="noStrike" dirty="0">
                <a:solidFill>
                  <a:srgbClr val="000000"/>
                </a:solidFill>
                <a:effectLst/>
              </a:rPr>
              <a:t>Stigma around HRT, and reluctance to “complain” or “be weak”</a:t>
            </a:r>
          </a:p>
          <a:p>
            <a:pPr>
              <a:buNone/>
            </a:pPr>
            <a:r>
              <a:rPr lang="en-US" sz="1400" b="1" dirty="0"/>
              <a:t>Patient Considerations</a:t>
            </a:r>
            <a:r>
              <a:rPr lang="en-US" sz="1400" dirty="0"/>
              <a:t>:</a:t>
            </a:r>
          </a:p>
          <a:p>
            <a:pPr>
              <a:buFont typeface="Arial" panose="020B0604020202020204" pitchFamily="34" charset="0"/>
              <a:buChar char="•"/>
            </a:pPr>
            <a:r>
              <a:rPr lang="en-US" sz="1400" dirty="0"/>
              <a:t>Use respectful, family-affirming language</a:t>
            </a:r>
          </a:p>
          <a:p>
            <a:pPr>
              <a:buFont typeface="Arial" panose="020B0604020202020204" pitchFamily="34" charset="0"/>
              <a:buChar char="•"/>
            </a:pPr>
            <a:r>
              <a:rPr lang="en-US" sz="1400" dirty="0"/>
              <a:t>Normalize menopause as a health milestone, not a shameful end</a:t>
            </a:r>
          </a:p>
          <a:p>
            <a:pPr>
              <a:buFont typeface="Arial" panose="020B0604020202020204" pitchFamily="34" charset="0"/>
              <a:buChar char="•"/>
            </a:pPr>
            <a:r>
              <a:rPr lang="en-US" sz="1400" dirty="0"/>
              <a:t>Offer female providers, culturally sensitive spaces, and discreet options</a:t>
            </a:r>
          </a:p>
          <a:p>
            <a:pPr>
              <a:buFont typeface="Arial" panose="020B0604020202020204" pitchFamily="34" charset="0"/>
              <a:buChar char="•"/>
            </a:pPr>
            <a:endParaRPr lang="en-US" sz="1400" dirty="0"/>
          </a:p>
          <a:p>
            <a:pPr algn="l">
              <a:buNone/>
            </a:pPr>
            <a:r>
              <a:rPr lang="en-US" sz="1400" b="1" i="0" u="none" strike="noStrike" dirty="0">
                <a:solidFill>
                  <a:srgbClr val="000000"/>
                </a:solidFill>
                <a:effectLst/>
              </a:rPr>
              <a:t>Middle Eastern and North African Communities</a:t>
            </a:r>
          </a:p>
          <a:p>
            <a:pPr algn="l">
              <a:buFont typeface="Arial" panose="020B0604020202020204" pitchFamily="34" charset="0"/>
              <a:buChar char="•"/>
            </a:pPr>
            <a:r>
              <a:rPr lang="en-US" sz="1400" b="0" i="0" u="none" strike="noStrike" dirty="0">
                <a:solidFill>
                  <a:srgbClr val="000000"/>
                </a:solidFill>
                <a:effectLst/>
              </a:rPr>
              <a:t>Modesty and gender norms play a central role</a:t>
            </a:r>
          </a:p>
          <a:p>
            <a:pPr algn="l">
              <a:buFont typeface="Arial" panose="020B0604020202020204" pitchFamily="34" charset="0"/>
              <a:buChar char="•"/>
            </a:pPr>
            <a:r>
              <a:rPr lang="en-US" sz="1400" b="0" i="0" u="none" strike="noStrike" dirty="0">
                <a:solidFill>
                  <a:srgbClr val="000000"/>
                </a:solidFill>
                <a:effectLst/>
              </a:rPr>
              <a:t>Sexual health conversations are often off-limits, even among women</a:t>
            </a:r>
          </a:p>
          <a:p>
            <a:pPr algn="l">
              <a:buFont typeface="Arial" panose="020B0604020202020204" pitchFamily="34" charset="0"/>
              <a:buChar char="•"/>
            </a:pPr>
            <a:r>
              <a:rPr lang="en-US" sz="1400" b="0" i="0" u="none" strike="noStrike" dirty="0">
                <a:solidFill>
                  <a:srgbClr val="000000"/>
                </a:solidFill>
                <a:effectLst/>
              </a:rPr>
              <a:t>Menopause may be tied to spiritual interpretations (e.g., a time of transition and wisdom)</a:t>
            </a:r>
          </a:p>
          <a:p>
            <a:pPr algn="l">
              <a:buFont typeface="Arial" panose="020B0604020202020204" pitchFamily="34" charset="0"/>
              <a:buChar char="•"/>
            </a:pPr>
            <a:r>
              <a:rPr lang="en-US" sz="1400" b="0" i="0" u="none" strike="noStrike" dirty="0">
                <a:solidFill>
                  <a:srgbClr val="000000"/>
                </a:solidFill>
                <a:effectLst/>
              </a:rPr>
              <a:t>Medical advice may be filtered through husbands or male family members</a:t>
            </a:r>
          </a:p>
          <a:p>
            <a:pPr>
              <a:buNone/>
            </a:pPr>
            <a:r>
              <a:rPr lang="en-US" sz="1400" b="1" dirty="0"/>
              <a:t>Patient Considerations</a:t>
            </a:r>
            <a:r>
              <a:rPr lang="en-US" sz="1400" dirty="0"/>
              <a:t>:</a:t>
            </a:r>
          </a:p>
          <a:p>
            <a:pPr>
              <a:buFont typeface="Arial" panose="020B0604020202020204" pitchFamily="34" charset="0"/>
              <a:buChar char="•"/>
            </a:pPr>
            <a:r>
              <a:rPr lang="en-US" sz="1400" dirty="0"/>
              <a:t>Frame as physical well-being, not sexual rejuvenation</a:t>
            </a:r>
          </a:p>
          <a:p>
            <a:pPr>
              <a:buFont typeface="Arial" panose="020B0604020202020204" pitchFamily="34" charset="0"/>
              <a:buChar char="•"/>
            </a:pPr>
            <a:r>
              <a:rPr lang="en-US" sz="1400" dirty="0"/>
              <a:t>Emphasize comfort, dignity, and strength</a:t>
            </a:r>
          </a:p>
          <a:p>
            <a:pPr>
              <a:buFont typeface="Arial" panose="020B0604020202020204" pitchFamily="34" charset="0"/>
              <a:buChar char="•"/>
            </a:pPr>
            <a:r>
              <a:rPr lang="en-US" sz="1400" dirty="0"/>
              <a:t>Offer written materials for private reading, peer support in female-led forums</a:t>
            </a:r>
          </a:p>
        </p:txBody>
      </p:sp>
      <p:cxnSp>
        <p:nvCxnSpPr>
          <p:cNvPr id="7" name="Straight Connector 6">
            <a:extLst>
              <a:ext uri="{FF2B5EF4-FFF2-40B4-BE49-F238E27FC236}">
                <a16:creationId xmlns:a16="http://schemas.microsoft.com/office/drawing/2014/main" id="{BE13CCA7-A332-B73C-6D34-C6766159D9A5}"/>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27F8E13-C02D-829A-EB9D-7F39F501EA2D}"/>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1748978C-E16F-65AD-797D-845288B127CD}"/>
              </a:ext>
            </a:extLst>
          </p:cNvPr>
          <p:cNvSpPr txBox="1"/>
          <p:nvPr/>
        </p:nvSpPr>
        <p:spPr>
          <a:xfrm>
            <a:off x="9131642" y="778476"/>
            <a:ext cx="2656703" cy="3754874"/>
          </a:xfrm>
          <a:prstGeom prst="rect">
            <a:avLst/>
          </a:prstGeom>
          <a:noFill/>
        </p:spPr>
        <p:txBody>
          <a:bodyPr wrap="square" rtlCol="0">
            <a:spAutoFit/>
          </a:bodyPr>
          <a:lstStyle/>
          <a:p>
            <a:r>
              <a:rPr lang="en-US" sz="1400" dirty="0">
                <a:hlinkClick r:id="rId2"/>
              </a:rPr>
              <a:t>https://www.who.int</a:t>
            </a:r>
            <a:endParaRPr lang="en-US" sz="1400" dirty="0"/>
          </a:p>
          <a:p>
            <a:endParaRPr lang="en-US" sz="1400" dirty="0"/>
          </a:p>
          <a:p>
            <a:r>
              <a:rPr lang="en-US" sz="1400" dirty="0">
                <a:hlinkClick r:id="rId3"/>
              </a:rPr>
              <a:t>https://www.oecd.org</a:t>
            </a:r>
            <a:endParaRPr lang="en-US" sz="1400" dirty="0"/>
          </a:p>
          <a:p>
            <a:endParaRPr lang="en-US" sz="1400" dirty="0"/>
          </a:p>
          <a:p>
            <a:r>
              <a:rPr lang="en-US" sz="1400" dirty="0">
                <a:hlinkClick r:id="rId4"/>
              </a:rPr>
              <a:t>https://www.nice.org.uk</a:t>
            </a:r>
            <a:endParaRPr lang="en-US" sz="1400" dirty="0"/>
          </a:p>
          <a:p>
            <a:endParaRPr lang="en-US" sz="1400" dirty="0"/>
          </a:p>
          <a:p>
            <a:r>
              <a:rPr lang="en-US" sz="1400" dirty="0">
                <a:hlinkClick r:id="rId5"/>
              </a:rPr>
              <a:t>https://eige.europa.eu</a:t>
            </a:r>
            <a:endParaRPr lang="en-US" sz="1400" dirty="0"/>
          </a:p>
          <a:p>
            <a:endParaRPr lang="en-US" sz="1400" dirty="0"/>
          </a:p>
          <a:p>
            <a:r>
              <a:rPr lang="en-US" sz="1400" dirty="0">
                <a:hlinkClick r:id="rId6"/>
              </a:rPr>
              <a:t>https://ec.europa.eu/eurostat/data/database</a:t>
            </a:r>
            <a:endParaRPr lang="en-US" sz="1400" dirty="0"/>
          </a:p>
          <a:p>
            <a:endParaRPr lang="en-US" sz="1400" dirty="0"/>
          </a:p>
          <a:p>
            <a:r>
              <a:rPr lang="en-US" sz="1400" dirty="0">
                <a:hlinkClick r:id="rId7"/>
              </a:rPr>
              <a:t>https://www.pewresearch.org</a:t>
            </a:r>
            <a:endParaRPr lang="en-US" sz="1400" dirty="0"/>
          </a:p>
          <a:p>
            <a:endParaRPr lang="en-US" sz="1400" dirty="0"/>
          </a:p>
          <a:p>
            <a:r>
              <a:rPr lang="en-US" sz="1400" dirty="0">
                <a:hlinkClick r:id="rId8"/>
              </a:rPr>
              <a:t>https://www.womens-health-concern.org</a:t>
            </a:r>
            <a:endParaRPr lang="en-US" sz="1400" dirty="0"/>
          </a:p>
          <a:p>
            <a:endParaRPr lang="en-US" sz="1400" dirty="0"/>
          </a:p>
          <a:p>
            <a:endParaRPr lang="en-US" sz="1400" dirty="0"/>
          </a:p>
        </p:txBody>
      </p:sp>
    </p:spTree>
    <p:extLst>
      <p:ext uri="{BB962C8B-B14F-4D97-AF65-F5344CB8AC3E}">
        <p14:creationId xmlns:p14="http://schemas.microsoft.com/office/powerpoint/2010/main" val="26068856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1BEF0-8AAC-0E16-0528-482ADA8CE21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5C49A55-D72C-0C21-1FAB-AE14CB4092A9}"/>
              </a:ext>
            </a:extLst>
          </p:cNvPr>
          <p:cNvSpPr txBox="1"/>
          <p:nvPr/>
        </p:nvSpPr>
        <p:spPr>
          <a:xfrm>
            <a:off x="413359" y="237994"/>
            <a:ext cx="2504660" cy="369332"/>
          </a:xfrm>
          <a:prstGeom prst="rect">
            <a:avLst/>
          </a:prstGeom>
          <a:noFill/>
        </p:spPr>
        <p:txBody>
          <a:bodyPr wrap="none" rtlCol="0">
            <a:spAutoFit/>
          </a:bodyPr>
          <a:lstStyle/>
          <a:p>
            <a:r>
              <a:rPr lang="en-US" b="1" dirty="0"/>
              <a:t>Patient Demographics</a:t>
            </a:r>
          </a:p>
        </p:txBody>
      </p:sp>
      <p:sp>
        <p:nvSpPr>
          <p:cNvPr id="5" name="TextBox 4">
            <a:extLst>
              <a:ext uri="{FF2B5EF4-FFF2-40B4-BE49-F238E27FC236}">
                <a16:creationId xmlns:a16="http://schemas.microsoft.com/office/drawing/2014/main" id="{44BC4713-EE5A-6DFB-D767-B242EAF5497F}"/>
              </a:ext>
            </a:extLst>
          </p:cNvPr>
          <p:cNvSpPr txBox="1"/>
          <p:nvPr/>
        </p:nvSpPr>
        <p:spPr>
          <a:xfrm>
            <a:off x="413359" y="776614"/>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East Asian Cultures (China, Japan, Korea)</a:t>
            </a:r>
          </a:p>
          <a:p>
            <a:pPr algn="l">
              <a:buFont typeface="Arial" panose="020B0604020202020204" pitchFamily="34" charset="0"/>
              <a:buChar char="•"/>
            </a:pPr>
            <a:r>
              <a:rPr lang="en-US" sz="1400" b="0" i="0" u="none" strike="noStrike" dirty="0">
                <a:solidFill>
                  <a:srgbClr val="000000"/>
                </a:solidFill>
                <a:effectLst/>
              </a:rPr>
              <a:t>Cultural pressure to remain stoic and uncomplaining</a:t>
            </a:r>
          </a:p>
          <a:p>
            <a:pPr algn="l">
              <a:buFont typeface="Arial" panose="020B0604020202020204" pitchFamily="34" charset="0"/>
              <a:buChar char="•"/>
            </a:pPr>
            <a:r>
              <a:rPr lang="en-US" sz="1400" b="0" i="0" u="none" strike="noStrike" dirty="0">
                <a:solidFill>
                  <a:srgbClr val="000000"/>
                </a:solidFill>
                <a:effectLst/>
              </a:rPr>
              <a:t>Menopause may be seen as natural and not needing intervention</a:t>
            </a:r>
          </a:p>
          <a:p>
            <a:pPr algn="l">
              <a:buFont typeface="Arial" panose="020B0604020202020204" pitchFamily="34" charset="0"/>
              <a:buChar char="•"/>
            </a:pPr>
            <a:r>
              <a:rPr lang="en-US" sz="1400" b="0" i="0" u="none" strike="noStrike" dirty="0">
                <a:solidFill>
                  <a:srgbClr val="000000"/>
                </a:solidFill>
                <a:effectLst/>
              </a:rPr>
              <a:t>Strong reliance on Traditional Chinese Medicine (TCM), Kampo, or herbal solutions</a:t>
            </a:r>
          </a:p>
          <a:p>
            <a:pPr algn="l">
              <a:buFont typeface="Arial" panose="020B0604020202020204" pitchFamily="34" charset="0"/>
              <a:buChar char="•"/>
            </a:pPr>
            <a:r>
              <a:rPr lang="en-US" sz="1400" b="0" i="0" u="none" strike="noStrike" dirty="0">
                <a:solidFill>
                  <a:srgbClr val="000000"/>
                </a:solidFill>
                <a:effectLst/>
              </a:rPr>
              <a:t>Low discussion of libido or mental health symptoms</a:t>
            </a:r>
          </a:p>
          <a:p>
            <a:pPr>
              <a:buNone/>
            </a:pPr>
            <a:r>
              <a:rPr lang="en-US" sz="1400" b="1" dirty="0"/>
              <a:t>Patient Considerations</a:t>
            </a:r>
            <a:r>
              <a:rPr lang="en-US" sz="1400" dirty="0"/>
              <a:t>:</a:t>
            </a:r>
          </a:p>
          <a:p>
            <a:pPr>
              <a:buFont typeface="Arial" panose="020B0604020202020204" pitchFamily="34" charset="0"/>
              <a:buChar char="•"/>
            </a:pPr>
            <a:r>
              <a:rPr lang="en-US" sz="1400" dirty="0"/>
              <a:t>Respect traditions while presenting gentle, science-backed options</a:t>
            </a:r>
          </a:p>
          <a:p>
            <a:pPr>
              <a:buFont typeface="Arial" panose="020B0604020202020204" pitchFamily="34" charset="0"/>
              <a:buChar char="•"/>
            </a:pPr>
            <a:r>
              <a:rPr lang="en-US" sz="1400" dirty="0"/>
              <a:t>Avoid language of “treatment” or “disorder”—consider “balance,” “support,” or “harmony”</a:t>
            </a:r>
          </a:p>
          <a:p>
            <a:pPr>
              <a:buFont typeface="Arial" panose="020B0604020202020204" pitchFamily="34" charset="0"/>
              <a:buChar char="•"/>
            </a:pPr>
            <a:r>
              <a:rPr lang="en-US" sz="1400" dirty="0"/>
              <a:t>Integrate with or acknowledge Eastern wellness approaches</a:t>
            </a:r>
          </a:p>
          <a:p>
            <a:pPr>
              <a:buFont typeface="Arial" panose="020B0604020202020204" pitchFamily="34" charset="0"/>
              <a:buChar char="•"/>
            </a:pPr>
            <a:endParaRPr lang="en-US" sz="1400" dirty="0"/>
          </a:p>
          <a:p>
            <a:pPr algn="l">
              <a:buNone/>
            </a:pPr>
            <a:r>
              <a:rPr lang="en-US" sz="1400" b="1" i="0" u="none" strike="noStrike" dirty="0">
                <a:solidFill>
                  <a:srgbClr val="000000"/>
                </a:solidFill>
                <a:effectLst/>
              </a:rPr>
              <a:t>Conservative Christian and Orthodox Religious Communities</a:t>
            </a:r>
          </a:p>
          <a:p>
            <a:pPr algn="l">
              <a:buFont typeface="Arial" panose="020B0604020202020204" pitchFamily="34" charset="0"/>
              <a:buChar char="•"/>
            </a:pPr>
            <a:r>
              <a:rPr lang="en-US" sz="1400" b="0" i="0" u="none" strike="noStrike" dirty="0">
                <a:solidFill>
                  <a:srgbClr val="000000"/>
                </a:solidFill>
                <a:effectLst/>
              </a:rPr>
              <a:t>Often value modesty and silence around sexuality or body changes</a:t>
            </a:r>
          </a:p>
          <a:p>
            <a:pPr algn="l">
              <a:buFont typeface="Arial" panose="020B0604020202020204" pitchFamily="34" charset="0"/>
              <a:buChar char="•"/>
            </a:pPr>
            <a:r>
              <a:rPr lang="en-US" sz="1400" b="0" i="0" u="none" strike="noStrike" dirty="0">
                <a:solidFill>
                  <a:srgbClr val="000000"/>
                </a:solidFill>
                <a:effectLst/>
              </a:rPr>
              <a:t>Women may see symptoms as part of their spiritual path or as something to “offer up”</a:t>
            </a:r>
          </a:p>
          <a:p>
            <a:pPr algn="l">
              <a:buFont typeface="Arial" panose="020B0604020202020204" pitchFamily="34" charset="0"/>
              <a:buChar char="•"/>
            </a:pPr>
            <a:r>
              <a:rPr lang="en-US" sz="1400" b="0" i="0" u="none" strike="noStrike" dirty="0">
                <a:solidFill>
                  <a:srgbClr val="000000"/>
                </a:solidFill>
                <a:effectLst/>
              </a:rPr>
              <a:t>Avoidance of pharmaceuticals or modern interventions in some cases</a:t>
            </a:r>
          </a:p>
          <a:p>
            <a:pPr>
              <a:buNone/>
            </a:pPr>
            <a:r>
              <a:rPr lang="en-US" sz="1400" b="1" dirty="0"/>
              <a:t>Patient Considerations</a:t>
            </a:r>
            <a:r>
              <a:rPr lang="en-US" sz="1400" dirty="0"/>
              <a:t>:</a:t>
            </a:r>
          </a:p>
          <a:p>
            <a:pPr>
              <a:buFont typeface="Arial" panose="020B0604020202020204" pitchFamily="34" charset="0"/>
              <a:buChar char="•"/>
            </a:pPr>
            <a:r>
              <a:rPr lang="en-US" sz="1400" dirty="0"/>
              <a:t>Emphasize mental clarity, strength for caregiving, and whole-self wellness</a:t>
            </a:r>
          </a:p>
          <a:p>
            <a:pPr>
              <a:buFont typeface="Arial" panose="020B0604020202020204" pitchFamily="34" charset="0"/>
              <a:buChar char="•"/>
            </a:pPr>
            <a:r>
              <a:rPr lang="en-US" sz="1400" dirty="0"/>
              <a:t>Frame as non-invasive support to maintain daily function and purpose</a:t>
            </a:r>
          </a:p>
          <a:p>
            <a:pPr>
              <a:buFont typeface="Arial" panose="020B0604020202020204" pitchFamily="34" charset="0"/>
              <a:buChar char="•"/>
            </a:pPr>
            <a:r>
              <a:rPr lang="en-US" sz="1400" dirty="0"/>
              <a:t>Respect religious language around dignity, womanhood, and aging</a:t>
            </a:r>
          </a:p>
          <a:p>
            <a:pPr>
              <a:buFont typeface="Arial" panose="020B0604020202020204" pitchFamily="34" charset="0"/>
              <a:buChar char="•"/>
            </a:pPr>
            <a:endParaRPr lang="en-US" sz="1400" dirty="0"/>
          </a:p>
          <a:p>
            <a:pPr algn="l">
              <a:buNone/>
            </a:pPr>
            <a:r>
              <a:rPr lang="en-US" sz="1400" b="1" i="0" u="none" strike="noStrike" dirty="0">
                <a:solidFill>
                  <a:srgbClr val="000000"/>
                </a:solidFill>
                <a:effectLst/>
              </a:rPr>
              <a:t>Certain African Cultural Contexts</a:t>
            </a:r>
          </a:p>
          <a:p>
            <a:pPr algn="l">
              <a:buFont typeface="Arial" panose="020B0604020202020204" pitchFamily="34" charset="0"/>
              <a:buChar char="•"/>
            </a:pPr>
            <a:r>
              <a:rPr lang="en-US" sz="1400" b="0" i="0" u="none" strike="noStrike" dirty="0">
                <a:solidFill>
                  <a:srgbClr val="000000"/>
                </a:solidFill>
                <a:effectLst/>
              </a:rPr>
              <a:t>Menopause may be interpreted spiritually (e.g., becoming an elder, respected figure)</a:t>
            </a:r>
          </a:p>
          <a:p>
            <a:pPr algn="l">
              <a:buFont typeface="Arial" panose="020B0604020202020204" pitchFamily="34" charset="0"/>
              <a:buChar char="•"/>
            </a:pPr>
            <a:r>
              <a:rPr lang="en-US" sz="1400" b="0" i="0" u="none" strike="noStrike" dirty="0">
                <a:solidFill>
                  <a:srgbClr val="000000"/>
                </a:solidFill>
                <a:effectLst/>
              </a:rPr>
              <a:t>Shame or fear of being seen as "past usefulness" or “no longer a woman”</a:t>
            </a:r>
          </a:p>
          <a:p>
            <a:pPr algn="l">
              <a:buFont typeface="Arial" panose="020B0604020202020204" pitchFamily="34" charset="0"/>
              <a:buChar char="•"/>
            </a:pPr>
            <a:r>
              <a:rPr lang="en-US" sz="1400" b="0" i="0" u="none" strike="noStrike" dirty="0">
                <a:solidFill>
                  <a:srgbClr val="000000"/>
                </a:solidFill>
                <a:effectLst/>
              </a:rPr>
              <a:t>Limited formal health education access, but strong communal traditions</a:t>
            </a:r>
          </a:p>
          <a:p>
            <a:pPr>
              <a:buNone/>
            </a:pPr>
            <a:r>
              <a:rPr lang="en-US" sz="1400" b="1" dirty="0"/>
              <a:t>Patient Considerations</a:t>
            </a:r>
            <a:r>
              <a:rPr lang="en-US" sz="1400" dirty="0"/>
              <a:t>:</a:t>
            </a:r>
          </a:p>
          <a:p>
            <a:pPr>
              <a:buFont typeface="Arial" panose="020B0604020202020204" pitchFamily="34" charset="0"/>
              <a:buChar char="•"/>
            </a:pPr>
            <a:r>
              <a:rPr lang="en-US" sz="1400" dirty="0"/>
              <a:t>Engage with community leaders or respected female elders</a:t>
            </a:r>
          </a:p>
          <a:p>
            <a:pPr>
              <a:buFont typeface="Arial" panose="020B0604020202020204" pitchFamily="34" charset="0"/>
              <a:buChar char="•"/>
            </a:pPr>
            <a:r>
              <a:rPr lang="en-US" sz="1400" dirty="0"/>
              <a:t>Use storytelling, shared wisdom, and oral education styles</a:t>
            </a:r>
          </a:p>
          <a:p>
            <a:pPr>
              <a:buFont typeface="Arial" panose="020B0604020202020204" pitchFamily="34" charset="0"/>
              <a:buChar char="•"/>
            </a:pPr>
            <a:r>
              <a:rPr lang="en-US" sz="1400" dirty="0"/>
              <a:t>Highlight strength, leadership, and resilience rather than symptom suppression</a:t>
            </a:r>
          </a:p>
        </p:txBody>
      </p:sp>
      <p:cxnSp>
        <p:nvCxnSpPr>
          <p:cNvPr id="7" name="Straight Connector 6">
            <a:extLst>
              <a:ext uri="{FF2B5EF4-FFF2-40B4-BE49-F238E27FC236}">
                <a16:creationId xmlns:a16="http://schemas.microsoft.com/office/drawing/2014/main" id="{E245D8D3-14B0-1B39-E74D-456AD001851E}"/>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E6229135-FBCD-1641-1DDD-755BD4F93565}"/>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F10F7E5A-00E8-C296-4FF3-9C82070FAD22}"/>
              </a:ext>
            </a:extLst>
          </p:cNvPr>
          <p:cNvSpPr txBox="1"/>
          <p:nvPr/>
        </p:nvSpPr>
        <p:spPr>
          <a:xfrm>
            <a:off x="9131642" y="778476"/>
            <a:ext cx="2656703" cy="3754874"/>
          </a:xfrm>
          <a:prstGeom prst="rect">
            <a:avLst/>
          </a:prstGeom>
          <a:noFill/>
        </p:spPr>
        <p:txBody>
          <a:bodyPr wrap="square" rtlCol="0">
            <a:spAutoFit/>
          </a:bodyPr>
          <a:lstStyle/>
          <a:p>
            <a:r>
              <a:rPr lang="en-US" sz="1400" dirty="0">
                <a:hlinkClick r:id="rId2"/>
              </a:rPr>
              <a:t>https://www.who.int</a:t>
            </a:r>
            <a:endParaRPr lang="en-US" sz="1400" dirty="0"/>
          </a:p>
          <a:p>
            <a:endParaRPr lang="en-US" sz="1400" dirty="0"/>
          </a:p>
          <a:p>
            <a:r>
              <a:rPr lang="en-US" sz="1400" dirty="0">
                <a:hlinkClick r:id="rId3"/>
              </a:rPr>
              <a:t>https://www.oecd.org</a:t>
            </a:r>
            <a:endParaRPr lang="en-US" sz="1400" dirty="0"/>
          </a:p>
          <a:p>
            <a:endParaRPr lang="en-US" sz="1400" dirty="0"/>
          </a:p>
          <a:p>
            <a:r>
              <a:rPr lang="en-US" sz="1400" dirty="0">
                <a:hlinkClick r:id="rId4"/>
              </a:rPr>
              <a:t>https://www.nice.org.uk</a:t>
            </a:r>
            <a:endParaRPr lang="en-US" sz="1400" dirty="0"/>
          </a:p>
          <a:p>
            <a:endParaRPr lang="en-US" sz="1400" dirty="0"/>
          </a:p>
          <a:p>
            <a:r>
              <a:rPr lang="en-US" sz="1400" dirty="0">
                <a:hlinkClick r:id="rId5"/>
              </a:rPr>
              <a:t>https://eige.europa.eu</a:t>
            </a:r>
            <a:endParaRPr lang="en-US" sz="1400" dirty="0"/>
          </a:p>
          <a:p>
            <a:endParaRPr lang="en-US" sz="1400" dirty="0"/>
          </a:p>
          <a:p>
            <a:r>
              <a:rPr lang="en-US" sz="1400" dirty="0">
                <a:hlinkClick r:id="rId6"/>
              </a:rPr>
              <a:t>https://ec.europa.eu/eurostat/data/database</a:t>
            </a:r>
            <a:endParaRPr lang="en-US" sz="1400" dirty="0"/>
          </a:p>
          <a:p>
            <a:endParaRPr lang="en-US" sz="1400" dirty="0"/>
          </a:p>
          <a:p>
            <a:r>
              <a:rPr lang="en-US" sz="1400" dirty="0">
                <a:hlinkClick r:id="rId7"/>
              </a:rPr>
              <a:t>https://www.pewresearch.org</a:t>
            </a:r>
            <a:endParaRPr lang="en-US" sz="1400" dirty="0"/>
          </a:p>
          <a:p>
            <a:endParaRPr lang="en-US" sz="1400" dirty="0"/>
          </a:p>
          <a:p>
            <a:r>
              <a:rPr lang="en-US" sz="1400" dirty="0">
                <a:hlinkClick r:id="rId8"/>
              </a:rPr>
              <a:t>https://www.womens-health-concern.org</a:t>
            </a:r>
            <a:endParaRPr lang="en-US" sz="1400" dirty="0"/>
          </a:p>
          <a:p>
            <a:endParaRPr lang="en-US" sz="1400" dirty="0"/>
          </a:p>
          <a:p>
            <a:endParaRPr lang="en-US" sz="1400" dirty="0"/>
          </a:p>
        </p:txBody>
      </p:sp>
    </p:spTree>
    <p:extLst>
      <p:ext uri="{BB962C8B-B14F-4D97-AF65-F5344CB8AC3E}">
        <p14:creationId xmlns:p14="http://schemas.microsoft.com/office/powerpoint/2010/main" val="241864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AE73C-8072-2303-6F1F-C2123260754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A0E5065-1E6B-ED43-259D-A12BDEF10826}"/>
              </a:ext>
            </a:extLst>
          </p:cNvPr>
          <p:cNvSpPr txBox="1"/>
          <p:nvPr/>
        </p:nvSpPr>
        <p:spPr>
          <a:xfrm>
            <a:off x="413359" y="237994"/>
            <a:ext cx="2634567" cy="369332"/>
          </a:xfrm>
          <a:prstGeom prst="rect">
            <a:avLst/>
          </a:prstGeom>
          <a:noFill/>
        </p:spPr>
        <p:txBody>
          <a:bodyPr wrap="none" rtlCol="0">
            <a:spAutoFit/>
          </a:bodyPr>
          <a:lstStyle/>
          <a:p>
            <a:r>
              <a:rPr lang="en-US" b="1" dirty="0"/>
              <a:t>Provider Demographics</a:t>
            </a:r>
          </a:p>
        </p:txBody>
      </p:sp>
      <p:sp>
        <p:nvSpPr>
          <p:cNvPr id="5" name="TextBox 4">
            <a:extLst>
              <a:ext uri="{FF2B5EF4-FFF2-40B4-BE49-F238E27FC236}">
                <a16:creationId xmlns:a16="http://schemas.microsoft.com/office/drawing/2014/main" id="{36A2C269-60F7-5081-2822-3FEE48FA1026}"/>
              </a:ext>
            </a:extLst>
          </p:cNvPr>
          <p:cNvSpPr txBox="1"/>
          <p:nvPr/>
        </p:nvSpPr>
        <p:spPr>
          <a:xfrm>
            <a:off x="413359" y="776614"/>
            <a:ext cx="7778663" cy="4832092"/>
          </a:xfrm>
          <a:prstGeom prst="rect">
            <a:avLst/>
          </a:prstGeom>
          <a:noFill/>
        </p:spPr>
        <p:txBody>
          <a:bodyPr wrap="square" rtlCol="0">
            <a:spAutoFit/>
          </a:bodyPr>
          <a:lstStyle/>
          <a:p>
            <a:pPr algn="l">
              <a:buNone/>
            </a:pPr>
            <a:r>
              <a:rPr lang="en-US" sz="1400" b="1" i="0" u="none" strike="noStrike" dirty="0">
                <a:solidFill>
                  <a:srgbClr val="000000"/>
                </a:solidFill>
                <a:effectLst/>
              </a:rPr>
              <a:t>REGIONAL BREAKDOWN: POTENTIAL PRESCRIBERS FOR ELINZANETANT</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United States</a:t>
            </a:r>
          </a:p>
          <a:p>
            <a:pPr algn="l">
              <a:buNone/>
            </a:pPr>
            <a:r>
              <a:rPr lang="en-US" sz="1400" b="0" i="0" u="none" strike="noStrike" dirty="0">
                <a:solidFill>
                  <a:srgbClr val="000000"/>
                </a:solidFill>
                <a:effectLst/>
              </a:rPr>
              <a:t>Prescribing authority: Broad; MDs, DOs, NPs, and PAs can prescribe</a:t>
            </a:r>
          </a:p>
          <a:p>
            <a:pPr algn="l">
              <a:buNone/>
            </a:pPr>
            <a:endParaRPr lang="en-US" sz="1400" b="0" i="0" u="none" strike="noStrike" dirty="0">
              <a:solidFill>
                <a:srgbClr val="000000"/>
              </a:solidFill>
              <a:effectLst/>
            </a:endParaRPr>
          </a:p>
          <a:p>
            <a:pPr algn="l">
              <a:buNone/>
            </a:pPr>
            <a:r>
              <a:rPr lang="en-US" sz="1400" b="1" i="0" u="none" strike="noStrike" dirty="0">
                <a:solidFill>
                  <a:srgbClr val="000000"/>
                </a:solidFill>
                <a:effectLst/>
              </a:rPr>
              <a:t>Key prescriber types:</a:t>
            </a: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OB/GYNs</a:t>
            </a:r>
            <a:r>
              <a:rPr lang="en-US" sz="1400" b="0" i="0" u="none" strike="noStrike" dirty="0">
                <a:solidFill>
                  <a:srgbClr val="000000"/>
                </a:solidFill>
                <a:effectLst/>
              </a:rPr>
              <a:t>: Primary specialists in menopause care; ~22,000 board-certified OB/GYNs.</a:t>
            </a:r>
          </a:p>
          <a:p>
            <a:pPr algn="l">
              <a:buFont typeface="Arial" panose="020B0604020202020204" pitchFamily="34" charset="0"/>
              <a:buChar char="•"/>
            </a:pPr>
            <a:r>
              <a:rPr lang="en-US" sz="1400" b="1" i="0" u="none" strike="noStrike" dirty="0">
                <a:solidFill>
                  <a:srgbClr val="000000"/>
                </a:solidFill>
                <a:effectLst/>
              </a:rPr>
              <a:t>Primary Care Providers (PCPs)</a:t>
            </a:r>
            <a:r>
              <a:rPr lang="en-US" sz="1400" b="0" i="0" u="none" strike="noStrike" dirty="0">
                <a:solidFill>
                  <a:srgbClr val="000000"/>
                </a:solidFill>
                <a:effectLst/>
              </a:rPr>
              <a:t>: Family Medicine and Internal Medicine physicians often manage menopause symptoms, especially in under-resourced areas.</a:t>
            </a:r>
          </a:p>
          <a:p>
            <a:pPr algn="l">
              <a:buFont typeface="Arial" panose="020B0604020202020204" pitchFamily="34" charset="0"/>
              <a:buChar char="•"/>
            </a:pPr>
            <a:r>
              <a:rPr lang="en-US" sz="1400" b="1" i="0" u="none" strike="noStrike" dirty="0">
                <a:solidFill>
                  <a:srgbClr val="000000"/>
                </a:solidFill>
                <a:effectLst/>
              </a:rPr>
              <a:t>Nurse Practitioners (NPs)</a:t>
            </a:r>
            <a:r>
              <a:rPr lang="en-US" sz="1400" b="0" i="0" u="none" strike="noStrike" dirty="0">
                <a:solidFill>
                  <a:srgbClr val="000000"/>
                </a:solidFill>
                <a:effectLst/>
              </a:rPr>
              <a:t> and </a:t>
            </a:r>
            <a:r>
              <a:rPr lang="en-US" sz="1400" b="1" i="0" u="none" strike="noStrike" dirty="0">
                <a:solidFill>
                  <a:srgbClr val="000000"/>
                </a:solidFill>
                <a:effectLst/>
              </a:rPr>
              <a:t>Physician Assistants (PAs)</a:t>
            </a:r>
            <a:r>
              <a:rPr lang="en-US" sz="1400" b="0" i="0" u="none" strike="noStrike" dirty="0">
                <a:solidFill>
                  <a:srgbClr val="000000"/>
                </a:solidFill>
                <a:effectLst/>
              </a:rPr>
              <a:t>: Often the first point of care in outpatient settings; may be more common in rural or community health environments.</a:t>
            </a:r>
          </a:p>
          <a:p>
            <a:pPr algn="l">
              <a:buFont typeface="Arial" panose="020B0604020202020204" pitchFamily="34" charset="0"/>
              <a:buChar char="•"/>
            </a:pPr>
            <a:r>
              <a:rPr lang="en-US" sz="1400" b="1" i="0" u="none" strike="noStrike" dirty="0">
                <a:solidFill>
                  <a:srgbClr val="000000"/>
                </a:solidFill>
                <a:effectLst/>
              </a:rPr>
              <a:t>Endocrinologists</a:t>
            </a:r>
            <a:r>
              <a:rPr lang="en-US" sz="1400" b="0" i="0" u="none" strike="noStrike" dirty="0">
                <a:solidFill>
                  <a:srgbClr val="000000"/>
                </a:solidFill>
                <a:effectLst/>
              </a:rPr>
              <a:t>: May prescribe for complex cases, especially where hormonal balance or contraindications are involved.</a:t>
            </a:r>
          </a:p>
          <a:p>
            <a:pPr algn="l">
              <a:buFont typeface="Arial" panose="020B0604020202020204" pitchFamily="34" charset="0"/>
              <a:buChar char="•"/>
            </a:pPr>
            <a:r>
              <a:rPr lang="en-US" sz="1400" b="1" i="0" u="none" strike="noStrike" dirty="0">
                <a:solidFill>
                  <a:srgbClr val="000000"/>
                </a:solidFill>
                <a:effectLst/>
              </a:rPr>
              <a:t>Women's Health Clinics</a:t>
            </a:r>
            <a:r>
              <a:rPr lang="en-US" sz="1400" b="0" i="0" u="none" strike="noStrike" dirty="0">
                <a:solidFill>
                  <a:srgbClr val="000000"/>
                </a:solidFill>
                <a:effectLst/>
              </a:rPr>
              <a:t>: Including integrated care models at academic centers and independent menopause clinics.</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Regional variance:</a:t>
            </a: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West Coast &amp; Northeast</a:t>
            </a:r>
            <a:r>
              <a:rPr lang="en-US" sz="1400" b="0" i="0" u="none" strike="noStrike" dirty="0">
                <a:solidFill>
                  <a:srgbClr val="000000"/>
                </a:solidFill>
                <a:effectLst/>
              </a:rPr>
              <a:t>: More integrative and specialized care models, higher access to women’s health services.</a:t>
            </a:r>
          </a:p>
          <a:p>
            <a:pPr algn="l">
              <a:buFont typeface="Arial" panose="020B0604020202020204" pitchFamily="34" charset="0"/>
              <a:buChar char="•"/>
            </a:pPr>
            <a:r>
              <a:rPr lang="en-US" sz="1400" b="1" i="0" u="none" strike="noStrike" dirty="0">
                <a:solidFill>
                  <a:srgbClr val="000000"/>
                </a:solidFill>
                <a:effectLst/>
              </a:rPr>
              <a:t>Southeast &amp; Midwest</a:t>
            </a:r>
            <a:r>
              <a:rPr lang="en-US" sz="1400" b="0" i="0" u="none" strike="noStrike" dirty="0">
                <a:solidFill>
                  <a:srgbClr val="000000"/>
                </a:solidFill>
                <a:effectLst/>
              </a:rPr>
              <a:t>: PCPs may be more prominent in prescribing due to OB/GYN shortages.</a:t>
            </a:r>
          </a:p>
          <a:p>
            <a:pPr algn="l">
              <a:buFont typeface="Arial" panose="020B0604020202020204" pitchFamily="34" charset="0"/>
              <a:buChar char="•"/>
            </a:pPr>
            <a:r>
              <a:rPr lang="en-US" sz="1400" b="1" i="0" u="none" strike="noStrike" dirty="0">
                <a:solidFill>
                  <a:srgbClr val="000000"/>
                </a:solidFill>
                <a:effectLst/>
              </a:rPr>
              <a:t>Veterans Affairs (VA) &amp; Community Health Centers</a:t>
            </a:r>
            <a:r>
              <a:rPr lang="en-US" sz="1400" b="0" i="0" u="none" strike="noStrike" dirty="0">
                <a:solidFill>
                  <a:srgbClr val="000000"/>
                </a:solidFill>
                <a:effectLst/>
              </a:rPr>
              <a:t>: Tend to adopt nonhormonal therapies more readily due to contraindication profiles in diverse populations.</a:t>
            </a:r>
          </a:p>
        </p:txBody>
      </p:sp>
      <p:cxnSp>
        <p:nvCxnSpPr>
          <p:cNvPr id="7" name="Straight Connector 6">
            <a:extLst>
              <a:ext uri="{FF2B5EF4-FFF2-40B4-BE49-F238E27FC236}">
                <a16:creationId xmlns:a16="http://schemas.microsoft.com/office/drawing/2014/main" id="{476157F6-63D9-4880-B3CD-EB85117924C5}"/>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CE0709-E5A9-EBF1-2C23-86690A2564BB}"/>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D41E3C15-E5DB-C15D-3F1D-E99E302E4089}"/>
              </a:ext>
            </a:extLst>
          </p:cNvPr>
          <p:cNvSpPr txBox="1"/>
          <p:nvPr/>
        </p:nvSpPr>
        <p:spPr>
          <a:xfrm>
            <a:off x="9131642" y="778476"/>
            <a:ext cx="2656703" cy="2677656"/>
          </a:xfrm>
          <a:prstGeom prst="rect">
            <a:avLst/>
          </a:prstGeom>
          <a:noFill/>
        </p:spPr>
        <p:txBody>
          <a:bodyPr wrap="square" rtlCol="0">
            <a:spAutoFit/>
          </a:bodyPr>
          <a:lstStyle/>
          <a:p>
            <a:r>
              <a:rPr lang="en-US" sz="1400" dirty="0">
                <a:hlinkClick r:id="rId2"/>
              </a:rPr>
              <a:t>https://www.nice.org.uk</a:t>
            </a:r>
            <a:endParaRPr lang="en-US" sz="1400" dirty="0"/>
          </a:p>
          <a:p>
            <a:endParaRPr lang="en-US" sz="1400" dirty="0"/>
          </a:p>
          <a:p>
            <a:r>
              <a:rPr lang="en-US" sz="1400" b="0" i="0" dirty="0">
                <a:effectLst/>
                <a:hlinkClick r:id="rId3"/>
              </a:rPr>
              <a:t>www.thebms.org.uk</a:t>
            </a:r>
            <a:endParaRPr lang="en-US" sz="1400" b="0" i="0" dirty="0">
              <a:effectLst/>
            </a:endParaRPr>
          </a:p>
          <a:p>
            <a:endParaRPr lang="en-US" sz="1400" dirty="0"/>
          </a:p>
          <a:p>
            <a:r>
              <a:rPr lang="en-US" sz="1400" b="0" i="0" dirty="0">
                <a:effectLst/>
                <a:hlinkClick r:id="rId4"/>
              </a:rPr>
              <a:t>www.ema.europa.eu</a:t>
            </a:r>
            <a:endParaRPr lang="en-US" sz="1400" b="0" i="0" dirty="0">
              <a:effectLst/>
            </a:endParaRPr>
          </a:p>
          <a:p>
            <a:endParaRPr lang="en-US" sz="1400" dirty="0"/>
          </a:p>
          <a:p>
            <a:r>
              <a:rPr lang="en-US" sz="1400" dirty="0">
                <a:hlinkClick r:id="rId5"/>
              </a:rPr>
              <a:t>https://www.rcog.org.uk</a:t>
            </a:r>
            <a:endParaRPr lang="en-US" sz="1400" dirty="0"/>
          </a:p>
          <a:p>
            <a:endParaRPr lang="en-US" sz="1400" dirty="0"/>
          </a:p>
          <a:p>
            <a:r>
              <a:rPr lang="en-US" sz="1400" dirty="0">
                <a:hlinkClick r:id="rId6"/>
              </a:rPr>
              <a:t>https://jamanetwork.com</a:t>
            </a:r>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2776144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32175-34F8-A94A-C734-ABFE36AFA85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C5A881-E2FD-26CC-8152-1F948401F0D6}"/>
              </a:ext>
            </a:extLst>
          </p:cNvPr>
          <p:cNvSpPr txBox="1"/>
          <p:nvPr/>
        </p:nvSpPr>
        <p:spPr>
          <a:xfrm>
            <a:off x="413359" y="237994"/>
            <a:ext cx="2634567" cy="369332"/>
          </a:xfrm>
          <a:prstGeom prst="rect">
            <a:avLst/>
          </a:prstGeom>
          <a:noFill/>
        </p:spPr>
        <p:txBody>
          <a:bodyPr wrap="none" rtlCol="0">
            <a:spAutoFit/>
          </a:bodyPr>
          <a:lstStyle/>
          <a:p>
            <a:r>
              <a:rPr lang="en-US" b="1" dirty="0"/>
              <a:t>Provider Demographics</a:t>
            </a:r>
          </a:p>
        </p:txBody>
      </p:sp>
      <p:sp>
        <p:nvSpPr>
          <p:cNvPr id="5" name="TextBox 4">
            <a:extLst>
              <a:ext uri="{FF2B5EF4-FFF2-40B4-BE49-F238E27FC236}">
                <a16:creationId xmlns:a16="http://schemas.microsoft.com/office/drawing/2014/main" id="{7FA73E1A-243C-BAB8-0951-14135CB14D9A}"/>
              </a:ext>
            </a:extLst>
          </p:cNvPr>
          <p:cNvSpPr txBox="1"/>
          <p:nvPr/>
        </p:nvSpPr>
        <p:spPr>
          <a:xfrm>
            <a:off x="413359" y="776614"/>
            <a:ext cx="7778663" cy="4185761"/>
          </a:xfrm>
          <a:prstGeom prst="rect">
            <a:avLst/>
          </a:prstGeom>
          <a:noFill/>
        </p:spPr>
        <p:txBody>
          <a:bodyPr wrap="square" rtlCol="0">
            <a:spAutoFit/>
          </a:bodyPr>
          <a:lstStyle/>
          <a:p>
            <a:pPr algn="l">
              <a:buNone/>
            </a:pPr>
            <a:r>
              <a:rPr lang="en-US" sz="1400" b="1" i="0" u="none" strike="noStrike" dirty="0">
                <a:solidFill>
                  <a:srgbClr val="000000"/>
                </a:solidFill>
                <a:effectLst/>
              </a:rPr>
              <a:t>REGIONAL BREAKDOWN: POTENTIAL PRESCRIBERS FOR ELINZANETANT</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United Kingdom</a:t>
            </a:r>
          </a:p>
          <a:p>
            <a:pPr algn="l">
              <a:buNone/>
            </a:pPr>
            <a:r>
              <a:rPr lang="en-US" sz="1400" b="0" i="0" u="none" strike="noStrike" dirty="0">
                <a:solidFill>
                  <a:srgbClr val="000000"/>
                </a:solidFill>
                <a:effectLst/>
              </a:rPr>
              <a:t>Prescribing authority: GPs, consultants, nurse prescribers.</a:t>
            </a:r>
          </a:p>
          <a:p>
            <a:pPr algn="l">
              <a:buNone/>
            </a:pPr>
            <a:endParaRPr lang="en-US" sz="1400" b="0" i="0" u="none" strike="noStrike" dirty="0">
              <a:solidFill>
                <a:srgbClr val="000000"/>
              </a:solidFill>
              <a:effectLst/>
            </a:endParaRPr>
          </a:p>
          <a:p>
            <a:pPr algn="l">
              <a:buNone/>
            </a:pPr>
            <a:r>
              <a:rPr lang="en-US" sz="1400" b="1" i="0" u="none" strike="noStrike" dirty="0">
                <a:solidFill>
                  <a:srgbClr val="000000"/>
                </a:solidFill>
                <a:effectLst/>
              </a:rPr>
              <a:t>Key prescriber types:</a:t>
            </a: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General Practitioners (GPs)</a:t>
            </a:r>
            <a:r>
              <a:rPr lang="en-US" sz="1400" b="0" i="0" u="none" strike="noStrike" dirty="0">
                <a:solidFill>
                  <a:srgbClr val="000000"/>
                </a:solidFill>
                <a:effectLst/>
              </a:rPr>
              <a:t>: Most common menopause symptom managers; account for ~90% of HRT prescriptions.</a:t>
            </a:r>
          </a:p>
          <a:p>
            <a:pPr algn="l">
              <a:buFont typeface="Arial" panose="020B0604020202020204" pitchFamily="34" charset="0"/>
              <a:buChar char="•"/>
            </a:pPr>
            <a:r>
              <a:rPr lang="en-US" sz="1400" b="1" i="0" u="none" strike="noStrike" dirty="0">
                <a:solidFill>
                  <a:srgbClr val="000000"/>
                </a:solidFill>
                <a:effectLst/>
              </a:rPr>
              <a:t>Gynecologists/Consultants in Menopause Clinics</a:t>
            </a:r>
            <a:r>
              <a:rPr lang="en-US" sz="1400" b="0" i="0" u="none" strike="noStrike" dirty="0">
                <a:solidFill>
                  <a:srgbClr val="000000"/>
                </a:solidFill>
                <a:effectLst/>
              </a:rPr>
              <a:t>: Handle more complex cases or where HRT is contraindicated.</a:t>
            </a:r>
          </a:p>
          <a:p>
            <a:pPr algn="l">
              <a:buFont typeface="Arial" panose="020B0604020202020204" pitchFamily="34" charset="0"/>
              <a:buChar char="•"/>
            </a:pPr>
            <a:r>
              <a:rPr lang="en-US" sz="1400" b="1" i="0" u="none" strike="noStrike" dirty="0">
                <a:solidFill>
                  <a:srgbClr val="000000"/>
                </a:solidFill>
                <a:effectLst/>
              </a:rPr>
              <a:t>Specialist Nurses</a:t>
            </a:r>
            <a:r>
              <a:rPr lang="en-US" sz="1400" b="0" i="0" u="none" strike="noStrike" dirty="0">
                <a:solidFill>
                  <a:srgbClr val="000000"/>
                </a:solidFill>
                <a:effectLst/>
              </a:rPr>
              <a:t>: Prescribing rights for menopause treatments with proper training; increasing presence in NHS menopause pathways.</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Regional variance:</a:t>
            </a: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England &amp; Scotland</a:t>
            </a:r>
            <a:r>
              <a:rPr lang="en-US" sz="1400" b="0" i="0" u="none" strike="noStrike" dirty="0">
                <a:solidFill>
                  <a:srgbClr val="000000"/>
                </a:solidFill>
                <a:effectLst/>
              </a:rPr>
              <a:t>: NHS menopause hubs and clinics vary by Trust, with some providing easier access to specialist prescribers.</a:t>
            </a:r>
          </a:p>
          <a:p>
            <a:pPr algn="l">
              <a:buFont typeface="Arial" panose="020B0604020202020204" pitchFamily="34" charset="0"/>
              <a:buChar char="•"/>
            </a:pPr>
            <a:r>
              <a:rPr lang="en-US" sz="1400" b="1" i="0" u="none" strike="noStrike" dirty="0">
                <a:solidFill>
                  <a:srgbClr val="000000"/>
                </a:solidFill>
                <a:effectLst/>
              </a:rPr>
              <a:t>Private Sector Clinics</a:t>
            </a:r>
            <a:r>
              <a:rPr lang="en-US" sz="1400" b="0" i="0" u="none" strike="noStrike" dirty="0">
                <a:solidFill>
                  <a:srgbClr val="000000"/>
                </a:solidFill>
                <a:effectLst/>
              </a:rPr>
              <a:t>: Growing significantly; high uptake of new menopause therapies due to shorter approval lag and more engaged patients.</a:t>
            </a:r>
          </a:p>
          <a:p>
            <a:pPr algn="l">
              <a:buNone/>
            </a:pPr>
            <a:endParaRPr lang="en-US" sz="1400" b="0" i="0" u="none" strike="noStrike" dirty="0">
              <a:solidFill>
                <a:srgbClr val="000000"/>
              </a:solidFill>
              <a:effectLst/>
            </a:endParaRPr>
          </a:p>
        </p:txBody>
      </p:sp>
      <p:cxnSp>
        <p:nvCxnSpPr>
          <p:cNvPr id="7" name="Straight Connector 6">
            <a:extLst>
              <a:ext uri="{FF2B5EF4-FFF2-40B4-BE49-F238E27FC236}">
                <a16:creationId xmlns:a16="http://schemas.microsoft.com/office/drawing/2014/main" id="{34FF782E-4379-FA15-1D1D-487318D12532}"/>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ADD1819-A7FF-07E1-E65F-60ACBD00B15A}"/>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BE0E2A9F-E4FA-3600-22F6-1FAAA89EDB9E}"/>
              </a:ext>
            </a:extLst>
          </p:cNvPr>
          <p:cNvSpPr txBox="1"/>
          <p:nvPr/>
        </p:nvSpPr>
        <p:spPr>
          <a:xfrm>
            <a:off x="9131642" y="778476"/>
            <a:ext cx="2656703" cy="2677656"/>
          </a:xfrm>
          <a:prstGeom prst="rect">
            <a:avLst/>
          </a:prstGeom>
          <a:noFill/>
        </p:spPr>
        <p:txBody>
          <a:bodyPr wrap="square" rtlCol="0">
            <a:spAutoFit/>
          </a:bodyPr>
          <a:lstStyle/>
          <a:p>
            <a:r>
              <a:rPr lang="en-US" sz="1400" dirty="0">
                <a:hlinkClick r:id="rId2"/>
              </a:rPr>
              <a:t>https://www.nice.org.uk</a:t>
            </a:r>
            <a:endParaRPr lang="en-US" sz="1400" dirty="0"/>
          </a:p>
          <a:p>
            <a:endParaRPr lang="en-US" sz="1400" dirty="0"/>
          </a:p>
          <a:p>
            <a:r>
              <a:rPr lang="en-US" sz="1400" b="0" i="0" dirty="0">
                <a:effectLst/>
                <a:hlinkClick r:id="rId3"/>
              </a:rPr>
              <a:t>www.thebms.org.uk</a:t>
            </a:r>
            <a:endParaRPr lang="en-US" sz="1400" b="0" i="0" dirty="0">
              <a:effectLst/>
            </a:endParaRPr>
          </a:p>
          <a:p>
            <a:endParaRPr lang="en-US" sz="1400" dirty="0"/>
          </a:p>
          <a:p>
            <a:r>
              <a:rPr lang="en-US" sz="1400" b="0" i="0" dirty="0">
                <a:effectLst/>
                <a:hlinkClick r:id="rId4"/>
              </a:rPr>
              <a:t>www.ema.europa.eu</a:t>
            </a:r>
            <a:endParaRPr lang="en-US" sz="1400" b="0" i="0" dirty="0">
              <a:effectLst/>
            </a:endParaRPr>
          </a:p>
          <a:p>
            <a:endParaRPr lang="en-US" sz="1400" dirty="0"/>
          </a:p>
          <a:p>
            <a:r>
              <a:rPr lang="en-US" sz="1400" dirty="0">
                <a:hlinkClick r:id="rId5"/>
              </a:rPr>
              <a:t>https://www.rcog.org.uk</a:t>
            </a:r>
            <a:endParaRPr lang="en-US" sz="1400" dirty="0"/>
          </a:p>
          <a:p>
            <a:endParaRPr lang="en-US" sz="1400" dirty="0"/>
          </a:p>
          <a:p>
            <a:r>
              <a:rPr lang="en-US" sz="1400" dirty="0">
                <a:hlinkClick r:id="rId6"/>
              </a:rPr>
              <a:t>https://jamanetwork.com</a:t>
            </a:r>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124346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E21BB-88AB-575A-F64B-0E58219FDF1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ADDC9A3-C943-1EFB-2141-342E72D86664}"/>
              </a:ext>
            </a:extLst>
          </p:cNvPr>
          <p:cNvSpPr txBox="1"/>
          <p:nvPr/>
        </p:nvSpPr>
        <p:spPr>
          <a:xfrm>
            <a:off x="413359" y="237994"/>
            <a:ext cx="2634567" cy="369332"/>
          </a:xfrm>
          <a:prstGeom prst="rect">
            <a:avLst/>
          </a:prstGeom>
          <a:noFill/>
        </p:spPr>
        <p:txBody>
          <a:bodyPr wrap="none" rtlCol="0">
            <a:spAutoFit/>
          </a:bodyPr>
          <a:lstStyle/>
          <a:p>
            <a:r>
              <a:rPr lang="en-US" b="1" dirty="0"/>
              <a:t>Provider Demographics</a:t>
            </a:r>
          </a:p>
        </p:txBody>
      </p:sp>
      <p:sp>
        <p:nvSpPr>
          <p:cNvPr id="5" name="TextBox 4">
            <a:extLst>
              <a:ext uri="{FF2B5EF4-FFF2-40B4-BE49-F238E27FC236}">
                <a16:creationId xmlns:a16="http://schemas.microsoft.com/office/drawing/2014/main" id="{BF4B168F-C70D-9131-9063-833D22CED592}"/>
              </a:ext>
            </a:extLst>
          </p:cNvPr>
          <p:cNvSpPr txBox="1"/>
          <p:nvPr/>
        </p:nvSpPr>
        <p:spPr>
          <a:xfrm>
            <a:off x="413359" y="776614"/>
            <a:ext cx="7778663" cy="4832092"/>
          </a:xfrm>
          <a:prstGeom prst="rect">
            <a:avLst/>
          </a:prstGeom>
          <a:noFill/>
        </p:spPr>
        <p:txBody>
          <a:bodyPr wrap="square" rtlCol="0">
            <a:spAutoFit/>
          </a:bodyPr>
          <a:lstStyle/>
          <a:p>
            <a:pPr algn="l">
              <a:buNone/>
            </a:pPr>
            <a:r>
              <a:rPr lang="en-US" sz="1400" b="1" i="0" u="none" strike="noStrike" dirty="0">
                <a:solidFill>
                  <a:srgbClr val="000000"/>
                </a:solidFill>
                <a:effectLst/>
              </a:rPr>
              <a:t>REGIONAL BREAKDOWN: POTENTIAL PRESCRIBERS FOR ELINZANETANT</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European Union</a:t>
            </a:r>
          </a:p>
          <a:p>
            <a:pPr algn="l">
              <a:buNone/>
            </a:pPr>
            <a:r>
              <a:rPr lang="en-US" sz="1400" b="0" i="0" u="none" strike="noStrike" dirty="0">
                <a:solidFill>
                  <a:srgbClr val="000000"/>
                </a:solidFill>
                <a:effectLst/>
              </a:rPr>
              <a:t>Prescribing authority: Varies by country, but GPs, OB/GYNs, and specialists commonly involved.</a:t>
            </a:r>
          </a:p>
          <a:p>
            <a:pPr algn="l">
              <a:buNone/>
            </a:pPr>
            <a:endParaRPr lang="en-US" sz="1400" b="0" i="0" u="none" strike="noStrike" dirty="0">
              <a:solidFill>
                <a:srgbClr val="000000"/>
              </a:solidFill>
              <a:effectLst/>
            </a:endParaRPr>
          </a:p>
          <a:p>
            <a:pPr algn="l">
              <a:buNone/>
            </a:pPr>
            <a:r>
              <a:rPr lang="en-US" sz="1400" b="1" i="0" u="none" strike="noStrike" dirty="0">
                <a:solidFill>
                  <a:srgbClr val="000000"/>
                </a:solidFill>
                <a:effectLst/>
              </a:rPr>
              <a:t>Key prescriber types (common across major markets like Germany, France, Netherlands):</a:t>
            </a: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General Practitioners</a:t>
            </a:r>
            <a:r>
              <a:rPr lang="en-US" sz="1400" b="0" i="0" u="none" strike="noStrike" dirty="0">
                <a:solidFill>
                  <a:srgbClr val="000000"/>
                </a:solidFill>
                <a:effectLst/>
              </a:rPr>
              <a:t>: Often initial contact, especially in countries with strong primary care systems.</a:t>
            </a:r>
          </a:p>
          <a:p>
            <a:pPr algn="l">
              <a:buFont typeface="Arial" panose="020B0604020202020204" pitchFamily="34" charset="0"/>
              <a:buChar char="•"/>
            </a:pPr>
            <a:r>
              <a:rPr lang="en-US" sz="1400" b="1" i="0" u="none" strike="noStrike" dirty="0">
                <a:solidFill>
                  <a:srgbClr val="000000"/>
                </a:solidFill>
                <a:effectLst/>
              </a:rPr>
              <a:t>Gynecologists</a:t>
            </a:r>
            <a:r>
              <a:rPr lang="en-US" sz="1400" b="0" i="0" u="none" strike="noStrike" dirty="0">
                <a:solidFill>
                  <a:srgbClr val="000000"/>
                </a:solidFill>
                <a:effectLst/>
              </a:rPr>
              <a:t>: Dominant in countries like Germany, Italy, and Spain, where direct specialist access is common.</a:t>
            </a:r>
          </a:p>
          <a:p>
            <a:pPr algn="l">
              <a:buFont typeface="Arial" panose="020B0604020202020204" pitchFamily="34" charset="0"/>
              <a:buChar char="•"/>
            </a:pPr>
            <a:r>
              <a:rPr lang="en-US" sz="1400" b="1" i="0" u="none" strike="noStrike" dirty="0">
                <a:solidFill>
                  <a:srgbClr val="000000"/>
                </a:solidFill>
                <a:effectLst/>
              </a:rPr>
              <a:t>Endocrinologists</a:t>
            </a:r>
            <a:r>
              <a:rPr lang="en-US" sz="1400" b="0" i="0" u="none" strike="noStrike" dirty="0">
                <a:solidFill>
                  <a:srgbClr val="000000"/>
                </a:solidFill>
                <a:effectLst/>
              </a:rPr>
              <a:t>: Less involved than in U.S., but relevant in complex hormone-related cases.</a:t>
            </a:r>
          </a:p>
          <a:p>
            <a:pPr algn="l">
              <a:buFont typeface="Arial" panose="020B0604020202020204" pitchFamily="34" charset="0"/>
              <a:buChar char="•"/>
            </a:pPr>
            <a:r>
              <a:rPr lang="en-US" sz="1400" b="1" i="0" u="none" strike="noStrike" dirty="0">
                <a:solidFill>
                  <a:srgbClr val="000000"/>
                </a:solidFill>
                <a:effectLst/>
              </a:rPr>
              <a:t>Pharmacists (limited role)</a:t>
            </a:r>
            <a:r>
              <a:rPr lang="en-US" sz="1400" b="0" i="0" u="none" strike="noStrike" dirty="0">
                <a:solidFill>
                  <a:srgbClr val="000000"/>
                </a:solidFill>
                <a:effectLst/>
              </a:rPr>
              <a:t>: In some countries, like France and Spain, can suggest menopause-related supplements but not prescribe.</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Regional variance:</a:t>
            </a: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Germany</a:t>
            </a:r>
            <a:r>
              <a:rPr lang="en-US" sz="1400" b="0" i="0" u="none" strike="noStrike" dirty="0">
                <a:solidFill>
                  <a:srgbClr val="000000"/>
                </a:solidFill>
                <a:effectLst/>
              </a:rPr>
              <a:t>: Strong outpatient gynecology system; higher comfort with menopause care.</a:t>
            </a:r>
          </a:p>
          <a:p>
            <a:pPr algn="l">
              <a:buFont typeface="Arial" panose="020B0604020202020204" pitchFamily="34" charset="0"/>
              <a:buChar char="•"/>
            </a:pPr>
            <a:r>
              <a:rPr lang="en-US" sz="1400" b="1" i="0" u="none" strike="noStrike" dirty="0">
                <a:solidFill>
                  <a:srgbClr val="000000"/>
                </a:solidFill>
                <a:effectLst/>
              </a:rPr>
              <a:t>France</a:t>
            </a:r>
            <a:r>
              <a:rPr lang="en-US" sz="1400" b="0" i="0" u="none" strike="noStrike" dirty="0">
                <a:solidFill>
                  <a:srgbClr val="000000"/>
                </a:solidFill>
                <a:effectLst/>
              </a:rPr>
              <a:t>: Historically conservative with hormone therapy but openness to new nonhormonal options is growing.</a:t>
            </a:r>
          </a:p>
          <a:p>
            <a:pPr algn="l">
              <a:buFont typeface="Arial" panose="020B0604020202020204" pitchFamily="34" charset="0"/>
              <a:buChar char="•"/>
            </a:pPr>
            <a:r>
              <a:rPr lang="en-US" sz="1400" b="1" i="0" u="none" strike="noStrike" dirty="0">
                <a:solidFill>
                  <a:srgbClr val="000000"/>
                </a:solidFill>
                <a:effectLst/>
              </a:rPr>
              <a:t>Nordics &amp; Netherlands</a:t>
            </a:r>
            <a:r>
              <a:rPr lang="en-US" sz="1400" b="0" i="0" u="none" strike="noStrike" dirty="0">
                <a:solidFill>
                  <a:srgbClr val="000000"/>
                </a:solidFill>
                <a:effectLst/>
              </a:rPr>
              <a:t>: Progressive approaches to women's health and menopause; early adopters likely.</a:t>
            </a:r>
          </a:p>
          <a:p>
            <a:pPr algn="l">
              <a:buFont typeface="Arial" panose="020B0604020202020204" pitchFamily="34" charset="0"/>
              <a:buChar char="•"/>
            </a:pPr>
            <a:r>
              <a:rPr lang="en-US" sz="1400" b="1" i="0" u="none" strike="noStrike" dirty="0">
                <a:solidFill>
                  <a:srgbClr val="000000"/>
                </a:solidFill>
                <a:effectLst/>
              </a:rPr>
              <a:t>Eastern Europe</a:t>
            </a:r>
            <a:r>
              <a:rPr lang="en-US" sz="1400" b="0" i="0" u="none" strike="noStrike" dirty="0">
                <a:solidFill>
                  <a:srgbClr val="000000"/>
                </a:solidFill>
                <a:effectLst/>
              </a:rPr>
              <a:t>: May face access challenges or slower adoption due to cost and policy.</a:t>
            </a:r>
          </a:p>
          <a:p>
            <a:pPr algn="l">
              <a:buNone/>
            </a:pPr>
            <a:endParaRPr lang="en-US" sz="1400" b="0" i="0" u="none" strike="noStrike" dirty="0">
              <a:solidFill>
                <a:srgbClr val="000000"/>
              </a:solidFill>
              <a:effectLst/>
            </a:endParaRPr>
          </a:p>
        </p:txBody>
      </p:sp>
      <p:cxnSp>
        <p:nvCxnSpPr>
          <p:cNvPr id="7" name="Straight Connector 6">
            <a:extLst>
              <a:ext uri="{FF2B5EF4-FFF2-40B4-BE49-F238E27FC236}">
                <a16:creationId xmlns:a16="http://schemas.microsoft.com/office/drawing/2014/main" id="{DBA1FFF0-2782-5970-23DE-9E02D9CA7B84}"/>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0275232-2B3A-B3B4-05CE-D6FBBE399423}"/>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226E00E7-A9F1-7A2D-AB7E-1643D0338984}"/>
              </a:ext>
            </a:extLst>
          </p:cNvPr>
          <p:cNvSpPr txBox="1"/>
          <p:nvPr/>
        </p:nvSpPr>
        <p:spPr>
          <a:xfrm>
            <a:off x="9131642" y="778476"/>
            <a:ext cx="2656703" cy="2677656"/>
          </a:xfrm>
          <a:prstGeom prst="rect">
            <a:avLst/>
          </a:prstGeom>
          <a:noFill/>
        </p:spPr>
        <p:txBody>
          <a:bodyPr wrap="square" rtlCol="0">
            <a:spAutoFit/>
          </a:bodyPr>
          <a:lstStyle/>
          <a:p>
            <a:r>
              <a:rPr lang="en-US" sz="1400" dirty="0">
                <a:hlinkClick r:id="rId2"/>
              </a:rPr>
              <a:t>https://www.nice.org.uk</a:t>
            </a:r>
            <a:endParaRPr lang="en-US" sz="1400" dirty="0"/>
          </a:p>
          <a:p>
            <a:endParaRPr lang="en-US" sz="1400" dirty="0"/>
          </a:p>
          <a:p>
            <a:r>
              <a:rPr lang="en-US" sz="1400" b="0" i="0" dirty="0">
                <a:effectLst/>
                <a:hlinkClick r:id="rId3"/>
              </a:rPr>
              <a:t>www.thebms.org.uk</a:t>
            </a:r>
            <a:endParaRPr lang="en-US" sz="1400" b="0" i="0" dirty="0">
              <a:effectLst/>
            </a:endParaRPr>
          </a:p>
          <a:p>
            <a:endParaRPr lang="en-US" sz="1400" dirty="0"/>
          </a:p>
          <a:p>
            <a:r>
              <a:rPr lang="en-US" sz="1400" b="0" i="0" dirty="0">
                <a:effectLst/>
                <a:hlinkClick r:id="rId4"/>
              </a:rPr>
              <a:t>www.ema.europa.eu</a:t>
            </a:r>
            <a:endParaRPr lang="en-US" sz="1400" b="0" i="0" dirty="0">
              <a:effectLst/>
            </a:endParaRPr>
          </a:p>
          <a:p>
            <a:endParaRPr lang="en-US" sz="1400" dirty="0"/>
          </a:p>
          <a:p>
            <a:r>
              <a:rPr lang="en-US" sz="1400" dirty="0">
                <a:hlinkClick r:id="rId5"/>
              </a:rPr>
              <a:t>https://www.rcog.org.uk</a:t>
            </a:r>
            <a:endParaRPr lang="en-US" sz="1400" dirty="0"/>
          </a:p>
          <a:p>
            <a:endParaRPr lang="en-US" sz="1400" dirty="0"/>
          </a:p>
          <a:p>
            <a:r>
              <a:rPr lang="en-US" sz="1400" dirty="0">
                <a:hlinkClick r:id="rId6"/>
              </a:rPr>
              <a:t>https://jamanetwork.com</a:t>
            </a:r>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3037659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D53D0-F7FB-B28D-4824-474094E1221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ACD96A4-3CB1-B7A3-246D-B01E0589C983}"/>
              </a:ext>
            </a:extLst>
          </p:cNvPr>
          <p:cNvSpPr txBox="1"/>
          <p:nvPr/>
        </p:nvSpPr>
        <p:spPr>
          <a:xfrm>
            <a:off x="413359" y="237994"/>
            <a:ext cx="2634567" cy="369332"/>
          </a:xfrm>
          <a:prstGeom prst="rect">
            <a:avLst/>
          </a:prstGeom>
          <a:noFill/>
        </p:spPr>
        <p:txBody>
          <a:bodyPr wrap="none" rtlCol="0">
            <a:spAutoFit/>
          </a:bodyPr>
          <a:lstStyle/>
          <a:p>
            <a:r>
              <a:rPr lang="en-US" b="1" dirty="0"/>
              <a:t>Provider Demographics</a:t>
            </a:r>
          </a:p>
        </p:txBody>
      </p:sp>
      <p:cxnSp>
        <p:nvCxnSpPr>
          <p:cNvPr id="7" name="Straight Connector 6">
            <a:extLst>
              <a:ext uri="{FF2B5EF4-FFF2-40B4-BE49-F238E27FC236}">
                <a16:creationId xmlns:a16="http://schemas.microsoft.com/office/drawing/2014/main" id="{B305F1AC-F2D8-7189-44A4-C7A51E53401A}"/>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1B385C0-651A-E80F-0D1E-A99DE4C9841F}"/>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1A8DD3B8-7FF9-3F42-6085-0D42D1BC6C4E}"/>
              </a:ext>
            </a:extLst>
          </p:cNvPr>
          <p:cNvSpPr txBox="1"/>
          <p:nvPr/>
        </p:nvSpPr>
        <p:spPr>
          <a:xfrm>
            <a:off x="9131642" y="778476"/>
            <a:ext cx="2656703" cy="2677656"/>
          </a:xfrm>
          <a:prstGeom prst="rect">
            <a:avLst/>
          </a:prstGeom>
          <a:noFill/>
        </p:spPr>
        <p:txBody>
          <a:bodyPr wrap="square" rtlCol="0">
            <a:spAutoFit/>
          </a:bodyPr>
          <a:lstStyle/>
          <a:p>
            <a:r>
              <a:rPr lang="en-US" sz="1400" dirty="0">
                <a:hlinkClick r:id="rId2"/>
              </a:rPr>
              <a:t>https://www.nice.org.uk</a:t>
            </a:r>
            <a:endParaRPr lang="en-US" sz="1400" dirty="0"/>
          </a:p>
          <a:p>
            <a:endParaRPr lang="en-US" sz="1400" dirty="0"/>
          </a:p>
          <a:p>
            <a:r>
              <a:rPr lang="en-US" sz="1400" b="0" i="0" dirty="0">
                <a:effectLst/>
                <a:hlinkClick r:id="rId3"/>
              </a:rPr>
              <a:t>www.thebms.org.uk</a:t>
            </a:r>
            <a:endParaRPr lang="en-US" sz="1400" b="0" i="0" dirty="0">
              <a:effectLst/>
            </a:endParaRPr>
          </a:p>
          <a:p>
            <a:endParaRPr lang="en-US" sz="1400" dirty="0"/>
          </a:p>
          <a:p>
            <a:r>
              <a:rPr lang="en-US" sz="1400" b="0" i="0" dirty="0">
                <a:effectLst/>
                <a:hlinkClick r:id="rId4"/>
              </a:rPr>
              <a:t>www.ema.europa.eu</a:t>
            </a:r>
            <a:endParaRPr lang="en-US" sz="1400" b="0" i="0" dirty="0">
              <a:effectLst/>
            </a:endParaRPr>
          </a:p>
          <a:p>
            <a:endParaRPr lang="en-US" sz="1400" dirty="0"/>
          </a:p>
          <a:p>
            <a:r>
              <a:rPr lang="en-US" sz="1400" dirty="0">
                <a:hlinkClick r:id="rId5"/>
              </a:rPr>
              <a:t>https://www.rcog.org.uk</a:t>
            </a:r>
            <a:endParaRPr lang="en-US" sz="1400" dirty="0"/>
          </a:p>
          <a:p>
            <a:endParaRPr lang="en-US" sz="1400" dirty="0"/>
          </a:p>
          <a:p>
            <a:r>
              <a:rPr lang="en-US" sz="1400" dirty="0">
                <a:hlinkClick r:id="rId6"/>
              </a:rPr>
              <a:t>https://jamanetwork.com</a:t>
            </a:r>
            <a:endParaRPr lang="en-US" sz="1400" dirty="0"/>
          </a:p>
          <a:p>
            <a:endParaRPr lang="en-US" sz="1400" dirty="0"/>
          </a:p>
          <a:p>
            <a:endParaRPr lang="en-US" sz="1400" dirty="0"/>
          </a:p>
          <a:p>
            <a:endParaRPr lang="en-US" sz="1400" dirty="0"/>
          </a:p>
        </p:txBody>
      </p:sp>
      <p:graphicFrame>
        <p:nvGraphicFramePr>
          <p:cNvPr id="2" name="Table 1">
            <a:extLst>
              <a:ext uri="{FF2B5EF4-FFF2-40B4-BE49-F238E27FC236}">
                <a16:creationId xmlns:a16="http://schemas.microsoft.com/office/drawing/2014/main" id="{60D4DAE2-8F98-DC86-F64D-1773716E224F}"/>
              </a:ext>
            </a:extLst>
          </p:cNvPr>
          <p:cNvGraphicFramePr>
            <a:graphicFrameLocks noGrp="1"/>
          </p:cNvGraphicFramePr>
          <p:nvPr>
            <p:extLst>
              <p:ext uri="{D42A27DB-BD31-4B8C-83A1-F6EECF244321}">
                <p14:modId xmlns:p14="http://schemas.microsoft.com/office/powerpoint/2010/main" val="1496373235"/>
              </p:ext>
            </p:extLst>
          </p:nvPr>
        </p:nvGraphicFramePr>
        <p:xfrm>
          <a:off x="413359" y="989544"/>
          <a:ext cx="7952165" cy="2895600"/>
        </p:xfrm>
        <a:graphic>
          <a:graphicData uri="http://schemas.openxmlformats.org/drawingml/2006/table">
            <a:tbl>
              <a:tblPr/>
              <a:tblGrid>
                <a:gridCol w="1877110">
                  <a:extLst>
                    <a:ext uri="{9D8B030D-6E8A-4147-A177-3AD203B41FA5}">
                      <a16:colId xmlns:a16="http://schemas.microsoft.com/office/drawing/2014/main" val="3685180443"/>
                    </a:ext>
                  </a:extLst>
                </a:gridCol>
                <a:gridCol w="1294212">
                  <a:extLst>
                    <a:ext uri="{9D8B030D-6E8A-4147-A177-3AD203B41FA5}">
                      <a16:colId xmlns:a16="http://schemas.microsoft.com/office/drawing/2014/main" val="130050032"/>
                    </a:ext>
                  </a:extLst>
                </a:gridCol>
                <a:gridCol w="1741081">
                  <a:extLst>
                    <a:ext uri="{9D8B030D-6E8A-4147-A177-3AD203B41FA5}">
                      <a16:colId xmlns:a16="http://schemas.microsoft.com/office/drawing/2014/main" val="53247194"/>
                    </a:ext>
                  </a:extLst>
                </a:gridCol>
                <a:gridCol w="1581665">
                  <a:extLst>
                    <a:ext uri="{9D8B030D-6E8A-4147-A177-3AD203B41FA5}">
                      <a16:colId xmlns:a16="http://schemas.microsoft.com/office/drawing/2014/main" val="2244066773"/>
                    </a:ext>
                  </a:extLst>
                </a:gridCol>
                <a:gridCol w="1458097">
                  <a:extLst>
                    <a:ext uri="{9D8B030D-6E8A-4147-A177-3AD203B41FA5}">
                      <a16:colId xmlns:a16="http://schemas.microsoft.com/office/drawing/2014/main" val="1783604343"/>
                    </a:ext>
                  </a:extLst>
                </a:gridCol>
              </a:tblGrid>
              <a:tr h="0">
                <a:tc>
                  <a:txBody>
                    <a:bodyPr/>
                    <a:lstStyle/>
                    <a:p>
                      <a:r>
                        <a:rPr lang="en-US" sz="1400" b="1" dirty="0"/>
                        <a:t>Specialty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UK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EU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Likelihood to Prescribe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6030135"/>
                  </a:ext>
                </a:extLst>
              </a:tr>
              <a:tr h="0">
                <a:tc>
                  <a:txBody>
                    <a:bodyPr/>
                    <a:lstStyle/>
                    <a:p>
                      <a:r>
                        <a:rPr lang="en-US" sz="1400" dirty="0"/>
                        <a:t>OB/GYNs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Moderate (Consultants)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High (esp. DE, IT, 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2869740"/>
                  </a:ext>
                </a:extLst>
              </a:tr>
              <a:tr h="0">
                <a:tc>
                  <a:txBody>
                    <a:bodyPr/>
                    <a:lstStyle/>
                    <a:p>
                      <a:r>
                        <a:rPr lang="en-US" sz="1400" dirty="0"/>
                        <a:t>General Practitioners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4726803"/>
                  </a:ext>
                </a:extLst>
              </a:tr>
              <a:tr h="0">
                <a:tc>
                  <a:txBody>
                    <a:bodyPr/>
                    <a:lstStyle/>
                    <a:p>
                      <a:r>
                        <a:rPr lang="en-US" sz="1400"/>
                        <a:t>Nurse Practitioners / PAs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 Moderate to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Moderate (Prescribing Nurses)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Limited depending on country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to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9176536"/>
                  </a:ext>
                </a:extLst>
              </a:tr>
              <a:tr h="0">
                <a:tc>
                  <a:txBody>
                    <a:bodyPr/>
                    <a:lstStyle/>
                    <a:p>
                      <a:r>
                        <a:rPr lang="en-US" sz="1400"/>
                        <a:t>Endocrinologists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Niche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 Rare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Rare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63546489"/>
                  </a:ext>
                </a:extLst>
              </a:tr>
              <a:tr h="0">
                <a:tc>
                  <a:txBody>
                    <a:bodyPr/>
                    <a:lstStyle/>
                    <a:p>
                      <a:r>
                        <a:rPr lang="en-US" sz="1400"/>
                        <a:t>Menopause Specialists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 Growing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 NHS &amp; Private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 Patchy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7142177"/>
                  </a:ext>
                </a:extLst>
              </a:tr>
            </a:tbl>
          </a:graphicData>
        </a:graphic>
      </p:graphicFrame>
    </p:spTree>
    <p:extLst>
      <p:ext uri="{BB962C8B-B14F-4D97-AF65-F5344CB8AC3E}">
        <p14:creationId xmlns:p14="http://schemas.microsoft.com/office/powerpoint/2010/main" val="23392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5AC72-DB8A-15C4-3437-2B0DFE1506A8}"/>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5F9A242-CACE-350E-B484-2F6FDAFE20F2}"/>
              </a:ext>
            </a:extLst>
          </p:cNvPr>
          <p:cNvGraphicFramePr>
            <a:graphicFrameLocks noGrp="1"/>
          </p:cNvGraphicFramePr>
          <p:nvPr>
            <p:extLst>
              <p:ext uri="{D42A27DB-BD31-4B8C-83A1-F6EECF244321}">
                <p14:modId xmlns:p14="http://schemas.microsoft.com/office/powerpoint/2010/main" val="314399277"/>
              </p:ext>
            </p:extLst>
          </p:nvPr>
        </p:nvGraphicFramePr>
        <p:xfrm>
          <a:off x="413359" y="989544"/>
          <a:ext cx="7939809" cy="3108960"/>
        </p:xfrm>
        <a:graphic>
          <a:graphicData uri="http://schemas.openxmlformats.org/drawingml/2006/table">
            <a:tbl>
              <a:tblPr/>
              <a:tblGrid>
                <a:gridCol w="1860284">
                  <a:extLst>
                    <a:ext uri="{9D8B030D-6E8A-4147-A177-3AD203B41FA5}">
                      <a16:colId xmlns:a16="http://schemas.microsoft.com/office/drawing/2014/main" val="3437176398"/>
                    </a:ext>
                  </a:extLst>
                </a:gridCol>
                <a:gridCol w="1964725">
                  <a:extLst>
                    <a:ext uri="{9D8B030D-6E8A-4147-A177-3AD203B41FA5}">
                      <a16:colId xmlns:a16="http://schemas.microsoft.com/office/drawing/2014/main" val="525477426"/>
                    </a:ext>
                  </a:extLst>
                </a:gridCol>
                <a:gridCol w="1210962">
                  <a:extLst>
                    <a:ext uri="{9D8B030D-6E8A-4147-A177-3AD203B41FA5}">
                      <a16:colId xmlns:a16="http://schemas.microsoft.com/office/drawing/2014/main" val="3882352245"/>
                    </a:ext>
                  </a:extLst>
                </a:gridCol>
                <a:gridCol w="2903838">
                  <a:extLst>
                    <a:ext uri="{9D8B030D-6E8A-4147-A177-3AD203B41FA5}">
                      <a16:colId xmlns:a16="http://schemas.microsoft.com/office/drawing/2014/main" val="1800594155"/>
                    </a:ext>
                  </a:extLst>
                </a:gridCol>
              </a:tblGrid>
              <a:tr h="0">
                <a:tc>
                  <a:txBody>
                    <a:bodyPr/>
                    <a:lstStyle/>
                    <a:p>
                      <a:r>
                        <a:rPr lang="en-US" sz="1400" b="1" dirty="0"/>
                        <a:t>Persona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Setting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Likelihood to Prescribe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Trigger Needs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40905843"/>
                  </a:ext>
                </a:extLst>
              </a:tr>
              <a:tr h="0">
                <a:tc>
                  <a:txBody>
                    <a:bodyPr/>
                    <a:lstStyle/>
                    <a:p>
                      <a:r>
                        <a:rPr lang="en-US" sz="1400" b="0" dirty="0"/>
                        <a:t>Menopause Champion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Specialist clinics, private practices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Awareness, patient outcomes, advocacy tools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5913305"/>
                  </a:ext>
                </a:extLst>
              </a:tr>
              <a:tr h="0">
                <a:tc>
                  <a:txBody>
                    <a:bodyPr/>
                    <a:lstStyle/>
                    <a:p>
                      <a:r>
                        <a:rPr lang="en-US" sz="1400" b="0" dirty="0"/>
                        <a:t>Evidence-Aligned GP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NHS practices, PCNs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Clinical data, formulary inclusion, guidance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1874905"/>
                  </a:ext>
                </a:extLst>
              </a:tr>
              <a:tr h="0">
                <a:tc>
                  <a:txBody>
                    <a:bodyPr/>
                    <a:lstStyle/>
                    <a:p>
                      <a:r>
                        <a:rPr lang="en-US" sz="1400" b="0" dirty="0"/>
                        <a:t>Menopause Minimalist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Traditional GP surgeries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Social proof, reframing of symptom burden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366976"/>
                  </a:ext>
                </a:extLst>
              </a:tr>
              <a:tr h="0">
                <a:tc>
                  <a:txBody>
                    <a:bodyPr/>
                    <a:lstStyle/>
                    <a:p>
                      <a:r>
                        <a:rPr lang="en-US" sz="1400" b="0" dirty="0"/>
                        <a:t>Prescribing Practice Nurse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GP surgeries, sexual health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Training, protocol access, role clarity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80159807"/>
                  </a:ext>
                </a:extLst>
              </a:tr>
              <a:tr h="0">
                <a:tc>
                  <a:txBody>
                    <a:bodyPr/>
                    <a:lstStyle/>
                    <a:p>
                      <a:r>
                        <a:rPr lang="en-US" sz="1400" b="0" dirty="0"/>
                        <a:t>Health Equity Practitioner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Community-focused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Messaging around cultural sensitivity, ease of 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1026788"/>
                  </a:ext>
                </a:extLst>
              </a:tr>
            </a:tbl>
          </a:graphicData>
        </a:graphic>
      </p:graphicFrame>
      <p:sp>
        <p:nvSpPr>
          <p:cNvPr id="4" name="TextBox 3">
            <a:extLst>
              <a:ext uri="{FF2B5EF4-FFF2-40B4-BE49-F238E27FC236}">
                <a16:creationId xmlns:a16="http://schemas.microsoft.com/office/drawing/2014/main" id="{F8B19F29-6154-5CEB-A6F9-70D391CF20E0}"/>
              </a:ext>
            </a:extLst>
          </p:cNvPr>
          <p:cNvSpPr txBox="1"/>
          <p:nvPr/>
        </p:nvSpPr>
        <p:spPr>
          <a:xfrm>
            <a:off x="413359" y="237994"/>
            <a:ext cx="2634567" cy="369332"/>
          </a:xfrm>
          <a:prstGeom prst="rect">
            <a:avLst/>
          </a:prstGeom>
          <a:noFill/>
        </p:spPr>
        <p:txBody>
          <a:bodyPr wrap="none" rtlCol="0">
            <a:spAutoFit/>
          </a:bodyPr>
          <a:lstStyle/>
          <a:p>
            <a:r>
              <a:rPr lang="en-US" b="1" dirty="0"/>
              <a:t>Provider Demographics</a:t>
            </a:r>
          </a:p>
        </p:txBody>
      </p:sp>
      <p:cxnSp>
        <p:nvCxnSpPr>
          <p:cNvPr id="7" name="Straight Connector 6">
            <a:extLst>
              <a:ext uri="{FF2B5EF4-FFF2-40B4-BE49-F238E27FC236}">
                <a16:creationId xmlns:a16="http://schemas.microsoft.com/office/drawing/2014/main" id="{AF6317B1-B7A6-F73B-2CB6-39C6531E12C4}"/>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11231A98-948B-B156-E573-2D60C4A5E75C}"/>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933674C8-D81F-1C9C-C22A-D800959B43E3}"/>
              </a:ext>
            </a:extLst>
          </p:cNvPr>
          <p:cNvSpPr txBox="1"/>
          <p:nvPr/>
        </p:nvSpPr>
        <p:spPr>
          <a:xfrm>
            <a:off x="9131642" y="778476"/>
            <a:ext cx="2656703" cy="2677656"/>
          </a:xfrm>
          <a:prstGeom prst="rect">
            <a:avLst/>
          </a:prstGeom>
          <a:noFill/>
        </p:spPr>
        <p:txBody>
          <a:bodyPr wrap="square" rtlCol="0">
            <a:spAutoFit/>
          </a:bodyPr>
          <a:lstStyle/>
          <a:p>
            <a:r>
              <a:rPr lang="en-US" sz="1400" dirty="0">
                <a:hlinkClick r:id="rId2"/>
              </a:rPr>
              <a:t>https://www.nice.org.uk</a:t>
            </a:r>
            <a:endParaRPr lang="en-US" sz="1400" dirty="0"/>
          </a:p>
          <a:p>
            <a:endParaRPr lang="en-US" sz="1400" dirty="0"/>
          </a:p>
          <a:p>
            <a:r>
              <a:rPr lang="en-US" sz="1400" b="0" i="0" dirty="0">
                <a:effectLst/>
                <a:hlinkClick r:id="rId3"/>
              </a:rPr>
              <a:t>www.thebms.org.uk</a:t>
            </a:r>
            <a:endParaRPr lang="en-US" sz="1400" b="0" i="0" dirty="0">
              <a:effectLst/>
            </a:endParaRPr>
          </a:p>
          <a:p>
            <a:endParaRPr lang="en-US" sz="1400" dirty="0"/>
          </a:p>
          <a:p>
            <a:r>
              <a:rPr lang="en-US" sz="1400" b="0" i="0" dirty="0">
                <a:effectLst/>
                <a:hlinkClick r:id="rId4"/>
              </a:rPr>
              <a:t>www.ema.europa.eu</a:t>
            </a:r>
            <a:endParaRPr lang="en-US" sz="1400" b="0" i="0" dirty="0">
              <a:effectLst/>
            </a:endParaRPr>
          </a:p>
          <a:p>
            <a:endParaRPr lang="en-US" sz="1400" dirty="0"/>
          </a:p>
          <a:p>
            <a:r>
              <a:rPr lang="en-US" sz="1400" dirty="0">
                <a:hlinkClick r:id="rId5"/>
              </a:rPr>
              <a:t>https://www.rcog.org.uk</a:t>
            </a:r>
            <a:endParaRPr lang="en-US" sz="1400" dirty="0"/>
          </a:p>
          <a:p>
            <a:endParaRPr lang="en-US" sz="1400" dirty="0"/>
          </a:p>
          <a:p>
            <a:r>
              <a:rPr lang="en-US" sz="1400" dirty="0">
                <a:hlinkClick r:id="rId6"/>
              </a:rPr>
              <a:t>https://jamanetwork.com</a:t>
            </a:r>
            <a:endParaRPr lang="en-US" sz="1400" dirty="0"/>
          </a:p>
          <a:p>
            <a:endParaRPr lang="en-US" sz="1400" dirty="0"/>
          </a:p>
          <a:p>
            <a:endParaRPr lang="en-US" sz="1400" dirty="0"/>
          </a:p>
          <a:p>
            <a:endParaRPr lang="en-US" sz="1400" dirty="0"/>
          </a:p>
        </p:txBody>
      </p:sp>
      <p:sp>
        <p:nvSpPr>
          <p:cNvPr id="5" name="TextBox 4">
            <a:extLst>
              <a:ext uri="{FF2B5EF4-FFF2-40B4-BE49-F238E27FC236}">
                <a16:creationId xmlns:a16="http://schemas.microsoft.com/office/drawing/2014/main" id="{CC554560-0478-A365-C905-114E309BEC6F}"/>
              </a:ext>
            </a:extLst>
          </p:cNvPr>
          <p:cNvSpPr txBox="1"/>
          <p:nvPr/>
        </p:nvSpPr>
        <p:spPr>
          <a:xfrm>
            <a:off x="413359" y="4332405"/>
            <a:ext cx="7778663" cy="1600438"/>
          </a:xfrm>
          <a:prstGeom prst="rect">
            <a:avLst/>
          </a:prstGeom>
          <a:noFill/>
        </p:spPr>
        <p:txBody>
          <a:bodyPr wrap="square" rtlCol="0">
            <a:spAutoFit/>
          </a:bodyPr>
          <a:lstStyle/>
          <a:p>
            <a:pPr algn="l">
              <a:buNone/>
            </a:pPr>
            <a:r>
              <a:rPr lang="en-US" sz="1400" b="1" i="0" u="none" strike="noStrike" dirty="0">
                <a:solidFill>
                  <a:srgbClr val="000000"/>
                </a:solidFill>
                <a:effectLst/>
              </a:rPr>
              <a:t>UK-Specific Considerations</a:t>
            </a:r>
          </a:p>
          <a:p>
            <a:pPr algn="l">
              <a:buNone/>
            </a:pPr>
            <a:endParaRPr lang="en-US" sz="1400" b="1"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Formulary inclusion (FP10)</a:t>
            </a:r>
            <a:r>
              <a:rPr lang="en-US" sz="1400" b="0" i="0" u="none" strike="noStrike" dirty="0">
                <a:solidFill>
                  <a:srgbClr val="000000"/>
                </a:solidFill>
                <a:effectLst/>
              </a:rPr>
              <a:t> and </a:t>
            </a:r>
            <a:r>
              <a:rPr lang="en-US" sz="1400" b="1" i="0" u="none" strike="noStrike" dirty="0">
                <a:solidFill>
                  <a:srgbClr val="000000"/>
                </a:solidFill>
                <a:effectLst/>
              </a:rPr>
              <a:t>NICE guidelines</a:t>
            </a:r>
            <a:r>
              <a:rPr lang="en-US" sz="1400" b="0" i="0" u="none" strike="noStrike" dirty="0">
                <a:solidFill>
                  <a:srgbClr val="000000"/>
                </a:solidFill>
                <a:effectLst/>
              </a:rPr>
              <a:t> are critical for GP adoption.</a:t>
            </a:r>
          </a:p>
          <a:p>
            <a:pPr algn="l">
              <a:buFont typeface="Arial" panose="020B0604020202020204" pitchFamily="34" charset="0"/>
              <a:buChar char="•"/>
            </a:pPr>
            <a:r>
              <a:rPr lang="en-US" sz="1400" b="1" i="0" u="none" strike="noStrike" dirty="0">
                <a:solidFill>
                  <a:srgbClr val="000000"/>
                </a:solidFill>
                <a:effectLst/>
              </a:rPr>
              <a:t>BMS certification</a:t>
            </a:r>
            <a:r>
              <a:rPr lang="en-US" sz="1400" b="0" i="0" u="none" strike="noStrike" dirty="0">
                <a:solidFill>
                  <a:srgbClr val="000000"/>
                </a:solidFill>
                <a:effectLst/>
              </a:rPr>
              <a:t> among GPs and nurses is growing—prime audience for early adoption.</a:t>
            </a:r>
          </a:p>
          <a:p>
            <a:pPr algn="l">
              <a:buFont typeface="Arial" panose="020B0604020202020204" pitchFamily="34" charset="0"/>
              <a:buChar char="•"/>
            </a:pPr>
            <a:r>
              <a:rPr lang="en-US" sz="1400" b="0" i="0" u="none" strike="noStrike" dirty="0">
                <a:solidFill>
                  <a:srgbClr val="000000"/>
                </a:solidFill>
                <a:effectLst/>
              </a:rPr>
              <a:t>There’s increasing </a:t>
            </a:r>
            <a:r>
              <a:rPr lang="en-US" sz="1400" b="1" i="0" u="none" strike="noStrike" dirty="0">
                <a:solidFill>
                  <a:srgbClr val="000000"/>
                </a:solidFill>
                <a:effectLst/>
              </a:rPr>
              <a:t>patient pressure</a:t>
            </a:r>
            <a:r>
              <a:rPr lang="en-US" sz="1400" b="0" i="0" u="none" strike="noStrike" dirty="0">
                <a:solidFill>
                  <a:srgbClr val="000000"/>
                </a:solidFill>
                <a:effectLst/>
              </a:rPr>
              <a:t> on the NHS to treat menopause more seriously—especially from media figures and employers offering private menopause support.</a:t>
            </a:r>
          </a:p>
          <a:p>
            <a:pPr algn="l">
              <a:buFont typeface="Arial" panose="020B0604020202020204" pitchFamily="34" charset="0"/>
              <a:buChar char="•"/>
            </a:pPr>
            <a:r>
              <a:rPr lang="en-US" sz="1400" b="1" i="0" u="none" strike="noStrike" dirty="0">
                <a:solidFill>
                  <a:srgbClr val="000000"/>
                </a:solidFill>
                <a:effectLst/>
              </a:rPr>
              <a:t>Cost transparency and equitable access</a:t>
            </a:r>
            <a:r>
              <a:rPr lang="en-US" sz="1400" b="0" i="0" u="none" strike="noStrike" dirty="0">
                <a:solidFill>
                  <a:srgbClr val="000000"/>
                </a:solidFill>
                <a:effectLst/>
              </a:rPr>
              <a:t> will be essential for broad uptake.</a:t>
            </a:r>
          </a:p>
        </p:txBody>
      </p:sp>
    </p:spTree>
    <p:extLst>
      <p:ext uri="{BB962C8B-B14F-4D97-AF65-F5344CB8AC3E}">
        <p14:creationId xmlns:p14="http://schemas.microsoft.com/office/powerpoint/2010/main" val="5145868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9AA41-FF52-5D30-6AAA-5EBBC7D7CF3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D7292DC-8E8E-D4C8-8EA1-D89E58B88B62}"/>
              </a:ext>
            </a:extLst>
          </p:cNvPr>
          <p:cNvSpPr txBox="1"/>
          <p:nvPr/>
        </p:nvSpPr>
        <p:spPr>
          <a:xfrm>
            <a:off x="413359" y="237994"/>
            <a:ext cx="3917867" cy="369332"/>
          </a:xfrm>
          <a:prstGeom prst="rect">
            <a:avLst/>
          </a:prstGeom>
          <a:noFill/>
        </p:spPr>
        <p:txBody>
          <a:bodyPr wrap="none" rtlCol="0">
            <a:spAutoFit/>
          </a:bodyPr>
          <a:lstStyle/>
          <a:p>
            <a:r>
              <a:rPr lang="en-US" b="1" dirty="0"/>
              <a:t>Go To Market Modeling / Playground</a:t>
            </a:r>
          </a:p>
        </p:txBody>
      </p:sp>
      <p:sp>
        <p:nvSpPr>
          <p:cNvPr id="5" name="TextBox 4">
            <a:extLst>
              <a:ext uri="{FF2B5EF4-FFF2-40B4-BE49-F238E27FC236}">
                <a16:creationId xmlns:a16="http://schemas.microsoft.com/office/drawing/2014/main" id="{B6B1A83D-ACC0-B282-317D-66E31AD46257}"/>
              </a:ext>
            </a:extLst>
          </p:cNvPr>
          <p:cNvSpPr txBox="1"/>
          <p:nvPr/>
        </p:nvSpPr>
        <p:spPr>
          <a:xfrm>
            <a:off x="413359" y="776614"/>
            <a:ext cx="7778663" cy="5262979"/>
          </a:xfrm>
          <a:prstGeom prst="rect">
            <a:avLst/>
          </a:prstGeom>
          <a:noFill/>
        </p:spPr>
        <p:txBody>
          <a:bodyPr wrap="square" rtlCol="0">
            <a:spAutoFit/>
          </a:bodyPr>
          <a:lstStyle/>
          <a:p>
            <a:pPr algn="l"/>
            <a:r>
              <a:rPr lang="en-US" sz="1400" b="1" i="0" u="none" strike="noStrike" dirty="0">
                <a:solidFill>
                  <a:srgbClr val="000000"/>
                </a:solidFill>
                <a:effectLst/>
              </a:rPr>
              <a:t>Pre-Launch Phase</a:t>
            </a:r>
          </a:p>
          <a:p>
            <a:pPr marL="400050" indent="-400050" algn="l">
              <a:buAutoNum type="romanUcPeriod"/>
            </a:pPr>
            <a:endParaRPr lang="en-US" sz="1400" b="1" i="0" u="none" strike="noStrike" dirty="0">
              <a:solidFill>
                <a:srgbClr val="000000"/>
              </a:solidFill>
              <a:effectLst/>
            </a:endParaRPr>
          </a:p>
          <a:p>
            <a:pPr algn="l">
              <a:buNone/>
            </a:pPr>
            <a:r>
              <a:rPr lang="en-US" sz="1400" b="1" i="0" u="none" strike="noStrike" dirty="0">
                <a:solidFill>
                  <a:srgbClr val="000000"/>
                </a:solidFill>
                <a:effectLst/>
              </a:rPr>
              <a:t>1. Market and Opportunity Assessment</a:t>
            </a:r>
          </a:p>
          <a:p>
            <a:pPr algn="l">
              <a:buFont typeface="Arial" panose="020B0604020202020204" pitchFamily="34" charset="0"/>
              <a:buChar char="•"/>
            </a:pPr>
            <a:r>
              <a:rPr lang="en-US" sz="1400" b="1" i="0" u="none" strike="noStrike" dirty="0">
                <a:solidFill>
                  <a:srgbClr val="000000"/>
                </a:solidFill>
                <a:effectLst/>
              </a:rPr>
              <a:t>Epidemiological analysis</a:t>
            </a:r>
            <a:r>
              <a:rPr lang="en-US" sz="1400" b="0" i="0" u="none" strike="noStrike" dirty="0">
                <a:solidFill>
                  <a:srgbClr val="000000"/>
                </a:solidFill>
                <a:effectLst/>
              </a:rPr>
              <a:t>: prevalence, incidence, disease burden.</a:t>
            </a:r>
          </a:p>
          <a:p>
            <a:pPr algn="l">
              <a:buFont typeface="Arial" panose="020B0604020202020204" pitchFamily="34" charset="0"/>
              <a:buChar char="•"/>
            </a:pPr>
            <a:r>
              <a:rPr lang="en-US" sz="1400" b="1" i="0" u="none" strike="noStrike" dirty="0">
                <a:solidFill>
                  <a:srgbClr val="000000"/>
                </a:solidFill>
                <a:effectLst/>
              </a:rPr>
              <a:t>Unmet need analysis</a:t>
            </a:r>
            <a:r>
              <a:rPr lang="en-US" sz="1400" b="0" i="0" u="none" strike="noStrike" dirty="0">
                <a:solidFill>
                  <a:srgbClr val="000000"/>
                </a:solidFill>
                <a:effectLst/>
              </a:rPr>
              <a:t>: current standard of care, treatment gaps.</a:t>
            </a:r>
          </a:p>
          <a:p>
            <a:pPr algn="l">
              <a:buFont typeface="Arial" panose="020B0604020202020204" pitchFamily="34" charset="0"/>
              <a:buChar char="•"/>
            </a:pPr>
            <a:r>
              <a:rPr lang="en-US" sz="1400" b="1" i="0" u="none" strike="noStrike" dirty="0">
                <a:solidFill>
                  <a:srgbClr val="000000"/>
                </a:solidFill>
                <a:effectLst/>
              </a:rPr>
              <a:t>Market sizing and segmentation</a:t>
            </a:r>
            <a:r>
              <a:rPr lang="en-US" sz="1400" b="0" i="0" u="none" strike="noStrike" dirty="0">
                <a:solidFill>
                  <a:srgbClr val="000000"/>
                </a:solidFill>
                <a:effectLst/>
              </a:rPr>
              <a:t>: potential patient population, geography, therapeutic line.</a:t>
            </a:r>
          </a:p>
          <a:p>
            <a:pPr algn="l">
              <a:buFont typeface="Arial" panose="020B0604020202020204" pitchFamily="34" charset="0"/>
              <a:buChar char="•"/>
            </a:pPr>
            <a:r>
              <a:rPr lang="en-US" sz="1400" b="1" i="0" u="none" strike="noStrike" dirty="0">
                <a:solidFill>
                  <a:srgbClr val="000000"/>
                </a:solidFill>
                <a:effectLst/>
              </a:rPr>
              <a:t>Competitive landscape</a:t>
            </a:r>
            <a:r>
              <a:rPr lang="en-US" sz="1400" b="0" i="0" u="none" strike="noStrike" dirty="0">
                <a:solidFill>
                  <a:srgbClr val="000000"/>
                </a:solidFill>
                <a:effectLst/>
              </a:rPr>
              <a:t>: current and pipeline products, patents, exclusivity status.</a:t>
            </a:r>
          </a:p>
          <a:p>
            <a:pPr algn="l">
              <a:buFont typeface="Arial" panose="020B0604020202020204" pitchFamily="34" charset="0"/>
              <a:buChar char="•"/>
            </a:pPr>
            <a:r>
              <a:rPr lang="en-US" sz="1400" b="1" i="0" u="none" strike="noStrike" dirty="0">
                <a:solidFill>
                  <a:srgbClr val="000000"/>
                </a:solidFill>
                <a:effectLst/>
              </a:rPr>
              <a:t>Health economic impact</a:t>
            </a:r>
            <a:r>
              <a:rPr lang="en-US" sz="1400" b="0" i="0" u="none" strike="noStrike" dirty="0">
                <a:solidFill>
                  <a:srgbClr val="000000"/>
                </a:solidFill>
                <a:effectLst/>
              </a:rPr>
              <a:t>: cost-effectiveness models, budget impact analysis.</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2. Target Product Profile (TPP) Development</a:t>
            </a:r>
          </a:p>
          <a:p>
            <a:pPr algn="l">
              <a:buFont typeface="Arial" panose="020B0604020202020204" pitchFamily="34" charset="0"/>
              <a:buChar char="•"/>
            </a:pPr>
            <a:r>
              <a:rPr lang="en-US" sz="1400" b="0" i="0" u="none" strike="noStrike" dirty="0">
                <a:solidFill>
                  <a:srgbClr val="000000"/>
                </a:solidFill>
                <a:effectLst/>
              </a:rPr>
              <a:t>Define optimal product attributes: efficacy, safety, dosing, route of administration.</a:t>
            </a:r>
          </a:p>
          <a:p>
            <a:pPr algn="l">
              <a:buFont typeface="Arial" panose="020B0604020202020204" pitchFamily="34" charset="0"/>
              <a:buChar char="•"/>
            </a:pPr>
            <a:r>
              <a:rPr lang="en-US" sz="1400" b="0" i="0" u="none" strike="noStrike" dirty="0">
                <a:solidFill>
                  <a:srgbClr val="000000"/>
                </a:solidFill>
                <a:effectLst/>
              </a:rPr>
              <a:t>Align with regulatory strategy and future labeling.</a:t>
            </a:r>
          </a:p>
          <a:p>
            <a:pPr algn="l">
              <a:buFont typeface="Arial" panose="020B0604020202020204" pitchFamily="34" charset="0"/>
              <a:buChar char="•"/>
            </a:pPr>
            <a:r>
              <a:rPr lang="en-US" sz="1400" b="0" i="0" u="none" strike="noStrike" dirty="0">
                <a:solidFill>
                  <a:srgbClr val="000000"/>
                </a:solidFill>
                <a:effectLst/>
              </a:rPr>
              <a:t>Benchmark against competitors' TPPs.</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3. Regulatory Planning</a:t>
            </a:r>
          </a:p>
          <a:p>
            <a:pPr algn="l">
              <a:buFont typeface="Arial" panose="020B0604020202020204" pitchFamily="34" charset="0"/>
              <a:buChar char="•"/>
            </a:pPr>
            <a:r>
              <a:rPr lang="en-US" sz="1400" b="0" i="0" u="none" strike="noStrike" dirty="0">
                <a:solidFill>
                  <a:srgbClr val="000000"/>
                </a:solidFill>
                <a:effectLst/>
              </a:rPr>
              <a:t>Pre-IND meetings and FDA/EMA consultations.</a:t>
            </a:r>
          </a:p>
          <a:p>
            <a:pPr algn="l">
              <a:buFont typeface="Arial" panose="020B0604020202020204" pitchFamily="34" charset="0"/>
              <a:buChar char="•"/>
            </a:pPr>
            <a:r>
              <a:rPr lang="en-US" sz="1400" b="0" i="0" u="none" strike="noStrike" dirty="0">
                <a:solidFill>
                  <a:srgbClr val="000000"/>
                </a:solidFill>
                <a:effectLst/>
              </a:rPr>
              <a:t>Fast track or orphan drug designation applications (if applicable).</a:t>
            </a:r>
          </a:p>
          <a:p>
            <a:pPr algn="l">
              <a:buFont typeface="Arial" panose="020B0604020202020204" pitchFamily="34" charset="0"/>
              <a:buChar char="•"/>
            </a:pPr>
            <a:r>
              <a:rPr lang="en-US" sz="1400" b="0" i="0" u="none" strike="noStrike" dirty="0">
                <a:solidFill>
                  <a:srgbClr val="000000"/>
                </a:solidFill>
                <a:effectLst/>
              </a:rPr>
              <a:t>Global regulatory strategy: U.S., EU5, Japan, China, etc.</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4. Clinical Development Strategy</a:t>
            </a:r>
          </a:p>
          <a:p>
            <a:pPr algn="l">
              <a:buFont typeface="Arial" panose="020B0604020202020204" pitchFamily="34" charset="0"/>
              <a:buChar char="•"/>
            </a:pPr>
            <a:r>
              <a:rPr lang="en-US" sz="1400" b="0" i="0" u="none" strike="noStrike" dirty="0">
                <a:solidFill>
                  <a:srgbClr val="000000"/>
                </a:solidFill>
                <a:effectLst/>
              </a:rPr>
              <a:t>Phase I-III trial designs to support regulatory approval and market access.</a:t>
            </a:r>
          </a:p>
          <a:p>
            <a:pPr algn="l">
              <a:buFont typeface="Arial" panose="020B0604020202020204" pitchFamily="34" charset="0"/>
              <a:buChar char="•"/>
            </a:pPr>
            <a:r>
              <a:rPr lang="en-US" sz="1400" b="0" i="0" u="none" strike="noStrike" dirty="0">
                <a:solidFill>
                  <a:srgbClr val="000000"/>
                </a:solidFill>
                <a:effectLst/>
              </a:rPr>
              <a:t>Real-world evidence (RWE) and Phase IV planning.</a:t>
            </a:r>
          </a:p>
          <a:p>
            <a:pPr algn="l">
              <a:buFont typeface="Arial" panose="020B0604020202020204" pitchFamily="34" charset="0"/>
              <a:buChar char="•"/>
            </a:pPr>
            <a:r>
              <a:rPr lang="en-US" sz="1400" b="0" i="0" u="none" strike="noStrike" dirty="0">
                <a:solidFill>
                  <a:srgbClr val="000000"/>
                </a:solidFill>
                <a:effectLst/>
              </a:rPr>
              <a:t>KOL and investigator engagement.</a:t>
            </a:r>
          </a:p>
          <a:p>
            <a:pPr algn="l">
              <a:buNone/>
            </a:pPr>
            <a:endParaRPr lang="en-US" sz="1400" b="0" i="0" u="none" strike="noStrike" dirty="0">
              <a:solidFill>
                <a:srgbClr val="000000"/>
              </a:solidFill>
              <a:effectLst/>
            </a:endParaRPr>
          </a:p>
        </p:txBody>
      </p:sp>
      <p:cxnSp>
        <p:nvCxnSpPr>
          <p:cNvPr id="7" name="Straight Connector 6">
            <a:extLst>
              <a:ext uri="{FF2B5EF4-FFF2-40B4-BE49-F238E27FC236}">
                <a16:creationId xmlns:a16="http://schemas.microsoft.com/office/drawing/2014/main" id="{9CF13CC4-25CF-13B4-EB1C-31D9645A1467}"/>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FB45A42-B617-3D6C-A8B1-CD28C36E2458}"/>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741FE5C9-7E90-73D1-A1FF-4910E3A86105}"/>
              </a:ext>
            </a:extLst>
          </p:cNvPr>
          <p:cNvSpPr txBox="1"/>
          <p:nvPr/>
        </p:nvSpPr>
        <p:spPr>
          <a:xfrm>
            <a:off x="9131642" y="778476"/>
            <a:ext cx="2656703" cy="3539430"/>
          </a:xfrm>
          <a:prstGeom prst="rect">
            <a:avLst/>
          </a:prstGeom>
          <a:noFill/>
        </p:spPr>
        <p:txBody>
          <a:bodyPr wrap="square" rtlCol="0">
            <a:spAutoFit/>
          </a:bodyPr>
          <a:lstStyle/>
          <a:p>
            <a:r>
              <a:rPr lang="en-US" sz="1400" dirty="0">
                <a:hlinkClick r:id="rId2"/>
              </a:rPr>
              <a:t>https://www.mckinsey.com</a:t>
            </a:r>
            <a:endParaRPr lang="en-US" sz="1400" dirty="0"/>
          </a:p>
          <a:p>
            <a:endParaRPr lang="en-US" sz="1400" dirty="0"/>
          </a:p>
          <a:p>
            <a:r>
              <a:rPr lang="en-US" sz="1400" b="0" i="0" dirty="0">
                <a:effectLst/>
                <a:hlinkClick r:id="rId3"/>
              </a:rPr>
              <a:t>https://www.pm360online.com</a:t>
            </a:r>
            <a:endParaRPr lang="en-US" sz="1400" b="0" i="0" dirty="0">
              <a:effectLst/>
            </a:endParaRPr>
          </a:p>
          <a:p>
            <a:endParaRPr lang="en-US" sz="1400" dirty="0"/>
          </a:p>
          <a:p>
            <a:r>
              <a:rPr lang="en-US" sz="1400" b="0" i="0" dirty="0">
                <a:effectLst/>
                <a:hlinkClick r:id="rId4"/>
              </a:rPr>
              <a:t>https://www.pharmexec.com</a:t>
            </a:r>
            <a:endParaRPr lang="en-US" sz="1400" b="0" i="0" dirty="0">
              <a:effectLst/>
            </a:endParaRPr>
          </a:p>
          <a:p>
            <a:endParaRPr lang="en-US" sz="1400" dirty="0"/>
          </a:p>
          <a:p>
            <a:r>
              <a:rPr lang="en-US" sz="1400" dirty="0">
                <a:hlinkClick r:id="rId5"/>
              </a:rPr>
              <a:t>https://www.kff.org</a:t>
            </a:r>
            <a:endParaRPr lang="en-US" sz="1400" dirty="0"/>
          </a:p>
          <a:p>
            <a:endParaRPr lang="en-US" sz="1400" dirty="0"/>
          </a:p>
          <a:p>
            <a:r>
              <a:rPr lang="en-US" sz="1400" dirty="0">
                <a:hlinkClick r:id="rId6"/>
              </a:rPr>
              <a:t>https://www.nice.org.uk</a:t>
            </a:r>
            <a:endParaRPr lang="en-US" sz="1400" dirty="0"/>
          </a:p>
          <a:p>
            <a:endParaRPr lang="en-US" sz="1400" dirty="0"/>
          </a:p>
          <a:p>
            <a:r>
              <a:rPr lang="en-US" sz="1400" dirty="0">
                <a:hlinkClick r:id="rId7"/>
              </a:rPr>
              <a:t>https://www.who.int</a:t>
            </a:r>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1164450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74F98-5C87-CA93-7A0C-161CC18DFE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2BC988D-17CA-734C-3D19-581C69F4BFAE}"/>
              </a:ext>
            </a:extLst>
          </p:cNvPr>
          <p:cNvSpPr txBox="1"/>
          <p:nvPr/>
        </p:nvSpPr>
        <p:spPr>
          <a:xfrm>
            <a:off x="413359" y="237994"/>
            <a:ext cx="3917867" cy="369332"/>
          </a:xfrm>
          <a:prstGeom prst="rect">
            <a:avLst/>
          </a:prstGeom>
          <a:noFill/>
        </p:spPr>
        <p:txBody>
          <a:bodyPr wrap="none" rtlCol="0">
            <a:spAutoFit/>
          </a:bodyPr>
          <a:lstStyle/>
          <a:p>
            <a:r>
              <a:rPr lang="en-US" b="1" dirty="0"/>
              <a:t>Go To Market Modeling / Playground</a:t>
            </a:r>
          </a:p>
        </p:txBody>
      </p:sp>
      <p:sp>
        <p:nvSpPr>
          <p:cNvPr id="5" name="TextBox 4">
            <a:extLst>
              <a:ext uri="{FF2B5EF4-FFF2-40B4-BE49-F238E27FC236}">
                <a16:creationId xmlns:a16="http://schemas.microsoft.com/office/drawing/2014/main" id="{76932F16-AF85-0E1E-72A2-BF0AD5802434}"/>
              </a:ext>
            </a:extLst>
          </p:cNvPr>
          <p:cNvSpPr txBox="1"/>
          <p:nvPr/>
        </p:nvSpPr>
        <p:spPr>
          <a:xfrm>
            <a:off x="413359" y="776614"/>
            <a:ext cx="7778663" cy="6340197"/>
          </a:xfrm>
          <a:prstGeom prst="rect">
            <a:avLst/>
          </a:prstGeom>
          <a:noFill/>
        </p:spPr>
        <p:txBody>
          <a:bodyPr wrap="square" rtlCol="0">
            <a:spAutoFit/>
          </a:bodyPr>
          <a:lstStyle/>
          <a:p>
            <a:pPr algn="l">
              <a:buNone/>
            </a:pPr>
            <a:r>
              <a:rPr lang="en-US" sz="1400" b="1" i="0" u="none" strike="noStrike" dirty="0">
                <a:solidFill>
                  <a:srgbClr val="000000"/>
                </a:solidFill>
                <a:effectLst/>
              </a:rPr>
              <a:t>Brand Strategy and Positioning</a:t>
            </a:r>
          </a:p>
          <a:p>
            <a:pPr algn="l">
              <a:buNone/>
            </a:pPr>
            <a:r>
              <a:rPr lang="en-US" sz="1400" b="1" i="0" u="none" strike="noStrike" dirty="0">
                <a:solidFill>
                  <a:srgbClr val="000000"/>
                </a:solidFill>
                <a:effectLst/>
              </a:rPr>
              <a:t>1. Brand Platform Development</a:t>
            </a:r>
          </a:p>
          <a:p>
            <a:pPr algn="l">
              <a:buFont typeface="Arial" panose="020B0604020202020204" pitchFamily="34" charset="0"/>
              <a:buChar char="•"/>
            </a:pPr>
            <a:r>
              <a:rPr lang="en-US" sz="1400" b="0" i="0" u="none" strike="noStrike" dirty="0">
                <a:solidFill>
                  <a:srgbClr val="000000"/>
                </a:solidFill>
                <a:effectLst/>
              </a:rPr>
              <a:t>Product name development (brand and generic).</a:t>
            </a:r>
          </a:p>
          <a:p>
            <a:pPr algn="l">
              <a:buFont typeface="Arial" panose="020B0604020202020204" pitchFamily="34" charset="0"/>
              <a:buChar char="•"/>
            </a:pPr>
            <a:r>
              <a:rPr lang="en-US" sz="1400" b="0" i="0" u="none" strike="noStrike" dirty="0">
                <a:solidFill>
                  <a:srgbClr val="000000"/>
                </a:solidFill>
                <a:effectLst/>
              </a:rPr>
              <a:t>Brand identity and messaging pillars.</a:t>
            </a:r>
          </a:p>
          <a:p>
            <a:pPr algn="l">
              <a:buFont typeface="Arial" panose="020B0604020202020204" pitchFamily="34" charset="0"/>
              <a:buChar char="•"/>
            </a:pPr>
            <a:r>
              <a:rPr lang="en-US" sz="1400" b="0" i="0" u="none" strike="noStrike" dirty="0">
                <a:solidFill>
                  <a:srgbClr val="000000"/>
                </a:solidFill>
                <a:effectLst/>
              </a:rPr>
              <a:t>Differentiation narrative and value proposition.</a:t>
            </a:r>
          </a:p>
          <a:p>
            <a:pPr algn="l">
              <a:buFont typeface="Arial" panose="020B0604020202020204" pitchFamily="34" charset="0"/>
              <a:buChar char="•"/>
            </a:pPr>
            <a:r>
              <a:rPr lang="en-US" sz="1400" b="0" i="0" u="none" strike="noStrike" dirty="0">
                <a:solidFill>
                  <a:srgbClr val="000000"/>
                </a:solidFill>
                <a:effectLst/>
              </a:rPr>
              <a:t>Visual and verbal brand systems.</a:t>
            </a:r>
          </a:p>
          <a:p>
            <a:pPr algn="l">
              <a:buNone/>
            </a:pPr>
            <a:r>
              <a:rPr lang="en-US" sz="1400" b="1" i="0" u="none" strike="noStrike" dirty="0">
                <a:solidFill>
                  <a:srgbClr val="000000"/>
                </a:solidFill>
                <a:effectLst/>
              </a:rPr>
              <a:t>2. Scientific Communications and Education</a:t>
            </a:r>
          </a:p>
          <a:p>
            <a:pPr algn="l">
              <a:buFont typeface="Arial" panose="020B0604020202020204" pitchFamily="34" charset="0"/>
              <a:buChar char="•"/>
            </a:pPr>
            <a:r>
              <a:rPr lang="en-US" sz="1400" b="0" i="0" u="none" strike="noStrike" dirty="0">
                <a:solidFill>
                  <a:srgbClr val="000000"/>
                </a:solidFill>
                <a:effectLst/>
              </a:rPr>
              <a:t>Publication strategy and congress planning.</a:t>
            </a:r>
          </a:p>
          <a:p>
            <a:pPr algn="l">
              <a:buFont typeface="Arial" panose="020B0604020202020204" pitchFamily="34" charset="0"/>
              <a:buChar char="•"/>
            </a:pPr>
            <a:r>
              <a:rPr lang="en-US" sz="1400" b="0" i="0" u="none" strike="noStrike" dirty="0">
                <a:solidFill>
                  <a:srgbClr val="000000"/>
                </a:solidFill>
                <a:effectLst/>
              </a:rPr>
              <a:t>Advisory boards and steering committees.</a:t>
            </a:r>
          </a:p>
          <a:p>
            <a:pPr algn="l">
              <a:buFont typeface="Arial" panose="020B0604020202020204" pitchFamily="34" charset="0"/>
              <a:buChar char="•"/>
            </a:pPr>
            <a:r>
              <a:rPr lang="en-US" sz="1400" b="0" i="0" u="none" strike="noStrike" dirty="0">
                <a:solidFill>
                  <a:srgbClr val="000000"/>
                </a:solidFill>
                <a:effectLst/>
              </a:rPr>
              <a:t>Medical affairs planning and field medical deployment.</a:t>
            </a:r>
          </a:p>
          <a:p>
            <a:pPr algn="l">
              <a:buNone/>
            </a:pPr>
            <a:r>
              <a:rPr lang="en-US" sz="1400" b="1" i="0" u="none" strike="noStrike" dirty="0">
                <a:solidFill>
                  <a:srgbClr val="000000"/>
                </a:solidFill>
                <a:effectLst/>
              </a:rPr>
              <a:t>3. Advocacy and Stakeholder Mapping</a:t>
            </a:r>
          </a:p>
          <a:p>
            <a:pPr algn="l">
              <a:buFont typeface="Arial" panose="020B0604020202020204" pitchFamily="34" charset="0"/>
              <a:buChar char="•"/>
            </a:pPr>
            <a:r>
              <a:rPr lang="en-US" sz="1400" b="0" i="0" u="none" strike="noStrike" dirty="0">
                <a:solidFill>
                  <a:srgbClr val="000000"/>
                </a:solidFill>
                <a:effectLst/>
              </a:rPr>
              <a:t>Patient advocacy group partnerships.</a:t>
            </a:r>
          </a:p>
          <a:p>
            <a:pPr algn="l">
              <a:buFont typeface="Arial" panose="020B0604020202020204" pitchFamily="34" charset="0"/>
              <a:buChar char="•"/>
            </a:pPr>
            <a:r>
              <a:rPr lang="en-US" sz="1400" b="0" i="0" u="none" strike="noStrike" dirty="0">
                <a:solidFill>
                  <a:srgbClr val="000000"/>
                </a:solidFill>
                <a:effectLst/>
              </a:rPr>
              <a:t>Provider and HCP advisory roles.</a:t>
            </a:r>
          </a:p>
          <a:p>
            <a:pPr algn="l">
              <a:buFont typeface="Arial" panose="020B0604020202020204" pitchFamily="34" charset="0"/>
              <a:buChar char="•"/>
            </a:pPr>
            <a:r>
              <a:rPr lang="en-US" sz="1400" b="0" i="0" u="none" strike="noStrike" dirty="0">
                <a:solidFill>
                  <a:srgbClr val="000000"/>
                </a:solidFill>
                <a:effectLst/>
              </a:rPr>
              <a:t>Policy and public health engagement.</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Market Access and Pricing Strategy</a:t>
            </a:r>
          </a:p>
          <a:p>
            <a:pPr algn="l">
              <a:buNone/>
            </a:pPr>
            <a:r>
              <a:rPr lang="en-US" sz="1400" b="1" i="0" u="none" strike="noStrike" dirty="0">
                <a:solidFill>
                  <a:srgbClr val="000000"/>
                </a:solidFill>
                <a:effectLst/>
              </a:rPr>
              <a:t>1. Value and Evidence Generation</a:t>
            </a:r>
          </a:p>
          <a:p>
            <a:pPr algn="l">
              <a:buFont typeface="Arial" panose="020B0604020202020204" pitchFamily="34" charset="0"/>
              <a:buChar char="•"/>
            </a:pPr>
            <a:r>
              <a:rPr lang="en-US" sz="1400" b="0" i="0" u="none" strike="noStrike" dirty="0">
                <a:solidFill>
                  <a:srgbClr val="000000"/>
                </a:solidFill>
                <a:effectLst/>
              </a:rPr>
              <a:t>Health economics and outcomes research (HEOR).</a:t>
            </a:r>
          </a:p>
          <a:p>
            <a:pPr algn="l">
              <a:buFont typeface="Arial" panose="020B0604020202020204" pitchFamily="34" charset="0"/>
              <a:buChar char="•"/>
            </a:pPr>
            <a:r>
              <a:rPr lang="en-US" sz="1400" b="0" i="0" u="none" strike="noStrike" dirty="0">
                <a:solidFill>
                  <a:srgbClr val="000000"/>
                </a:solidFill>
                <a:effectLst/>
              </a:rPr>
              <a:t>Real-world data to support reimbursement.</a:t>
            </a:r>
          </a:p>
          <a:p>
            <a:pPr algn="l">
              <a:buFont typeface="Arial" panose="020B0604020202020204" pitchFamily="34" charset="0"/>
              <a:buChar char="•"/>
            </a:pPr>
            <a:r>
              <a:rPr lang="en-US" sz="1400" b="0" i="0" u="none" strike="noStrike" dirty="0">
                <a:solidFill>
                  <a:srgbClr val="000000"/>
                </a:solidFill>
                <a:effectLst/>
              </a:rPr>
              <a:t>Value dossier and AMCP compendium creation.</a:t>
            </a:r>
          </a:p>
          <a:p>
            <a:pPr algn="l">
              <a:buNone/>
            </a:pPr>
            <a:r>
              <a:rPr lang="en-US" sz="1400" b="1" i="0" u="none" strike="noStrike" dirty="0">
                <a:solidFill>
                  <a:srgbClr val="000000"/>
                </a:solidFill>
                <a:effectLst/>
              </a:rPr>
              <a:t>2. Pricing and Reimbursement Strategy</a:t>
            </a:r>
          </a:p>
          <a:p>
            <a:pPr algn="l">
              <a:buFont typeface="Arial" panose="020B0604020202020204" pitchFamily="34" charset="0"/>
              <a:buChar char="•"/>
            </a:pPr>
            <a:r>
              <a:rPr lang="en-US" sz="1400" b="0" i="0" u="none" strike="noStrike" dirty="0">
                <a:solidFill>
                  <a:srgbClr val="000000"/>
                </a:solidFill>
                <a:effectLst/>
              </a:rPr>
              <a:t>Reference pricing benchmarks.</a:t>
            </a:r>
          </a:p>
          <a:p>
            <a:pPr algn="l">
              <a:buFont typeface="Arial" panose="020B0604020202020204" pitchFamily="34" charset="0"/>
              <a:buChar char="•"/>
            </a:pPr>
            <a:r>
              <a:rPr lang="en-US" sz="1400" b="0" i="0" u="none" strike="noStrike" dirty="0">
                <a:solidFill>
                  <a:srgbClr val="000000"/>
                </a:solidFill>
                <a:effectLst/>
              </a:rPr>
              <a:t>Tiered global pricing models.</a:t>
            </a:r>
          </a:p>
          <a:p>
            <a:pPr algn="l">
              <a:buFont typeface="Arial" panose="020B0604020202020204" pitchFamily="34" charset="0"/>
              <a:buChar char="•"/>
            </a:pPr>
            <a:r>
              <a:rPr lang="en-US" sz="1400" b="0" i="0" u="none" strike="noStrike" dirty="0">
                <a:solidFill>
                  <a:srgbClr val="000000"/>
                </a:solidFill>
                <a:effectLst/>
              </a:rPr>
              <a:t>HTA (Health Technology Assessment) submissions and payer negotiations.</a:t>
            </a:r>
          </a:p>
          <a:p>
            <a:pPr algn="l">
              <a:buNone/>
            </a:pPr>
            <a:r>
              <a:rPr lang="en-US" sz="1400" b="1" i="0" u="none" strike="noStrike" dirty="0">
                <a:solidFill>
                  <a:srgbClr val="000000"/>
                </a:solidFill>
                <a:effectLst/>
              </a:rPr>
              <a:t>3. Distribution and Channel Strategy</a:t>
            </a:r>
          </a:p>
          <a:p>
            <a:pPr algn="l">
              <a:buFont typeface="Arial" panose="020B0604020202020204" pitchFamily="34" charset="0"/>
              <a:buChar char="•"/>
            </a:pPr>
            <a:r>
              <a:rPr lang="en-US" sz="1400" b="0" i="0" u="none" strike="noStrike" dirty="0">
                <a:solidFill>
                  <a:srgbClr val="000000"/>
                </a:solidFill>
                <a:effectLst/>
              </a:rPr>
              <a:t>Specialty vs. retail pharmacy decisions.</a:t>
            </a:r>
          </a:p>
          <a:p>
            <a:pPr algn="l">
              <a:buFont typeface="Arial" panose="020B0604020202020204" pitchFamily="34" charset="0"/>
              <a:buChar char="•"/>
            </a:pPr>
            <a:r>
              <a:rPr lang="en-US" sz="1400" b="0" i="0" u="none" strike="noStrike" dirty="0">
                <a:solidFill>
                  <a:srgbClr val="000000"/>
                </a:solidFill>
                <a:effectLst/>
              </a:rPr>
              <a:t>3PL and supply chain partner selection.</a:t>
            </a:r>
          </a:p>
          <a:p>
            <a:pPr algn="l">
              <a:buFont typeface="Arial" panose="020B0604020202020204" pitchFamily="34" charset="0"/>
              <a:buChar char="•"/>
            </a:pPr>
            <a:r>
              <a:rPr lang="en-US" sz="1400" b="0" i="0" u="none" strike="noStrike" dirty="0">
                <a:solidFill>
                  <a:srgbClr val="000000"/>
                </a:solidFill>
                <a:effectLst/>
              </a:rPr>
              <a:t>Buy-and-bill vs. reimbursement hub model.</a:t>
            </a:r>
          </a:p>
          <a:p>
            <a:pPr algn="l">
              <a:buNone/>
            </a:pPr>
            <a:endParaRPr lang="en-US" sz="1400" b="0" i="0" u="none" strike="noStrike" dirty="0">
              <a:solidFill>
                <a:srgbClr val="000000"/>
              </a:solidFill>
              <a:effectLst/>
            </a:endParaRPr>
          </a:p>
        </p:txBody>
      </p:sp>
      <p:cxnSp>
        <p:nvCxnSpPr>
          <p:cNvPr id="7" name="Straight Connector 6">
            <a:extLst>
              <a:ext uri="{FF2B5EF4-FFF2-40B4-BE49-F238E27FC236}">
                <a16:creationId xmlns:a16="http://schemas.microsoft.com/office/drawing/2014/main" id="{7C948555-7307-E1E5-C482-022E54BD54AE}"/>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43A6917-7645-61DD-FA3A-0F7324E892DC}"/>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56B053A8-23D0-ACA7-6AC4-29C7CCBB797F}"/>
              </a:ext>
            </a:extLst>
          </p:cNvPr>
          <p:cNvSpPr txBox="1"/>
          <p:nvPr/>
        </p:nvSpPr>
        <p:spPr>
          <a:xfrm>
            <a:off x="9131642" y="778476"/>
            <a:ext cx="2656703" cy="3539430"/>
          </a:xfrm>
          <a:prstGeom prst="rect">
            <a:avLst/>
          </a:prstGeom>
          <a:noFill/>
        </p:spPr>
        <p:txBody>
          <a:bodyPr wrap="square" rtlCol="0">
            <a:spAutoFit/>
          </a:bodyPr>
          <a:lstStyle/>
          <a:p>
            <a:r>
              <a:rPr lang="en-US" sz="1400" dirty="0">
                <a:hlinkClick r:id="rId2"/>
              </a:rPr>
              <a:t>https://www.mckinsey.com</a:t>
            </a:r>
            <a:endParaRPr lang="en-US" sz="1400" dirty="0"/>
          </a:p>
          <a:p>
            <a:endParaRPr lang="en-US" sz="1400" dirty="0"/>
          </a:p>
          <a:p>
            <a:r>
              <a:rPr lang="en-US" sz="1400" b="0" i="0" dirty="0">
                <a:effectLst/>
                <a:hlinkClick r:id="rId3"/>
              </a:rPr>
              <a:t>https://www.pm360online.com</a:t>
            </a:r>
            <a:endParaRPr lang="en-US" sz="1400" b="0" i="0" dirty="0">
              <a:effectLst/>
            </a:endParaRPr>
          </a:p>
          <a:p>
            <a:endParaRPr lang="en-US" sz="1400" dirty="0"/>
          </a:p>
          <a:p>
            <a:r>
              <a:rPr lang="en-US" sz="1400" b="0" i="0" dirty="0">
                <a:effectLst/>
                <a:hlinkClick r:id="rId4"/>
              </a:rPr>
              <a:t>https://www.pharmexec.com</a:t>
            </a:r>
            <a:endParaRPr lang="en-US" sz="1400" b="0" i="0" dirty="0">
              <a:effectLst/>
            </a:endParaRPr>
          </a:p>
          <a:p>
            <a:endParaRPr lang="en-US" sz="1400" dirty="0"/>
          </a:p>
          <a:p>
            <a:r>
              <a:rPr lang="en-US" sz="1400" dirty="0">
                <a:hlinkClick r:id="rId5"/>
              </a:rPr>
              <a:t>https://www.kff.org</a:t>
            </a:r>
            <a:endParaRPr lang="en-US" sz="1400" dirty="0"/>
          </a:p>
          <a:p>
            <a:endParaRPr lang="en-US" sz="1400" dirty="0"/>
          </a:p>
          <a:p>
            <a:r>
              <a:rPr lang="en-US" sz="1400" dirty="0">
                <a:hlinkClick r:id="rId6"/>
              </a:rPr>
              <a:t>https://www.nice.org.uk</a:t>
            </a:r>
            <a:endParaRPr lang="en-US" sz="1400" dirty="0"/>
          </a:p>
          <a:p>
            <a:endParaRPr lang="en-US" sz="1400" dirty="0"/>
          </a:p>
          <a:p>
            <a:r>
              <a:rPr lang="en-US" sz="1400" dirty="0">
                <a:hlinkClick r:id="rId7"/>
              </a:rPr>
              <a:t>https://www.who.int</a:t>
            </a:r>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1128002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F839F-2C37-5873-99CF-8AF0ACC7665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D745DF-A6AE-A4AB-9869-7532E9BF6A7D}"/>
              </a:ext>
            </a:extLst>
          </p:cNvPr>
          <p:cNvSpPr txBox="1"/>
          <p:nvPr/>
        </p:nvSpPr>
        <p:spPr>
          <a:xfrm>
            <a:off x="413359" y="237994"/>
            <a:ext cx="3917867" cy="369332"/>
          </a:xfrm>
          <a:prstGeom prst="rect">
            <a:avLst/>
          </a:prstGeom>
          <a:noFill/>
        </p:spPr>
        <p:txBody>
          <a:bodyPr wrap="none" rtlCol="0">
            <a:spAutoFit/>
          </a:bodyPr>
          <a:lstStyle/>
          <a:p>
            <a:r>
              <a:rPr lang="en-US" b="1" dirty="0"/>
              <a:t>Go To Market Modeling / Playground</a:t>
            </a:r>
          </a:p>
        </p:txBody>
      </p:sp>
      <p:sp>
        <p:nvSpPr>
          <p:cNvPr id="5" name="TextBox 4">
            <a:extLst>
              <a:ext uri="{FF2B5EF4-FFF2-40B4-BE49-F238E27FC236}">
                <a16:creationId xmlns:a16="http://schemas.microsoft.com/office/drawing/2014/main" id="{DF317631-CBA3-B1D6-F0EB-0EEBFE51F3AE}"/>
              </a:ext>
            </a:extLst>
          </p:cNvPr>
          <p:cNvSpPr txBox="1"/>
          <p:nvPr/>
        </p:nvSpPr>
        <p:spPr>
          <a:xfrm>
            <a:off x="413359" y="776614"/>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Commercial Strategy and Field Readiness</a:t>
            </a:r>
          </a:p>
          <a:p>
            <a:pPr algn="l">
              <a:buNone/>
            </a:pPr>
            <a:r>
              <a:rPr lang="en-US" sz="1400" b="1" i="0" u="none" strike="noStrike" dirty="0">
                <a:solidFill>
                  <a:srgbClr val="000000"/>
                </a:solidFill>
                <a:effectLst/>
              </a:rPr>
              <a:t>1. Sales Force Strategy</a:t>
            </a:r>
          </a:p>
          <a:p>
            <a:pPr algn="l">
              <a:buFont typeface="Arial" panose="020B0604020202020204" pitchFamily="34" charset="0"/>
              <a:buChar char="•"/>
            </a:pPr>
            <a:r>
              <a:rPr lang="en-US" sz="1400" b="0" i="0" u="none" strike="noStrike" dirty="0">
                <a:solidFill>
                  <a:srgbClr val="000000"/>
                </a:solidFill>
                <a:effectLst/>
              </a:rPr>
              <a:t>Sales model design: primary care vs. specialty; contract vs. in-house.</a:t>
            </a:r>
          </a:p>
          <a:p>
            <a:pPr algn="l">
              <a:buFont typeface="Arial" panose="020B0604020202020204" pitchFamily="34" charset="0"/>
              <a:buChar char="•"/>
            </a:pPr>
            <a:r>
              <a:rPr lang="en-US" sz="1400" b="0" i="0" u="none" strike="noStrike" dirty="0">
                <a:solidFill>
                  <a:srgbClr val="000000"/>
                </a:solidFill>
                <a:effectLst/>
              </a:rPr>
              <a:t>Targeting and segmentation: HCPs, IDNs, ACOs, academic centers.</a:t>
            </a:r>
          </a:p>
          <a:p>
            <a:pPr algn="l">
              <a:buFont typeface="Arial" panose="020B0604020202020204" pitchFamily="34" charset="0"/>
              <a:buChar char="•"/>
            </a:pPr>
            <a:r>
              <a:rPr lang="en-US" sz="1400" b="0" i="0" u="none" strike="noStrike" dirty="0">
                <a:solidFill>
                  <a:srgbClr val="000000"/>
                </a:solidFill>
                <a:effectLst/>
              </a:rPr>
              <a:t>Sales force sizing, territory alignment, training and certification.</a:t>
            </a:r>
          </a:p>
          <a:p>
            <a:pPr algn="l">
              <a:buNone/>
            </a:pPr>
            <a:r>
              <a:rPr lang="en-US" sz="1400" b="1" i="0" u="none" strike="noStrike" dirty="0">
                <a:solidFill>
                  <a:srgbClr val="000000"/>
                </a:solidFill>
                <a:effectLst/>
              </a:rPr>
              <a:t>2. Customer Engagement Planning</a:t>
            </a:r>
          </a:p>
          <a:p>
            <a:pPr algn="l">
              <a:buFont typeface="Arial" panose="020B0604020202020204" pitchFamily="34" charset="0"/>
              <a:buChar char="•"/>
            </a:pPr>
            <a:r>
              <a:rPr lang="en-US" sz="1400" b="0" i="0" u="none" strike="noStrike" dirty="0">
                <a:solidFill>
                  <a:srgbClr val="000000"/>
                </a:solidFill>
                <a:effectLst/>
              </a:rPr>
              <a:t>Omnichannel strategies: in-person, email, digital detailing.</a:t>
            </a:r>
          </a:p>
          <a:p>
            <a:pPr algn="l">
              <a:buFont typeface="Arial" panose="020B0604020202020204" pitchFamily="34" charset="0"/>
              <a:buChar char="•"/>
            </a:pPr>
            <a:r>
              <a:rPr lang="en-US" sz="1400" b="0" i="0" u="none" strike="noStrike" dirty="0">
                <a:solidFill>
                  <a:srgbClr val="000000"/>
                </a:solidFill>
                <a:effectLst/>
              </a:rPr>
              <a:t>Rep-triggered content vs. self-service HCP portals.</a:t>
            </a:r>
          </a:p>
          <a:p>
            <a:pPr algn="l">
              <a:buFont typeface="Arial" panose="020B0604020202020204" pitchFamily="34" charset="0"/>
              <a:buChar char="•"/>
            </a:pPr>
            <a:r>
              <a:rPr lang="en-US" sz="1400" b="0" i="0" u="none" strike="noStrike" dirty="0">
                <a:solidFill>
                  <a:srgbClr val="000000"/>
                </a:solidFill>
                <a:effectLst/>
              </a:rPr>
              <a:t>CRM deployment and enablement.</a:t>
            </a:r>
          </a:p>
          <a:p>
            <a:pPr algn="l">
              <a:buNone/>
            </a:pPr>
            <a:r>
              <a:rPr lang="en-US" sz="1400" b="1" i="0" u="none" strike="noStrike" dirty="0">
                <a:solidFill>
                  <a:srgbClr val="000000"/>
                </a:solidFill>
                <a:effectLst/>
              </a:rPr>
              <a:t>3. Field Medical and Access Teams</a:t>
            </a:r>
          </a:p>
          <a:p>
            <a:pPr algn="l">
              <a:buFont typeface="Arial" panose="020B0604020202020204" pitchFamily="34" charset="0"/>
              <a:buChar char="•"/>
            </a:pPr>
            <a:r>
              <a:rPr lang="en-US" sz="1400" b="0" i="0" u="none" strike="noStrike" dirty="0">
                <a:solidFill>
                  <a:srgbClr val="000000"/>
                </a:solidFill>
                <a:effectLst/>
              </a:rPr>
              <a:t>MSL deployment strategy.</a:t>
            </a:r>
          </a:p>
          <a:p>
            <a:pPr algn="l">
              <a:buFont typeface="Arial" panose="020B0604020202020204" pitchFamily="34" charset="0"/>
              <a:buChar char="•"/>
            </a:pPr>
            <a:r>
              <a:rPr lang="en-US" sz="1400" b="0" i="0" u="none" strike="noStrike" dirty="0">
                <a:solidFill>
                  <a:srgbClr val="000000"/>
                </a:solidFill>
                <a:effectLst/>
              </a:rPr>
              <a:t>Account manager and payer liaison planning.</a:t>
            </a:r>
          </a:p>
          <a:p>
            <a:pPr algn="l">
              <a:buFont typeface="Arial" panose="020B0604020202020204" pitchFamily="34" charset="0"/>
              <a:buChar char="•"/>
            </a:pPr>
            <a:r>
              <a:rPr lang="en-US" sz="1400" b="0" i="0" u="none" strike="noStrike" dirty="0">
                <a:solidFill>
                  <a:srgbClr val="000000"/>
                </a:solidFill>
                <a:effectLst/>
              </a:rPr>
              <a:t>Pull-through strategy and co-pay assistance.</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Marketing and Demand Generation</a:t>
            </a:r>
          </a:p>
          <a:p>
            <a:pPr algn="l">
              <a:buNone/>
            </a:pPr>
            <a:r>
              <a:rPr lang="en-US" sz="1400" b="1" i="0" u="none" strike="noStrike" dirty="0">
                <a:solidFill>
                  <a:srgbClr val="000000"/>
                </a:solidFill>
                <a:effectLst/>
              </a:rPr>
              <a:t>1. HCP Marketing</a:t>
            </a:r>
          </a:p>
          <a:p>
            <a:pPr algn="l">
              <a:buFont typeface="Arial" panose="020B0604020202020204" pitchFamily="34" charset="0"/>
              <a:buChar char="•"/>
            </a:pPr>
            <a:r>
              <a:rPr lang="en-US" sz="1400" b="0" i="0" u="none" strike="noStrike" dirty="0">
                <a:solidFill>
                  <a:srgbClr val="000000"/>
                </a:solidFill>
                <a:effectLst/>
              </a:rPr>
              <a:t>Disease state awareness campaigns.</a:t>
            </a:r>
          </a:p>
          <a:p>
            <a:pPr algn="l">
              <a:buFont typeface="Arial" panose="020B0604020202020204" pitchFamily="34" charset="0"/>
              <a:buChar char="•"/>
            </a:pPr>
            <a:r>
              <a:rPr lang="en-US" sz="1400" b="0" i="0" u="none" strike="noStrike" dirty="0">
                <a:solidFill>
                  <a:srgbClr val="000000"/>
                </a:solidFill>
                <a:effectLst/>
              </a:rPr>
              <a:t>MOA (mechanism of action) education.</a:t>
            </a:r>
          </a:p>
          <a:p>
            <a:pPr algn="l">
              <a:buFont typeface="Arial" panose="020B0604020202020204" pitchFamily="34" charset="0"/>
              <a:buChar char="•"/>
            </a:pPr>
            <a:r>
              <a:rPr lang="en-US" sz="1400" b="0" i="0" u="none" strike="noStrike" dirty="0">
                <a:solidFill>
                  <a:srgbClr val="000000"/>
                </a:solidFill>
                <a:effectLst/>
              </a:rPr>
              <a:t>Journal ads, med ed, webinars, and direct mail.</a:t>
            </a:r>
          </a:p>
          <a:p>
            <a:pPr algn="l">
              <a:buNone/>
            </a:pPr>
            <a:r>
              <a:rPr lang="en-US" sz="1400" b="1" i="0" u="none" strike="noStrike" dirty="0">
                <a:solidFill>
                  <a:srgbClr val="000000"/>
                </a:solidFill>
                <a:effectLst/>
              </a:rPr>
              <a:t>2. DTC / DTP (Direct to Consumer / Patient) Marketing</a:t>
            </a:r>
          </a:p>
          <a:p>
            <a:pPr algn="l">
              <a:buFont typeface="Arial" panose="020B0604020202020204" pitchFamily="34" charset="0"/>
              <a:buChar char="•"/>
            </a:pPr>
            <a:r>
              <a:rPr lang="en-US" sz="1400" b="0" i="0" u="none" strike="noStrike" dirty="0">
                <a:solidFill>
                  <a:srgbClr val="000000"/>
                </a:solidFill>
                <a:effectLst/>
              </a:rPr>
              <a:t>Patient awareness and activation campaigns.</a:t>
            </a:r>
          </a:p>
          <a:p>
            <a:pPr algn="l">
              <a:buFont typeface="Arial" panose="020B0604020202020204" pitchFamily="34" charset="0"/>
              <a:buChar char="•"/>
            </a:pPr>
            <a:r>
              <a:rPr lang="en-US" sz="1400" b="0" i="0" u="none" strike="noStrike" dirty="0">
                <a:solidFill>
                  <a:srgbClr val="000000"/>
                </a:solidFill>
                <a:effectLst/>
              </a:rPr>
              <a:t>Search, social, content strategy.</a:t>
            </a:r>
          </a:p>
          <a:p>
            <a:pPr algn="l">
              <a:buFont typeface="Arial" panose="020B0604020202020204" pitchFamily="34" charset="0"/>
              <a:buChar char="•"/>
            </a:pPr>
            <a:r>
              <a:rPr lang="en-US" sz="1400" b="0" i="0" u="none" strike="noStrike" dirty="0">
                <a:solidFill>
                  <a:srgbClr val="000000"/>
                </a:solidFill>
                <a:effectLst/>
              </a:rPr>
              <a:t>Patient support programs, starter kits, nurse navigators.</a:t>
            </a:r>
          </a:p>
          <a:p>
            <a:pPr algn="l">
              <a:buNone/>
            </a:pPr>
            <a:r>
              <a:rPr lang="en-US" sz="1400" b="1" i="0" u="none" strike="noStrike" dirty="0">
                <a:solidFill>
                  <a:srgbClr val="000000"/>
                </a:solidFill>
                <a:effectLst/>
              </a:rPr>
              <a:t>3. Peer-to-Peer and KOL Activation</a:t>
            </a:r>
          </a:p>
          <a:p>
            <a:pPr algn="l">
              <a:buFont typeface="Arial" panose="020B0604020202020204" pitchFamily="34" charset="0"/>
              <a:buChar char="•"/>
            </a:pPr>
            <a:r>
              <a:rPr lang="en-US" sz="1400" b="0" i="0" u="none" strike="noStrike" dirty="0">
                <a:solidFill>
                  <a:srgbClr val="000000"/>
                </a:solidFill>
                <a:effectLst/>
              </a:rPr>
              <a:t>Speaker bureau programs.</a:t>
            </a:r>
          </a:p>
          <a:p>
            <a:pPr algn="l">
              <a:buFont typeface="Arial" panose="020B0604020202020204" pitchFamily="34" charset="0"/>
              <a:buChar char="•"/>
            </a:pPr>
            <a:r>
              <a:rPr lang="en-US" sz="1400" b="0" i="0" u="none" strike="noStrike" dirty="0">
                <a:solidFill>
                  <a:srgbClr val="000000"/>
                </a:solidFill>
                <a:effectLst/>
              </a:rPr>
              <a:t>Advisory boards and roundtables.</a:t>
            </a:r>
          </a:p>
          <a:p>
            <a:pPr algn="l">
              <a:buFont typeface="Arial" panose="020B0604020202020204" pitchFamily="34" charset="0"/>
              <a:buChar char="•"/>
            </a:pPr>
            <a:r>
              <a:rPr lang="en-US" sz="1400" b="0" i="0" u="none" strike="noStrike" dirty="0">
                <a:solidFill>
                  <a:srgbClr val="000000"/>
                </a:solidFill>
                <a:effectLst/>
              </a:rPr>
              <a:t>Regional symposiums and conference presence.</a:t>
            </a:r>
          </a:p>
        </p:txBody>
      </p:sp>
      <p:cxnSp>
        <p:nvCxnSpPr>
          <p:cNvPr id="7" name="Straight Connector 6">
            <a:extLst>
              <a:ext uri="{FF2B5EF4-FFF2-40B4-BE49-F238E27FC236}">
                <a16:creationId xmlns:a16="http://schemas.microsoft.com/office/drawing/2014/main" id="{36E6E66A-AD30-7BCD-EEFB-99EAF5B72E41}"/>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094B09B-D5A4-1746-1691-9F4528B7A04A}"/>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42845763-ED29-E5CF-73AD-EB42050BE3C9}"/>
              </a:ext>
            </a:extLst>
          </p:cNvPr>
          <p:cNvSpPr txBox="1"/>
          <p:nvPr/>
        </p:nvSpPr>
        <p:spPr>
          <a:xfrm>
            <a:off x="9131642" y="778476"/>
            <a:ext cx="2656703" cy="3539430"/>
          </a:xfrm>
          <a:prstGeom prst="rect">
            <a:avLst/>
          </a:prstGeom>
          <a:noFill/>
        </p:spPr>
        <p:txBody>
          <a:bodyPr wrap="square" rtlCol="0">
            <a:spAutoFit/>
          </a:bodyPr>
          <a:lstStyle/>
          <a:p>
            <a:r>
              <a:rPr lang="en-US" sz="1400" dirty="0">
                <a:hlinkClick r:id="rId2"/>
              </a:rPr>
              <a:t>https://www.mckinsey.com</a:t>
            </a:r>
            <a:endParaRPr lang="en-US" sz="1400" dirty="0"/>
          </a:p>
          <a:p>
            <a:endParaRPr lang="en-US" sz="1400" dirty="0"/>
          </a:p>
          <a:p>
            <a:r>
              <a:rPr lang="en-US" sz="1400" b="0" i="0" dirty="0">
                <a:effectLst/>
                <a:hlinkClick r:id="rId3"/>
              </a:rPr>
              <a:t>https://www.pm360online.com</a:t>
            </a:r>
            <a:endParaRPr lang="en-US" sz="1400" b="0" i="0" dirty="0">
              <a:effectLst/>
            </a:endParaRPr>
          </a:p>
          <a:p>
            <a:endParaRPr lang="en-US" sz="1400" dirty="0"/>
          </a:p>
          <a:p>
            <a:r>
              <a:rPr lang="en-US" sz="1400" b="0" i="0" dirty="0">
                <a:effectLst/>
                <a:hlinkClick r:id="rId4"/>
              </a:rPr>
              <a:t>https://www.pharmexec.com</a:t>
            </a:r>
            <a:endParaRPr lang="en-US" sz="1400" b="0" i="0" dirty="0">
              <a:effectLst/>
            </a:endParaRPr>
          </a:p>
          <a:p>
            <a:endParaRPr lang="en-US" sz="1400" dirty="0"/>
          </a:p>
          <a:p>
            <a:r>
              <a:rPr lang="en-US" sz="1400" dirty="0">
                <a:hlinkClick r:id="rId5"/>
              </a:rPr>
              <a:t>https://www.kff.org</a:t>
            </a:r>
            <a:endParaRPr lang="en-US" sz="1400" dirty="0"/>
          </a:p>
          <a:p>
            <a:endParaRPr lang="en-US" sz="1400" dirty="0"/>
          </a:p>
          <a:p>
            <a:r>
              <a:rPr lang="en-US" sz="1400" dirty="0">
                <a:hlinkClick r:id="rId6"/>
              </a:rPr>
              <a:t>https://www.nice.org.uk</a:t>
            </a:r>
            <a:endParaRPr lang="en-US" sz="1400" dirty="0"/>
          </a:p>
          <a:p>
            <a:endParaRPr lang="en-US" sz="1400" dirty="0"/>
          </a:p>
          <a:p>
            <a:r>
              <a:rPr lang="en-US" sz="1400" dirty="0">
                <a:hlinkClick r:id="rId7"/>
              </a:rPr>
              <a:t>https://www.who.int</a:t>
            </a:r>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206070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CF5F4-C724-3A4E-C491-E0FC94ED3F7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A726F66-5DBC-2B71-5F28-9477404FDA2B}"/>
              </a:ext>
            </a:extLst>
          </p:cNvPr>
          <p:cNvSpPr txBox="1"/>
          <p:nvPr/>
        </p:nvSpPr>
        <p:spPr>
          <a:xfrm>
            <a:off x="413359" y="237994"/>
            <a:ext cx="2039789" cy="369332"/>
          </a:xfrm>
          <a:prstGeom prst="rect">
            <a:avLst/>
          </a:prstGeom>
          <a:noFill/>
        </p:spPr>
        <p:txBody>
          <a:bodyPr wrap="none" rtlCol="0">
            <a:spAutoFit/>
          </a:bodyPr>
          <a:lstStyle/>
          <a:p>
            <a:r>
              <a:rPr lang="en-US" b="1" dirty="0"/>
              <a:t>Product Overview</a:t>
            </a:r>
          </a:p>
        </p:txBody>
      </p:sp>
      <p:sp>
        <p:nvSpPr>
          <p:cNvPr id="5" name="TextBox 4">
            <a:extLst>
              <a:ext uri="{FF2B5EF4-FFF2-40B4-BE49-F238E27FC236}">
                <a16:creationId xmlns:a16="http://schemas.microsoft.com/office/drawing/2014/main" id="{E5FC36A2-5B19-B48A-AC61-60DA324E004C}"/>
              </a:ext>
            </a:extLst>
          </p:cNvPr>
          <p:cNvSpPr txBox="1"/>
          <p:nvPr/>
        </p:nvSpPr>
        <p:spPr>
          <a:xfrm>
            <a:off x="413359" y="776614"/>
            <a:ext cx="8038662" cy="5816977"/>
          </a:xfrm>
          <a:prstGeom prst="rect">
            <a:avLst/>
          </a:prstGeom>
          <a:noFill/>
        </p:spPr>
        <p:txBody>
          <a:bodyPr wrap="square" rtlCol="0">
            <a:spAutoFit/>
          </a:bodyPr>
          <a:lstStyle/>
          <a:p>
            <a:pPr rtl="0">
              <a:buNone/>
            </a:pPr>
            <a:r>
              <a:rPr lang="en-US" sz="1200" b="0" i="0" u="none" strike="noStrike" dirty="0">
                <a:solidFill>
                  <a:srgbClr val="000000"/>
                </a:solidFill>
                <a:effectLst/>
              </a:rPr>
              <a:t>As of now, Bayer has not publicly disclosed specific pricing details or reimbursement strategies for </a:t>
            </a:r>
            <a:r>
              <a:rPr lang="en-US" sz="1200" b="0" i="0" u="none" strike="noStrike" dirty="0" err="1">
                <a:solidFill>
                  <a:srgbClr val="000000"/>
                </a:solidFill>
                <a:effectLst/>
              </a:rPr>
              <a:t>elinzanetant</a:t>
            </a:r>
            <a:r>
              <a:rPr lang="en-US" sz="1200" b="0" i="0" u="none" strike="noStrike" dirty="0">
                <a:solidFill>
                  <a:srgbClr val="000000"/>
                </a:solidFill>
                <a:effectLst/>
              </a:rPr>
              <a:t> in the United States, United Kingdom, or European Union. However, several factors suggest how Bayer might approach market access and pricing for this non-hormonal treatment for vasomotor symptoms (VMS) associated with menopause:</a:t>
            </a:r>
          </a:p>
          <a:p>
            <a:pPr rtl="0">
              <a:buNone/>
            </a:pPr>
            <a:br>
              <a:rPr lang="en-US" sz="1200" b="0" i="0" u="none" strike="noStrike" dirty="0">
                <a:solidFill>
                  <a:srgbClr val="000000"/>
                </a:solidFill>
                <a:effectLst/>
              </a:rPr>
            </a:br>
            <a:r>
              <a:rPr lang="en-US" sz="1200" b="0" i="0" u="none" strike="noStrike" dirty="0">
                <a:solidFill>
                  <a:srgbClr val="000000"/>
                </a:solidFill>
                <a:effectLst/>
              </a:rPr>
              <a:t>Market Context and Competitive Landscape: </a:t>
            </a:r>
            <a:r>
              <a:rPr lang="en-US" sz="1200" b="0" i="0" u="none" strike="noStrike" dirty="0" err="1">
                <a:solidFill>
                  <a:srgbClr val="000000"/>
                </a:solidFill>
                <a:effectLst/>
              </a:rPr>
              <a:t>Elinzanetant</a:t>
            </a:r>
            <a:r>
              <a:rPr lang="en-US" sz="1200" b="0" i="0" u="none" strike="noStrike" dirty="0">
                <a:solidFill>
                  <a:srgbClr val="000000"/>
                </a:solidFill>
                <a:effectLst/>
              </a:rPr>
              <a:t> is poised to enter a market where Astellas' </a:t>
            </a:r>
            <a:r>
              <a:rPr lang="en-US" sz="1200" b="0" i="0" u="none" strike="noStrike" dirty="0" err="1">
                <a:solidFill>
                  <a:srgbClr val="000000"/>
                </a:solidFill>
                <a:effectLst/>
              </a:rPr>
              <a:t>Veozah</a:t>
            </a:r>
            <a:r>
              <a:rPr lang="en-US" sz="1200" b="0" i="0" u="none" strike="noStrike" dirty="0">
                <a:solidFill>
                  <a:srgbClr val="000000"/>
                </a:solidFill>
                <a:effectLst/>
              </a:rPr>
              <a:t> (</a:t>
            </a:r>
            <a:r>
              <a:rPr lang="en-US" sz="1200" b="0" i="0" u="none" strike="noStrike" dirty="0" err="1">
                <a:solidFill>
                  <a:srgbClr val="000000"/>
                </a:solidFill>
                <a:effectLst/>
              </a:rPr>
              <a:t>fezolinetant</a:t>
            </a:r>
            <a:r>
              <a:rPr lang="en-US" sz="1200" b="0" i="0" u="none" strike="noStrike" dirty="0">
                <a:solidFill>
                  <a:srgbClr val="000000"/>
                </a:solidFill>
                <a:effectLst/>
              </a:rPr>
              <a:t>), another non-hormonal treatment for VMS, is already available. </a:t>
            </a:r>
            <a:r>
              <a:rPr lang="en-US" sz="1200" b="0" i="0" u="none" strike="noStrike" dirty="0" err="1">
                <a:solidFill>
                  <a:srgbClr val="000000"/>
                </a:solidFill>
                <a:effectLst/>
              </a:rPr>
              <a:t>Veozah</a:t>
            </a:r>
            <a:r>
              <a:rPr lang="en-US" sz="1200" b="0" i="0" u="none" strike="noStrike" dirty="0">
                <a:solidFill>
                  <a:srgbClr val="000000"/>
                </a:solidFill>
                <a:effectLst/>
              </a:rPr>
              <a:t> was launched with a list price of approximately $550 per month in the U.S., which is about three times higher than the cost-effective threshold suggested by the Institute for Clinical and Economic Review (ICER). </a:t>
            </a:r>
            <a:r>
              <a:rPr lang="en-US" sz="1200" b="0" i="0" u="none" strike="noStrike" dirty="0" err="1">
                <a:solidFill>
                  <a:srgbClr val="000000"/>
                </a:solidFill>
                <a:effectLst/>
              </a:rPr>
              <a:t>Veozah's</a:t>
            </a:r>
            <a:r>
              <a:rPr lang="en-US" sz="1200" b="0" i="0" u="none" strike="noStrike" dirty="0">
                <a:solidFill>
                  <a:srgbClr val="000000"/>
                </a:solidFill>
                <a:effectLst/>
              </a:rPr>
              <a:t> uptake has been slower than anticipated, partly due to reimbursement challenges and competition from more affordable hormone replacement therapies.</a:t>
            </a:r>
          </a:p>
          <a:p>
            <a:pPr rtl="0">
              <a:buNone/>
            </a:pPr>
            <a:br>
              <a:rPr lang="en-US" sz="1200" b="0" i="0" u="none" strike="noStrike" dirty="0">
                <a:solidFill>
                  <a:srgbClr val="000000"/>
                </a:solidFill>
                <a:effectLst/>
              </a:rPr>
            </a:br>
            <a:r>
              <a:rPr lang="en-US" sz="1200" b="0" i="0" u="none" strike="noStrike" dirty="0">
                <a:solidFill>
                  <a:srgbClr val="000000"/>
                </a:solidFill>
                <a:effectLst/>
              </a:rPr>
              <a:t>Bayer's Strategic Considerations: Given the hurdles faced by </a:t>
            </a:r>
            <a:r>
              <a:rPr lang="en-US" sz="1200" b="0" i="0" u="none" strike="noStrike" dirty="0" err="1">
                <a:solidFill>
                  <a:srgbClr val="000000"/>
                </a:solidFill>
                <a:effectLst/>
              </a:rPr>
              <a:t>Veozah</a:t>
            </a:r>
            <a:r>
              <a:rPr lang="en-US" sz="1200" b="0" i="0" u="none" strike="noStrike" dirty="0">
                <a:solidFill>
                  <a:srgbClr val="000000"/>
                </a:solidFill>
                <a:effectLst/>
              </a:rPr>
              <a:t>, Bayer may consider a more competitive pricing strategy for </a:t>
            </a:r>
            <a:r>
              <a:rPr lang="en-US" sz="1200" b="0" i="0" u="none" strike="noStrike" dirty="0" err="1">
                <a:solidFill>
                  <a:srgbClr val="000000"/>
                </a:solidFill>
                <a:effectLst/>
              </a:rPr>
              <a:t>elinzanetant</a:t>
            </a:r>
            <a:r>
              <a:rPr lang="en-US" sz="1200" b="0" i="0" u="none" strike="noStrike" dirty="0">
                <a:solidFill>
                  <a:srgbClr val="000000"/>
                </a:solidFill>
                <a:effectLst/>
              </a:rPr>
              <a:t> to facilitate broader market access and payer acceptance. This could involve setting a price point that balances affordability with the drug's value proposition as a non-hormonal alternative for women who cannot or prefer not to use HRT.</a:t>
            </a:r>
          </a:p>
          <a:p>
            <a:pPr rtl="0">
              <a:buNone/>
            </a:pPr>
            <a:br>
              <a:rPr lang="en-US" sz="1200" b="0" i="0" u="none" strike="noStrike" dirty="0">
                <a:solidFill>
                  <a:srgbClr val="000000"/>
                </a:solidFill>
                <a:effectLst/>
              </a:rPr>
            </a:br>
            <a:r>
              <a:rPr lang="en-US" sz="1200" b="0" i="0" u="none" strike="noStrike" dirty="0">
                <a:solidFill>
                  <a:srgbClr val="000000"/>
                </a:solidFill>
                <a:effectLst/>
              </a:rPr>
              <a:t>Bayer has expressed intentions to leverage its established presence in women's health to support </a:t>
            </a:r>
            <a:r>
              <a:rPr lang="en-US" sz="1200" b="0" i="0" u="none" strike="noStrike" dirty="0" err="1">
                <a:solidFill>
                  <a:srgbClr val="000000"/>
                </a:solidFill>
                <a:effectLst/>
              </a:rPr>
              <a:t>elinzanetant's</a:t>
            </a:r>
            <a:r>
              <a:rPr lang="en-US" sz="1200" b="0" i="0" u="none" strike="noStrike" dirty="0">
                <a:solidFill>
                  <a:srgbClr val="000000"/>
                </a:solidFill>
                <a:effectLst/>
              </a:rPr>
              <a:t> launch. This includes engaging with healthcare professionals and payers to communicate the clinical benefits demonstrated in the OASIS trials, such as significant reductions in VMS frequency and severity, as well as improvements in sleep disturbances and quality of life.</a:t>
            </a:r>
          </a:p>
          <a:p>
            <a:pPr rtl="0">
              <a:buNone/>
            </a:pPr>
            <a:br>
              <a:rPr lang="en-US" sz="1200" b="0" i="0" u="none" strike="noStrike" dirty="0">
                <a:solidFill>
                  <a:srgbClr val="000000"/>
                </a:solidFill>
                <a:effectLst/>
              </a:rPr>
            </a:br>
            <a:r>
              <a:rPr lang="en-US" sz="1200" b="0" i="0" u="none" strike="noStrike" dirty="0">
                <a:solidFill>
                  <a:srgbClr val="000000"/>
                </a:solidFill>
                <a:effectLst/>
              </a:rPr>
              <a:t>Regulatory and Market Access Efforts: Bayer has submitted regulatory applications for </a:t>
            </a:r>
            <a:r>
              <a:rPr lang="en-US" sz="1200" b="0" i="0" u="none" strike="noStrike" dirty="0" err="1">
                <a:solidFill>
                  <a:srgbClr val="000000"/>
                </a:solidFill>
                <a:effectLst/>
              </a:rPr>
              <a:t>elinzanetant</a:t>
            </a:r>
            <a:r>
              <a:rPr lang="en-US" sz="1200" b="0" i="0" u="none" strike="noStrike" dirty="0">
                <a:solidFill>
                  <a:srgbClr val="000000"/>
                </a:solidFill>
                <a:effectLst/>
              </a:rPr>
              <a:t> in multiple regions, including the U.S. FDA, the UK's Medicines and Healthcare products Regulatory Agency (MHRA), and the European Medicines Agency (EMA). These submissions are based on positive outcomes from the OASIS clinical trial program.</a:t>
            </a:r>
          </a:p>
          <a:p>
            <a:pPr rtl="0">
              <a:buNone/>
            </a:pPr>
            <a:br>
              <a:rPr lang="en-US" sz="1200" b="0" i="0" u="none" strike="noStrike" dirty="0">
                <a:solidFill>
                  <a:srgbClr val="000000"/>
                </a:solidFill>
                <a:effectLst/>
              </a:rPr>
            </a:br>
            <a:r>
              <a:rPr lang="en-US" sz="1200" b="0" i="0" u="none" strike="noStrike" dirty="0">
                <a:solidFill>
                  <a:srgbClr val="000000"/>
                </a:solidFill>
                <a:effectLst/>
              </a:rPr>
              <a:t>While specific reimbursement negotiations have not been detailed publicly, Bayer's proactive regulatory submissions suggest a commitment to securing market access across key regions.</a:t>
            </a:r>
          </a:p>
          <a:p>
            <a:pPr rtl="0">
              <a:buNone/>
            </a:pPr>
            <a:br>
              <a:rPr lang="en-US" sz="1200" b="0" i="0" u="none" strike="noStrike" dirty="0">
                <a:solidFill>
                  <a:srgbClr val="000000"/>
                </a:solidFill>
                <a:effectLst/>
              </a:rPr>
            </a:br>
            <a:r>
              <a:rPr lang="en-US" sz="1200" b="0" i="0" u="none" strike="noStrike" dirty="0">
                <a:solidFill>
                  <a:srgbClr val="000000"/>
                </a:solidFill>
                <a:effectLst/>
              </a:rPr>
              <a:t>Conclusion: Although exact pricing and reimbursement details for </a:t>
            </a:r>
            <a:r>
              <a:rPr lang="en-US" sz="1200" b="0" i="0" u="none" strike="noStrike" dirty="0" err="1">
                <a:solidFill>
                  <a:srgbClr val="000000"/>
                </a:solidFill>
                <a:effectLst/>
              </a:rPr>
              <a:t>elinzanetant</a:t>
            </a:r>
            <a:r>
              <a:rPr lang="en-US" sz="1200" b="0" i="0" u="none" strike="noStrike" dirty="0">
                <a:solidFill>
                  <a:srgbClr val="000000"/>
                </a:solidFill>
                <a:effectLst/>
              </a:rPr>
              <a:t> remain undisclosed, Bayer's strategic positioning, awareness of market dynamics, and emphasis on the drug's clinical benefits indicate a thoughtful approach to market access. As </a:t>
            </a:r>
            <a:r>
              <a:rPr lang="en-US" sz="1200" b="0" i="0" u="none" strike="noStrike" dirty="0" err="1">
                <a:solidFill>
                  <a:srgbClr val="000000"/>
                </a:solidFill>
                <a:effectLst/>
              </a:rPr>
              <a:t>elinzanetant</a:t>
            </a:r>
            <a:r>
              <a:rPr lang="en-US" sz="1200" b="0" i="0" u="none" strike="noStrike" dirty="0">
                <a:solidFill>
                  <a:srgbClr val="000000"/>
                </a:solidFill>
                <a:effectLst/>
              </a:rPr>
              <a:t> progresses through regulatory reviews, further information on pricing and reimbursement strategies is expected to emerge.</a:t>
            </a:r>
          </a:p>
        </p:txBody>
      </p:sp>
      <p:cxnSp>
        <p:nvCxnSpPr>
          <p:cNvPr id="7" name="Straight Connector 6">
            <a:extLst>
              <a:ext uri="{FF2B5EF4-FFF2-40B4-BE49-F238E27FC236}">
                <a16:creationId xmlns:a16="http://schemas.microsoft.com/office/drawing/2014/main" id="{5A3A696B-87C9-366A-688C-5B987AC6F064}"/>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039E37D-858C-0A66-5892-DA9E5D2A9092}"/>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09CF1B01-50D7-2DBF-638A-16B16339B484}"/>
              </a:ext>
            </a:extLst>
          </p:cNvPr>
          <p:cNvSpPr txBox="1"/>
          <p:nvPr/>
        </p:nvSpPr>
        <p:spPr>
          <a:xfrm>
            <a:off x="9131642" y="778476"/>
            <a:ext cx="2656703" cy="738664"/>
          </a:xfrm>
          <a:prstGeom prst="rect">
            <a:avLst/>
          </a:prstGeom>
          <a:noFill/>
        </p:spPr>
        <p:txBody>
          <a:bodyPr wrap="square" rtlCol="0">
            <a:spAutoFit/>
          </a:bodyPr>
          <a:lstStyle/>
          <a:p>
            <a:r>
              <a:rPr lang="en-US" sz="1400" dirty="0">
                <a:hlinkClick r:id="rId2"/>
              </a:rPr>
              <a:t>https://pharmaphorum.com</a:t>
            </a:r>
            <a:endParaRPr lang="en-US" sz="1400" dirty="0"/>
          </a:p>
          <a:p>
            <a:endParaRPr lang="en-US" sz="1400" dirty="0"/>
          </a:p>
          <a:p>
            <a:endParaRPr lang="en-US" sz="1400" dirty="0"/>
          </a:p>
        </p:txBody>
      </p:sp>
    </p:spTree>
    <p:extLst>
      <p:ext uri="{BB962C8B-B14F-4D97-AF65-F5344CB8AC3E}">
        <p14:creationId xmlns:p14="http://schemas.microsoft.com/office/powerpoint/2010/main" val="1885310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0E809-40DB-074F-FBDC-0F3E2FE8B28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C50ACE3-0D31-4499-22A3-E0810B290025}"/>
              </a:ext>
            </a:extLst>
          </p:cNvPr>
          <p:cNvSpPr txBox="1"/>
          <p:nvPr/>
        </p:nvSpPr>
        <p:spPr>
          <a:xfrm>
            <a:off x="413359" y="237994"/>
            <a:ext cx="3917867" cy="369332"/>
          </a:xfrm>
          <a:prstGeom prst="rect">
            <a:avLst/>
          </a:prstGeom>
          <a:noFill/>
        </p:spPr>
        <p:txBody>
          <a:bodyPr wrap="none" rtlCol="0">
            <a:spAutoFit/>
          </a:bodyPr>
          <a:lstStyle/>
          <a:p>
            <a:r>
              <a:rPr lang="en-US" b="1" dirty="0"/>
              <a:t>Go To Market Modeling / Playground</a:t>
            </a:r>
          </a:p>
        </p:txBody>
      </p:sp>
      <p:sp>
        <p:nvSpPr>
          <p:cNvPr id="5" name="TextBox 4">
            <a:extLst>
              <a:ext uri="{FF2B5EF4-FFF2-40B4-BE49-F238E27FC236}">
                <a16:creationId xmlns:a16="http://schemas.microsoft.com/office/drawing/2014/main" id="{814E0488-0FC2-6454-78CB-0906E2F37D87}"/>
              </a:ext>
            </a:extLst>
          </p:cNvPr>
          <p:cNvSpPr txBox="1"/>
          <p:nvPr/>
        </p:nvSpPr>
        <p:spPr>
          <a:xfrm>
            <a:off x="413359" y="776614"/>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Launch Execution</a:t>
            </a:r>
          </a:p>
          <a:p>
            <a:pPr algn="l">
              <a:buNone/>
            </a:pPr>
            <a:r>
              <a:rPr lang="en-US" sz="1400" b="1" i="0" u="none" strike="noStrike" dirty="0">
                <a:solidFill>
                  <a:srgbClr val="000000"/>
                </a:solidFill>
                <a:effectLst/>
              </a:rPr>
              <a:t>1. Launch Readiness and Operations</a:t>
            </a:r>
          </a:p>
          <a:p>
            <a:pPr algn="l">
              <a:buFont typeface="Arial" panose="020B0604020202020204" pitchFamily="34" charset="0"/>
              <a:buChar char="•"/>
            </a:pPr>
            <a:r>
              <a:rPr lang="en-US" sz="1400" b="0" i="0" u="none" strike="noStrike" dirty="0">
                <a:solidFill>
                  <a:srgbClr val="000000"/>
                </a:solidFill>
                <a:effectLst/>
              </a:rPr>
              <a:t>Launch excellence frameworks (e.g., McKinsey’s “Launch Readiness Index”).</a:t>
            </a:r>
          </a:p>
          <a:p>
            <a:pPr algn="l">
              <a:buFont typeface="Arial" panose="020B0604020202020204" pitchFamily="34" charset="0"/>
              <a:buChar char="•"/>
            </a:pPr>
            <a:r>
              <a:rPr lang="en-US" sz="1400" b="0" i="0" u="none" strike="noStrike" dirty="0">
                <a:solidFill>
                  <a:srgbClr val="000000"/>
                </a:solidFill>
                <a:effectLst/>
              </a:rPr>
              <a:t>War rooms and KPI dashboards.</a:t>
            </a:r>
          </a:p>
          <a:p>
            <a:pPr algn="l">
              <a:buFont typeface="Arial" panose="020B0604020202020204" pitchFamily="34" charset="0"/>
              <a:buChar char="•"/>
            </a:pPr>
            <a:r>
              <a:rPr lang="en-US" sz="1400" b="0" i="0" u="none" strike="noStrike" dirty="0">
                <a:solidFill>
                  <a:srgbClr val="000000"/>
                </a:solidFill>
                <a:effectLst/>
              </a:rPr>
              <a:t>Cross-functional launch teams (medical, commercial, regulatory, supply).</a:t>
            </a:r>
          </a:p>
          <a:p>
            <a:pPr algn="l">
              <a:buNone/>
            </a:pPr>
            <a:r>
              <a:rPr lang="en-US" sz="1400" b="1" i="0" u="none" strike="noStrike" dirty="0">
                <a:solidFill>
                  <a:srgbClr val="000000"/>
                </a:solidFill>
                <a:effectLst/>
              </a:rPr>
              <a:t>2. Supply Chain and Distribution Readiness</a:t>
            </a:r>
          </a:p>
          <a:p>
            <a:pPr algn="l">
              <a:buFont typeface="Arial" panose="020B0604020202020204" pitchFamily="34" charset="0"/>
              <a:buChar char="•"/>
            </a:pPr>
            <a:r>
              <a:rPr lang="en-US" sz="1400" b="0" i="0" u="none" strike="noStrike" dirty="0">
                <a:solidFill>
                  <a:srgbClr val="000000"/>
                </a:solidFill>
                <a:effectLst/>
              </a:rPr>
              <a:t>Inventory management.</a:t>
            </a:r>
          </a:p>
          <a:p>
            <a:pPr algn="l">
              <a:buFont typeface="Arial" panose="020B0604020202020204" pitchFamily="34" charset="0"/>
              <a:buChar char="•"/>
            </a:pPr>
            <a:r>
              <a:rPr lang="en-US" sz="1400" b="0" i="0" u="none" strike="noStrike" dirty="0">
                <a:solidFill>
                  <a:srgbClr val="000000"/>
                </a:solidFill>
                <a:effectLst/>
              </a:rPr>
              <a:t>Cold chain / specialty requirements.</a:t>
            </a:r>
          </a:p>
          <a:p>
            <a:pPr algn="l">
              <a:buFont typeface="Arial" panose="020B0604020202020204" pitchFamily="34" charset="0"/>
              <a:buChar char="•"/>
            </a:pPr>
            <a:r>
              <a:rPr lang="en-US" sz="1400" b="0" i="0" u="none" strike="noStrike" dirty="0">
                <a:solidFill>
                  <a:srgbClr val="000000"/>
                </a:solidFill>
                <a:effectLst/>
              </a:rPr>
              <a:t>Pharmacovigilance systems and reporting.</a:t>
            </a:r>
          </a:p>
          <a:p>
            <a:pPr algn="l">
              <a:buNone/>
            </a:pPr>
            <a:r>
              <a:rPr lang="en-US" sz="1400" b="1" i="0" u="none" strike="noStrike" dirty="0">
                <a:solidFill>
                  <a:srgbClr val="000000"/>
                </a:solidFill>
                <a:effectLst/>
              </a:rPr>
              <a:t>3. Regulatory and Legal Compliance</a:t>
            </a:r>
          </a:p>
          <a:p>
            <a:pPr algn="l">
              <a:buFont typeface="Arial" panose="020B0604020202020204" pitchFamily="34" charset="0"/>
              <a:buChar char="•"/>
            </a:pPr>
            <a:r>
              <a:rPr lang="en-US" sz="1400" b="0" i="0" u="none" strike="noStrike" dirty="0">
                <a:solidFill>
                  <a:srgbClr val="000000"/>
                </a:solidFill>
                <a:effectLst/>
              </a:rPr>
              <a:t>Promotional material review processes (MLR committees).</a:t>
            </a:r>
          </a:p>
          <a:p>
            <a:pPr algn="l">
              <a:buFont typeface="Arial" panose="020B0604020202020204" pitchFamily="34" charset="0"/>
              <a:buChar char="•"/>
            </a:pPr>
            <a:r>
              <a:rPr lang="en-US" sz="1400" b="0" i="0" u="none" strike="noStrike" dirty="0">
                <a:solidFill>
                  <a:srgbClr val="000000"/>
                </a:solidFill>
                <a:effectLst/>
              </a:rPr>
              <a:t>Sunshine Act, FDA OPDP requirements.</a:t>
            </a:r>
          </a:p>
          <a:p>
            <a:pPr algn="l">
              <a:buFont typeface="Arial" panose="020B0604020202020204" pitchFamily="34" charset="0"/>
              <a:buChar char="•"/>
            </a:pPr>
            <a:r>
              <a:rPr lang="en-US" sz="1400" b="0" i="0" u="none" strike="noStrike" dirty="0">
                <a:solidFill>
                  <a:srgbClr val="000000"/>
                </a:solidFill>
                <a:effectLst/>
              </a:rPr>
              <a:t>Labeling, packaging, and risk evaluation and mitigation strategy (REMS).</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Post-Launch and Lifecycle Management</a:t>
            </a:r>
          </a:p>
          <a:p>
            <a:pPr algn="l">
              <a:buNone/>
            </a:pPr>
            <a:r>
              <a:rPr lang="en-US" sz="1400" b="1" i="0" u="none" strike="noStrike" dirty="0">
                <a:solidFill>
                  <a:srgbClr val="000000"/>
                </a:solidFill>
                <a:effectLst/>
              </a:rPr>
              <a:t>1. Performance Tracking and Analytics</a:t>
            </a:r>
          </a:p>
          <a:p>
            <a:pPr algn="l">
              <a:buFont typeface="Arial" panose="020B0604020202020204" pitchFamily="34" charset="0"/>
              <a:buChar char="•"/>
            </a:pPr>
            <a:r>
              <a:rPr lang="en-US" sz="1400" b="0" i="0" u="none" strike="noStrike" dirty="0">
                <a:solidFill>
                  <a:srgbClr val="000000"/>
                </a:solidFill>
                <a:effectLst/>
              </a:rPr>
              <a:t>Launch KPIs: NRx/</a:t>
            </a:r>
            <a:r>
              <a:rPr lang="en-US" sz="1400" b="0" i="0" u="none" strike="noStrike" dirty="0" err="1">
                <a:solidFill>
                  <a:srgbClr val="000000"/>
                </a:solidFill>
                <a:effectLst/>
              </a:rPr>
              <a:t>TRx</a:t>
            </a:r>
            <a:r>
              <a:rPr lang="en-US" sz="1400" b="0" i="0" u="none" strike="noStrike" dirty="0">
                <a:solidFill>
                  <a:srgbClr val="000000"/>
                </a:solidFill>
                <a:effectLst/>
              </a:rPr>
              <a:t>, market share, brand awareness.</a:t>
            </a:r>
          </a:p>
          <a:p>
            <a:pPr algn="l">
              <a:buFont typeface="Arial" panose="020B0604020202020204" pitchFamily="34" charset="0"/>
              <a:buChar char="•"/>
            </a:pPr>
            <a:r>
              <a:rPr lang="en-US" sz="1400" b="0" i="0" u="none" strike="noStrike" dirty="0">
                <a:solidFill>
                  <a:srgbClr val="000000"/>
                </a:solidFill>
                <a:effectLst/>
              </a:rPr>
              <a:t>Sales force effectiveness and engagement analytics.</a:t>
            </a:r>
          </a:p>
          <a:p>
            <a:pPr algn="l">
              <a:buFont typeface="Arial" panose="020B0604020202020204" pitchFamily="34" charset="0"/>
              <a:buChar char="•"/>
            </a:pPr>
            <a:r>
              <a:rPr lang="en-US" sz="1400" b="0" i="0" u="none" strike="noStrike" dirty="0">
                <a:solidFill>
                  <a:srgbClr val="000000"/>
                </a:solidFill>
                <a:effectLst/>
              </a:rPr>
              <a:t>Digital metrics (web, social, CRM).</a:t>
            </a:r>
          </a:p>
          <a:p>
            <a:pPr algn="l">
              <a:buNone/>
            </a:pPr>
            <a:r>
              <a:rPr lang="en-US" sz="1400" b="1" i="0" u="none" strike="noStrike" dirty="0">
                <a:solidFill>
                  <a:srgbClr val="000000"/>
                </a:solidFill>
                <a:effectLst/>
              </a:rPr>
              <a:t>2. Label Expansion and LCM Strategy</a:t>
            </a:r>
          </a:p>
          <a:p>
            <a:pPr algn="l">
              <a:buFont typeface="Arial" panose="020B0604020202020204" pitchFamily="34" charset="0"/>
              <a:buChar char="•"/>
            </a:pPr>
            <a:r>
              <a:rPr lang="en-US" sz="1400" b="0" i="0" u="none" strike="noStrike" dirty="0">
                <a:solidFill>
                  <a:srgbClr val="000000"/>
                </a:solidFill>
                <a:effectLst/>
              </a:rPr>
              <a:t>New indications or lines of therapy.</a:t>
            </a:r>
          </a:p>
          <a:p>
            <a:pPr algn="l">
              <a:buFont typeface="Arial" panose="020B0604020202020204" pitchFamily="34" charset="0"/>
              <a:buChar char="•"/>
            </a:pPr>
            <a:r>
              <a:rPr lang="en-US" sz="1400" b="0" i="0" u="none" strike="noStrike" dirty="0">
                <a:solidFill>
                  <a:srgbClr val="000000"/>
                </a:solidFill>
                <a:effectLst/>
              </a:rPr>
              <a:t>Geographic expansion planning.</a:t>
            </a:r>
          </a:p>
          <a:p>
            <a:pPr algn="l">
              <a:buFont typeface="Arial" panose="020B0604020202020204" pitchFamily="34" charset="0"/>
              <a:buChar char="•"/>
            </a:pPr>
            <a:r>
              <a:rPr lang="en-US" sz="1400" b="0" i="0" u="none" strike="noStrike" dirty="0">
                <a:solidFill>
                  <a:srgbClr val="000000"/>
                </a:solidFill>
                <a:effectLst/>
              </a:rPr>
              <a:t>Formulation changes (e.g., oral to injectable).</a:t>
            </a:r>
          </a:p>
          <a:p>
            <a:pPr algn="l">
              <a:buNone/>
            </a:pPr>
            <a:r>
              <a:rPr lang="en-US" sz="1400" b="1" i="0" u="none" strike="noStrike" dirty="0">
                <a:solidFill>
                  <a:srgbClr val="000000"/>
                </a:solidFill>
                <a:effectLst/>
              </a:rPr>
              <a:t>3. Competitive Defense and Brand Evolution</a:t>
            </a:r>
          </a:p>
          <a:p>
            <a:pPr algn="l">
              <a:buFont typeface="Arial" panose="020B0604020202020204" pitchFamily="34" charset="0"/>
              <a:buChar char="•"/>
            </a:pPr>
            <a:r>
              <a:rPr lang="en-US" sz="1400" b="0" i="0" u="none" strike="noStrike" dirty="0">
                <a:solidFill>
                  <a:srgbClr val="000000"/>
                </a:solidFill>
                <a:effectLst/>
              </a:rPr>
              <a:t>Patent and exclusivity protection strategy.</a:t>
            </a:r>
          </a:p>
          <a:p>
            <a:pPr algn="l">
              <a:buFont typeface="Arial" panose="020B0604020202020204" pitchFamily="34" charset="0"/>
              <a:buChar char="•"/>
            </a:pPr>
            <a:r>
              <a:rPr lang="en-US" sz="1400" b="0" i="0" u="none" strike="noStrike" dirty="0">
                <a:solidFill>
                  <a:srgbClr val="000000"/>
                </a:solidFill>
                <a:effectLst/>
              </a:rPr>
              <a:t>Response to biosimilars or generics.</a:t>
            </a:r>
          </a:p>
          <a:p>
            <a:pPr algn="l">
              <a:buFont typeface="Arial" panose="020B0604020202020204" pitchFamily="34" charset="0"/>
              <a:buChar char="•"/>
            </a:pPr>
            <a:r>
              <a:rPr lang="en-US" sz="1400" b="0" i="0" u="none" strike="noStrike" dirty="0">
                <a:solidFill>
                  <a:srgbClr val="000000"/>
                </a:solidFill>
                <a:effectLst/>
              </a:rPr>
              <a:t>Rebranding or repositioning if necessary.</a:t>
            </a:r>
          </a:p>
        </p:txBody>
      </p:sp>
      <p:cxnSp>
        <p:nvCxnSpPr>
          <p:cNvPr id="7" name="Straight Connector 6">
            <a:extLst>
              <a:ext uri="{FF2B5EF4-FFF2-40B4-BE49-F238E27FC236}">
                <a16:creationId xmlns:a16="http://schemas.microsoft.com/office/drawing/2014/main" id="{84CD7B8D-073C-428C-7619-87AE18C9BA9A}"/>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60466D9-368B-7682-C862-2C89A633B9F0}"/>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0900C37D-968E-1FB1-AF44-D1D70561024B}"/>
              </a:ext>
            </a:extLst>
          </p:cNvPr>
          <p:cNvSpPr txBox="1"/>
          <p:nvPr/>
        </p:nvSpPr>
        <p:spPr>
          <a:xfrm>
            <a:off x="9131642" y="778476"/>
            <a:ext cx="2656703" cy="3539430"/>
          </a:xfrm>
          <a:prstGeom prst="rect">
            <a:avLst/>
          </a:prstGeom>
          <a:noFill/>
        </p:spPr>
        <p:txBody>
          <a:bodyPr wrap="square" rtlCol="0">
            <a:spAutoFit/>
          </a:bodyPr>
          <a:lstStyle/>
          <a:p>
            <a:r>
              <a:rPr lang="en-US" sz="1400" dirty="0">
                <a:hlinkClick r:id="rId2"/>
              </a:rPr>
              <a:t>https://www.mckinsey.com</a:t>
            </a:r>
            <a:endParaRPr lang="en-US" sz="1400" dirty="0"/>
          </a:p>
          <a:p>
            <a:endParaRPr lang="en-US" sz="1400" dirty="0"/>
          </a:p>
          <a:p>
            <a:r>
              <a:rPr lang="en-US" sz="1400" b="0" i="0" dirty="0">
                <a:effectLst/>
                <a:hlinkClick r:id="rId3"/>
              </a:rPr>
              <a:t>https://www.pm360online.com</a:t>
            </a:r>
            <a:endParaRPr lang="en-US" sz="1400" b="0" i="0" dirty="0">
              <a:effectLst/>
            </a:endParaRPr>
          </a:p>
          <a:p>
            <a:endParaRPr lang="en-US" sz="1400" dirty="0"/>
          </a:p>
          <a:p>
            <a:r>
              <a:rPr lang="en-US" sz="1400" b="0" i="0" dirty="0">
                <a:effectLst/>
                <a:hlinkClick r:id="rId4"/>
              </a:rPr>
              <a:t>https://www.pharmexec.com</a:t>
            </a:r>
            <a:endParaRPr lang="en-US" sz="1400" b="0" i="0" dirty="0">
              <a:effectLst/>
            </a:endParaRPr>
          </a:p>
          <a:p>
            <a:endParaRPr lang="en-US" sz="1400" dirty="0"/>
          </a:p>
          <a:p>
            <a:r>
              <a:rPr lang="en-US" sz="1400" dirty="0">
                <a:hlinkClick r:id="rId5"/>
              </a:rPr>
              <a:t>https://www.kff.org</a:t>
            </a:r>
            <a:endParaRPr lang="en-US" sz="1400" dirty="0"/>
          </a:p>
          <a:p>
            <a:endParaRPr lang="en-US" sz="1400" dirty="0"/>
          </a:p>
          <a:p>
            <a:r>
              <a:rPr lang="en-US" sz="1400" dirty="0">
                <a:hlinkClick r:id="rId6"/>
              </a:rPr>
              <a:t>https://www.nice.org.uk</a:t>
            </a:r>
            <a:endParaRPr lang="en-US" sz="1400" dirty="0"/>
          </a:p>
          <a:p>
            <a:endParaRPr lang="en-US" sz="1400" dirty="0"/>
          </a:p>
          <a:p>
            <a:r>
              <a:rPr lang="en-US" sz="1400" dirty="0">
                <a:hlinkClick r:id="rId7"/>
              </a:rPr>
              <a:t>https://www.who.int</a:t>
            </a:r>
            <a:endParaRPr lang="en-US" sz="1400" dirty="0"/>
          </a:p>
          <a:p>
            <a:endParaRPr lang="en-US" sz="1400" dirty="0"/>
          </a:p>
          <a:p>
            <a:endParaRPr lang="en-US" sz="1400" dirty="0"/>
          </a:p>
          <a:p>
            <a:endParaRPr lang="en-US" sz="1400" dirty="0"/>
          </a:p>
          <a:p>
            <a:endParaRPr lang="en-US" sz="1400" dirty="0"/>
          </a:p>
          <a:p>
            <a:endParaRPr lang="en-US" sz="1400" dirty="0"/>
          </a:p>
        </p:txBody>
      </p:sp>
    </p:spTree>
    <p:extLst>
      <p:ext uri="{BB962C8B-B14F-4D97-AF65-F5344CB8AC3E}">
        <p14:creationId xmlns:p14="http://schemas.microsoft.com/office/powerpoint/2010/main" val="2240125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EFC41-973A-6903-39F2-161F3957515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DD497FA7-6C50-39FB-56C6-04A1EB9D423A}"/>
              </a:ext>
            </a:extLst>
          </p:cNvPr>
          <p:cNvSpPr txBox="1"/>
          <p:nvPr/>
        </p:nvSpPr>
        <p:spPr>
          <a:xfrm>
            <a:off x="413359" y="237994"/>
            <a:ext cx="3917867" cy="369332"/>
          </a:xfrm>
          <a:prstGeom prst="rect">
            <a:avLst/>
          </a:prstGeom>
          <a:noFill/>
        </p:spPr>
        <p:txBody>
          <a:bodyPr wrap="none" rtlCol="0">
            <a:spAutoFit/>
          </a:bodyPr>
          <a:lstStyle/>
          <a:p>
            <a:r>
              <a:rPr lang="en-US" b="1" dirty="0"/>
              <a:t>Go To Market Modeling / Playground</a:t>
            </a:r>
          </a:p>
        </p:txBody>
      </p:sp>
      <p:cxnSp>
        <p:nvCxnSpPr>
          <p:cNvPr id="7" name="Straight Connector 6">
            <a:extLst>
              <a:ext uri="{FF2B5EF4-FFF2-40B4-BE49-F238E27FC236}">
                <a16:creationId xmlns:a16="http://schemas.microsoft.com/office/drawing/2014/main" id="{C4C28B0A-6C06-4959-BCB1-5B0D829AA42C}"/>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A8D6050D-85F5-8D4E-C43B-EC2AF61AB623}"/>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90739EAB-5876-5F85-0A1D-980D7B4C1014}"/>
              </a:ext>
            </a:extLst>
          </p:cNvPr>
          <p:cNvSpPr txBox="1"/>
          <p:nvPr/>
        </p:nvSpPr>
        <p:spPr>
          <a:xfrm>
            <a:off x="9131642" y="778476"/>
            <a:ext cx="2656703" cy="3539430"/>
          </a:xfrm>
          <a:prstGeom prst="rect">
            <a:avLst/>
          </a:prstGeom>
          <a:noFill/>
        </p:spPr>
        <p:txBody>
          <a:bodyPr wrap="square" rtlCol="0">
            <a:spAutoFit/>
          </a:bodyPr>
          <a:lstStyle/>
          <a:p>
            <a:r>
              <a:rPr lang="en-US" sz="1400" dirty="0">
                <a:hlinkClick r:id="rId2"/>
              </a:rPr>
              <a:t>https://www.mckinsey.com</a:t>
            </a:r>
            <a:endParaRPr lang="en-US" sz="1400" dirty="0"/>
          </a:p>
          <a:p>
            <a:endParaRPr lang="en-US" sz="1400" dirty="0"/>
          </a:p>
          <a:p>
            <a:r>
              <a:rPr lang="en-US" sz="1400" b="0" i="0" dirty="0">
                <a:effectLst/>
                <a:hlinkClick r:id="rId3"/>
              </a:rPr>
              <a:t>https://www.pm360online.com</a:t>
            </a:r>
            <a:endParaRPr lang="en-US" sz="1400" b="0" i="0" dirty="0">
              <a:effectLst/>
            </a:endParaRPr>
          </a:p>
          <a:p>
            <a:endParaRPr lang="en-US" sz="1400" dirty="0"/>
          </a:p>
          <a:p>
            <a:r>
              <a:rPr lang="en-US" sz="1400" b="0" i="0" dirty="0">
                <a:effectLst/>
                <a:hlinkClick r:id="rId4"/>
              </a:rPr>
              <a:t>https://www.pharmexec.com</a:t>
            </a:r>
            <a:endParaRPr lang="en-US" sz="1400" b="0" i="0" dirty="0">
              <a:effectLst/>
            </a:endParaRPr>
          </a:p>
          <a:p>
            <a:endParaRPr lang="en-US" sz="1400" dirty="0"/>
          </a:p>
          <a:p>
            <a:r>
              <a:rPr lang="en-US" sz="1400" dirty="0">
                <a:hlinkClick r:id="rId5"/>
              </a:rPr>
              <a:t>https://www.kff.org</a:t>
            </a:r>
            <a:endParaRPr lang="en-US" sz="1400" dirty="0"/>
          </a:p>
          <a:p>
            <a:endParaRPr lang="en-US" sz="1400" dirty="0"/>
          </a:p>
          <a:p>
            <a:r>
              <a:rPr lang="en-US" sz="1400" dirty="0">
                <a:hlinkClick r:id="rId6"/>
              </a:rPr>
              <a:t>https://www.nice.org.uk</a:t>
            </a:r>
            <a:endParaRPr lang="en-US" sz="1400" dirty="0"/>
          </a:p>
          <a:p>
            <a:endParaRPr lang="en-US" sz="1400" dirty="0"/>
          </a:p>
          <a:p>
            <a:r>
              <a:rPr lang="en-US" sz="1400" dirty="0">
                <a:hlinkClick r:id="rId7"/>
              </a:rPr>
              <a:t>https://www.who.int</a:t>
            </a:r>
            <a:endParaRPr lang="en-US" sz="1400" dirty="0"/>
          </a:p>
          <a:p>
            <a:endParaRPr lang="en-US" sz="1400" dirty="0"/>
          </a:p>
          <a:p>
            <a:endParaRPr lang="en-US" sz="1400" dirty="0"/>
          </a:p>
          <a:p>
            <a:endParaRPr lang="en-US" sz="1400" dirty="0"/>
          </a:p>
          <a:p>
            <a:endParaRPr lang="en-US" sz="1400" dirty="0"/>
          </a:p>
          <a:p>
            <a:endParaRPr lang="en-US" sz="1400" dirty="0"/>
          </a:p>
        </p:txBody>
      </p:sp>
      <p:graphicFrame>
        <p:nvGraphicFramePr>
          <p:cNvPr id="2" name="Table 1">
            <a:extLst>
              <a:ext uri="{FF2B5EF4-FFF2-40B4-BE49-F238E27FC236}">
                <a16:creationId xmlns:a16="http://schemas.microsoft.com/office/drawing/2014/main" id="{1B5197C1-C97F-8AAD-4C55-C6B663304C21}"/>
              </a:ext>
            </a:extLst>
          </p:cNvPr>
          <p:cNvGraphicFramePr>
            <a:graphicFrameLocks noGrp="1"/>
          </p:cNvGraphicFramePr>
          <p:nvPr>
            <p:extLst>
              <p:ext uri="{D42A27DB-BD31-4B8C-83A1-F6EECF244321}">
                <p14:modId xmlns:p14="http://schemas.microsoft.com/office/powerpoint/2010/main" val="2523024091"/>
              </p:ext>
            </p:extLst>
          </p:nvPr>
        </p:nvGraphicFramePr>
        <p:xfrm>
          <a:off x="413359" y="774360"/>
          <a:ext cx="8026306" cy="1524000"/>
        </p:xfrm>
        <a:graphic>
          <a:graphicData uri="http://schemas.openxmlformats.org/drawingml/2006/table">
            <a:tbl>
              <a:tblPr/>
              <a:tblGrid>
                <a:gridCol w="2873538">
                  <a:extLst>
                    <a:ext uri="{9D8B030D-6E8A-4147-A177-3AD203B41FA5}">
                      <a16:colId xmlns:a16="http://schemas.microsoft.com/office/drawing/2014/main" val="802870161"/>
                    </a:ext>
                  </a:extLst>
                </a:gridCol>
                <a:gridCol w="2150076">
                  <a:extLst>
                    <a:ext uri="{9D8B030D-6E8A-4147-A177-3AD203B41FA5}">
                      <a16:colId xmlns:a16="http://schemas.microsoft.com/office/drawing/2014/main" val="1458749500"/>
                    </a:ext>
                  </a:extLst>
                </a:gridCol>
                <a:gridCol w="3002692">
                  <a:extLst>
                    <a:ext uri="{9D8B030D-6E8A-4147-A177-3AD203B41FA5}">
                      <a16:colId xmlns:a16="http://schemas.microsoft.com/office/drawing/2014/main" val="4042105477"/>
                    </a:ext>
                  </a:extLst>
                </a:gridCol>
              </a:tblGrid>
              <a:tr h="0">
                <a:tc>
                  <a:txBody>
                    <a:bodyPr/>
                    <a:lstStyle/>
                    <a:p>
                      <a:r>
                        <a:rPr lang="en-US" sz="1400" b="1" dirty="0"/>
                        <a:t>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Value (Example)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Notes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7224541"/>
                  </a:ext>
                </a:extLst>
              </a:tr>
              <a:tr h="0">
                <a:tc>
                  <a:txBody>
                    <a:bodyPr/>
                    <a:lstStyle/>
                    <a:p>
                      <a:r>
                        <a:rPr lang="en-US" sz="1400" dirty="0"/>
                        <a:t>Women aged 40–64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~64M (U.S.)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Primary target cohort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0960247"/>
                  </a:ext>
                </a:extLst>
              </a:tr>
              <a:tr h="0">
                <a:tc>
                  <a:txBody>
                    <a:bodyPr/>
                    <a:lstStyle/>
                    <a:p>
                      <a:r>
                        <a:rPr lang="en-US" sz="1400"/>
                        <a:t>Annual entering menopause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~1.3M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New onset population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7272579"/>
                  </a:ext>
                </a:extLst>
              </a:tr>
              <a:tr h="0">
                <a:tc>
                  <a:txBody>
                    <a:bodyPr/>
                    <a:lstStyle/>
                    <a:p>
                      <a:r>
                        <a:rPr lang="en-US" sz="1400"/>
                        <a:t>Vasomotor symptoms prevalence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25% experience severe symptoms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2787336"/>
                  </a:ext>
                </a:extLst>
              </a:tr>
              <a:tr h="0">
                <a:tc>
                  <a:txBody>
                    <a:bodyPr/>
                    <a:lstStyle/>
                    <a:p>
                      <a:r>
                        <a:rPr lang="en-US" sz="1400"/>
                        <a:t>Duration of symptoms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Avg. 7.4 years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Underscores chronicity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228269"/>
                  </a:ext>
                </a:extLst>
              </a:tr>
            </a:tbl>
          </a:graphicData>
        </a:graphic>
      </p:graphicFrame>
      <p:graphicFrame>
        <p:nvGraphicFramePr>
          <p:cNvPr id="3" name="Table 2">
            <a:extLst>
              <a:ext uri="{FF2B5EF4-FFF2-40B4-BE49-F238E27FC236}">
                <a16:creationId xmlns:a16="http://schemas.microsoft.com/office/drawing/2014/main" id="{D00FF62D-137A-4DA0-3F85-D5D24419F023}"/>
              </a:ext>
            </a:extLst>
          </p:cNvPr>
          <p:cNvGraphicFramePr>
            <a:graphicFrameLocks noGrp="1"/>
          </p:cNvGraphicFramePr>
          <p:nvPr>
            <p:extLst>
              <p:ext uri="{D42A27DB-BD31-4B8C-83A1-F6EECF244321}">
                <p14:modId xmlns:p14="http://schemas.microsoft.com/office/powerpoint/2010/main" val="1267821136"/>
              </p:ext>
            </p:extLst>
          </p:nvPr>
        </p:nvGraphicFramePr>
        <p:xfrm>
          <a:off x="403655" y="2650700"/>
          <a:ext cx="8060723" cy="1432560"/>
        </p:xfrm>
        <a:graphic>
          <a:graphicData uri="http://schemas.openxmlformats.org/drawingml/2006/table">
            <a:tbl>
              <a:tblPr/>
              <a:tblGrid>
                <a:gridCol w="2907956">
                  <a:extLst>
                    <a:ext uri="{9D8B030D-6E8A-4147-A177-3AD203B41FA5}">
                      <a16:colId xmlns:a16="http://schemas.microsoft.com/office/drawing/2014/main" val="3238762464"/>
                    </a:ext>
                  </a:extLst>
                </a:gridCol>
                <a:gridCol w="2137719">
                  <a:extLst>
                    <a:ext uri="{9D8B030D-6E8A-4147-A177-3AD203B41FA5}">
                      <a16:colId xmlns:a16="http://schemas.microsoft.com/office/drawing/2014/main" val="4110710911"/>
                    </a:ext>
                  </a:extLst>
                </a:gridCol>
                <a:gridCol w="3015048">
                  <a:extLst>
                    <a:ext uri="{9D8B030D-6E8A-4147-A177-3AD203B41FA5}">
                      <a16:colId xmlns:a16="http://schemas.microsoft.com/office/drawing/2014/main" val="3886929661"/>
                    </a:ext>
                  </a:extLst>
                </a:gridCol>
              </a:tblGrid>
              <a:tr h="0">
                <a:tc>
                  <a:txBody>
                    <a:bodyPr/>
                    <a:lstStyle/>
                    <a:p>
                      <a:r>
                        <a:rPr lang="en-US" sz="1400" b="1" dirty="0"/>
                        <a:t>Therapy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Use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Limitations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696352"/>
                  </a:ext>
                </a:extLst>
              </a:tr>
              <a:tr h="0">
                <a:tc>
                  <a:txBody>
                    <a:bodyPr/>
                    <a:lstStyle/>
                    <a:p>
                      <a:r>
                        <a:rPr lang="en-US" sz="1400"/>
                        <a:t>HRT (estrogen-based)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~20% eligible women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Safety concerns (cancer, clot risk)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4619555"/>
                  </a:ext>
                </a:extLst>
              </a:tr>
              <a:tr h="0">
                <a:tc>
                  <a:txBody>
                    <a:bodyPr/>
                    <a:lstStyle/>
                    <a:p>
                      <a:r>
                        <a:rPr lang="en-US" sz="1400"/>
                        <a:t>Off-label (SSRIs, gabapentin)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Growing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Not designed for menopause; limited relief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4018389"/>
                  </a:ext>
                </a:extLst>
              </a:tr>
              <a:tr h="0">
                <a:tc>
                  <a:txBody>
                    <a:bodyPr/>
                    <a:lstStyle/>
                    <a:p>
                      <a:r>
                        <a:rPr lang="en-US" sz="1400"/>
                        <a:t>Lifestyle interventions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Common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Low efficacy in severe VMS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6681629"/>
                  </a:ext>
                </a:extLst>
              </a:tr>
            </a:tbl>
          </a:graphicData>
        </a:graphic>
      </p:graphicFrame>
      <p:graphicFrame>
        <p:nvGraphicFramePr>
          <p:cNvPr id="6" name="Table 5">
            <a:extLst>
              <a:ext uri="{FF2B5EF4-FFF2-40B4-BE49-F238E27FC236}">
                <a16:creationId xmlns:a16="http://schemas.microsoft.com/office/drawing/2014/main" id="{3A9F5969-1FD0-1C9D-E3BE-A10483BAD38E}"/>
              </a:ext>
            </a:extLst>
          </p:cNvPr>
          <p:cNvGraphicFramePr>
            <a:graphicFrameLocks noGrp="1"/>
          </p:cNvGraphicFramePr>
          <p:nvPr>
            <p:extLst>
              <p:ext uri="{D42A27DB-BD31-4B8C-83A1-F6EECF244321}">
                <p14:modId xmlns:p14="http://schemas.microsoft.com/office/powerpoint/2010/main" val="64961033"/>
              </p:ext>
            </p:extLst>
          </p:nvPr>
        </p:nvGraphicFramePr>
        <p:xfrm>
          <a:off x="413359" y="4452947"/>
          <a:ext cx="8075733" cy="1219200"/>
        </p:xfrm>
        <a:graphic>
          <a:graphicData uri="http://schemas.openxmlformats.org/drawingml/2006/table">
            <a:tbl>
              <a:tblPr/>
              <a:tblGrid>
                <a:gridCol w="2910609">
                  <a:extLst>
                    <a:ext uri="{9D8B030D-6E8A-4147-A177-3AD203B41FA5}">
                      <a16:colId xmlns:a16="http://schemas.microsoft.com/office/drawing/2014/main" val="3424408167"/>
                    </a:ext>
                  </a:extLst>
                </a:gridCol>
                <a:gridCol w="2150075">
                  <a:extLst>
                    <a:ext uri="{9D8B030D-6E8A-4147-A177-3AD203B41FA5}">
                      <a16:colId xmlns:a16="http://schemas.microsoft.com/office/drawing/2014/main" val="1193597471"/>
                    </a:ext>
                  </a:extLst>
                </a:gridCol>
                <a:gridCol w="3015049">
                  <a:extLst>
                    <a:ext uri="{9D8B030D-6E8A-4147-A177-3AD203B41FA5}">
                      <a16:colId xmlns:a16="http://schemas.microsoft.com/office/drawing/2014/main" val="3814239552"/>
                    </a:ext>
                  </a:extLst>
                </a:gridCol>
              </a:tblGrid>
              <a:tr h="0">
                <a:tc>
                  <a:txBody>
                    <a:bodyPr/>
                    <a:lstStyle/>
                    <a:p>
                      <a:r>
                        <a:rPr lang="en-US" sz="1400" b="1" dirty="0"/>
                        <a:t>Segment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Target Potential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1061183"/>
                  </a:ext>
                </a:extLst>
              </a:tr>
              <a:tr h="0">
                <a:tc>
                  <a:txBody>
                    <a:bodyPr/>
                    <a:lstStyle/>
                    <a:p>
                      <a:r>
                        <a:rPr lang="en-US" sz="1400" dirty="0"/>
                        <a:t>Women experiencing VMS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~45M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Primary target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46411444"/>
                  </a:ext>
                </a:extLst>
              </a:tr>
              <a:tr h="0">
                <a:tc>
                  <a:txBody>
                    <a:bodyPr/>
                    <a:lstStyle/>
                    <a:p>
                      <a:r>
                        <a:rPr lang="en-US" sz="1400"/>
                        <a:t>Avoiding HRT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~70% of VMS group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Elinzanetant sweet spot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8980296"/>
                  </a:ext>
                </a:extLst>
              </a:tr>
              <a:tr h="0">
                <a:tc>
                  <a:txBody>
                    <a:bodyPr/>
                    <a:lstStyle/>
                    <a:p>
                      <a:r>
                        <a:rPr lang="en-US" sz="1400"/>
                        <a:t>Previously failed other therapies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Secondary target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06572483"/>
                  </a:ext>
                </a:extLst>
              </a:tr>
            </a:tbl>
          </a:graphicData>
        </a:graphic>
      </p:graphicFrame>
    </p:spTree>
    <p:extLst>
      <p:ext uri="{BB962C8B-B14F-4D97-AF65-F5344CB8AC3E}">
        <p14:creationId xmlns:p14="http://schemas.microsoft.com/office/powerpoint/2010/main" val="2936168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D1564-3BF3-7156-EB1C-82A51B90074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D2BCAB5A-D85A-0382-7D9C-211473565D5D}"/>
              </a:ext>
            </a:extLst>
          </p:cNvPr>
          <p:cNvGraphicFramePr>
            <a:graphicFrameLocks noGrp="1"/>
          </p:cNvGraphicFramePr>
          <p:nvPr>
            <p:extLst>
              <p:ext uri="{D42A27DB-BD31-4B8C-83A1-F6EECF244321}">
                <p14:modId xmlns:p14="http://schemas.microsoft.com/office/powerpoint/2010/main" val="291322776"/>
              </p:ext>
            </p:extLst>
          </p:nvPr>
        </p:nvGraphicFramePr>
        <p:xfrm>
          <a:off x="413359" y="774360"/>
          <a:ext cx="8036010" cy="1524000"/>
        </p:xfrm>
        <a:graphic>
          <a:graphicData uri="http://schemas.openxmlformats.org/drawingml/2006/table">
            <a:tbl>
              <a:tblPr/>
              <a:tblGrid>
                <a:gridCol w="2042983">
                  <a:extLst>
                    <a:ext uri="{9D8B030D-6E8A-4147-A177-3AD203B41FA5}">
                      <a16:colId xmlns:a16="http://schemas.microsoft.com/office/drawing/2014/main" val="3291273644"/>
                    </a:ext>
                  </a:extLst>
                </a:gridCol>
                <a:gridCol w="2211859">
                  <a:extLst>
                    <a:ext uri="{9D8B030D-6E8A-4147-A177-3AD203B41FA5}">
                      <a16:colId xmlns:a16="http://schemas.microsoft.com/office/drawing/2014/main" val="71671349"/>
                    </a:ext>
                  </a:extLst>
                </a:gridCol>
                <a:gridCol w="1717589">
                  <a:extLst>
                    <a:ext uri="{9D8B030D-6E8A-4147-A177-3AD203B41FA5}">
                      <a16:colId xmlns:a16="http://schemas.microsoft.com/office/drawing/2014/main" val="1718788282"/>
                    </a:ext>
                  </a:extLst>
                </a:gridCol>
                <a:gridCol w="2063579">
                  <a:extLst>
                    <a:ext uri="{9D8B030D-6E8A-4147-A177-3AD203B41FA5}">
                      <a16:colId xmlns:a16="http://schemas.microsoft.com/office/drawing/2014/main" val="1944176386"/>
                    </a:ext>
                  </a:extLst>
                </a:gridCol>
              </a:tblGrid>
              <a:tr h="0">
                <a:tc>
                  <a:txBody>
                    <a:bodyPr/>
                    <a:lstStyle/>
                    <a:p>
                      <a:r>
                        <a:rPr lang="en-US" sz="1400" b="1" dirty="0"/>
                        <a:t>Brand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MOA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t>Status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Differentiation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0962543"/>
                  </a:ext>
                </a:extLst>
              </a:tr>
              <a:tr h="0">
                <a:tc>
                  <a:txBody>
                    <a:bodyPr/>
                    <a:lstStyle/>
                    <a:p>
                      <a:r>
                        <a:rPr lang="en-US" sz="1400"/>
                        <a:t>Fezolinetant (Astellas)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NK3R antagonist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Approved (2023)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First-to-market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2345313"/>
                  </a:ext>
                </a:extLst>
              </a:tr>
              <a:tr h="0">
                <a:tc>
                  <a:txBody>
                    <a:bodyPr/>
                    <a:lstStyle/>
                    <a:p>
                      <a:r>
                        <a:rPr lang="en-US" sz="1400"/>
                        <a:t>MLE4901 (Millendo)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NK3R antagonist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Discontinued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Liver safety issues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6710476"/>
                  </a:ext>
                </a:extLst>
              </a:tr>
              <a:tr h="0">
                <a:tc>
                  <a:txBody>
                    <a:bodyPr/>
                    <a:lstStyle/>
                    <a:p>
                      <a:r>
                        <a:rPr lang="en-US" sz="1400"/>
                        <a:t>HRT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Estrogen-based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Longstanding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Not suitable for many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8246884"/>
                  </a:ext>
                </a:extLst>
              </a:tr>
              <a:tr h="0">
                <a:tc>
                  <a:txBody>
                    <a:bodyPr/>
                    <a:lstStyle/>
                    <a:p>
                      <a:r>
                        <a:rPr lang="en-US" sz="1400"/>
                        <a:t>SSRI/SNRI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Neurotransmitter-based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Off-label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Efficacy varies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8412706"/>
                  </a:ext>
                </a:extLst>
              </a:tr>
            </a:tbl>
          </a:graphicData>
        </a:graphic>
      </p:graphicFrame>
      <p:sp>
        <p:nvSpPr>
          <p:cNvPr id="4" name="TextBox 3">
            <a:extLst>
              <a:ext uri="{FF2B5EF4-FFF2-40B4-BE49-F238E27FC236}">
                <a16:creationId xmlns:a16="http://schemas.microsoft.com/office/drawing/2014/main" id="{DCD99DD0-B8A2-02AE-41F0-EFAACB80E67D}"/>
              </a:ext>
            </a:extLst>
          </p:cNvPr>
          <p:cNvSpPr txBox="1"/>
          <p:nvPr/>
        </p:nvSpPr>
        <p:spPr>
          <a:xfrm>
            <a:off x="413359" y="237994"/>
            <a:ext cx="3917867" cy="369332"/>
          </a:xfrm>
          <a:prstGeom prst="rect">
            <a:avLst/>
          </a:prstGeom>
          <a:noFill/>
        </p:spPr>
        <p:txBody>
          <a:bodyPr wrap="none" rtlCol="0">
            <a:spAutoFit/>
          </a:bodyPr>
          <a:lstStyle/>
          <a:p>
            <a:r>
              <a:rPr lang="en-US" b="1" dirty="0"/>
              <a:t>Go To Market Modeling / Playground</a:t>
            </a:r>
          </a:p>
        </p:txBody>
      </p:sp>
      <p:cxnSp>
        <p:nvCxnSpPr>
          <p:cNvPr id="7" name="Straight Connector 6">
            <a:extLst>
              <a:ext uri="{FF2B5EF4-FFF2-40B4-BE49-F238E27FC236}">
                <a16:creationId xmlns:a16="http://schemas.microsoft.com/office/drawing/2014/main" id="{C2A611A6-4591-5B1D-E82E-42D1C54D21C3}"/>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42DA11A-0992-CF84-82F6-E27AE0224BA1}"/>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D025E1C5-0157-B3BD-13CD-A102556F65C5}"/>
              </a:ext>
            </a:extLst>
          </p:cNvPr>
          <p:cNvSpPr txBox="1"/>
          <p:nvPr/>
        </p:nvSpPr>
        <p:spPr>
          <a:xfrm>
            <a:off x="9131642" y="778476"/>
            <a:ext cx="2656703" cy="3539430"/>
          </a:xfrm>
          <a:prstGeom prst="rect">
            <a:avLst/>
          </a:prstGeom>
          <a:noFill/>
        </p:spPr>
        <p:txBody>
          <a:bodyPr wrap="square" rtlCol="0">
            <a:spAutoFit/>
          </a:bodyPr>
          <a:lstStyle/>
          <a:p>
            <a:r>
              <a:rPr lang="en-US" sz="1400" dirty="0">
                <a:hlinkClick r:id="rId2"/>
              </a:rPr>
              <a:t>https://www.mckinsey.com</a:t>
            </a:r>
            <a:endParaRPr lang="en-US" sz="1400" dirty="0"/>
          </a:p>
          <a:p>
            <a:endParaRPr lang="en-US" sz="1400" dirty="0"/>
          </a:p>
          <a:p>
            <a:r>
              <a:rPr lang="en-US" sz="1400" b="0" i="0" dirty="0">
                <a:effectLst/>
                <a:hlinkClick r:id="rId3"/>
              </a:rPr>
              <a:t>https://www.pm360online.com</a:t>
            </a:r>
            <a:endParaRPr lang="en-US" sz="1400" b="0" i="0" dirty="0">
              <a:effectLst/>
            </a:endParaRPr>
          </a:p>
          <a:p>
            <a:endParaRPr lang="en-US" sz="1400" dirty="0"/>
          </a:p>
          <a:p>
            <a:r>
              <a:rPr lang="en-US" sz="1400" b="0" i="0" dirty="0">
                <a:effectLst/>
                <a:hlinkClick r:id="rId4"/>
              </a:rPr>
              <a:t>https://www.pharmexec.com</a:t>
            </a:r>
            <a:endParaRPr lang="en-US" sz="1400" b="0" i="0" dirty="0">
              <a:effectLst/>
            </a:endParaRPr>
          </a:p>
          <a:p>
            <a:endParaRPr lang="en-US" sz="1400" dirty="0"/>
          </a:p>
          <a:p>
            <a:r>
              <a:rPr lang="en-US" sz="1400" dirty="0">
                <a:hlinkClick r:id="rId5"/>
              </a:rPr>
              <a:t>https://www.kff.org</a:t>
            </a:r>
            <a:endParaRPr lang="en-US" sz="1400" dirty="0"/>
          </a:p>
          <a:p>
            <a:endParaRPr lang="en-US" sz="1400" dirty="0"/>
          </a:p>
          <a:p>
            <a:r>
              <a:rPr lang="en-US" sz="1400" dirty="0">
                <a:hlinkClick r:id="rId6"/>
              </a:rPr>
              <a:t>https://www.nice.org.uk</a:t>
            </a:r>
            <a:endParaRPr lang="en-US" sz="1400" dirty="0"/>
          </a:p>
          <a:p>
            <a:endParaRPr lang="en-US" sz="1400" dirty="0"/>
          </a:p>
          <a:p>
            <a:r>
              <a:rPr lang="en-US" sz="1400" dirty="0">
                <a:hlinkClick r:id="rId7"/>
              </a:rPr>
              <a:t>https://www.who.int</a:t>
            </a:r>
            <a:endParaRPr lang="en-US" sz="1400" dirty="0"/>
          </a:p>
          <a:p>
            <a:endParaRPr lang="en-US" sz="1400" dirty="0"/>
          </a:p>
          <a:p>
            <a:endParaRPr lang="en-US" sz="1400" dirty="0"/>
          </a:p>
          <a:p>
            <a:endParaRPr lang="en-US" sz="1400" dirty="0"/>
          </a:p>
          <a:p>
            <a:endParaRPr lang="en-US" sz="1400" dirty="0"/>
          </a:p>
          <a:p>
            <a:endParaRPr lang="en-US" sz="1400" dirty="0"/>
          </a:p>
        </p:txBody>
      </p:sp>
      <p:graphicFrame>
        <p:nvGraphicFramePr>
          <p:cNvPr id="10" name="Table 9">
            <a:extLst>
              <a:ext uri="{FF2B5EF4-FFF2-40B4-BE49-F238E27FC236}">
                <a16:creationId xmlns:a16="http://schemas.microsoft.com/office/drawing/2014/main" id="{1ADCE3F1-9922-F14C-1CB7-DAC38AE95113}"/>
              </a:ext>
            </a:extLst>
          </p:cNvPr>
          <p:cNvGraphicFramePr>
            <a:graphicFrameLocks noGrp="1"/>
          </p:cNvGraphicFramePr>
          <p:nvPr>
            <p:extLst>
              <p:ext uri="{D42A27DB-BD31-4B8C-83A1-F6EECF244321}">
                <p14:modId xmlns:p14="http://schemas.microsoft.com/office/powerpoint/2010/main" val="1854713346"/>
              </p:ext>
            </p:extLst>
          </p:nvPr>
        </p:nvGraphicFramePr>
        <p:xfrm>
          <a:off x="413359" y="2752026"/>
          <a:ext cx="8051019" cy="1524000"/>
        </p:xfrm>
        <a:graphic>
          <a:graphicData uri="http://schemas.openxmlformats.org/drawingml/2006/table">
            <a:tbl>
              <a:tblPr/>
              <a:tblGrid>
                <a:gridCol w="4492273">
                  <a:extLst>
                    <a:ext uri="{9D8B030D-6E8A-4147-A177-3AD203B41FA5}">
                      <a16:colId xmlns:a16="http://schemas.microsoft.com/office/drawing/2014/main" val="2616290587"/>
                    </a:ext>
                  </a:extLst>
                </a:gridCol>
                <a:gridCol w="3558746">
                  <a:extLst>
                    <a:ext uri="{9D8B030D-6E8A-4147-A177-3AD203B41FA5}">
                      <a16:colId xmlns:a16="http://schemas.microsoft.com/office/drawing/2014/main" val="1925015161"/>
                    </a:ext>
                  </a:extLst>
                </a:gridCol>
              </a:tblGrid>
              <a:tr h="0">
                <a:tc>
                  <a:txBody>
                    <a:bodyPr/>
                    <a:lstStyle/>
                    <a:p>
                      <a:r>
                        <a:rPr lang="en-US" sz="1400" b="1" dirty="0"/>
                        <a:t>Factor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Impact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1989090"/>
                  </a:ext>
                </a:extLst>
              </a:tr>
              <a:tr h="0">
                <a:tc>
                  <a:txBody>
                    <a:bodyPr/>
                    <a:lstStyle/>
                    <a:p>
                      <a:r>
                        <a:rPr lang="en-US" sz="1400"/>
                        <a:t>Reduced work absenteeism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Higher QoL, economic productivity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9421461"/>
                  </a:ext>
                </a:extLst>
              </a:tr>
              <a:tr h="0">
                <a:tc>
                  <a:txBody>
                    <a:bodyPr/>
                    <a:lstStyle/>
                    <a:p>
                      <a:r>
                        <a:rPr lang="en-US" sz="1400"/>
                        <a:t>Fewer ER visits for unmanaged VMS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Lower burden on healthcare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0866440"/>
                  </a:ext>
                </a:extLst>
              </a:tr>
              <a:tr h="0">
                <a:tc>
                  <a:txBody>
                    <a:bodyPr/>
                    <a:lstStyle/>
                    <a:p>
                      <a:r>
                        <a:rPr lang="en-US" sz="1400"/>
                        <a:t>Non-hormonal = reduced long-term adverse event cost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Payer-aligned positioning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1085012"/>
                  </a:ext>
                </a:extLst>
              </a:tr>
              <a:tr h="0">
                <a:tc>
                  <a:txBody>
                    <a:bodyPr/>
                    <a:lstStyle/>
                    <a:p>
                      <a:r>
                        <a:rPr lang="en-US" sz="1400"/>
                        <a:t>Oral dosing = better adherence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Sustained outcomes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9227079"/>
                  </a:ext>
                </a:extLst>
              </a:tr>
            </a:tbl>
          </a:graphicData>
        </a:graphic>
      </p:graphicFrame>
      <p:sp>
        <p:nvSpPr>
          <p:cNvPr id="11" name="TextBox 10">
            <a:extLst>
              <a:ext uri="{FF2B5EF4-FFF2-40B4-BE49-F238E27FC236}">
                <a16:creationId xmlns:a16="http://schemas.microsoft.com/office/drawing/2014/main" id="{C70884AA-383B-6E11-6B1B-45369F423F94}"/>
              </a:ext>
            </a:extLst>
          </p:cNvPr>
          <p:cNvSpPr txBox="1"/>
          <p:nvPr/>
        </p:nvSpPr>
        <p:spPr>
          <a:xfrm>
            <a:off x="413359" y="4670854"/>
            <a:ext cx="8051019" cy="1169551"/>
          </a:xfrm>
          <a:prstGeom prst="rect">
            <a:avLst/>
          </a:prstGeom>
          <a:noFill/>
        </p:spPr>
        <p:txBody>
          <a:bodyPr wrap="square" rtlCol="0">
            <a:spAutoFit/>
          </a:bodyPr>
          <a:lstStyle/>
          <a:p>
            <a:pPr algn="l">
              <a:buNone/>
            </a:pPr>
            <a:r>
              <a:rPr lang="en-US" sz="1400" b="1" i="0" u="none" strike="noStrike" dirty="0">
                <a:solidFill>
                  <a:srgbClr val="000000"/>
                </a:solidFill>
                <a:effectLst/>
              </a:rPr>
              <a:t>Optional Enhancements:</a:t>
            </a:r>
          </a:p>
          <a:p>
            <a:pPr algn="l">
              <a:buFont typeface="Arial" panose="020B0604020202020204" pitchFamily="34" charset="0"/>
              <a:buChar char="•"/>
            </a:pPr>
            <a:r>
              <a:rPr lang="en-US" sz="1400" i="0" u="none" strike="noStrike" dirty="0">
                <a:solidFill>
                  <a:srgbClr val="000000"/>
                </a:solidFill>
                <a:effectLst/>
              </a:rPr>
              <a:t>Timeline with milestones: key regulatory dates, data readouts, expected launch</a:t>
            </a:r>
          </a:p>
          <a:p>
            <a:pPr algn="l">
              <a:buFont typeface="Arial" panose="020B0604020202020204" pitchFamily="34" charset="0"/>
              <a:buChar char="•"/>
            </a:pPr>
            <a:r>
              <a:rPr lang="en-US" sz="1400" i="0" u="none" strike="noStrike" dirty="0">
                <a:solidFill>
                  <a:srgbClr val="000000"/>
                </a:solidFill>
                <a:effectLst/>
              </a:rPr>
              <a:t>Stakeholder map: patients, OB/GYNs, payers, employers</a:t>
            </a:r>
          </a:p>
          <a:p>
            <a:pPr algn="l">
              <a:buFont typeface="Arial" panose="020B0604020202020204" pitchFamily="34" charset="0"/>
              <a:buChar char="•"/>
            </a:pPr>
            <a:r>
              <a:rPr lang="en-US" sz="1400" i="0" u="none" strike="noStrike" dirty="0">
                <a:solidFill>
                  <a:srgbClr val="000000"/>
                </a:solidFill>
                <a:effectLst/>
              </a:rPr>
              <a:t>Insights from real-world studies (if available)</a:t>
            </a:r>
          </a:p>
          <a:p>
            <a:endParaRPr lang="en-US" sz="1400" dirty="0"/>
          </a:p>
        </p:txBody>
      </p:sp>
    </p:spTree>
    <p:extLst>
      <p:ext uri="{BB962C8B-B14F-4D97-AF65-F5344CB8AC3E}">
        <p14:creationId xmlns:p14="http://schemas.microsoft.com/office/powerpoint/2010/main" val="3623558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FC024-3B31-9BC3-5E6F-B6B4CCBA690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D234FB-3CC3-67E4-67FE-C1A2E80DB3CB}"/>
              </a:ext>
            </a:extLst>
          </p:cNvPr>
          <p:cNvSpPr txBox="1"/>
          <p:nvPr/>
        </p:nvSpPr>
        <p:spPr>
          <a:xfrm>
            <a:off x="413359" y="237994"/>
            <a:ext cx="5975081" cy="369332"/>
          </a:xfrm>
          <a:prstGeom prst="rect">
            <a:avLst/>
          </a:prstGeom>
          <a:noFill/>
        </p:spPr>
        <p:txBody>
          <a:bodyPr wrap="square" rtlCol="0">
            <a:spAutoFit/>
          </a:bodyPr>
          <a:lstStyle/>
          <a:p>
            <a:r>
              <a:rPr lang="en-US" b="1" dirty="0"/>
              <a:t>Go To Market Modeling / Playground / Pricing Modeling</a:t>
            </a:r>
          </a:p>
        </p:txBody>
      </p:sp>
      <p:sp>
        <p:nvSpPr>
          <p:cNvPr id="5" name="TextBox 4">
            <a:extLst>
              <a:ext uri="{FF2B5EF4-FFF2-40B4-BE49-F238E27FC236}">
                <a16:creationId xmlns:a16="http://schemas.microsoft.com/office/drawing/2014/main" id="{79F5308C-7BBD-0E0B-B0D2-8F24861ED15B}"/>
              </a:ext>
            </a:extLst>
          </p:cNvPr>
          <p:cNvSpPr txBox="1"/>
          <p:nvPr/>
        </p:nvSpPr>
        <p:spPr>
          <a:xfrm>
            <a:off x="413359" y="776614"/>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Overview: Pricing Model Framework</a:t>
            </a:r>
          </a:p>
          <a:p>
            <a:pPr algn="l">
              <a:buNone/>
            </a:pPr>
            <a:endParaRPr lang="en-US" sz="1400" b="1"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Value-Based Pricing</a:t>
            </a:r>
            <a:r>
              <a:rPr lang="en-US" sz="1400" b="0" i="0" u="none" strike="noStrike" dirty="0">
                <a:solidFill>
                  <a:srgbClr val="000000"/>
                </a:solidFill>
                <a:effectLst/>
              </a:rPr>
              <a:t>: Based on the perceived value to the customer (common in health and wellness, pharma, and innovation markets).</a:t>
            </a:r>
          </a:p>
          <a:p>
            <a:pPr algn="l">
              <a:buFont typeface="Arial" panose="020B0604020202020204" pitchFamily="34" charset="0"/>
              <a:buChar char="•"/>
            </a:pPr>
            <a:r>
              <a:rPr lang="en-US" sz="1400" b="1" i="0" u="none" strike="noStrike" dirty="0">
                <a:solidFill>
                  <a:srgbClr val="000000"/>
                </a:solidFill>
                <a:effectLst/>
              </a:rPr>
              <a:t>Cost-Plus Pricing</a:t>
            </a:r>
            <a:r>
              <a:rPr lang="en-US" sz="1400" b="0" i="0" u="none" strike="noStrike" dirty="0">
                <a:solidFill>
                  <a:srgbClr val="000000"/>
                </a:solidFill>
                <a:effectLst/>
              </a:rPr>
              <a:t>: Costs plus a margin — useful if you have clear manufacturing, marketing, or service delivery costs.</a:t>
            </a:r>
          </a:p>
          <a:p>
            <a:pPr algn="l">
              <a:buFont typeface="Arial" panose="020B0604020202020204" pitchFamily="34" charset="0"/>
              <a:buChar char="•"/>
            </a:pPr>
            <a:r>
              <a:rPr lang="en-US" sz="1400" b="1" i="0" u="none" strike="noStrike" dirty="0">
                <a:solidFill>
                  <a:srgbClr val="000000"/>
                </a:solidFill>
                <a:effectLst/>
              </a:rPr>
              <a:t>Competitive Pricing</a:t>
            </a:r>
            <a:r>
              <a:rPr lang="en-US" sz="1400" b="0" i="0" u="none" strike="noStrike" dirty="0">
                <a:solidFill>
                  <a:srgbClr val="000000"/>
                </a:solidFill>
                <a:effectLst/>
              </a:rPr>
              <a:t>: Benchmarking competitors' pricing in each region and adjusting slightly based on your differentiation.</a:t>
            </a:r>
          </a:p>
          <a:p>
            <a:pPr algn="l">
              <a:buFont typeface="Arial" panose="020B0604020202020204" pitchFamily="34" charset="0"/>
              <a:buChar char="•"/>
            </a:pPr>
            <a:r>
              <a:rPr lang="en-US" sz="1400" b="1" i="0" u="none" strike="noStrike" dirty="0">
                <a:solidFill>
                  <a:srgbClr val="000000"/>
                </a:solidFill>
                <a:effectLst/>
              </a:rPr>
              <a:t>Tiered or Subscription Pricing</a:t>
            </a:r>
            <a:r>
              <a:rPr lang="en-US" sz="1400" b="0" i="0" u="none" strike="noStrike" dirty="0">
                <a:solidFill>
                  <a:srgbClr val="000000"/>
                </a:solidFill>
                <a:effectLst/>
              </a:rPr>
              <a:t>: Different levels based on access, volume, or service features.</a:t>
            </a:r>
          </a:p>
          <a:p>
            <a:pPr algn="l">
              <a:buFont typeface="Arial" panose="020B0604020202020204" pitchFamily="34" charset="0"/>
              <a:buChar char="•"/>
            </a:pPr>
            <a:r>
              <a:rPr lang="en-US" sz="1400" b="1" i="0" u="none" strike="noStrike" dirty="0">
                <a:solidFill>
                  <a:srgbClr val="000000"/>
                </a:solidFill>
                <a:effectLst/>
              </a:rPr>
              <a:t>Regional Modifiers</a:t>
            </a:r>
            <a:r>
              <a:rPr lang="en-US" sz="1400" b="0" i="0" u="none" strike="noStrike" dirty="0">
                <a:solidFill>
                  <a:srgbClr val="000000"/>
                </a:solidFill>
                <a:effectLst/>
              </a:rPr>
              <a:t>: Reflect local purchasing power, healthcare system models (private vs nationalized), and regulatory costs.</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Regional Market Factors to Consider</a:t>
            </a:r>
          </a:p>
          <a:p>
            <a:pPr algn="l">
              <a:buNone/>
            </a:pPr>
            <a:r>
              <a:rPr lang="en-US" sz="1400" b="1" i="0" u="none" strike="noStrike" dirty="0">
                <a:solidFill>
                  <a:srgbClr val="000000"/>
                </a:solidFill>
                <a:effectLst/>
              </a:rPr>
              <a:t>United States:</a:t>
            </a:r>
          </a:p>
          <a:p>
            <a:pPr algn="l">
              <a:buFont typeface="Arial" panose="020B0604020202020204" pitchFamily="34" charset="0"/>
              <a:buChar char="•"/>
            </a:pPr>
            <a:r>
              <a:rPr lang="en-US" sz="1400" b="1" i="0" u="none" strike="noStrike" dirty="0">
                <a:solidFill>
                  <a:srgbClr val="000000"/>
                </a:solidFill>
                <a:effectLst/>
              </a:rPr>
              <a:t>Out-of-pocket costs</a:t>
            </a:r>
            <a:r>
              <a:rPr lang="en-US" sz="1400" b="0" i="0" u="none" strike="noStrike" dirty="0">
                <a:solidFill>
                  <a:srgbClr val="000000"/>
                </a:solidFill>
                <a:effectLst/>
              </a:rPr>
              <a:t> are higher; insurance coverage complexity.</a:t>
            </a:r>
          </a:p>
          <a:p>
            <a:pPr algn="l">
              <a:buFont typeface="Arial" panose="020B0604020202020204" pitchFamily="34" charset="0"/>
              <a:buChar char="•"/>
            </a:pPr>
            <a:r>
              <a:rPr lang="en-US" sz="1400" b="1" i="0" u="none" strike="noStrike" dirty="0">
                <a:solidFill>
                  <a:srgbClr val="000000"/>
                </a:solidFill>
                <a:effectLst/>
              </a:rPr>
              <a:t>Higher WTP</a:t>
            </a:r>
            <a:r>
              <a:rPr lang="en-US" sz="1400" b="0" i="0" u="none" strike="noStrike" dirty="0">
                <a:solidFill>
                  <a:srgbClr val="000000"/>
                </a:solidFill>
                <a:effectLst/>
              </a:rPr>
              <a:t> (willingness to pay) for convenience, innovation, or outcomes.</a:t>
            </a:r>
          </a:p>
          <a:p>
            <a:pPr algn="l">
              <a:buFont typeface="Arial" panose="020B0604020202020204" pitchFamily="34" charset="0"/>
              <a:buChar char="•"/>
            </a:pPr>
            <a:r>
              <a:rPr lang="en-US" sz="1400" b="1" i="0" u="none" strike="noStrike" dirty="0">
                <a:solidFill>
                  <a:srgbClr val="000000"/>
                </a:solidFill>
                <a:effectLst/>
              </a:rPr>
              <a:t>Private sector dominance</a:t>
            </a:r>
            <a:r>
              <a:rPr lang="en-US" sz="1400" b="0" i="0" u="none" strike="noStrike" dirty="0">
                <a:solidFill>
                  <a:srgbClr val="000000"/>
                </a:solidFill>
                <a:effectLst/>
              </a:rPr>
              <a:t> in healthcare/pharma.</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United Kingdom:</a:t>
            </a:r>
          </a:p>
          <a:p>
            <a:pPr algn="l">
              <a:buFont typeface="Arial" panose="020B0604020202020204" pitchFamily="34" charset="0"/>
              <a:buChar char="•"/>
            </a:pPr>
            <a:r>
              <a:rPr lang="en-US" sz="1400" b="1" i="0" u="none" strike="noStrike" dirty="0">
                <a:solidFill>
                  <a:srgbClr val="000000"/>
                </a:solidFill>
                <a:effectLst/>
              </a:rPr>
              <a:t>NHS pricing pressure</a:t>
            </a:r>
            <a:r>
              <a:rPr lang="en-US" sz="1400" b="0" i="0" u="none" strike="noStrike" dirty="0">
                <a:solidFill>
                  <a:srgbClr val="000000"/>
                </a:solidFill>
                <a:effectLst/>
              </a:rPr>
              <a:t> — focus on cost-effectiveness and NICE approval if in healthcare.</a:t>
            </a:r>
          </a:p>
          <a:p>
            <a:pPr algn="l">
              <a:buFont typeface="Arial" panose="020B0604020202020204" pitchFamily="34" charset="0"/>
              <a:buChar char="•"/>
            </a:pPr>
            <a:r>
              <a:rPr lang="en-US" sz="1400" b="1" i="0" u="none" strike="noStrike" dirty="0">
                <a:solidFill>
                  <a:srgbClr val="000000"/>
                </a:solidFill>
                <a:effectLst/>
              </a:rPr>
              <a:t>Tight public sector budgets</a:t>
            </a:r>
            <a:r>
              <a:rPr lang="en-US" sz="1400" b="0" i="0" u="none" strike="noStrike" dirty="0">
                <a:solidFill>
                  <a:srgbClr val="000000"/>
                </a:solidFill>
                <a:effectLst/>
              </a:rPr>
              <a:t>; limited out-of-pocket purchase willingness.</a:t>
            </a:r>
          </a:p>
          <a:p>
            <a:pPr algn="l">
              <a:buFont typeface="Arial" panose="020B0604020202020204" pitchFamily="34" charset="0"/>
              <a:buChar char="•"/>
            </a:pPr>
            <a:r>
              <a:rPr lang="en-US" sz="1400" b="1" i="0" u="none" strike="noStrike" dirty="0">
                <a:solidFill>
                  <a:srgbClr val="000000"/>
                </a:solidFill>
                <a:effectLst/>
              </a:rPr>
              <a:t>Focus on "health economics" arguments</a:t>
            </a:r>
            <a:r>
              <a:rPr lang="en-US" sz="1400" b="0" i="0" u="none" strike="noStrike" dirty="0">
                <a:solidFill>
                  <a:srgbClr val="000000"/>
                </a:solidFill>
                <a:effectLst/>
              </a:rPr>
              <a:t>.</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European Union (focus markets: Germany, France, Spain, Italy):</a:t>
            </a:r>
          </a:p>
          <a:p>
            <a:pPr algn="l">
              <a:buFont typeface="Arial" panose="020B0604020202020204" pitchFamily="34" charset="0"/>
              <a:buChar char="•"/>
            </a:pPr>
            <a:r>
              <a:rPr lang="en-US" sz="1400" b="1" i="0" u="none" strike="noStrike" dirty="0">
                <a:solidFill>
                  <a:srgbClr val="000000"/>
                </a:solidFill>
                <a:effectLst/>
              </a:rPr>
              <a:t>Public and private blend</a:t>
            </a:r>
            <a:r>
              <a:rPr lang="en-US" sz="1400" b="0" i="0" u="none" strike="noStrike" dirty="0">
                <a:solidFill>
                  <a:srgbClr val="000000"/>
                </a:solidFill>
                <a:effectLst/>
              </a:rPr>
              <a:t> depending on country.</a:t>
            </a:r>
          </a:p>
          <a:p>
            <a:pPr algn="l">
              <a:buFont typeface="Arial" panose="020B0604020202020204" pitchFamily="34" charset="0"/>
              <a:buChar char="•"/>
            </a:pPr>
            <a:r>
              <a:rPr lang="en-US" sz="1400" b="1" i="0" u="none" strike="noStrike" dirty="0">
                <a:solidFill>
                  <a:srgbClr val="000000"/>
                </a:solidFill>
                <a:effectLst/>
              </a:rPr>
              <a:t>Highly regulated</a:t>
            </a:r>
            <a:r>
              <a:rPr lang="en-US" sz="1400" b="0" i="0" u="none" strike="noStrike" dirty="0">
                <a:solidFill>
                  <a:srgbClr val="000000"/>
                </a:solidFill>
                <a:effectLst/>
              </a:rPr>
              <a:t>; reimbursement often requires health technology assessments (HTA).</a:t>
            </a:r>
          </a:p>
          <a:p>
            <a:pPr algn="l">
              <a:buFont typeface="Arial" panose="020B0604020202020204" pitchFamily="34" charset="0"/>
              <a:buChar char="•"/>
            </a:pPr>
            <a:r>
              <a:rPr lang="en-US" sz="1400" b="1" i="0" u="none" strike="noStrike" dirty="0">
                <a:solidFill>
                  <a:srgbClr val="000000"/>
                </a:solidFill>
                <a:effectLst/>
              </a:rPr>
              <a:t>Value-for-money expectations</a:t>
            </a:r>
            <a:r>
              <a:rPr lang="en-US" sz="1400" b="0" i="0" u="none" strike="noStrike" dirty="0">
                <a:solidFill>
                  <a:srgbClr val="000000"/>
                </a:solidFill>
                <a:effectLst/>
              </a:rPr>
              <a:t>; often conservative uptake unless clear superiority.</a:t>
            </a:r>
          </a:p>
        </p:txBody>
      </p:sp>
      <p:cxnSp>
        <p:nvCxnSpPr>
          <p:cNvPr id="7" name="Straight Connector 6">
            <a:extLst>
              <a:ext uri="{FF2B5EF4-FFF2-40B4-BE49-F238E27FC236}">
                <a16:creationId xmlns:a16="http://schemas.microsoft.com/office/drawing/2014/main" id="{0272A6FC-BC17-FADE-73A5-855EE5BAC23D}"/>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D4CBCCF-B485-3EB6-936B-C4897AFF1870}"/>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82873A31-F87C-09CF-813D-C4ACC7B6B387}"/>
              </a:ext>
            </a:extLst>
          </p:cNvPr>
          <p:cNvSpPr txBox="1"/>
          <p:nvPr/>
        </p:nvSpPr>
        <p:spPr>
          <a:xfrm>
            <a:off x="9131642" y="778476"/>
            <a:ext cx="2656703" cy="4616648"/>
          </a:xfrm>
          <a:prstGeom prst="rect">
            <a:avLst/>
          </a:prstGeom>
          <a:noFill/>
        </p:spPr>
        <p:txBody>
          <a:bodyPr wrap="square" rtlCol="0">
            <a:spAutoFit/>
          </a:bodyPr>
          <a:lstStyle/>
          <a:p>
            <a:r>
              <a:rPr lang="en-US" sz="1400" dirty="0">
                <a:hlinkClick r:id="rId2"/>
              </a:rPr>
              <a:t>https://www.who.int/teams/health-product-and-policy-standards/medicines-selection-ip-and-affordability/affordability-pricing</a:t>
            </a:r>
            <a:endParaRPr lang="en-US" sz="1400" dirty="0"/>
          </a:p>
          <a:p>
            <a:endParaRPr lang="en-US" sz="1400" dirty="0"/>
          </a:p>
          <a:p>
            <a:r>
              <a:rPr lang="en-US" sz="1400" b="0" i="0" dirty="0">
                <a:effectLst/>
                <a:hlinkClick r:id="rId3"/>
              </a:rPr>
              <a:t>https://www.oecd.org</a:t>
            </a:r>
            <a:endParaRPr lang="en-US" sz="1400" b="0" i="0" dirty="0">
              <a:effectLst/>
            </a:endParaRPr>
          </a:p>
          <a:p>
            <a:endParaRPr lang="en-US" sz="1400" dirty="0"/>
          </a:p>
          <a:p>
            <a:r>
              <a:rPr lang="en-US" sz="1400" b="0" i="0" dirty="0">
                <a:effectLst/>
                <a:hlinkClick r:id="rId4"/>
              </a:rPr>
              <a:t>https://www.globaldata.com</a:t>
            </a:r>
            <a:endParaRPr lang="en-US" sz="1400" b="0" i="0" dirty="0">
              <a:effectLst/>
            </a:endParaRPr>
          </a:p>
          <a:p>
            <a:endParaRPr lang="en-US" sz="1400" dirty="0"/>
          </a:p>
          <a:p>
            <a:r>
              <a:rPr lang="en-US" sz="1400" dirty="0">
                <a:hlinkClick r:id="rId5"/>
              </a:rPr>
              <a:t>https://ppri.goeg.at</a:t>
            </a:r>
            <a:endParaRPr lang="en-US" sz="1400" dirty="0"/>
          </a:p>
          <a:p>
            <a:endParaRPr lang="en-US" sz="1400" dirty="0"/>
          </a:p>
          <a:p>
            <a:r>
              <a:rPr lang="en-US" sz="1400" b="0" i="0" dirty="0">
                <a:effectLst/>
                <a:hlinkClick r:id="rId6"/>
              </a:rPr>
              <a:t>https://www.nice.org.uk</a:t>
            </a:r>
            <a:endParaRPr lang="en-US" sz="1400" b="0" i="0" dirty="0">
              <a:effectLst/>
            </a:endParaRPr>
          </a:p>
          <a:p>
            <a:endParaRPr lang="en-US" sz="1400" dirty="0"/>
          </a:p>
          <a:p>
            <a:r>
              <a:rPr lang="en-US" sz="1400" dirty="0">
                <a:hlinkClick r:id="rId7"/>
              </a:rPr>
              <a:t>https://www.has-sante.fr</a:t>
            </a:r>
            <a:endParaRPr lang="en-US" sz="1400" dirty="0"/>
          </a:p>
          <a:p>
            <a:endParaRPr lang="en-US" sz="1400" dirty="0"/>
          </a:p>
          <a:p>
            <a:r>
              <a:rPr lang="en-US" sz="1400" dirty="0">
                <a:hlinkClick r:id="rId8"/>
              </a:rPr>
              <a:t>https://www.g-ba.de/english/</a:t>
            </a:r>
            <a:endParaRPr lang="en-US" sz="1400" dirty="0"/>
          </a:p>
          <a:p>
            <a:endParaRPr lang="en-US" sz="1400" dirty="0"/>
          </a:p>
          <a:p>
            <a:r>
              <a:rPr lang="en-US" sz="1400" dirty="0">
                <a:hlinkClick r:id="rId9"/>
              </a:rPr>
              <a:t>https://www.ispor.org</a:t>
            </a:r>
            <a:endParaRPr lang="en-US" sz="1400" dirty="0"/>
          </a:p>
          <a:p>
            <a:endParaRPr lang="en-US" sz="1400" dirty="0"/>
          </a:p>
          <a:p>
            <a:endParaRPr lang="en-US" sz="1400" dirty="0"/>
          </a:p>
        </p:txBody>
      </p:sp>
    </p:spTree>
    <p:extLst>
      <p:ext uri="{BB962C8B-B14F-4D97-AF65-F5344CB8AC3E}">
        <p14:creationId xmlns:p14="http://schemas.microsoft.com/office/powerpoint/2010/main" val="3383171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C4117-D0BE-B36D-88E4-6AD56627C01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67B6D4D-3D5D-16F7-7B55-7A1694931DC8}"/>
              </a:ext>
            </a:extLst>
          </p:cNvPr>
          <p:cNvSpPr txBox="1"/>
          <p:nvPr/>
        </p:nvSpPr>
        <p:spPr>
          <a:xfrm>
            <a:off x="413359" y="237994"/>
            <a:ext cx="5975081" cy="369332"/>
          </a:xfrm>
          <a:prstGeom prst="rect">
            <a:avLst/>
          </a:prstGeom>
          <a:noFill/>
        </p:spPr>
        <p:txBody>
          <a:bodyPr wrap="square" rtlCol="0">
            <a:spAutoFit/>
          </a:bodyPr>
          <a:lstStyle/>
          <a:p>
            <a:r>
              <a:rPr lang="en-US" b="1" dirty="0"/>
              <a:t>Go To Market Modeling / Playground / Pricing Modeling</a:t>
            </a:r>
          </a:p>
        </p:txBody>
      </p:sp>
      <p:sp>
        <p:nvSpPr>
          <p:cNvPr id="5" name="TextBox 4">
            <a:extLst>
              <a:ext uri="{FF2B5EF4-FFF2-40B4-BE49-F238E27FC236}">
                <a16:creationId xmlns:a16="http://schemas.microsoft.com/office/drawing/2014/main" id="{F9AA8F3F-C648-BA76-A381-C736BE1289FB}"/>
              </a:ext>
            </a:extLst>
          </p:cNvPr>
          <p:cNvSpPr txBox="1"/>
          <p:nvPr/>
        </p:nvSpPr>
        <p:spPr>
          <a:xfrm>
            <a:off x="413359" y="776614"/>
            <a:ext cx="7778663" cy="307777"/>
          </a:xfrm>
          <a:prstGeom prst="rect">
            <a:avLst/>
          </a:prstGeom>
          <a:noFill/>
        </p:spPr>
        <p:txBody>
          <a:bodyPr wrap="square" rtlCol="0">
            <a:spAutoFit/>
          </a:bodyPr>
          <a:lstStyle/>
          <a:p>
            <a:pPr algn="l">
              <a:buNone/>
            </a:pPr>
            <a:r>
              <a:rPr lang="en-US" sz="1400" b="1" i="0" u="none" strike="noStrike" dirty="0">
                <a:solidFill>
                  <a:srgbClr val="000000"/>
                </a:solidFill>
                <a:effectLst/>
              </a:rPr>
              <a:t>Drafting Core Models</a:t>
            </a:r>
            <a:endParaRPr lang="en-US" sz="1400" b="0" i="0" u="none" strike="noStrike" dirty="0">
              <a:solidFill>
                <a:srgbClr val="000000"/>
              </a:solidFill>
              <a:effectLst/>
            </a:endParaRPr>
          </a:p>
        </p:txBody>
      </p:sp>
      <p:cxnSp>
        <p:nvCxnSpPr>
          <p:cNvPr id="7" name="Straight Connector 6">
            <a:extLst>
              <a:ext uri="{FF2B5EF4-FFF2-40B4-BE49-F238E27FC236}">
                <a16:creationId xmlns:a16="http://schemas.microsoft.com/office/drawing/2014/main" id="{AE0AC9C8-A8CD-0D25-A223-722EB9E99FF2}"/>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812B935-C902-0DA0-0E92-0E67B88F903B}"/>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2EA7015E-3CC9-BE24-B865-BE5CB4A6B38F}"/>
              </a:ext>
            </a:extLst>
          </p:cNvPr>
          <p:cNvSpPr txBox="1"/>
          <p:nvPr/>
        </p:nvSpPr>
        <p:spPr>
          <a:xfrm>
            <a:off x="9131642" y="778476"/>
            <a:ext cx="2656703" cy="4616648"/>
          </a:xfrm>
          <a:prstGeom prst="rect">
            <a:avLst/>
          </a:prstGeom>
          <a:noFill/>
        </p:spPr>
        <p:txBody>
          <a:bodyPr wrap="square" rtlCol="0">
            <a:spAutoFit/>
          </a:bodyPr>
          <a:lstStyle/>
          <a:p>
            <a:r>
              <a:rPr lang="en-US" sz="1400" dirty="0">
                <a:hlinkClick r:id="rId2"/>
              </a:rPr>
              <a:t>https://www.who.int/teams/health-product-and-policy-standards/medicines-selection-ip-and-affordability/affordability-pricing</a:t>
            </a:r>
            <a:endParaRPr lang="en-US" sz="1400" dirty="0"/>
          </a:p>
          <a:p>
            <a:endParaRPr lang="en-US" sz="1400" dirty="0"/>
          </a:p>
          <a:p>
            <a:r>
              <a:rPr lang="en-US" sz="1400" b="0" i="0" dirty="0">
                <a:effectLst/>
                <a:hlinkClick r:id="rId3"/>
              </a:rPr>
              <a:t>https://www.oecd.org</a:t>
            </a:r>
            <a:endParaRPr lang="en-US" sz="1400" b="0" i="0" dirty="0">
              <a:effectLst/>
            </a:endParaRPr>
          </a:p>
          <a:p>
            <a:endParaRPr lang="en-US" sz="1400" dirty="0"/>
          </a:p>
          <a:p>
            <a:r>
              <a:rPr lang="en-US" sz="1400" b="0" i="0" dirty="0">
                <a:effectLst/>
                <a:hlinkClick r:id="rId4"/>
              </a:rPr>
              <a:t>https://www.globaldata.com</a:t>
            </a:r>
            <a:endParaRPr lang="en-US" sz="1400" b="0" i="0" dirty="0">
              <a:effectLst/>
            </a:endParaRPr>
          </a:p>
          <a:p>
            <a:endParaRPr lang="en-US" sz="1400" dirty="0"/>
          </a:p>
          <a:p>
            <a:r>
              <a:rPr lang="en-US" sz="1400" dirty="0">
                <a:hlinkClick r:id="rId5"/>
              </a:rPr>
              <a:t>https://ppri.goeg.at</a:t>
            </a:r>
            <a:endParaRPr lang="en-US" sz="1400" dirty="0"/>
          </a:p>
          <a:p>
            <a:endParaRPr lang="en-US" sz="1400" dirty="0"/>
          </a:p>
          <a:p>
            <a:r>
              <a:rPr lang="en-US" sz="1400" b="0" i="0" dirty="0">
                <a:effectLst/>
                <a:hlinkClick r:id="rId6"/>
              </a:rPr>
              <a:t>https://www.nice.org.uk</a:t>
            </a:r>
            <a:endParaRPr lang="en-US" sz="1400" b="0" i="0" dirty="0">
              <a:effectLst/>
            </a:endParaRPr>
          </a:p>
          <a:p>
            <a:endParaRPr lang="en-US" sz="1400" dirty="0"/>
          </a:p>
          <a:p>
            <a:r>
              <a:rPr lang="en-US" sz="1400" dirty="0">
                <a:hlinkClick r:id="rId7"/>
              </a:rPr>
              <a:t>https://www.has-sante.fr</a:t>
            </a:r>
            <a:endParaRPr lang="en-US" sz="1400" dirty="0"/>
          </a:p>
          <a:p>
            <a:endParaRPr lang="en-US" sz="1400" dirty="0"/>
          </a:p>
          <a:p>
            <a:r>
              <a:rPr lang="en-US" sz="1400" dirty="0">
                <a:hlinkClick r:id="rId8"/>
              </a:rPr>
              <a:t>https://www.g-ba.de/english/</a:t>
            </a:r>
            <a:endParaRPr lang="en-US" sz="1400" dirty="0"/>
          </a:p>
          <a:p>
            <a:endParaRPr lang="en-US" sz="1400" dirty="0"/>
          </a:p>
          <a:p>
            <a:r>
              <a:rPr lang="en-US" sz="1400" dirty="0">
                <a:hlinkClick r:id="rId9"/>
              </a:rPr>
              <a:t>https://www.ispor.org</a:t>
            </a:r>
            <a:endParaRPr lang="en-US" sz="1400" dirty="0"/>
          </a:p>
          <a:p>
            <a:endParaRPr lang="en-US" sz="1400" dirty="0"/>
          </a:p>
          <a:p>
            <a:endParaRPr lang="en-US" sz="1400" dirty="0"/>
          </a:p>
        </p:txBody>
      </p:sp>
      <p:graphicFrame>
        <p:nvGraphicFramePr>
          <p:cNvPr id="2" name="Table 1">
            <a:extLst>
              <a:ext uri="{FF2B5EF4-FFF2-40B4-BE49-F238E27FC236}">
                <a16:creationId xmlns:a16="http://schemas.microsoft.com/office/drawing/2014/main" id="{5AF0CAF1-201E-26DD-5408-A99C4EBA46DA}"/>
              </a:ext>
            </a:extLst>
          </p:cNvPr>
          <p:cNvGraphicFramePr>
            <a:graphicFrameLocks noGrp="1"/>
          </p:cNvGraphicFramePr>
          <p:nvPr>
            <p:extLst>
              <p:ext uri="{D42A27DB-BD31-4B8C-83A1-F6EECF244321}">
                <p14:modId xmlns:p14="http://schemas.microsoft.com/office/powerpoint/2010/main" val="3701912330"/>
              </p:ext>
            </p:extLst>
          </p:nvPr>
        </p:nvGraphicFramePr>
        <p:xfrm>
          <a:off x="413359" y="1251425"/>
          <a:ext cx="8248727" cy="2499360"/>
        </p:xfrm>
        <a:graphic>
          <a:graphicData uri="http://schemas.openxmlformats.org/drawingml/2006/table">
            <a:tbl>
              <a:tblPr/>
              <a:tblGrid>
                <a:gridCol w="1613149">
                  <a:extLst>
                    <a:ext uri="{9D8B030D-6E8A-4147-A177-3AD203B41FA5}">
                      <a16:colId xmlns:a16="http://schemas.microsoft.com/office/drawing/2014/main" val="2103441995"/>
                    </a:ext>
                  </a:extLst>
                </a:gridCol>
                <a:gridCol w="2557849">
                  <a:extLst>
                    <a:ext uri="{9D8B030D-6E8A-4147-A177-3AD203B41FA5}">
                      <a16:colId xmlns:a16="http://schemas.microsoft.com/office/drawing/2014/main" val="1802282877"/>
                    </a:ext>
                  </a:extLst>
                </a:gridCol>
                <a:gridCol w="1902940">
                  <a:extLst>
                    <a:ext uri="{9D8B030D-6E8A-4147-A177-3AD203B41FA5}">
                      <a16:colId xmlns:a16="http://schemas.microsoft.com/office/drawing/2014/main" val="4117323325"/>
                    </a:ext>
                  </a:extLst>
                </a:gridCol>
                <a:gridCol w="2174789">
                  <a:extLst>
                    <a:ext uri="{9D8B030D-6E8A-4147-A177-3AD203B41FA5}">
                      <a16:colId xmlns:a16="http://schemas.microsoft.com/office/drawing/2014/main" val="2361439909"/>
                    </a:ext>
                  </a:extLst>
                </a:gridCol>
              </a:tblGrid>
              <a:tr h="0">
                <a:tc>
                  <a:txBody>
                    <a:bodyPr/>
                    <a:lstStyle/>
                    <a:p>
                      <a:pPr algn="l"/>
                      <a:r>
                        <a:rPr lang="en-US" sz="1400" b="1" dirty="0"/>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1" dirty="0"/>
                        <a:t>U.S.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1" dirty="0"/>
                        <a:t>U.K.</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b="1" dirty="0"/>
                        <a:t>E.U.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3629945"/>
                  </a:ext>
                </a:extLst>
              </a:tr>
              <a:tr h="0">
                <a:tc>
                  <a:txBody>
                    <a:bodyPr/>
                    <a:lstStyle/>
                    <a:p>
                      <a:pPr algn="l"/>
                      <a:r>
                        <a:rPr lang="en-US" sz="1400" b="0" dirty="0"/>
                        <a:t>Model 1: Premium Value-Based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t>Higher price for innovation/ convenience. Market to early adopters and private insurers.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a:t>Limited use; apply for specific private sector sales.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t>Focus on private clinics, direct-to-patient services.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208009"/>
                  </a:ext>
                </a:extLst>
              </a:tr>
              <a:tr h="0">
                <a:tc>
                  <a:txBody>
                    <a:bodyPr/>
                    <a:lstStyle/>
                    <a:p>
                      <a:pPr algn="l"/>
                      <a:r>
                        <a:rPr lang="en-US" sz="1400" b="0" dirty="0"/>
                        <a:t>Model 2: Access-Focused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t>Moderate price, easier reimbursement, cost-share programs.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t>Affordable public sector-friendly pricing.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a:t>Public-private blended model; tender pricing for public, higher for private.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4500140"/>
                  </a:ext>
                </a:extLst>
              </a:tr>
              <a:tr h="0">
                <a:tc>
                  <a:txBody>
                    <a:bodyPr/>
                    <a:lstStyle/>
                    <a:p>
                      <a:pPr algn="l"/>
                      <a:r>
                        <a:rPr lang="en-US" sz="1400" b="0" dirty="0"/>
                        <a:t>Model 3: Tiered Subscription / Service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a:t>SaaS-style tiers (basic, advanced, premium).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t>Possible only for private sector/NHS partnerships.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sz="1400" dirty="0"/>
                        <a:t>Regional flexibility: allow subscription or pay-per-use where viable.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903686"/>
                  </a:ext>
                </a:extLst>
              </a:tr>
            </a:tbl>
          </a:graphicData>
        </a:graphic>
      </p:graphicFrame>
      <p:sp>
        <p:nvSpPr>
          <p:cNvPr id="3" name="TextBox 2">
            <a:extLst>
              <a:ext uri="{FF2B5EF4-FFF2-40B4-BE49-F238E27FC236}">
                <a16:creationId xmlns:a16="http://schemas.microsoft.com/office/drawing/2014/main" id="{A0FE560E-3BE5-5422-46CB-5604B0DC5C91}"/>
              </a:ext>
            </a:extLst>
          </p:cNvPr>
          <p:cNvSpPr txBox="1"/>
          <p:nvPr/>
        </p:nvSpPr>
        <p:spPr>
          <a:xfrm>
            <a:off x="413359" y="4001737"/>
            <a:ext cx="7778663" cy="2246769"/>
          </a:xfrm>
          <a:prstGeom prst="rect">
            <a:avLst/>
          </a:prstGeom>
          <a:noFill/>
        </p:spPr>
        <p:txBody>
          <a:bodyPr wrap="square" rtlCol="0">
            <a:spAutoFit/>
          </a:bodyPr>
          <a:lstStyle/>
          <a:p>
            <a:pPr algn="l">
              <a:buNone/>
            </a:pPr>
            <a:r>
              <a:rPr lang="en-US" sz="1400" b="1" i="0" u="none" strike="noStrike" dirty="0">
                <a:solidFill>
                  <a:srgbClr val="000000"/>
                </a:solidFill>
                <a:effectLst/>
              </a:rPr>
              <a:t>Next Steps</a:t>
            </a:r>
          </a:p>
          <a:p>
            <a:pPr algn="l">
              <a:buNone/>
            </a:pPr>
            <a:endParaRPr lang="en-US" sz="1400" b="1" i="0" u="none" strike="noStrike" dirty="0">
              <a:solidFill>
                <a:srgbClr val="000000"/>
              </a:solidFill>
              <a:effectLst/>
            </a:endParaRPr>
          </a:p>
          <a:p>
            <a:pPr>
              <a:buNone/>
            </a:pPr>
            <a:r>
              <a:rPr lang="en-US" sz="1400" b="1" dirty="0"/>
              <a:t>Step 1:</a:t>
            </a:r>
            <a:r>
              <a:rPr lang="en-US" sz="1400" dirty="0"/>
              <a:t> Confirm the core value propositions in each region (what problem you're solving and how it is perceived locally).</a:t>
            </a:r>
          </a:p>
          <a:p>
            <a:pPr>
              <a:buNone/>
            </a:pPr>
            <a:r>
              <a:rPr lang="en-US" sz="1400" b="1" dirty="0"/>
              <a:t>Step 2:</a:t>
            </a:r>
            <a:r>
              <a:rPr lang="en-US" sz="1400" dirty="0"/>
              <a:t> Identify and gather real-world price comparators for each market (similar solutions, therapeutic comparators, or adjacent industries).</a:t>
            </a:r>
          </a:p>
          <a:p>
            <a:pPr>
              <a:buNone/>
            </a:pPr>
            <a:r>
              <a:rPr lang="en-US" sz="1400" b="1" dirty="0"/>
              <a:t>Step 3:</a:t>
            </a:r>
            <a:r>
              <a:rPr lang="en-US" sz="1400" dirty="0"/>
              <a:t> Estimate base costs + profit margin goals.</a:t>
            </a:r>
          </a:p>
          <a:p>
            <a:pPr>
              <a:buNone/>
            </a:pPr>
            <a:r>
              <a:rPr lang="en-US" sz="1400" b="1" dirty="0"/>
              <a:t>Step 4:</a:t>
            </a:r>
            <a:r>
              <a:rPr lang="en-US" sz="1400" dirty="0"/>
              <a:t> Adjust for regional modifiers (currency, tax, regulatory costs, reimbursement complexity).</a:t>
            </a:r>
          </a:p>
          <a:p>
            <a:r>
              <a:rPr lang="en-US" sz="1400" b="1" dirty="0"/>
              <a:t>Step 5:</a:t>
            </a:r>
            <a:r>
              <a:rPr lang="en-US" sz="1400" dirty="0"/>
              <a:t> Build sample projections (Volume x Price = Revenue) under low, medium, and high adoption scenarios.</a:t>
            </a:r>
          </a:p>
        </p:txBody>
      </p:sp>
    </p:spTree>
    <p:extLst>
      <p:ext uri="{BB962C8B-B14F-4D97-AF65-F5344CB8AC3E}">
        <p14:creationId xmlns:p14="http://schemas.microsoft.com/office/powerpoint/2010/main" val="2101856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4D4BC-54D2-7A5A-6654-C60B7CF4F32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7860CB6-FD7E-E330-0543-391DF80603AE}"/>
              </a:ext>
            </a:extLst>
          </p:cNvPr>
          <p:cNvSpPr txBox="1"/>
          <p:nvPr/>
        </p:nvSpPr>
        <p:spPr>
          <a:xfrm>
            <a:off x="413359" y="237994"/>
            <a:ext cx="5975081" cy="369332"/>
          </a:xfrm>
          <a:prstGeom prst="rect">
            <a:avLst/>
          </a:prstGeom>
          <a:noFill/>
        </p:spPr>
        <p:txBody>
          <a:bodyPr wrap="square" rtlCol="0">
            <a:spAutoFit/>
          </a:bodyPr>
          <a:lstStyle/>
          <a:p>
            <a:r>
              <a:rPr lang="en-US" b="1" dirty="0"/>
              <a:t>Go To Market Modeling / Playground / Pricing Modeling</a:t>
            </a:r>
          </a:p>
        </p:txBody>
      </p:sp>
      <p:cxnSp>
        <p:nvCxnSpPr>
          <p:cNvPr id="7" name="Straight Connector 6">
            <a:extLst>
              <a:ext uri="{FF2B5EF4-FFF2-40B4-BE49-F238E27FC236}">
                <a16:creationId xmlns:a16="http://schemas.microsoft.com/office/drawing/2014/main" id="{20EEBCE8-0DAD-A9C8-1B62-BDC85FE39D17}"/>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13CDF25-8A73-E4C8-9A08-2CC66EE0E3B2}"/>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2E59F12D-CB2F-4F40-74F7-E2253BC06225}"/>
              </a:ext>
            </a:extLst>
          </p:cNvPr>
          <p:cNvSpPr txBox="1"/>
          <p:nvPr/>
        </p:nvSpPr>
        <p:spPr>
          <a:xfrm>
            <a:off x="9131642" y="778476"/>
            <a:ext cx="2656703" cy="4616648"/>
          </a:xfrm>
          <a:prstGeom prst="rect">
            <a:avLst/>
          </a:prstGeom>
          <a:noFill/>
        </p:spPr>
        <p:txBody>
          <a:bodyPr wrap="square" rtlCol="0">
            <a:spAutoFit/>
          </a:bodyPr>
          <a:lstStyle/>
          <a:p>
            <a:r>
              <a:rPr lang="en-US" sz="1400" dirty="0">
                <a:hlinkClick r:id="rId2"/>
              </a:rPr>
              <a:t>https://www.who.int/teams/health-product-and-policy-standards/medicines-selection-ip-and-affordability/affordability-pricing</a:t>
            </a:r>
            <a:endParaRPr lang="en-US" sz="1400" dirty="0"/>
          </a:p>
          <a:p>
            <a:endParaRPr lang="en-US" sz="1400" dirty="0"/>
          </a:p>
          <a:p>
            <a:r>
              <a:rPr lang="en-US" sz="1400" b="0" i="0" dirty="0">
                <a:effectLst/>
                <a:hlinkClick r:id="rId3"/>
              </a:rPr>
              <a:t>https://www.oecd.org</a:t>
            </a:r>
            <a:endParaRPr lang="en-US" sz="1400" b="0" i="0" dirty="0">
              <a:effectLst/>
            </a:endParaRPr>
          </a:p>
          <a:p>
            <a:endParaRPr lang="en-US" sz="1400" dirty="0"/>
          </a:p>
          <a:p>
            <a:r>
              <a:rPr lang="en-US" sz="1400" b="0" i="0" dirty="0">
                <a:effectLst/>
                <a:hlinkClick r:id="rId4"/>
              </a:rPr>
              <a:t>https://www.globaldata.com</a:t>
            </a:r>
            <a:endParaRPr lang="en-US" sz="1400" b="0" i="0" dirty="0">
              <a:effectLst/>
            </a:endParaRPr>
          </a:p>
          <a:p>
            <a:endParaRPr lang="en-US" sz="1400" dirty="0"/>
          </a:p>
          <a:p>
            <a:r>
              <a:rPr lang="en-US" sz="1400" dirty="0">
                <a:hlinkClick r:id="rId5"/>
              </a:rPr>
              <a:t>https://ppri.goeg.at</a:t>
            </a:r>
            <a:endParaRPr lang="en-US" sz="1400" dirty="0"/>
          </a:p>
          <a:p>
            <a:endParaRPr lang="en-US" sz="1400" dirty="0"/>
          </a:p>
          <a:p>
            <a:r>
              <a:rPr lang="en-US" sz="1400" b="0" i="0" dirty="0">
                <a:effectLst/>
                <a:hlinkClick r:id="rId6"/>
              </a:rPr>
              <a:t>https://www.nice.org.uk</a:t>
            </a:r>
            <a:endParaRPr lang="en-US" sz="1400" b="0" i="0" dirty="0">
              <a:effectLst/>
            </a:endParaRPr>
          </a:p>
          <a:p>
            <a:endParaRPr lang="en-US" sz="1400" dirty="0"/>
          </a:p>
          <a:p>
            <a:r>
              <a:rPr lang="en-US" sz="1400" dirty="0">
                <a:hlinkClick r:id="rId7"/>
              </a:rPr>
              <a:t>https://www.has-sante.fr</a:t>
            </a:r>
            <a:endParaRPr lang="en-US" sz="1400" dirty="0"/>
          </a:p>
          <a:p>
            <a:endParaRPr lang="en-US" sz="1400" dirty="0"/>
          </a:p>
          <a:p>
            <a:r>
              <a:rPr lang="en-US" sz="1400" dirty="0">
                <a:hlinkClick r:id="rId8"/>
              </a:rPr>
              <a:t>https://www.g-ba.de/english/</a:t>
            </a:r>
            <a:endParaRPr lang="en-US" sz="1400" dirty="0"/>
          </a:p>
          <a:p>
            <a:endParaRPr lang="en-US" sz="1400" dirty="0"/>
          </a:p>
          <a:p>
            <a:r>
              <a:rPr lang="en-US" sz="1400" dirty="0">
                <a:hlinkClick r:id="rId9"/>
              </a:rPr>
              <a:t>https://www.ispor.org</a:t>
            </a:r>
            <a:endParaRPr lang="en-US" sz="1400" dirty="0"/>
          </a:p>
          <a:p>
            <a:endParaRPr lang="en-US" sz="1400" dirty="0"/>
          </a:p>
          <a:p>
            <a:endParaRPr lang="en-US" sz="1400" dirty="0"/>
          </a:p>
        </p:txBody>
      </p:sp>
      <p:sp>
        <p:nvSpPr>
          <p:cNvPr id="3" name="TextBox 2">
            <a:extLst>
              <a:ext uri="{FF2B5EF4-FFF2-40B4-BE49-F238E27FC236}">
                <a16:creationId xmlns:a16="http://schemas.microsoft.com/office/drawing/2014/main" id="{18E85BEE-99CE-CE32-665D-607D6444E0A9}"/>
              </a:ext>
            </a:extLst>
          </p:cNvPr>
          <p:cNvSpPr txBox="1"/>
          <p:nvPr/>
        </p:nvSpPr>
        <p:spPr>
          <a:xfrm>
            <a:off x="413359" y="778476"/>
            <a:ext cx="7778663" cy="3539430"/>
          </a:xfrm>
          <a:prstGeom prst="rect">
            <a:avLst/>
          </a:prstGeom>
          <a:noFill/>
        </p:spPr>
        <p:txBody>
          <a:bodyPr wrap="square" rtlCol="0">
            <a:spAutoFit/>
          </a:bodyPr>
          <a:lstStyle/>
          <a:p>
            <a:pPr algn="l">
              <a:buNone/>
            </a:pPr>
            <a:r>
              <a:rPr lang="en-US" sz="1400" b="1" i="0" u="none" strike="noStrike" dirty="0">
                <a:solidFill>
                  <a:srgbClr val="000000"/>
                </a:solidFill>
                <a:effectLst/>
              </a:rPr>
              <a:t>Visualizing the Pricing</a:t>
            </a:r>
          </a:p>
          <a:p>
            <a:pPr algn="l">
              <a:buNone/>
            </a:pPr>
            <a:r>
              <a:rPr lang="en-US" sz="1400" b="0" i="0" u="none" strike="noStrike" dirty="0">
                <a:solidFill>
                  <a:srgbClr val="000000"/>
                </a:solidFill>
                <a:effectLst/>
              </a:rPr>
              <a:t>If you want, I can also help you </a:t>
            </a:r>
            <a:r>
              <a:rPr lang="en-US" sz="1400" b="1" i="0" u="none" strike="noStrike" dirty="0">
                <a:solidFill>
                  <a:srgbClr val="000000"/>
                </a:solidFill>
                <a:effectLst/>
              </a:rPr>
              <a:t>build a pricing comparison table</a:t>
            </a:r>
            <a:r>
              <a:rPr lang="en-US" sz="1400" b="0" i="0" u="none" strike="noStrike" dirty="0">
                <a:solidFill>
                  <a:srgbClr val="000000"/>
                </a:solidFill>
                <a:effectLst/>
              </a:rPr>
              <a:t> and </a:t>
            </a:r>
            <a:r>
              <a:rPr lang="en-US" sz="1400" b="1" i="0" u="none" strike="noStrike" dirty="0">
                <a:solidFill>
                  <a:srgbClr val="000000"/>
                </a:solidFill>
                <a:effectLst/>
              </a:rPr>
              <a:t>graph sample revenue curves</a:t>
            </a:r>
            <a:r>
              <a:rPr lang="en-US" sz="1400" b="0" i="0" u="none" strike="noStrike" dirty="0">
                <a:solidFill>
                  <a:srgbClr val="000000"/>
                </a:solidFill>
                <a:effectLst/>
              </a:rPr>
              <a:t> to visualize:</a:t>
            </a:r>
          </a:p>
          <a:p>
            <a:pPr algn="l">
              <a:buFont typeface="Arial" panose="020B0604020202020204" pitchFamily="34" charset="0"/>
              <a:buChar char="•"/>
            </a:pPr>
            <a:r>
              <a:rPr lang="en-US" sz="1400" b="0" i="0" u="none" strike="noStrike" dirty="0">
                <a:solidFill>
                  <a:srgbClr val="000000"/>
                </a:solidFill>
                <a:effectLst/>
              </a:rPr>
              <a:t>Price sensitivity curves</a:t>
            </a:r>
          </a:p>
          <a:p>
            <a:pPr algn="l">
              <a:buFont typeface="Arial" panose="020B0604020202020204" pitchFamily="34" charset="0"/>
              <a:buChar char="•"/>
            </a:pPr>
            <a:r>
              <a:rPr lang="en-US" sz="1400" b="0" i="0" u="none" strike="noStrike" dirty="0">
                <a:solidFill>
                  <a:srgbClr val="000000"/>
                </a:solidFill>
                <a:effectLst/>
              </a:rPr>
              <a:t>Expected adoption curves</a:t>
            </a:r>
          </a:p>
          <a:p>
            <a:pPr algn="l">
              <a:buFont typeface="Arial" panose="020B0604020202020204" pitchFamily="34" charset="0"/>
              <a:buChar char="•"/>
            </a:pPr>
            <a:r>
              <a:rPr lang="en-US" sz="1400" b="0" i="0" u="none" strike="noStrike" dirty="0">
                <a:solidFill>
                  <a:srgbClr val="000000"/>
                </a:solidFill>
                <a:effectLst/>
              </a:rPr>
              <a:t>Break-even points</a:t>
            </a:r>
          </a:p>
          <a:p>
            <a:pPr algn="l">
              <a:buFont typeface="Arial" panose="020B0604020202020204" pitchFamily="34" charset="0"/>
              <a:buChar char="•"/>
            </a:pPr>
            <a:r>
              <a:rPr lang="en-US" sz="1400" b="0" i="0" u="none" strike="noStrike" dirty="0">
                <a:solidFill>
                  <a:srgbClr val="000000"/>
                </a:solidFill>
                <a:effectLst/>
              </a:rPr>
              <a:t>Profit margins across regions</a:t>
            </a:r>
          </a:p>
          <a:p>
            <a:pPr algn="l">
              <a:buFont typeface="Arial" panose="020B0604020202020204" pitchFamily="34" charset="0"/>
              <a:buChar char="•"/>
            </a:pPr>
            <a:endParaRPr lang="en-US" sz="1400" dirty="0">
              <a:solidFill>
                <a:srgbClr val="000000"/>
              </a:solidFill>
            </a:endParaRPr>
          </a:p>
          <a:p>
            <a:pPr algn="l"/>
            <a:r>
              <a:rPr lang="en-US" sz="1400" b="1" i="0" u="none" strike="noStrike" dirty="0">
                <a:solidFill>
                  <a:srgbClr val="000000"/>
                </a:solidFill>
                <a:effectLst/>
              </a:rPr>
              <a:t>Key Context: U.S. Menopause Market Insights</a:t>
            </a:r>
          </a:p>
          <a:p>
            <a:pPr algn="l">
              <a:buFont typeface="Arial" panose="020B0604020202020204" pitchFamily="34" charset="0"/>
              <a:buChar char="•"/>
            </a:pPr>
            <a:r>
              <a:rPr lang="en-US" sz="1400" b="0" i="0" u="none" strike="noStrike" dirty="0">
                <a:solidFill>
                  <a:srgbClr val="000000"/>
                </a:solidFill>
                <a:effectLst/>
              </a:rPr>
              <a:t>OTC Menopause Market: ~$290M/year</a:t>
            </a:r>
          </a:p>
          <a:p>
            <a:pPr algn="l">
              <a:buFont typeface="Arial" panose="020B0604020202020204" pitchFamily="34" charset="0"/>
              <a:buChar char="•"/>
            </a:pPr>
            <a:r>
              <a:rPr lang="en-US" sz="1400" b="0" i="0" u="none" strike="noStrike" dirty="0">
                <a:solidFill>
                  <a:srgbClr val="000000"/>
                </a:solidFill>
                <a:effectLst/>
              </a:rPr>
              <a:t>Average Spend Per Woman: ~$600/year</a:t>
            </a:r>
          </a:p>
          <a:p>
            <a:pPr algn="l">
              <a:buFont typeface="Arial" panose="020B0604020202020204" pitchFamily="34" charset="0"/>
              <a:buChar char="•"/>
            </a:pPr>
            <a:r>
              <a:rPr lang="en-US" sz="1400" b="0" i="0" u="none" strike="noStrike" dirty="0">
                <a:solidFill>
                  <a:srgbClr val="000000"/>
                </a:solidFill>
                <a:effectLst/>
              </a:rPr>
              <a:t>Rx Competition Example: </a:t>
            </a:r>
            <a:r>
              <a:rPr lang="en-US" sz="1400" b="0" i="0" u="none" strike="noStrike" dirty="0" err="1">
                <a:solidFill>
                  <a:srgbClr val="000000"/>
                </a:solidFill>
                <a:effectLst/>
              </a:rPr>
              <a:t>Veozah</a:t>
            </a:r>
            <a:r>
              <a:rPr lang="en-US" sz="1400" b="0" i="0" u="none" strike="noStrike" dirty="0">
                <a:solidFill>
                  <a:srgbClr val="000000"/>
                </a:solidFill>
                <a:effectLst/>
              </a:rPr>
              <a:t> projects ~$50M in U.S. sales in 2024 (down ~50% from 2023)</a:t>
            </a:r>
          </a:p>
          <a:p>
            <a:pPr algn="l">
              <a:buFont typeface="Arial" panose="020B0604020202020204" pitchFamily="34" charset="0"/>
              <a:buChar char="•"/>
            </a:pPr>
            <a:r>
              <a:rPr lang="en-US" sz="1400" b="0" i="0" u="none" strike="noStrike" dirty="0">
                <a:solidFill>
                  <a:srgbClr val="000000"/>
                </a:solidFill>
                <a:effectLst/>
              </a:rPr>
              <a:t>Key Issue for </a:t>
            </a:r>
            <a:r>
              <a:rPr lang="en-US" sz="1400" b="0" i="0" u="none" strike="noStrike" dirty="0" err="1">
                <a:solidFill>
                  <a:srgbClr val="000000"/>
                </a:solidFill>
                <a:effectLst/>
              </a:rPr>
              <a:t>Veozah</a:t>
            </a:r>
            <a:r>
              <a:rPr lang="en-US" sz="1400" b="0" i="0" u="none" strike="noStrike" dirty="0">
                <a:solidFill>
                  <a:srgbClr val="000000"/>
                </a:solidFill>
                <a:effectLst/>
              </a:rPr>
              <a:t>: Insufficient payer coverage, which depressed uptake</a:t>
            </a:r>
          </a:p>
          <a:p>
            <a:pPr algn="l">
              <a:buFont typeface="Arial" panose="020B0604020202020204" pitchFamily="34" charset="0"/>
              <a:buChar char="•"/>
            </a:pPr>
            <a:r>
              <a:rPr lang="en-US" sz="1400" b="0" i="0" u="none" strike="noStrike" dirty="0">
                <a:solidFill>
                  <a:srgbClr val="000000"/>
                </a:solidFill>
                <a:effectLst/>
              </a:rPr>
              <a:t>Unique Bayer Opportunity with </a:t>
            </a:r>
            <a:r>
              <a:rPr lang="en-US" sz="1400" b="0" i="0" u="none" strike="noStrike" dirty="0" err="1">
                <a:solidFill>
                  <a:srgbClr val="000000"/>
                </a:solidFill>
                <a:effectLst/>
              </a:rPr>
              <a:t>Elinzanetant</a:t>
            </a:r>
            <a:r>
              <a:rPr lang="en-US" sz="1400" b="0" i="0" u="none" strike="noStrike" dirty="0">
                <a:solidFill>
                  <a:srgbClr val="000000"/>
                </a:solidFill>
                <a:effectLst/>
              </a:rPr>
              <a:t>: Affordable production cost</a:t>
            </a:r>
          </a:p>
          <a:p>
            <a:pPr algn="l">
              <a:buFont typeface="Arial" panose="020B0604020202020204" pitchFamily="34" charset="0"/>
              <a:buChar char="•"/>
            </a:pPr>
            <a:r>
              <a:rPr lang="en-US" sz="1400" b="0" i="0" u="none" strike="noStrike" dirty="0">
                <a:solidFill>
                  <a:srgbClr val="000000"/>
                </a:solidFill>
                <a:effectLst/>
              </a:rPr>
              <a:t>Ability to create high-volume adoption through smart pricing</a:t>
            </a:r>
          </a:p>
          <a:p>
            <a:pPr algn="l">
              <a:buFont typeface="Arial" panose="020B0604020202020204" pitchFamily="34" charset="0"/>
              <a:buChar char="•"/>
            </a:pPr>
            <a:r>
              <a:rPr lang="en-US" sz="1400" b="0" i="0" u="none" strike="noStrike" dirty="0">
                <a:solidFill>
                  <a:srgbClr val="000000"/>
                </a:solidFill>
                <a:effectLst/>
              </a:rPr>
              <a:t>Can play in both OTC-adjacent (cash pay) and reimbursed channels if positioned strategically</a:t>
            </a:r>
          </a:p>
        </p:txBody>
      </p:sp>
    </p:spTree>
    <p:extLst>
      <p:ext uri="{BB962C8B-B14F-4D97-AF65-F5344CB8AC3E}">
        <p14:creationId xmlns:p14="http://schemas.microsoft.com/office/powerpoint/2010/main" val="1739165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56B68-B3CE-FEE6-13E4-E0B09858578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1FD2139-D793-8BE8-C68F-92249BB47831}"/>
              </a:ext>
            </a:extLst>
          </p:cNvPr>
          <p:cNvSpPr txBox="1"/>
          <p:nvPr/>
        </p:nvSpPr>
        <p:spPr>
          <a:xfrm>
            <a:off x="413359" y="237994"/>
            <a:ext cx="5975081" cy="369332"/>
          </a:xfrm>
          <a:prstGeom prst="rect">
            <a:avLst/>
          </a:prstGeom>
          <a:noFill/>
        </p:spPr>
        <p:txBody>
          <a:bodyPr wrap="square" rtlCol="0">
            <a:spAutoFit/>
          </a:bodyPr>
          <a:lstStyle/>
          <a:p>
            <a:r>
              <a:rPr lang="en-US" b="1" dirty="0"/>
              <a:t>Go To Market Modeling / Playground / Pricing Modeling</a:t>
            </a:r>
          </a:p>
        </p:txBody>
      </p:sp>
      <p:cxnSp>
        <p:nvCxnSpPr>
          <p:cNvPr id="7" name="Straight Connector 6">
            <a:extLst>
              <a:ext uri="{FF2B5EF4-FFF2-40B4-BE49-F238E27FC236}">
                <a16:creationId xmlns:a16="http://schemas.microsoft.com/office/drawing/2014/main" id="{2A6BD341-A742-D850-FF40-E0D6F3859AA3}"/>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55AB5B9-FDD9-B572-BF27-F423D08FD338}"/>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06B7C2E3-058F-FD5B-546D-DDB838F4F126}"/>
              </a:ext>
            </a:extLst>
          </p:cNvPr>
          <p:cNvSpPr txBox="1"/>
          <p:nvPr/>
        </p:nvSpPr>
        <p:spPr>
          <a:xfrm>
            <a:off x="9131642" y="778476"/>
            <a:ext cx="2656703" cy="2462213"/>
          </a:xfrm>
          <a:prstGeom prst="rect">
            <a:avLst/>
          </a:prstGeom>
          <a:noFill/>
        </p:spPr>
        <p:txBody>
          <a:bodyPr wrap="square" rtlCol="0">
            <a:spAutoFit/>
          </a:bodyPr>
          <a:lstStyle/>
          <a:p>
            <a:r>
              <a:rPr lang="en-US" sz="1400" dirty="0">
                <a:hlinkClick r:id="rId2"/>
              </a:rPr>
              <a:t>https://www.aarp.org</a:t>
            </a:r>
            <a:endParaRPr lang="en-US" sz="1400" dirty="0"/>
          </a:p>
          <a:p>
            <a:endParaRPr lang="en-US" sz="1400" dirty="0"/>
          </a:p>
          <a:p>
            <a:r>
              <a:rPr lang="en-US" sz="1400" b="0" i="0" dirty="0">
                <a:effectLst/>
                <a:hlinkClick r:id="rId3"/>
              </a:rPr>
              <a:t>https://mcpress.mayoclinic.org</a:t>
            </a:r>
            <a:endParaRPr lang="en-US" sz="1400" b="0" i="0" dirty="0">
              <a:effectLst/>
            </a:endParaRPr>
          </a:p>
          <a:p>
            <a:endParaRPr lang="en-US" sz="1400" dirty="0"/>
          </a:p>
          <a:p>
            <a:r>
              <a:rPr lang="en-US" sz="1400" b="0" i="0" dirty="0">
                <a:effectLst/>
                <a:hlinkClick r:id="rId4"/>
              </a:rPr>
              <a:t>https://www.health.com</a:t>
            </a:r>
            <a:endParaRPr lang="en-US" sz="1400" b="0" i="0" dirty="0">
              <a:effectLst/>
            </a:endParaRPr>
          </a:p>
          <a:p>
            <a:endParaRPr lang="en-US" sz="1400" dirty="0"/>
          </a:p>
          <a:p>
            <a:r>
              <a:rPr lang="en-US" sz="1400" dirty="0">
                <a:hlinkClick r:id="rId5"/>
              </a:rPr>
              <a:t>https://www.rtihs.org</a:t>
            </a:r>
            <a:endParaRPr lang="en-US" sz="1400" dirty="0"/>
          </a:p>
          <a:p>
            <a:endParaRPr lang="en-US" sz="1400" dirty="0"/>
          </a:p>
          <a:p>
            <a:r>
              <a:rPr lang="en-US" sz="1400" b="0" i="0" dirty="0">
                <a:effectLst/>
                <a:hlinkClick r:id="rId6"/>
              </a:rPr>
              <a:t>https://jamanetwork.com</a:t>
            </a:r>
            <a:endParaRPr lang="en-US" sz="1400" b="0" i="0" dirty="0">
              <a:effectLst/>
            </a:endParaRPr>
          </a:p>
          <a:p>
            <a:endParaRPr lang="en-US" sz="1400" dirty="0"/>
          </a:p>
          <a:p>
            <a:endParaRPr lang="en-US" sz="1400" dirty="0"/>
          </a:p>
        </p:txBody>
      </p:sp>
      <p:sp>
        <p:nvSpPr>
          <p:cNvPr id="3" name="TextBox 2">
            <a:extLst>
              <a:ext uri="{FF2B5EF4-FFF2-40B4-BE49-F238E27FC236}">
                <a16:creationId xmlns:a16="http://schemas.microsoft.com/office/drawing/2014/main" id="{FD0F7174-4454-17E9-173E-784EC7EAC1E7}"/>
              </a:ext>
            </a:extLst>
          </p:cNvPr>
          <p:cNvSpPr txBox="1"/>
          <p:nvPr/>
        </p:nvSpPr>
        <p:spPr>
          <a:xfrm>
            <a:off x="413359" y="778476"/>
            <a:ext cx="7778663" cy="5047536"/>
          </a:xfrm>
          <a:prstGeom prst="rect">
            <a:avLst/>
          </a:prstGeom>
          <a:noFill/>
        </p:spPr>
        <p:txBody>
          <a:bodyPr wrap="square" rtlCol="0">
            <a:spAutoFit/>
          </a:bodyPr>
          <a:lstStyle/>
          <a:p>
            <a:pPr algn="l">
              <a:buNone/>
            </a:pPr>
            <a:r>
              <a:rPr lang="en-US" sz="1400" b="1" i="0" u="none" strike="noStrike" dirty="0">
                <a:solidFill>
                  <a:srgbClr val="000000"/>
                </a:solidFill>
                <a:effectLst/>
              </a:rPr>
              <a:t>Modeling Pricing in the U.S.</a:t>
            </a:r>
          </a:p>
          <a:p>
            <a:pPr algn="l">
              <a:buNone/>
            </a:pPr>
            <a:r>
              <a:rPr lang="en-US" sz="1400" b="0" i="0" u="none" strike="noStrike" dirty="0">
                <a:solidFill>
                  <a:srgbClr val="000000"/>
                </a:solidFill>
                <a:effectLst/>
              </a:rPr>
              <a:t>In the U.S., a significant portion of women experiencing menopausal symptoms are eligible for prescription reimbursement through various insurance plans.</a:t>
            </a:r>
            <a:r>
              <a:rPr lang="en-US" sz="1400" b="0" i="0" u="none" strike="noStrike" dirty="0">
                <a:solidFill>
                  <a:srgbClr val="000000"/>
                </a:solidFill>
                <a:effectLst/>
                <a:latin typeface="-webkit-standard"/>
              </a:rPr>
              <a:t> </a:t>
            </a:r>
            <a:r>
              <a:rPr lang="en-US" sz="1400" b="0" i="0" u="none" strike="noStrike" dirty="0">
                <a:solidFill>
                  <a:srgbClr val="000000"/>
                </a:solidFill>
                <a:effectLst/>
              </a:rPr>
              <a:t>However, actual utilization of prescription treatments remains low due to factors such as limited awareness, provider hesitancy, and payer restrictions.</a:t>
            </a:r>
          </a:p>
          <a:p>
            <a:pPr algn="l">
              <a:buNone/>
            </a:pPr>
            <a:endParaRPr lang="en-US" sz="1400" dirty="0">
              <a:solidFill>
                <a:srgbClr val="000000"/>
              </a:solidFill>
            </a:endParaRPr>
          </a:p>
          <a:p>
            <a:pPr algn="l">
              <a:buNone/>
            </a:pPr>
            <a:r>
              <a:rPr lang="en-US" sz="1400" b="1" i="0" u="none" strike="noStrike" dirty="0">
                <a:solidFill>
                  <a:srgbClr val="000000"/>
                </a:solidFill>
                <a:effectLst/>
              </a:rPr>
              <a:t>Eligibility for Prescription Reimbursement</a:t>
            </a:r>
          </a:p>
          <a:p>
            <a:pPr algn="l">
              <a:buFont typeface="Arial" panose="020B0604020202020204" pitchFamily="34" charset="0"/>
              <a:buChar char="•"/>
            </a:pPr>
            <a:r>
              <a:rPr lang="en-US" sz="1400" b="1" i="0" u="none" strike="noStrike" dirty="0">
                <a:solidFill>
                  <a:srgbClr val="000000"/>
                </a:solidFill>
                <a:effectLst/>
              </a:rPr>
              <a:t>Insurance Coverage</a:t>
            </a:r>
            <a:r>
              <a:rPr lang="en-US" sz="1400" b="0" i="0" u="none" strike="noStrike" dirty="0">
                <a:solidFill>
                  <a:srgbClr val="000000"/>
                </a:solidFill>
                <a:effectLst/>
              </a:rPr>
              <a:t>: Approximately 91% of U.S. women aged 45–64 have some form of health insurance, including employer-sponsored plans, Medicare, or Medicaid. This widespread coverage suggests that a large percentage are </a:t>
            </a:r>
            <a:r>
              <a:rPr lang="en-US" sz="1400" b="0" i="1" u="none" strike="noStrike" dirty="0">
                <a:solidFill>
                  <a:srgbClr val="000000"/>
                </a:solidFill>
                <a:effectLst/>
              </a:rPr>
              <a:t>eligible</a:t>
            </a:r>
            <a:r>
              <a:rPr lang="en-US" sz="1400" b="0" i="0" u="none" strike="noStrike" dirty="0">
                <a:solidFill>
                  <a:srgbClr val="000000"/>
                </a:solidFill>
                <a:effectLst/>
              </a:rPr>
              <a:t> for prescription reimbursement, including for menopause-related treatments.</a:t>
            </a:r>
          </a:p>
          <a:p>
            <a:pPr algn="l">
              <a:buFont typeface="Arial" panose="020B0604020202020204" pitchFamily="34" charset="0"/>
              <a:buChar char="•"/>
            </a:pPr>
            <a:r>
              <a:rPr lang="en-US" sz="1400" b="1" i="0" u="none" strike="noStrike" dirty="0">
                <a:solidFill>
                  <a:srgbClr val="000000"/>
                </a:solidFill>
                <a:effectLst/>
              </a:rPr>
              <a:t>Utilization Rates</a:t>
            </a:r>
            <a:r>
              <a:rPr lang="en-US" sz="1400" b="0" i="0" u="none" strike="noStrike" dirty="0">
                <a:solidFill>
                  <a:srgbClr val="000000"/>
                </a:solidFill>
                <a:effectLst/>
              </a:rPr>
              <a:t>: Despite high eligibility, only about 5% of women aged 45–64 received medical treatment for menopause in 2021. This indicates a significant gap between eligibility and actual treatment utilization.</a:t>
            </a:r>
          </a:p>
          <a:p>
            <a:pPr algn="l">
              <a:buFont typeface="Arial" panose="020B0604020202020204" pitchFamily="34" charset="0"/>
              <a:buChar char="•"/>
            </a:pPr>
            <a:endParaRPr lang="en-US" sz="1400" dirty="0">
              <a:solidFill>
                <a:srgbClr val="000000"/>
              </a:solidFill>
            </a:endParaRPr>
          </a:p>
          <a:p>
            <a:pPr algn="l">
              <a:buNone/>
            </a:pPr>
            <a:r>
              <a:rPr lang="en-US" sz="1400" b="1" i="0" u="none" strike="noStrike" dirty="0">
                <a:solidFill>
                  <a:srgbClr val="000000"/>
                </a:solidFill>
                <a:effectLst/>
              </a:rPr>
              <a:t>Common Eligibility Criteria for Non-Hormonal Treatments</a:t>
            </a:r>
          </a:p>
          <a:p>
            <a:pPr algn="l">
              <a:buNone/>
            </a:pPr>
            <a:r>
              <a:rPr lang="en-US" sz="1400" b="0" i="0" u="none" strike="noStrike" dirty="0">
                <a:solidFill>
                  <a:srgbClr val="000000"/>
                </a:solidFill>
                <a:effectLst/>
              </a:rPr>
              <a:t>Non-hormonal therapies are often considered for women who:</a:t>
            </a:r>
          </a:p>
          <a:p>
            <a:pPr algn="l"/>
            <a:r>
              <a:rPr lang="en-US" sz="1400" b="0" i="0" u="none" strike="noStrike" dirty="0">
                <a:solidFill>
                  <a:srgbClr val="000000"/>
                </a:solidFill>
                <a:effectLst/>
              </a:rPr>
              <a:t>•Have a history of hormone-sensitive cancers (e.g., breast cancer)</a:t>
            </a:r>
          </a:p>
          <a:p>
            <a:pPr algn="l">
              <a:buFont typeface="Arial" panose="020B0604020202020204" pitchFamily="34" charset="0"/>
              <a:buChar char="•"/>
            </a:pPr>
            <a:r>
              <a:rPr lang="en-US" sz="1400" b="0" i="0" u="none" strike="noStrike" dirty="0">
                <a:solidFill>
                  <a:srgbClr val="000000"/>
                </a:solidFill>
                <a:effectLst/>
              </a:rPr>
              <a:t>Have experienced cardiovascular events or have a history of blood clots</a:t>
            </a:r>
          </a:p>
          <a:p>
            <a:pPr algn="l">
              <a:buFont typeface="Arial" panose="020B0604020202020204" pitchFamily="34" charset="0"/>
              <a:buChar char="•"/>
            </a:pPr>
            <a:r>
              <a:rPr lang="en-US" sz="1400" b="0" i="0" u="none" strike="noStrike" dirty="0">
                <a:solidFill>
                  <a:srgbClr val="000000"/>
                </a:solidFill>
                <a:effectLst/>
              </a:rPr>
              <a:t>Prefer to avoid hormone therapy due to personal or medical reasons</a:t>
            </a:r>
            <a:endParaRPr lang="en-US" sz="1400" dirty="0">
              <a:solidFill>
                <a:srgbClr val="000000"/>
              </a:solidFill>
            </a:endParaRPr>
          </a:p>
          <a:p>
            <a:pPr algn="l">
              <a:buFont typeface="Arial" panose="020B0604020202020204" pitchFamily="34" charset="0"/>
              <a:buChar char="•"/>
            </a:pPr>
            <a:endParaRPr lang="en-US" sz="1400" b="0" i="0" u="none" strike="noStrike" dirty="0">
              <a:solidFill>
                <a:srgbClr val="000000"/>
              </a:solidFill>
              <a:effectLst/>
            </a:endParaRPr>
          </a:p>
          <a:p>
            <a:pPr algn="l"/>
            <a:r>
              <a:rPr lang="en-US" sz="1400" b="0" i="0" u="none" strike="noStrike" dirty="0">
                <a:solidFill>
                  <a:srgbClr val="000000"/>
                </a:solidFill>
                <a:effectLst/>
              </a:rPr>
              <a:t>These criteria expand the potential candidate pool beyond oncology patients.</a:t>
            </a:r>
          </a:p>
          <a:p>
            <a:pPr algn="l">
              <a:buFont typeface="Arial" panose="020B0604020202020204" pitchFamily="34" charset="0"/>
              <a:buChar char="•"/>
            </a:pPr>
            <a:endParaRPr lang="en-US" sz="1400" b="0" i="0" u="none" strike="noStrike" dirty="0">
              <a:solidFill>
                <a:srgbClr val="000000"/>
              </a:solidFill>
              <a:effectLst/>
            </a:endParaRPr>
          </a:p>
        </p:txBody>
      </p:sp>
    </p:spTree>
    <p:extLst>
      <p:ext uri="{BB962C8B-B14F-4D97-AF65-F5344CB8AC3E}">
        <p14:creationId xmlns:p14="http://schemas.microsoft.com/office/powerpoint/2010/main" val="118466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064C2-C609-0945-93D5-BE93B7BE0E9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80AD2E-6828-0631-CAF7-29DF19BA2DFF}"/>
              </a:ext>
            </a:extLst>
          </p:cNvPr>
          <p:cNvSpPr txBox="1"/>
          <p:nvPr/>
        </p:nvSpPr>
        <p:spPr>
          <a:xfrm>
            <a:off x="413359" y="237994"/>
            <a:ext cx="5975081" cy="369332"/>
          </a:xfrm>
          <a:prstGeom prst="rect">
            <a:avLst/>
          </a:prstGeom>
          <a:noFill/>
        </p:spPr>
        <p:txBody>
          <a:bodyPr wrap="square" rtlCol="0">
            <a:spAutoFit/>
          </a:bodyPr>
          <a:lstStyle/>
          <a:p>
            <a:r>
              <a:rPr lang="en-US" b="1" dirty="0"/>
              <a:t>Go To Market Modeling / Playground / Pricing Modeling</a:t>
            </a:r>
          </a:p>
        </p:txBody>
      </p:sp>
      <p:cxnSp>
        <p:nvCxnSpPr>
          <p:cNvPr id="7" name="Straight Connector 6">
            <a:extLst>
              <a:ext uri="{FF2B5EF4-FFF2-40B4-BE49-F238E27FC236}">
                <a16:creationId xmlns:a16="http://schemas.microsoft.com/office/drawing/2014/main" id="{C99CA685-16A5-0350-95CF-C5A17E2A04EB}"/>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1265E96-1C65-A254-A342-E1D46167215D}"/>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F714B786-4020-E3A7-785C-A4387E3B6B53}"/>
              </a:ext>
            </a:extLst>
          </p:cNvPr>
          <p:cNvSpPr txBox="1"/>
          <p:nvPr/>
        </p:nvSpPr>
        <p:spPr>
          <a:xfrm>
            <a:off x="9131642" y="778476"/>
            <a:ext cx="2656703" cy="2462213"/>
          </a:xfrm>
          <a:prstGeom prst="rect">
            <a:avLst/>
          </a:prstGeom>
          <a:noFill/>
        </p:spPr>
        <p:txBody>
          <a:bodyPr wrap="square" rtlCol="0">
            <a:spAutoFit/>
          </a:bodyPr>
          <a:lstStyle/>
          <a:p>
            <a:r>
              <a:rPr lang="en-US" sz="1400" dirty="0">
                <a:hlinkClick r:id="rId2"/>
              </a:rPr>
              <a:t>https://www.aarp.org</a:t>
            </a:r>
            <a:endParaRPr lang="en-US" sz="1400" dirty="0"/>
          </a:p>
          <a:p>
            <a:endParaRPr lang="en-US" sz="1400" dirty="0"/>
          </a:p>
          <a:p>
            <a:r>
              <a:rPr lang="en-US" sz="1400" b="0" i="0" dirty="0">
                <a:effectLst/>
                <a:hlinkClick r:id="rId3"/>
              </a:rPr>
              <a:t>https://mcpress.mayoclinic.org</a:t>
            </a:r>
            <a:endParaRPr lang="en-US" sz="1400" b="0" i="0" dirty="0">
              <a:effectLst/>
            </a:endParaRPr>
          </a:p>
          <a:p>
            <a:endParaRPr lang="en-US" sz="1400" dirty="0"/>
          </a:p>
          <a:p>
            <a:r>
              <a:rPr lang="en-US" sz="1400" b="0" i="0" dirty="0">
                <a:effectLst/>
                <a:hlinkClick r:id="rId4"/>
              </a:rPr>
              <a:t>https://www.health.com</a:t>
            </a:r>
            <a:endParaRPr lang="en-US" sz="1400" b="0" i="0" dirty="0">
              <a:effectLst/>
            </a:endParaRPr>
          </a:p>
          <a:p>
            <a:endParaRPr lang="en-US" sz="1400" dirty="0"/>
          </a:p>
          <a:p>
            <a:r>
              <a:rPr lang="en-US" sz="1400" dirty="0">
                <a:hlinkClick r:id="rId5"/>
              </a:rPr>
              <a:t>https://www.rtihs.org</a:t>
            </a:r>
            <a:endParaRPr lang="en-US" sz="1400" dirty="0"/>
          </a:p>
          <a:p>
            <a:endParaRPr lang="en-US" sz="1400" dirty="0"/>
          </a:p>
          <a:p>
            <a:r>
              <a:rPr lang="en-US" sz="1400" b="0" i="0" dirty="0">
                <a:effectLst/>
                <a:hlinkClick r:id="rId6"/>
              </a:rPr>
              <a:t>https://jamanetwork.com</a:t>
            </a:r>
            <a:endParaRPr lang="en-US" sz="1400" b="0" i="0" dirty="0">
              <a:effectLst/>
            </a:endParaRPr>
          </a:p>
          <a:p>
            <a:endParaRPr lang="en-US" sz="1400" dirty="0"/>
          </a:p>
          <a:p>
            <a:endParaRPr lang="en-US" sz="1400" dirty="0"/>
          </a:p>
        </p:txBody>
      </p:sp>
      <p:sp>
        <p:nvSpPr>
          <p:cNvPr id="3" name="TextBox 2">
            <a:extLst>
              <a:ext uri="{FF2B5EF4-FFF2-40B4-BE49-F238E27FC236}">
                <a16:creationId xmlns:a16="http://schemas.microsoft.com/office/drawing/2014/main" id="{7AAC335C-71E3-BAF7-E610-CE46E5CC28BB}"/>
              </a:ext>
            </a:extLst>
          </p:cNvPr>
          <p:cNvSpPr txBox="1"/>
          <p:nvPr/>
        </p:nvSpPr>
        <p:spPr>
          <a:xfrm>
            <a:off x="413359" y="778476"/>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Modeling Pricing in the U.S.</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Historical Data on Non-Hormonal Treatment Utilization</a:t>
            </a:r>
          </a:p>
          <a:p>
            <a:pPr algn="l">
              <a:buFont typeface="Arial" panose="020B0604020202020204" pitchFamily="34" charset="0"/>
              <a:buChar char="•"/>
            </a:pPr>
            <a:r>
              <a:rPr lang="en-US" sz="1400" b="1" i="0" u="none" strike="noStrike" dirty="0">
                <a:solidFill>
                  <a:srgbClr val="000000"/>
                </a:solidFill>
                <a:effectLst/>
              </a:rPr>
              <a:t>Treatment Patterns</a:t>
            </a:r>
            <a:r>
              <a:rPr lang="en-US" sz="1400" b="0" i="0" u="none" strike="noStrike" dirty="0">
                <a:solidFill>
                  <a:srgbClr val="000000"/>
                </a:solidFill>
                <a:effectLst/>
              </a:rPr>
              <a:t>: A study analyzing medical records from 2016 to 2019 found that among women presenting with menopausal symptoms, 28% initiated prescription medication only, 31% used nonprescription therapy only, and 41% used both. </a:t>
            </a:r>
          </a:p>
          <a:p>
            <a:pPr algn="l">
              <a:buFont typeface="Arial" panose="020B0604020202020204" pitchFamily="34" charset="0"/>
              <a:buChar char="•"/>
            </a:pPr>
            <a:r>
              <a:rPr lang="en-US" sz="1400" b="1" i="0" u="none" strike="noStrike" dirty="0">
                <a:solidFill>
                  <a:srgbClr val="000000"/>
                </a:solidFill>
                <a:effectLst/>
              </a:rPr>
              <a:t>Barriers to Access</a:t>
            </a:r>
            <a:r>
              <a:rPr lang="en-US" sz="1400" b="0" i="0" u="none" strike="noStrike" dirty="0">
                <a:solidFill>
                  <a:srgbClr val="000000"/>
                </a:solidFill>
                <a:effectLst/>
              </a:rPr>
              <a:t>: Factors such as limited provider education on menopause management and socioeconomic disparities contribute to underutilization of available treatments.</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Strategic Considerations for Market Access</a:t>
            </a:r>
          </a:p>
          <a:p>
            <a:pPr algn="l">
              <a:buFont typeface="Arial" panose="020B0604020202020204" pitchFamily="34" charset="0"/>
              <a:buChar char="•"/>
            </a:pPr>
            <a:r>
              <a:rPr lang="en-US" sz="1400" b="1" i="0" u="none" strike="noStrike" dirty="0">
                <a:solidFill>
                  <a:srgbClr val="000000"/>
                </a:solidFill>
                <a:effectLst/>
              </a:rPr>
              <a:t>Education and Awareness</a:t>
            </a:r>
            <a:r>
              <a:rPr lang="en-US" sz="1400" b="0" i="0" u="none" strike="noStrike" dirty="0">
                <a:solidFill>
                  <a:srgbClr val="000000"/>
                </a:solidFill>
                <a:effectLst/>
              </a:rPr>
              <a:t>: Enhancing provider education and patient awareness about non-hormonal treatment options can bridge the gap between eligibility and utilization.</a:t>
            </a:r>
          </a:p>
          <a:p>
            <a:pPr algn="l">
              <a:buFont typeface="Arial" panose="020B0604020202020204" pitchFamily="34" charset="0"/>
              <a:buChar char="•"/>
            </a:pPr>
            <a:r>
              <a:rPr lang="en-US" sz="1400" b="1" i="0" u="none" strike="noStrike" dirty="0">
                <a:solidFill>
                  <a:srgbClr val="000000"/>
                </a:solidFill>
                <a:effectLst/>
              </a:rPr>
              <a:t>Insurance Navigation</a:t>
            </a:r>
            <a:r>
              <a:rPr lang="en-US" sz="1400" b="0" i="0" u="none" strike="noStrike" dirty="0">
                <a:solidFill>
                  <a:srgbClr val="000000"/>
                </a:solidFill>
                <a:effectLst/>
              </a:rPr>
              <a:t>: Developing patient assistance programs and working with payers to improve coverage for non-hormonal treatments can facilitate access.</a:t>
            </a:r>
          </a:p>
          <a:p>
            <a:pPr algn="l">
              <a:buFont typeface="Arial" panose="020B0604020202020204" pitchFamily="34" charset="0"/>
              <a:buChar char="•"/>
            </a:pPr>
            <a:r>
              <a:rPr lang="en-US" sz="1400" b="1" i="0" u="none" strike="noStrike" dirty="0">
                <a:solidFill>
                  <a:srgbClr val="000000"/>
                </a:solidFill>
                <a:effectLst/>
              </a:rPr>
              <a:t>Targeted Outreach</a:t>
            </a:r>
            <a:r>
              <a:rPr lang="en-US" sz="1400" b="0" i="0" u="none" strike="noStrike" dirty="0">
                <a:solidFill>
                  <a:srgbClr val="000000"/>
                </a:solidFill>
                <a:effectLst/>
              </a:rPr>
              <a:t>: Focusing on populations with higher unmet needs, such as women with contraindications to hormone therapy, can optimize market penetration.</a:t>
            </a:r>
          </a:p>
          <a:p>
            <a:pPr algn="l">
              <a:buFont typeface="Arial" panose="020B0604020202020204" pitchFamily="34" charset="0"/>
              <a:buChar char="•"/>
            </a:pPr>
            <a:endParaRPr lang="en-US" sz="1400" dirty="0">
              <a:solidFill>
                <a:srgbClr val="000000"/>
              </a:solidFill>
            </a:endParaRPr>
          </a:p>
          <a:p>
            <a:pPr algn="l">
              <a:buNone/>
            </a:pPr>
            <a:r>
              <a:rPr lang="en-US" sz="1400" b="1" i="0" u="none" strike="noStrike" dirty="0">
                <a:solidFill>
                  <a:srgbClr val="000000"/>
                </a:solidFill>
                <a:effectLst/>
              </a:rPr>
              <a:t>Pharma Profit Margin Benchmarks</a:t>
            </a:r>
          </a:p>
          <a:p>
            <a:pPr algn="l">
              <a:buNone/>
            </a:pPr>
            <a:r>
              <a:rPr lang="en-US" sz="1400" b="1" i="0" u="none" strike="noStrike" dirty="0">
                <a:solidFill>
                  <a:srgbClr val="000000"/>
                </a:solidFill>
                <a:effectLst/>
              </a:rPr>
              <a:t>1. Gross Margin (Revenue – Cost of Goods Sold)</a:t>
            </a:r>
          </a:p>
          <a:p>
            <a:pPr algn="l">
              <a:buFont typeface="Arial" panose="020B0604020202020204" pitchFamily="34" charset="0"/>
              <a:buChar char="•"/>
            </a:pPr>
            <a:r>
              <a:rPr lang="en-US" sz="1400" b="1" i="0" u="none" strike="noStrike" dirty="0">
                <a:solidFill>
                  <a:srgbClr val="000000"/>
                </a:solidFill>
                <a:effectLst/>
              </a:rPr>
              <a:t>Typical Range:</a:t>
            </a:r>
            <a:r>
              <a:rPr lang="en-US" sz="1400" b="0" i="0" u="none" strike="noStrike" dirty="0">
                <a:solidFill>
                  <a:srgbClr val="000000"/>
                </a:solidFill>
                <a:effectLst/>
              </a:rPr>
              <a:t> </a:t>
            </a:r>
            <a:r>
              <a:rPr lang="en-US" sz="1400" b="1" i="0" u="none" strike="noStrike" dirty="0">
                <a:solidFill>
                  <a:srgbClr val="000000"/>
                </a:solidFill>
                <a:effectLst/>
              </a:rPr>
              <a:t>70%–90%</a:t>
            </a:r>
            <a:endParaRPr lang="en-US" sz="1400" b="0" i="0" u="none" strike="noStrike" dirty="0">
              <a:solidFill>
                <a:srgbClr val="000000"/>
              </a:solidFill>
              <a:effectLst/>
            </a:endParaRPr>
          </a:p>
          <a:p>
            <a:pPr algn="l">
              <a:buFont typeface="Arial" panose="020B0604020202020204" pitchFamily="34" charset="0"/>
              <a:buChar char="•"/>
            </a:pPr>
            <a:r>
              <a:rPr lang="en-US" sz="1400" b="0" i="0" u="none" strike="noStrike" dirty="0">
                <a:solidFill>
                  <a:srgbClr val="000000"/>
                </a:solidFill>
                <a:effectLst/>
              </a:rPr>
              <a:t>Reflects how much is left after production, packaging, and distribution costs.</a:t>
            </a:r>
          </a:p>
          <a:p>
            <a:pPr algn="l">
              <a:buFont typeface="Arial" panose="020B0604020202020204" pitchFamily="34" charset="0"/>
              <a:buChar char="•"/>
            </a:pPr>
            <a:r>
              <a:rPr lang="en-US" sz="1400" b="0" i="0" u="none" strike="noStrike" dirty="0">
                <a:solidFill>
                  <a:srgbClr val="000000"/>
                </a:solidFill>
                <a:effectLst/>
              </a:rPr>
              <a:t>Lower for generics or complex injectables; higher for oral branded drugs.</a:t>
            </a:r>
          </a:p>
          <a:p>
            <a:pPr algn="l">
              <a:buNone/>
            </a:pPr>
            <a:endParaRPr lang="en-US" sz="1400" dirty="0">
              <a:solidFill>
                <a:srgbClr val="000000"/>
              </a:solidFill>
            </a:endParaRPr>
          </a:p>
          <a:p>
            <a:pPr algn="l">
              <a:buNone/>
            </a:pPr>
            <a:r>
              <a:rPr lang="en-US" sz="1400" b="1" i="0" u="none" strike="noStrike" dirty="0">
                <a:solidFill>
                  <a:srgbClr val="000000"/>
                </a:solidFill>
                <a:effectLst/>
              </a:rPr>
              <a:t>For </a:t>
            </a:r>
            <a:r>
              <a:rPr lang="en-US" sz="1400" b="1" i="0" u="none" strike="noStrike" dirty="0" err="1">
                <a:solidFill>
                  <a:srgbClr val="000000"/>
                </a:solidFill>
                <a:effectLst/>
              </a:rPr>
              <a:t>Elinzanetant</a:t>
            </a:r>
            <a:r>
              <a:rPr lang="en-US" sz="1400" b="1" i="0" u="none" strike="noStrike" dirty="0">
                <a:solidFill>
                  <a:srgbClr val="000000"/>
                </a:solidFill>
                <a:effectLst/>
              </a:rPr>
              <a:t> (oral, small-molecule, branded, affordable production):</a:t>
            </a: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85%–90% gross margin</a:t>
            </a:r>
            <a:r>
              <a:rPr lang="en-US" sz="1400" b="0" i="0" u="none" strike="noStrike" dirty="0">
                <a:solidFill>
                  <a:srgbClr val="000000"/>
                </a:solidFill>
                <a:effectLst/>
              </a:rPr>
              <a:t> is a fair estimate.</a:t>
            </a:r>
          </a:p>
          <a:p>
            <a:pPr algn="l">
              <a:buFont typeface="Arial" panose="020B0604020202020204" pitchFamily="34" charset="0"/>
              <a:buChar char="•"/>
            </a:pPr>
            <a:endParaRPr lang="en-US" sz="1400" b="0" i="0" u="none" strike="noStrike" dirty="0">
              <a:solidFill>
                <a:srgbClr val="000000"/>
              </a:solidFill>
              <a:effectLst/>
            </a:endParaRPr>
          </a:p>
          <a:p>
            <a:pPr algn="l">
              <a:buFont typeface="Arial" panose="020B0604020202020204" pitchFamily="34" charset="0"/>
              <a:buChar char="•"/>
            </a:pPr>
            <a:endParaRPr lang="en-US" sz="1400" b="0" i="0" u="none" strike="noStrike" dirty="0">
              <a:solidFill>
                <a:srgbClr val="000000"/>
              </a:solidFill>
              <a:effectLst/>
            </a:endParaRPr>
          </a:p>
        </p:txBody>
      </p:sp>
    </p:spTree>
    <p:extLst>
      <p:ext uri="{BB962C8B-B14F-4D97-AF65-F5344CB8AC3E}">
        <p14:creationId xmlns:p14="http://schemas.microsoft.com/office/powerpoint/2010/main" val="4070287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0884F-D351-4A3C-0276-81001217E0D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EFC2EFC-C3FB-24B0-321E-95BE50094C3E}"/>
              </a:ext>
            </a:extLst>
          </p:cNvPr>
          <p:cNvSpPr txBox="1"/>
          <p:nvPr/>
        </p:nvSpPr>
        <p:spPr>
          <a:xfrm>
            <a:off x="413359" y="237994"/>
            <a:ext cx="5975081" cy="369332"/>
          </a:xfrm>
          <a:prstGeom prst="rect">
            <a:avLst/>
          </a:prstGeom>
          <a:noFill/>
        </p:spPr>
        <p:txBody>
          <a:bodyPr wrap="square" rtlCol="0">
            <a:spAutoFit/>
          </a:bodyPr>
          <a:lstStyle/>
          <a:p>
            <a:r>
              <a:rPr lang="en-US" b="1" dirty="0"/>
              <a:t>Go To Market Modeling / Playground / Pricing Modeling</a:t>
            </a:r>
          </a:p>
        </p:txBody>
      </p:sp>
      <p:cxnSp>
        <p:nvCxnSpPr>
          <p:cNvPr id="7" name="Straight Connector 6">
            <a:extLst>
              <a:ext uri="{FF2B5EF4-FFF2-40B4-BE49-F238E27FC236}">
                <a16:creationId xmlns:a16="http://schemas.microsoft.com/office/drawing/2014/main" id="{863C83E2-4462-ED60-B7F2-42233F4BD296}"/>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398EFA2-6619-F4FB-1097-DB2EE86B0CC3}"/>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8FA09BA4-735E-D8C6-E8C4-859A2B3BFBB5}"/>
              </a:ext>
            </a:extLst>
          </p:cNvPr>
          <p:cNvSpPr txBox="1"/>
          <p:nvPr/>
        </p:nvSpPr>
        <p:spPr>
          <a:xfrm>
            <a:off x="9131642" y="778476"/>
            <a:ext cx="2656703" cy="2462213"/>
          </a:xfrm>
          <a:prstGeom prst="rect">
            <a:avLst/>
          </a:prstGeom>
          <a:noFill/>
        </p:spPr>
        <p:txBody>
          <a:bodyPr wrap="square" rtlCol="0">
            <a:spAutoFit/>
          </a:bodyPr>
          <a:lstStyle/>
          <a:p>
            <a:r>
              <a:rPr lang="en-US" sz="1400" dirty="0">
                <a:hlinkClick r:id="rId2"/>
              </a:rPr>
              <a:t>https://www.aarp.org</a:t>
            </a:r>
            <a:endParaRPr lang="en-US" sz="1400" dirty="0"/>
          </a:p>
          <a:p>
            <a:endParaRPr lang="en-US" sz="1400" dirty="0"/>
          </a:p>
          <a:p>
            <a:r>
              <a:rPr lang="en-US" sz="1400" b="0" i="0" dirty="0">
                <a:effectLst/>
                <a:hlinkClick r:id="rId3"/>
              </a:rPr>
              <a:t>https://mcpress.mayoclinic.org</a:t>
            </a:r>
            <a:endParaRPr lang="en-US" sz="1400" b="0" i="0" dirty="0">
              <a:effectLst/>
            </a:endParaRPr>
          </a:p>
          <a:p>
            <a:endParaRPr lang="en-US" sz="1400" dirty="0"/>
          </a:p>
          <a:p>
            <a:r>
              <a:rPr lang="en-US" sz="1400" b="0" i="0" dirty="0">
                <a:effectLst/>
                <a:hlinkClick r:id="rId4"/>
              </a:rPr>
              <a:t>https://www.health.com</a:t>
            </a:r>
            <a:endParaRPr lang="en-US" sz="1400" b="0" i="0" dirty="0">
              <a:effectLst/>
            </a:endParaRPr>
          </a:p>
          <a:p>
            <a:endParaRPr lang="en-US" sz="1400" dirty="0"/>
          </a:p>
          <a:p>
            <a:r>
              <a:rPr lang="en-US" sz="1400" dirty="0">
                <a:hlinkClick r:id="rId5"/>
              </a:rPr>
              <a:t>https://www.rtihs.org</a:t>
            </a:r>
            <a:endParaRPr lang="en-US" sz="1400" dirty="0"/>
          </a:p>
          <a:p>
            <a:endParaRPr lang="en-US" sz="1400" dirty="0"/>
          </a:p>
          <a:p>
            <a:r>
              <a:rPr lang="en-US" sz="1400" b="0" i="0" dirty="0">
                <a:effectLst/>
                <a:hlinkClick r:id="rId6"/>
              </a:rPr>
              <a:t>https://jamanetwork.com</a:t>
            </a:r>
            <a:endParaRPr lang="en-US" sz="1400" b="0" i="0" dirty="0">
              <a:effectLst/>
            </a:endParaRPr>
          </a:p>
          <a:p>
            <a:endParaRPr lang="en-US" sz="1400" dirty="0"/>
          </a:p>
          <a:p>
            <a:endParaRPr lang="en-US" sz="1400" dirty="0"/>
          </a:p>
        </p:txBody>
      </p:sp>
      <p:sp>
        <p:nvSpPr>
          <p:cNvPr id="3" name="TextBox 2">
            <a:extLst>
              <a:ext uri="{FF2B5EF4-FFF2-40B4-BE49-F238E27FC236}">
                <a16:creationId xmlns:a16="http://schemas.microsoft.com/office/drawing/2014/main" id="{BB370B4D-E9B3-4705-3EC4-19DF185CC61C}"/>
              </a:ext>
            </a:extLst>
          </p:cNvPr>
          <p:cNvSpPr txBox="1"/>
          <p:nvPr/>
        </p:nvSpPr>
        <p:spPr>
          <a:xfrm>
            <a:off x="413359" y="778476"/>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Modeling Pricing in the U.S.</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Operating Profit Margin</a:t>
            </a:r>
          </a:p>
          <a:p>
            <a:pPr algn="l">
              <a:buNone/>
            </a:pPr>
            <a:r>
              <a:rPr lang="en-US" sz="1400" i="0" u="none" strike="noStrike" dirty="0">
                <a:solidFill>
                  <a:srgbClr val="000000"/>
                </a:solidFill>
                <a:effectLst/>
              </a:rPr>
              <a:t>This includes R&amp;D, marketing, admin, and overhead.</a:t>
            </a:r>
          </a:p>
          <a:p>
            <a:pPr algn="l">
              <a:buFont typeface="Arial" panose="020B0604020202020204" pitchFamily="34" charset="0"/>
              <a:buChar char="•"/>
            </a:pPr>
            <a:r>
              <a:rPr lang="en-US" sz="1400" i="0" u="none" strike="noStrike" dirty="0">
                <a:solidFill>
                  <a:srgbClr val="000000"/>
                </a:solidFill>
                <a:effectLst/>
              </a:rPr>
              <a:t>Branded Rx pharma average: 25%–35%</a:t>
            </a:r>
          </a:p>
          <a:p>
            <a:pPr algn="l">
              <a:buFont typeface="Arial" panose="020B0604020202020204" pitchFamily="34" charset="0"/>
              <a:buChar char="•"/>
            </a:pPr>
            <a:r>
              <a:rPr lang="en-US" sz="1400" i="0" u="none" strike="noStrike" dirty="0">
                <a:solidFill>
                  <a:srgbClr val="000000"/>
                </a:solidFill>
                <a:effectLst/>
              </a:rPr>
              <a:t>Generic manufacturers: 10%–20%</a:t>
            </a:r>
          </a:p>
          <a:p>
            <a:pPr algn="l">
              <a:buFont typeface="Arial" panose="020B0604020202020204" pitchFamily="34" charset="0"/>
              <a:buChar char="•"/>
            </a:pPr>
            <a:r>
              <a:rPr lang="en-US" sz="1400" i="0" u="none" strike="noStrike" dirty="0">
                <a:solidFill>
                  <a:srgbClr val="000000"/>
                </a:solidFill>
                <a:effectLst/>
              </a:rPr>
              <a:t>Big Pharma top-tier (e.g., Pfizer, Roche): 30%–40% (but with R&amp;D risk baked in)</a:t>
            </a:r>
          </a:p>
          <a:p>
            <a:pPr algn="l">
              <a:buNone/>
            </a:pPr>
            <a:r>
              <a:rPr lang="en-US" sz="1400" i="0" u="none" strike="noStrike" dirty="0">
                <a:solidFill>
                  <a:srgbClr val="000000"/>
                </a:solidFill>
                <a:effectLst/>
              </a:rPr>
              <a:t>For a late-stage asset like </a:t>
            </a:r>
            <a:r>
              <a:rPr lang="en-US" sz="1400" i="0" u="none" strike="noStrike" dirty="0" err="1">
                <a:solidFill>
                  <a:srgbClr val="000000"/>
                </a:solidFill>
                <a:effectLst/>
              </a:rPr>
              <a:t>Elinzanetant</a:t>
            </a:r>
            <a:r>
              <a:rPr lang="en-US" sz="1400" i="0" u="none" strike="noStrike" dirty="0">
                <a:solidFill>
                  <a:srgbClr val="000000"/>
                </a:solidFill>
                <a:effectLst/>
              </a:rPr>
              <a:t> (with R&amp;D largely sunk), and assuming a commercial campaign-focused model: Operating margin of ~30% is a </a:t>
            </a:r>
            <a:r>
              <a:rPr lang="en-US" sz="1400" i="1" u="none" strike="noStrike" dirty="0">
                <a:solidFill>
                  <a:srgbClr val="000000"/>
                </a:solidFill>
                <a:effectLst/>
              </a:rPr>
              <a:t>strong, defensible benchmark</a:t>
            </a:r>
            <a:r>
              <a:rPr lang="en-US" sz="1400" i="0" u="none" strike="noStrike" dirty="0">
                <a:solidFill>
                  <a:srgbClr val="000000"/>
                </a:solidFill>
                <a:effectLst/>
              </a:rPr>
              <a:t>.</a:t>
            </a:r>
          </a:p>
          <a:p>
            <a:pPr algn="l">
              <a:buFont typeface="Arial" panose="020B0604020202020204" pitchFamily="34" charset="0"/>
              <a:buChar char="•"/>
            </a:pPr>
            <a:endParaRPr lang="en-US" sz="1400" dirty="0">
              <a:solidFill>
                <a:srgbClr val="000000"/>
              </a:solidFill>
            </a:endParaRPr>
          </a:p>
          <a:p>
            <a:pPr>
              <a:buNone/>
            </a:pPr>
            <a:r>
              <a:rPr lang="en-US" sz="1400" b="1" dirty="0"/>
              <a:t>Model Assumptions</a:t>
            </a:r>
            <a:endParaRPr lang="en-US" sz="1400" dirty="0"/>
          </a:p>
          <a:p>
            <a:pPr>
              <a:buNone/>
            </a:pPr>
            <a:r>
              <a:rPr lang="en-US" sz="1400" b="0" i="0" u="none" strike="noStrike" dirty="0">
                <a:solidFill>
                  <a:srgbClr val="000000"/>
                </a:solidFill>
                <a:effectLst/>
                <a:latin typeface="-webkit-standard"/>
              </a:rPr>
              <a:t>Projected Growth Rate (2026–2028)</a:t>
            </a:r>
          </a:p>
          <a:p>
            <a:pPr algn="l">
              <a:buNone/>
            </a:pPr>
            <a:r>
              <a:rPr lang="en-US" sz="1400" i="0" u="none" strike="noStrike" dirty="0">
                <a:solidFill>
                  <a:srgbClr val="000000"/>
                </a:solidFill>
                <a:effectLst/>
              </a:rPr>
              <a:t>Assumed Growth Rates:</a:t>
            </a:r>
          </a:p>
          <a:p>
            <a:pPr algn="l">
              <a:buFont typeface="Arial" panose="020B0604020202020204" pitchFamily="34" charset="0"/>
              <a:buChar char="•"/>
            </a:pPr>
            <a:r>
              <a:rPr lang="en-US" sz="1400" i="0" u="none" strike="noStrike" dirty="0">
                <a:solidFill>
                  <a:srgbClr val="000000"/>
                </a:solidFill>
                <a:effectLst/>
              </a:rPr>
              <a:t>2026: +10% over current treated population</a:t>
            </a:r>
          </a:p>
          <a:p>
            <a:pPr algn="l">
              <a:buFont typeface="Arial" panose="020B0604020202020204" pitchFamily="34" charset="0"/>
              <a:buChar char="•"/>
            </a:pPr>
            <a:r>
              <a:rPr lang="en-US" sz="1400" i="0" u="none" strike="noStrike" dirty="0">
                <a:solidFill>
                  <a:srgbClr val="000000"/>
                </a:solidFill>
                <a:effectLst/>
              </a:rPr>
              <a:t>2027: +25% over 2026</a:t>
            </a:r>
          </a:p>
          <a:p>
            <a:pPr algn="l">
              <a:buFont typeface="Arial" panose="020B0604020202020204" pitchFamily="34" charset="0"/>
              <a:buChar char="•"/>
            </a:pPr>
            <a:r>
              <a:rPr lang="en-US" sz="1400" i="0" u="none" strike="noStrike" dirty="0">
                <a:solidFill>
                  <a:srgbClr val="000000"/>
                </a:solidFill>
                <a:effectLst/>
              </a:rPr>
              <a:t>2028: +40% over 2027</a:t>
            </a:r>
          </a:p>
          <a:p>
            <a:pPr algn="l">
              <a:buFont typeface="Arial" panose="020B0604020202020204" pitchFamily="34" charset="0"/>
              <a:buChar char="•"/>
            </a:pPr>
            <a:endParaRPr lang="en-US" sz="1400" dirty="0">
              <a:solidFill>
                <a:srgbClr val="000000"/>
              </a:solidFill>
            </a:endParaRPr>
          </a:p>
          <a:p>
            <a:pPr algn="l">
              <a:buNone/>
            </a:pPr>
            <a:r>
              <a:rPr lang="en-US" sz="1400" b="1" i="0" u="none" strike="noStrike" dirty="0">
                <a:solidFill>
                  <a:srgbClr val="000000"/>
                </a:solidFill>
                <a:effectLst/>
              </a:rPr>
              <a:t>Revenue</a:t>
            </a:r>
          </a:p>
          <a:p>
            <a:pPr algn="l">
              <a:buFont typeface="Arial" panose="020B0604020202020204" pitchFamily="34" charset="0"/>
              <a:buChar char="•"/>
            </a:pPr>
            <a:r>
              <a:rPr lang="en-US" sz="1400" b="0" i="0" u="none" strike="noStrike" dirty="0">
                <a:solidFill>
                  <a:srgbClr val="000000"/>
                </a:solidFill>
                <a:effectLst/>
              </a:rPr>
              <a:t>Based on your chosen price: </a:t>
            </a:r>
            <a:r>
              <a:rPr lang="en-US" sz="1400" b="1" i="0" u="none" strike="noStrike" dirty="0">
                <a:solidFill>
                  <a:srgbClr val="000000"/>
                </a:solidFill>
                <a:effectLst/>
              </a:rPr>
              <a:t>$400/month</a:t>
            </a:r>
            <a:r>
              <a:rPr lang="en-US" sz="1400" b="0" i="0" u="none" strike="noStrike" dirty="0">
                <a:solidFill>
                  <a:srgbClr val="000000"/>
                </a:solidFill>
                <a:effectLst/>
              </a:rPr>
              <a:t> or </a:t>
            </a:r>
            <a:r>
              <a:rPr lang="en-US" sz="1400" b="1" i="0" u="none" strike="noStrike" dirty="0">
                <a:solidFill>
                  <a:srgbClr val="000000"/>
                </a:solidFill>
                <a:effectLst/>
              </a:rPr>
              <a:t>$4,800/year</a:t>
            </a:r>
            <a:r>
              <a:rPr lang="en-US" sz="1400" b="0" i="0" u="none" strike="noStrike" dirty="0">
                <a:solidFill>
                  <a:srgbClr val="000000"/>
                </a:solidFill>
                <a:effectLst/>
              </a:rPr>
              <a:t> per woman (80% of $500).</a:t>
            </a:r>
          </a:p>
          <a:p>
            <a:pPr algn="l">
              <a:buFont typeface="Arial" panose="020B0604020202020204" pitchFamily="34" charset="0"/>
              <a:buChar char="•"/>
            </a:pPr>
            <a:r>
              <a:rPr lang="en-US" sz="1400" b="0" i="0" u="none" strike="noStrike" dirty="0">
                <a:solidFill>
                  <a:srgbClr val="000000"/>
                </a:solidFill>
                <a:effectLst/>
              </a:rPr>
              <a:t>Annual Revenue = Treated Population × $4,800</a:t>
            </a:r>
            <a:endParaRPr lang="en-US" sz="1400" i="0" u="none" strike="noStrike" dirty="0">
              <a:solidFill>
                <a:srgbClr val="000000"/>
              </a:solidFill>
              <a:effectLst/>
            </a:endParaRPr>
          </a:p>
          <a:p>
            <a:pPr>
              <a:buNone/>
            </a:pPr>
            <a:endParaRPr lang="en-US" sz="1400" dirty="0"/>
          </a:p>
          <a:p>
            <a:pPr>
              <a:buNone/>
            </a:pPr>
            <a:r>
              <a:rPr lang="en-US" sz="1400" dirty="0"/>
              <a:t>Unit cost per patient (COGS) at ~$300/year.</a:t>
            </a:r>
          </a:p>
          <a:p>
            <a:pPr>
              <a:buNone/>
            </a:pPr>
            <a:r>
              <a:rPr lang="en-US" sz="1400" dirty="0"/>
              <a:t>Add operating overhead (marketing, support, sales, admin) as a fixed percentage of revenue, e.g.:</a:t>
            </a:r>
          </a:p>
          <a:p>
            <a:pPr>
              <a:buFont typeface="Arial" panose="020B0604020202020204" pitchFamily="34" charset="0"/>
              <a:buChar char="•"/>
            </a:pPr>
            <a:r>
              <a:rPr lang="en-US" sz="1400" dirty="0"/>
              <a:t>30% of revenue = $1,440/patient/year</a:t>
            </a:r>
          </a:p>
          <a:p>
            <a:pPr>
              <a:buFont typeface="Arial" panose="020B0604020202020204" pitchFamily="34" charset="0"/>
              <a:buChar char="•"/>
            </a:pPr>
            <a:r>
              <a:rPr lang="en-US" sz="1400" dirty="0"/>
              <a:t>New total cost = $300 + $1,440 = $1,740/patient/year</a:t>
            </a:r>
          </a:p>
          <a:p>
            <a:pPr>
              <a:buFont typeface="Arial" panose="020B0604020202020204" pitchFamily="34" charset="0"/>
              <a:buChar char="•"/>
            </a:pPr>
            <a:r>
              <a:rPr lang="en-US" sz="1400" dirty="0"/>
              <a:t>Net revenue (i.e., profit) = $4,800 – $1,740 = $3,060</a:t>
            </a:r>
          </a:p>
          <a:p>
            <a:pPr>
              <a:buFont typeface="Arial" panose="020B0604020202020204" pitchFamily="34" charset="0"/>
              <a:buChar char="•"/>
            </a:pPr>
            <a:r>
              <a:rPr lang="en-US" sz="1400" dirty="0"/>
              <a:t>Margin = 63.75% </a:t>
            </a:r>
            <a:endParaRPr lang="en-US" sz="1400" i="0" u="none" strike="noStrike" dirty="0">
              <a:solidFill>
                <a:srgbClr val="000000"/>
              </a:solidFill>
              <a:effectLst/>
            </a:endParaRPr>
          </a:p>
        </p:txBody>
      </p:sp>
    </p:spTree>
    <p:extLst>
      <p:ext uri="{BB962C8B-B14F-4D97-AF65-F5344CB8AC3E}">
        <p14:creationId xmlns:p14="http://schemas.microsoft.com/office/powerpoint/2010/main" val="1736761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4EFD9-939C-9918-86CA-E74DCDEC069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920505E-1AD7-8760-E54C-4B7CBB511403}"/>
              </a:ext>
            </a:extLst>
          </p:cNvPr>
          <p:cNvSpPr txBox="1"/>
          <p:nvPr/>
        </p:nvSpPr>
        <p:spPr>
          <a:xfrm>
            <a:off x="413359" y="237994"/>
            <a:ext cx="5975081" cy="369332"/>
          </a:xfrm>
          <a:prstGeom prst="rect">
            <a:avLst/>
          </a:prstGeom>
          <a:noFill/>
        </p:spPr>
        <p:txBody>
          <a:bodyPr wrap="square" rtlCol="0">
            <a:spAutoFit/>
          </a:bodyPr>
          <a:lstStyle/>
          <a:p>
            <a:r>
              <a:rPr lang="en-US" b="1" dirty="0"/>
              <a:t>Go To Market Modeling / Playground / Pricing Modeling</a:t>
            </a:r>
          </a:p>
        </p:txBody>
      </p:sp>
      <p:cxnSp>
        <p:nvCxnSpPr>
          <p:cNvPr id="7" name="Straight Connector 6">
            <a:extLst>
              <a:ext uri="{FF2B5EF4-FFF2-40B4-BE49-F238E27FC236}">
                <a16:creationId xmlns:a16="http://schemas.microsoft.com/office/drawing/2014/main" id="{DAA24F90-C3F2-D90D-47D8-DB4CA1D44CC7}"/>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4079106-FC0D-0B37-0578-883F3E091A99}"/>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9D85D684-DE65-60D6-2E53-132B8C174CEF}"/>
              </a:ext>
            </a:extLst>
          </p:cNvPr>
          <p:cNvSpPr txBox="1"/>
          <p:nvPr/>
        </p:nvSpPr>
        <p:spPr>
          <a:xfrm>
            <a:off x="9131642" y="778476"/>
            <a:ext cx="2656703" cy="2462213"/>
          </a:xfrm>
          <a:prstGeom prst="rect">
            <a:avLst/>
          </a:prstGeom>
          <a:noFill/>
        </p:spPr>
        <p:txBody>
          <a:bodyPr wrap="square" rtlCol="0">
            <a:spAutoFit/>
          </a:bodyPr>
          <a:lstStyle/>
          <a:p>
            <a:r>
              <a:rPr lang="en-US" sz="1400" dirty="0">
                <a:hlinkClick r:id="rId2"/>
              </a:rPr>
              <a:t>https://www.aarp.org</a:t>
            </a:r>
            <a:endParaRPr lang="en-US" sz="1400" dirty="0"/>
          </a:p>
          <a:p>
            <a:endParaRPr lang="en-US" sz="1400" dirty="0"/>
          </a:p>
          <a:p>
            <a:r>
              <a:rPr lang="en-US" sz="1400" b="0" i="0" dirty="0">
                <a:effectLst/>
                <a:hlinkClick r:id="rId3"/>
              </a:rPr>
              <a:t>https://mcpress.mayoclinic.org</a:t>
            </a:r>
            <a:endParaRPr lang="en-US" sz="1400" b="0" i="0" dirty="0">
              <a:effectLst/>
            </a:endParaRPr>
          </a:p>
          <a:p>
            <a:endParaRPr lang="en-US" sz="1400" dirty="0"/>
          </a:p>
          <a:p>
            <a:r>
              <a:rPr lang="en-US" sz="1400" b="0" i="0" dirty="0">
                <a:effectLst/>
                <a:hlinkClick r:id="rId4"/>
              </a:rPr>
              <a:t>https://www.health.com</a:t>
            </a:r>
            <a:endParaRPr lang="en-US" sz="1400" b="0" i="0" dirty="0">
              <a:effectLst/>
            </a:endParaRPr>
          </a:p>
          <a:p>
            <a:endParaRPr lang="en-US" sz="1400" dirty="0"/>
          </a:p>
          <a:p>
            <a:r>
              <a:rPr lang="en-US" sz="1400" dirty="0">
                <a:hlinkClick r:id="rId5"/>
              </a:rPr>
              <a:t>https://www.rtihs.org</a:t>
            </a:r>
            <a:endParaRPr lang="en-US" sz="1400" dirty="0"/>
          </a:p>
          <a:p>
            <a:endParaRPr lang="en-US" sz="1400" dirty="0"/>
          </a:p>
          <a:p>
            <a:r>
              <a:rPr lang="en-US" sz="1400" b="0" i="0" dirty="0">
                <a:effectLst/>
                <a:hlinkClick r:id="rId6"/>
              </a:rPr>
              <a:t>https://jamanetwork.com</a:t>
            </a:r>
            <a:endParaRPr lang="en-US" sz="1400" b="0" i="0" dirty="0">
              <a:effectLst/>
            </a:endParaRPr>
          </a:p>
          <a:p>
            <a:endParaRPr lang="en-US" sz="1400" dirty="0"/>
          </a:p>
          <a:p>
            <a:endParaRPr lang="en-US" sz="1400" dirty="0"/>
          </a:p>
        </p:txBody>
      </p:sp>
      <p:sp>
        <p:nvSpPr>
          <p:cNvPr id="3" name="TextBox 2">
            <a:extLst>
              <a:ext uri="{FF2B5EF4-FFF2-40B4-BE49-F238E27FC236}">
                <a16:creationId xmlns:a16="http://schemas.microsoft.com/office/drawing/2014/main" id="{5B63DE55-438D-EE7D-50A4-C19CDFBE9FD0}"/>
              </a:ext>
            </a:extLst>
          </p:cNvPr>
          <p:cNvSpPr txBox="1"/>
          <p:nvPr/>
        </p:nvSpPr>
        <p:spPr>
          <a:xfrm>
            <a:off x="413359" y="2381596"/>
            <a:ext cx="7778663" cy="3970318"/>
          </a:xfrm>
          <a:prstGeom prst="rect">
            <a:avLst/>
          </a:prstGeom>
          <a:noFill/>
        </p:spPr>
        <p:txBody>
          <a:bodyPr wrap="square" rtlCol="0">
            <a:spAutoFit/>
          </a:bodyPr>
          <a:lstStyle/>
          <a:p>
            <a:pPr algn="l">
              <a:buNone/>
            </a:pPr>
            <a:r>
              <a:rPr lang="en-US" sz="1400" b="1" i="0" u="none" strike="noStrike" dirty="0">
                <a:solidFill>
                  <a:srgbClr val="000000"/>
                </a:solidFill>
                <a:effectLst/>
              </a:rPr>
              <a:t>Modeling Pricing in the U.S.</a:t>
            </a:r>
          </a:p>
          <a:p>
            <a:pPr algn="l">
              <a:buNone/>
            </a:pPr>
            <a:endParaRPr lang="en-US" sz="1400" b="1" i="0" u="none" strike="noStrike" dirty="0">
              <a:solidFill>
                <a:srgbClr val="000000"/>
              </a:solidFill>
              <a:effectLst/>
            </a:endParaRPr>
          </a:p>
          <a:p>
            <a:pPr algn="l">
              <a:buNone/>
            </a:pPr>
            <a:r>
              <a:rPr lang="en-US" sz="1400" b="0" i="0" u="none" strike="noStrike" dirty="0">
                <a:solidFill>
                  <a:srgbClr val="000000"/>
                </a:solidFill>
                <a:effectLst/>
                <a:latin typeface="-webkit-standard"/>
              </a:rPr>
              <a:t>Add adjusted model that includes a </a:t>
            </a:r>
            <a:r>
              <a:rPr lang="en-US" sz="1400" b="1" i="0" u="none" strike="noStrike" dirty="0">
                <a:solidFill>
                  <a:srgbClr val="000000"/>
                </a:solidFill>
                <a:effectLst/>
              </a:rPr>
              <a:t>2% annual increase in cost of goods sold (COGS) </a:t>
            </a:r>
            <a:r>
              <a:rPr lang="en-US" sz="1400" i="0" u="none" strike="noStrike" dirty="0">
                <a:solidFill>
                  <a:srgbClr val="000000"/>
                </a:solidFill>
                <a:effectLst/>
              </a:rPr>
              <a:t>to account for inflation, </a:t>
            </a:r>
            <a:r>
              <a:rPr lang="en-US" sz="1400" i="0" u="none" strike="noStrike" dirty="0">
                <a:solidFill>
                  <a:srgbClr val="000000"/>
                </a:solidFill>
                <a:effectLst/>
                <a:latin typeface="-webkit-standard"/>
              </a:rPr>
              <a:t>supply chain pressure, or incremental quality costs</a:t>
            </a:r>
          </a:p>
          <a:p>
            <a:pPr algn="l">
              <a:buNone/>
            </a:pPr>
            <a:endParaRPr lang="en-US" sz="1400" dirty="0">
              <a:solidFill>
                <a:srgbClr val="000000"/>
              </a:solidFill>
              <a:latin typeface="-webkit-standard"/>
            </a:endParaRPr>
          </a:p>
          <a:p>
            <a:pPr algn="l">
              <a:buNone/>
            </a:pPr>
            <a:r>
              <a:rPr lang="en-US" sz="1400" i="0" u="none" strike="noStrike" dirty="0">
                <a:solidFill>
                  <a:srgbClr val="000000"/>
                </a:solidFill>
                <a:effectLst/>
                <a:latin typeface="-webkit-standard"/>
              </a:rPr>
              <a:t>Model scenarios </a:t>
            </a:r>
            <a:r>
              <a:rPr lang="en-US" sz="1400" b="0" i="0" u="none" strike="noStrike" dirty="0">
                <a:solidFill>
                  <a:srgbClr val="000000"/>
                </a:solidFill>
                <a:effectLst/>
              </a:rPr>
              <a:t>showing profit margins over 2026–2028 after incorporating a realistic </a:t>
            </a:r>
            <a:r>
              <a:rPr lang="en-US" sz="1400" i="0" u="none" strike="noStrike" dirty="0">
                <a:solidFill>
                  <a:srgbClr val="000000"/>
                </a:solidFill>
                <a:effectLst/>
              </a:rPr>
              <a:t>payer reimbursement mix:</a:t>
            </a:r>
          </a:p>
          <a:p>
            <a:pPr algn="l">
              <a:buFont typeface="Arial" panose="020B0604020202020204" pitchFamily="34" charset="0"/>
              <a:buChar char="•"/>
            </a:pPr>
            <a:r>
              <a:rPr lang="en-US" sz="1400" i="0" u="none" strike="noStrike" dirty="0">
                <a:solidFill>
                  <a:srgbClr val="000000"/>
                </a:solidFill>
                <a:effectLst/>
              </a:rPr>
              <a:t>Private Insurance (50%) pays 85% of list price</a:t>
            </a:r>
          </a:p>
          <a:p>
            <a:pPr algn="l">
              <a:buFont typeface="Arial" panose="020B0604020202020204" pitchFamily="34" charset="0"/>
              <a:buChar char="•"/>
            </a:pPr>
            <a:r>
              <a:rPr lang="en-US" sz="1400" i="0" u="none" strike="noStrike" dirty="0">
                <a:solidFill>
                  <a:srgbClr val="000000"/>
                </a:solidFill>
                <a:effectLst/>
              </a:rPr>
              <a:t>Medicare/Medicaid (30%) pays 65% of list price</a:t>
            </a:r>
          </a:p>
          <a:p>
            <a:pPr algn="l">
              <a:buFont typeface="Arial" panose="020B0604020202020204" pitchFamily="34" charset="0"/>
              <a:buChar char="•"/>
            </a:pPr>
            <a:r>
              <a:rPr lang="en-US" sz="1400" i="0" u="none" strike="noStrike" dirty="0">
                <a:solidFill>
                  <a:srgbClr val="000000"/>
                </a:solidFill>
                <a:effectLst/>
              </a:rPr>
              <a:t>Cash Pay (20%) pays 100% of list price</a:t>
            </a:r>
          </a:p>
          <a:p>
            <a:pPr algn="l">
              <a:buFont typeface="Arial" panose="020B0604020202020204" pitchFamily="34" charset="0"/>
              <a:buChar char="•"/>
            </a:pPr>
            <a:endParaRPr lang="en-US" sz="1400" dirty="0">
              <a:solidFill>
                <a:srgbClr val="000000"/>
              </a:solidFill>
            </a:endParaRPr>
          </a:p>
          <a:p>
            <a:pPr algn="l">
              <a:buNone/>
            </a:pPr>
            <a:r>
              <a:rPr lang="en-US" sz="1400" b="1" i="0" u="none" strike="noStrike" dirty="0">
                <a:solidFill>
                  <a:srgbClr val="000000"/>
                </a:solidFill>
                <a:effectLst/>
              </a:rPr>
              <a:t>Key Risk Dimensions to Model</a:t>
            </a:r>
          </a:p>
          <a:p>
            <a:pPr algn="l">
              <a:buNone/>
            </a:pPr>
            <a:r>
              <a:rPr lang="en-US" sz="1400" b="0" i="0" u="none" strike="noStrike" dirty="0">
                <a:solidFill>
                  <a:srgbClr val="000000"/>
                </a:solidFill>
                <a:effectLst/>
              </a:rPr>
              <a:t>Here are four relevant dimensions we can use for scenario modeling:</a:t>
            </a:r>
          </a:p>
          <a:p>
            <a:pPr algn="l">
              <a:buFont typeface="+mj-lt"/>
              <a:buAutoNum type="arabicPeriod"/>
            </a:pPr>
            <a:r>
              <a:rPr lang="en-US" sz="1400" b="1" i="0" u="none" strike="noStrike" dirty="0">
                <a:solidFill>
                  <a:srgbClr val="000000"/>
                </a:solidFill>
                <a:effectLst/>
              </a:rPr>
              <a:t>Adoption Risk</a:t>
            </a:r>
            <a:r>
              <a:rPr lang="en-US" sz="1400" b="0" i="0" u="none" strike="noStrike" dirty="0">
                <a:solidFill>
                  <a:srgbClr val="000000"/>
                </a:solidFill>
                <a:effectLst/>
              </a:rPr>
              <a:t>: Slower-than-expected growth in treated population</a:t>
            </a:r>
          </a:p>
          <a:p>
            <a:pPr algn="l">
              <a:buFont typeface="+mj-lt"/>
              <a:buAutoNum type="arabicPeriod"/>
            </a:pPr>
            <a:r>
              <a:rPr lang="en-US" sz="1400" b="1" i="0" u="none" strike="noStrike" dirty="0">
                <a:solidFill>
                  <a:srgbClr val="000000"/>
                </a:solidFill>
                <a:effectLst/>
              </a:rPr>
              <a:t>Reimbursement Risk</a:t>
            </a:r>
            <a:r>
              <a:rPr lang="en-US" sz="1400" b="0" i="0" u="none" strike="noStrike" dirty="0">
                <a:solidFill>
                  <a:srgbClr val="000000"/>
                </a:solidFill>
                <a:effectLst/>
              </a:rPr>
              <a:t>: More aggressive payer rebates (lower net prices)</a:t>
            </a:r>
          </a:p>
          <a:p>
            <a:pPr algn="l">
              <a:buFont typeface="+mj-lt"/>
              <a:buAutoNum type="arabicPeriod"/>
            </a:pPr>
            <a:r>
              <a:rPr lang="en-US" sz="1400" b="1" i="0" u="none" strike="noStrike" dirty="0">
                <a:solidFill>
                  <a:srgbClr val="000000"/>
                </a:solidFill>
                <a:effectLst/>
              </a:rPr>
              <a:t>Cost Escalation</a:t>
            </a:r>
            <a:r>
              <a:rPr lang="en-US" sz="1400" b="0" i="0" u="none" strike="noStrike" dirty="0">
                <a:solidFill>
                  <a:srgbClr val="000000"/>
                </a:solidFill>
                <a:effectLst/>
              </a:rPr>
              <a:t>: Higher-than-expected rise in COGS</a:t>
            </a:r>
          </a:p>
          <a:p>
            <a:pPr algn="l">
              <a:buFont typeface="+mj-lt"/>
              <a:buAutoNum type="arabicPeriod"/>
            </a:pPr>
            <a:r>
              <a:rPr lang="en-US" sz="1400" b="1" i="0" u="none" strike="noStrike" dirty="0">
                <a:solidFill>
                  <a:srgbClr val="000000"/>
                </a:solidFill>
                <a:effectLst/>
              </a:rPr>
              <a:t>Fixed Cost Inflation</a:t>
            </a:r>
            <a:r>
              <a:rPr lang="en-US" sz="1400" b="0" i="0" u="none" strike="noStrike" dirty="0">
                <a:solidFill>
                  <a:srgbClr val="000000"/>
                </a:solidFill>
                <a:effectLst/>
              </a:rPr>
              <a:t>: Campaign or infrastructure costs increase faster than planned</a:t>
            </a:r>
            <a:endParaRPr lang="en-US" sz="1400" i="0" u="none" strike="noStrike" dirty="0">
              <a:solidFill>
                <a:srgbClr val="000000"/>
              </a:solidFill>
              <a:effectLst/>
            </a:endParaRPr>
          </a:p>
          <a:p>
            <a:pPr algn="l">
              <a:buNone/>
            </a:pPr>
            <a:endParaRPr lang="en-US" sz="1400" i="0" u="none" strike="noStrike" dirty="0">
              <a:solidFill>
                <a:srgbClr val="000000"/>
              </a:solidFill>
              <a:effectLst/>
            </a:endParaRPr>
          </a:p>
        </p:txBody>
      </p:sp>
      <p:graphicFrame>
        <p:nvGraphicFramePr>
          <p:cNvPr id="2" name="Table 1">
            <a:extLst>
              <a:ext uri="{FF2B5EF4-FFF2-40B4-BE49-F238E27FC236}">
                <a16:creationId xmlns:a16="http://schemas.microsoft.com/office/drawing/2014/main" id="{0FDFEC71-9647-EE6D-1C69-3FE3A63315B0}"/>
              </a:ext>
            </a:extLst>
          </p:cNvPr>
          <p:cNvGraphicFramePr>
            <a:graphicFrameLocks noGrp="1"/>
          </p:cNvGraphicFramePr>
          <p:nvPr>
            <p:extLst>
              <p:ext uri="{D42A27DB-BD31-4B8C-83A1-F6EECF244321}">
                <p14:modId xmlns:p14="http://schemas.microsoft.com/office/powerpoint/2010/main" val="816833955"/>
              </p:ext>
            </p:extLst>
          </p:nvPr>
        </p:nvGraphicFramePr>
        <p:xfrm>
          <a:off x="413359" y="884861"/>
          <a:ext cx="7062479" cy="1219200"/>
        </p:xfrm>
        <a:graphic>
          <a:graphicData uri="http://schemas.openxmlformats.org/drawingml/2006/table">
            <a:tbl>
              <a:tblPr/>
              <a:tblGrid>
                <a:gridCol w="1106522">
                  <a:extLst>
                    <a:ext uri="{9D8B030D-6E8A-4147-A177-3AD203B41FA5}">
                      <a16:colId xmlns:a16="http://schemas.microsoft.com/office/drawing/2014/main" val="2247248006"/>
                    </a:ext>
                  </a:extLst>
                </a:gridCol>
                <a:gridCol w="2804984">
                  <a:extLst>
                    <a:ext uri="{9D8B030D-6E8A-4147-A177-3AD203B41FA5}">
                      <a16:colId xmlns:a16="http://schemas.microsoft.com/office/drawing/2014/main" val="602014397"/>
                    </a:ext>
                  </a:extLst>
                </a:gridCol>
                <a:gridCol w="3150973">
                  <a:extLst>
                    <a:ext uri="{9D8B030D-6E8A-4147-A177-3AD203B41FA5}">
                      <a16:colId xmlns:a16="http://schemas.microsoft.com/office/drawing/2014/main" val="2519632566"/>
                    </a:ext>
                  </a:extLst>
                </a:gridCol>
              </a:tblGrid>
              <a:tr h="0">
                <a:tc>
                  <a:txBody>
                    <a:bodyPr/>
                    <a:lstStyle/>
                    <a:p>
                      <a:r>
                        <a:rPr lang="en-US" sz="1400" b="1" dirty="0"/>
                        <a:t>Year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Treated Population (rounded)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Growth 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3660961"/>
                  </a:ext>
                </a:extLst>
              </a:tr>
              <a:tr h="0">
                <a:tc>
                  <a:txBody>
                    <a:bodyPr/>
                    <a:lstStyle/>
                    <a:p>
                      <a:r>
                        <a:rPr lang="en-US" sz="1400"/>
                        <a:t>2026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~2.15 million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+10% over 2025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818930"/>
                  </a:ext>
                </a:extLst>
              </a:tr>
              <a:tr h="0">
                <a:tc>
                  <a:txBody>
                    <a:bodyPr/>
                    <a:lstStyle/>
                    <a:p>
                      <a:r>
                        <a:rPr lang="en-US" sz="1400"/>
                        <a:t>2027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~2.69 million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+25% over 2026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8409832"/>
                  </a:ext>
                </a:extLst>
              </a:tr>
              <a:tr h="0">
                <a:tc>
                  <a:txBody>
                    <a:bodyPr/>
                    <a:lstStyle/>
                    <a:p>
                      <a:r>
                        <a:rPr lang="en-US" sz="1400"/>
                        <a:t>2028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~3.76 million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+40% over 2027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14563496"/>
                  </a:ext>
                </a:extLst>
              </a:tr>
            </a:tbl>
          </a:graphicData>
        </a:graphic>
      </p:graphicFrame>
    </p:spTree>
    <p:extLst>
      <p:ext uri="{BB962C8B-B14F-4D97-AF65-F5344CB8AC3E}">
        <p14:creationId xmlns:p14="http://schemas.microsoft.com/office/powerpoint/2010/main" val="2092416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91F4E-8379-373D-4A64-3D4166677E5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4AAD75-DABD-DB5E-237F-0B0A1D3D448A}"/>
              </a:ext>
            </a:extLst>
          </p:cNvPr>
          <p:cNvSpPr txBox="1"/>
          <p:nvPr/>
        </p:nvSpPr>
        <p:spPr>
          <a:xfrm>
            <a:off x="413359" y="237994"/>
            <a:ext cx="2039789" cy="369332"/>
          </a:xfrm>
          <a:prstGeom prst="rect">
            <a:avLst/>
          </a:prstGeom>
          <a:noFill/>
        </p:spPr>
        <p:txBody>
          <a:bodyPr wrap="none" rtlCol="0">
            <a:spAutoFit/>
          </a:bodyPr>
          <a:lstStyle/>
          <a:p>
            <a:r>
              <a:rPr lang="en-US" b="1" dirty="0"/>
              <a:t>Product Overview</a:t>
            </a:r>
          </a:p>
        </p:txBody>
      </p:sp>
      <p:sp>
        <p:nvSpPr>
          <p:cNvPr id="5" name="TextBox 4">
            <a:extLst>
              <a:ext uri="{FF2B5EF4-FFF2-40B4-BE49-F238E27FC236}">
                <a16:creationId xmlns:a16="http://schemas.microsoft.com/office/drawing/2014/main" id="{83F03413-8202-34EF-CAE6-48A578D0972E}"/>
              </a:ext>
            </a:extLst>
          </p:cNvPr>
          <p:cNvSpPr txBox="1"/>
          <p:nvPr/>
        </p:nvSpPr>
        <p:spPr>
          <a:xfrm>
            <a:off x="413359" y="776614"/>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Production Cost Considerations for </a:t>
            </a:r>
            <a:r>
              <a:rPr lang="en-US" sz="1400" b="1" i="0" u="none" strike="noStrike" dirty="0" err="1">
                <a:solidFill>
                  <a:srgbClr val="000000"/>
                </a:solidFill>
                <a:effectLst/>
              </a:rPr>
              <a:t>Elinzanetant</a:t>
            </a:r>
            <a:endParaRPr lang="en-US" sz="1400" b="1"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Drug Classification</a:t>
            </a:r>
            <a:r>
              <a:rPr lang="en-US" sz="1400" b="0" i="0" u="none" strike="noStrike" dirty="0">
                <a:solidFill>
                  <a:srgbClr val="000000"/>
                </a:solidFill>
                <a:effectLst/>
              </a:rPr>
              <a:t>: </a:t>
            </a:r>
            <a:r>
              <a:rPr lang="en-US" sz="1400" b="0" i="0" u="none" strike="noStrike" dirty="0" err="1">
                <a:solidFill>
                  <a:srgbClr val="000000"/>
                </a:solidFill>
                <a:effectLst/>
              </a:rPr>
              <a:t>Elinzanetant</a:t>
            </a:r>
            <a:r>
              <a:rPr lang="en-US" sz="1400" b="0" i="0" u="none" strike="noStrike" dirty="0">
                <a:solidFill>
                  <a:srgbClr val="000000"/>
                </a:solidFill>
                <a:effectLst/>
              </a:rPr>
              <a:t> is a small-molecule, orally administered capsule that targets neurokinin-1 and neurokinin-3 receptors. Small-molecule drugs typically have lower production costs compared to biologics, as they do not require complex biological manufacturing processes.</a:t>
            </a:r>
          </a:p>
          <a:p>
            <a:pPr algn="l">
              <a:buFont typeface="Arial" panose="020B0604020202020204" pitchFamily="34" charset="0"/>
              <a:buChar char="•"/>
            </a:pPr>
            <a:endParaRPr lang="en-US" sz="1400" dirty="0">
              <a:solidFill>
                <a:srgbClr val="000000"/>
              </a:solidFill>
            </a:endParaRPr>
          </a:p>
          <a:p>
            <a:pPr algn="l">
              <a:buFont typeface="Arial" panose="020B0604020202020204" pitchFamily="34" charset="0"/>
              <a:buChar char="•"/>
            </a:pPr>
            <a:r>
              <a:rPr lang="en-US" sz="1400" b="1" i="0" u="none" strike="noStrike" dirty="0">
                <a:solidFill>
                  <a:srgbClr val="000000"/>
                </a:solidFill>
                <a:effectLst/>
              </a:rPr>
              <a:t>Manufacturing Complexity</a:t>
            </a:r>
            <a:r>
              <a:rPr lang="en-US" sz="1400" b="0" i="0" u="none" strike="noStrike" dirty="0">
                <a:solidFill>
                  <a:srgbClr val="000000"/>
                </a:solidFill>
                <a:effectLst/>
              </a:rPr>
              <a:t>: The synthesis of </a:t>
            </a:r>
            <a:r>
              <a:rPr lang="en-US" sz="1400" b="0" i="0" u="none" strike="noStrike" dirty="0" err="1">
                <a:solidFill>
                  <a:srgbClr val="000000"/>
                </a:solidFill>
                <a:effectLst/>
              </a:rPr>
              <a:t>elinzanetant</a:t>
            </a:r>
            <a:r>
              <a:rPr lang="en-US" sz="1400" b="0" i="0" u="none" strike="noStrike" dirty="0">
                <a:solidFill>
                  <a:srgbClr val="000000"/>
                </a:solidFill>
                <a:effectLst/>
              </a:rPr>
              <a:t> involves standard chemical processes, which are generally well-established in the pharmaceutical industry. This suggests that the manufacturing process may not entail unusually high costs.</a:t>
            </a:r>
          </a:p>
          <a:p>
            <a:pPr algn="l">
              <a:buFont typeface="Arial" panose="020B0604020202020204" pitchFamily="34" charset="0"/>
              <a:buChar char="•"/>
            </a:pP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Economies of Scale</a:t>
            </a:r>
            <a:r>
              <a:rPr lang="en-US" sz="1400" b="0" i="0" u="none" strike="noStrike" dirty="0">
                <a:solidFill>
                  <a:srgbClr val="000000"/>
                </a:solidFill>
                <a:effectLst/>
              </a:rPr>
              <a:t>: As production scales up to meet market demand, per-unit manufacturing costs often decrease due to economies of scale. This could further reduce the overall production expenses for </a:t>
            </a:r>
            <a:r>
              <a:rPr lang="en-US" sz="1400" b="0" i="0" u="none" strike="noStrike" dirty="0" err="1">
                <a:solidFill>
                  <a:srgbClr val="000000"/>
                </a:solidFill>
                <a:effectLst/>
              </a:rPr>
              <a:t>elinzanetant</a:t>
            </a:r>
            <a:r>
              <a:rPr lang="en-US" sz="1400" b="0" i="0" u="none" strike="noStrike" dirty="0">
                <a:solidFill>
                  <a:srgbClr val="000000"/>
                </a:solidFill>
                <a:effectLst/>
              </a:rPr>
              <a:t> over time.</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Implications for Pricing and Market Strategy</a:t>
            </a:r>
          </a:p>
          <a:p>
            <a:pPr algn="l">
              <a:buFont typeface="Arial" panose="020B0604020202020204" pitchFamily="34" charset="0"/>
              <a:buChar char="•"/>
            </a:pPr>
            <a:r>
              <a:rPr lang="en-US" sz="1400" b="1" i="0" u="none" strike="noStrike" dirty="0">
                <a:solidFill>
                  <a:srgbClr val="000000"/>
                </a:solidFill>
                <a:effectLst/>
              </a:rPr>
              <a:t>Pricing Strategy</a:t>
            </a:r>
            <a:r>
              <a:rPr lang="en-US" sz="1400" b="0" i="0" u="none" strike="noStrike" dirty="0">
                <a:solidFill>
                  <a:srgbClr val="000000"/>
                </a:solidFill>
                <a:effectLst/>
              </a:rPr>
              <a:t>: While production costs are a factor in determining drug pricing, they are often outweighed by considerations such as research and development expenses, market competition, and perceived therapeutic </a:t>
            </a:r>
            <a:r>
              <a:rPr lang="en-US" sz="1400" b="0" i="0" u="none" strike="noStrike" dirty="0" err="1">
                <a:solidFill>
                  <a:srgbClr val="000000"/>
                </a:solidFill>
                <a:effectLst/>
              </a:rPr>
              <a:t>value.Therefore</a:t>
            </a:r>
            <a:r>
              <a:rPr lang="en-US" sz="1400" b="0" i="0" u="none" strike="noStrike" dirty="0">
                <a:solidFill>
                  <a:srgbClr val="000000"/>
                </a:solidFill>
                <a:effectLst/>
              </a:rPr>
              <a:t>, even with potentially moderate production costs, the final pricing of </a:t>
            </a:r>
            <a:r>
              <a:rPr lang="en-US" sz="1400" b="0" i="0" u="none" strike="noStrike" dirty="0" err="1">
                <a:solidFill>
                  <a:srgbClr val="000000"/>
                </a:solidFill>
                <a:effectLst/>
              </a:rPr>
              <a:t>elinzanetant</a:t>
            </a:r>
            <a:r>
              <a:rPr lang="en-US" sz="1400" b="0" i="0" u="none" strike="noStrike" dirty="0">
                <a:solidFill>
                  <a:srgbClr val="000000"/>
                </a:solidFill>
                <a:effectLst/>
              </a:rPr>
              <a:t> will likely reflect a combination of these factors.</a:t>
            </a:r>
          </a:p>
          <a:p>
            <a:pPr algn="l">
              <a:buFont typeface="Arial" panose="020B0604020202020204" pitchFamily="34" charset="0"/>
              <a:buChar char="•"/>
            </a:pP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Competitive Landscape</a:t>
            </a:r>
            <a:r>
              <a:rPr lang="en-US" sz="1400" b="0" i="0" u="none" strike="noStrike" dirty="0">
                <a:solidFill>
                  <a:srgbClr val="000000"/>
                </a:solidFill>
                <a:effectLst/>
              </a:rPr>
              <a:t>: </a:t>
            </a:r>
            <a:r>
              <a:rPr lang="en-US" sz="1400" b="0" i="0" u="none" strike="noStrike" dirty="0" err="1">
                <a:solidFill>
                  <a:srgbClr val="000000"/>
                </a:solidFill>
                <a:effectLst/>
              </a:rPr>
              <a:t>Elinzanetant</a:t>
            </a:r>
            <a:r>
              <a:rPr lang="en-US" sz="1400" b="0" i="0" u="none" strike="noStrike" dirty="0">
                <a:solidFill>
                  <a:srgbClr val="000000"/>
                </a:solidFill>
                <a:effectLst/>
              </a:rPr>
              <a:t> is expected to compete with Astellas' </a:t>
            </a:r>
            <a:r>
              <a:rPr lang="en-US" sz="1400" b="0" i="0" u="none" strike="noStrike" dirty="0" err="1">
                <a:solidFill>
                  <a:srgbClr val="000000"/>
                </a:solidFill>
                <a:effectLst/>
              </a:rPr>
              <a:t>Veozah</a:t>
            </a:r>
            <a:r>
              <a:rPr lang="en-US" sz="1400" b="0" i="0" u="none" strike="noStrike" dirty="0">
                <a:solidFill>
                  <a:srgbClr val="000000"/>
                </a:solidFill>
                <a:effectLst/>
              </a:rPr>
              <a:t> (</a:t>
            </a:r>
            <a:r>
              <a:rPr lang="en-US" sz="1400" b="0" i="0" u="none" strike="noStrike" dirty="0" err="1">
                <a:solidFill>
                  <a:srgbClr val="000000"/>
                </a:solidFill>
                <a:effectLst/>
              </a:rPr>
              <a:t>fezolinetant</a:t>
            </a:r>
            <a:r>
              <a:rPr lang="en-US" sz="1400" b="0" i="0" u="none" strike="noStrike" dirty="0">
                <a:solidFill>
                  <a:srgbClr val="000000"/>
                </a:solidFill>
                <a:effectLst/>
              </a:rPr>
              <a:t>), which has a list price of approximately $550 per month in the U.S. market. Bayer's pricing decisions may take into account the need to position </a:t>
            </a:r>
            <a:r>
              <a:rPr lang="en-US" sz="1400" b="0" i="0" u="none" strike="noStrike" dirty="0" err="1">
                <a:solidFill>
                  <a:srgbClr val="000000"/>
                </a:solidFill>
                <a:effectLst/>
              </a:rPr>
              <a:t>elinzanetant</a:t>
            </a:r>
            <a:r>
              <a:rPr lang="en-US" sz="1400" b="0" i="0" u="none" strike="noStrike" dirty="0">
                <a:solidFill>
                  <a:srgbClr val="000000"/>
                </a:solidFill>
                <a:effectLst/>
              </a:rPr>
              <a:t> competitively within this landscape.</a:t>
            </a:r>
          </a:p>
          <a:p>
            <a:pPr algn="l"/>
            <a:r>
              <a:rPr lang="en-US" sz="1400" b="0" i="0" u="none" strike="noStrike" dirty="0">
                <a:solidFill>
                  <a:srgbClr val="000000"/>
                </a:solidFill>
                <a:effectLst/>
              </a:rPr>
              <a:t>In summary, while specific production costs for </a:t>
            </a:r>
            <a:r>
              <a:rPr lang="en-US" sz="1400" b="0" i="0" u="none" strike="noStrike" dirty="0" err="1">
                <a:solidFill>
                  <a:srgbClr val="000000"/>
                </a:solidFill>
                <a:effectLst/>
              </a:rPr>
              <a:t>elinzanetant</a:t>
            </a:r>
            <a:r>
              <a:rPr lang="en-US" sz="1400" b="0" i="0" u="none" strike="noStrike" dirty="0">
                <a:solidFill>
                  <a:srgbClr val="000000"/>
                </a:solidFill>
                <a:effectLst/>
              </a:rPr>
              <a:t> have not been disclosed, its classification as a small-molecule oral drug suggests that manufacturing expenses may be relatively moderate. However, the final pricing will depend on a broader set of strategic considerations beyond production costs alone.</a:t>
            </a:r>
          </a:p>
          <a:p>
            <a:pPr>
              <a:buNone/>
            </a:pPr>
            <a:endParaRPr lang="en-US" sz="1400" dirty="0"/>
          </a:p>
        </p:txBody>
      </p:sp>
      <p:cxnSp>
        <p:nvCxnSpPr>
          <p:cNvPr id="7" name="Straight Connector 6">
            <a:extLst>
              <a:ext uri="{FF2B5EF4-FFF2-40B4-BE49-F238E27FC236}">
                <a16:creationId xmlns:a16="http://schemas.microsoft.com/office/drawing/2014/main" id="{C5DD394E-B271-A348-A7FD-67A671F24E8B}"/>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70752C5-763B-3E46-D985-507B17FA0B7A}"/>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85FE667C-33FA-C968-EBA8-38830F199CEC}"/>
              </a:ext>
            </a:extLst>
          </p:cNvPr>
          <p:cNvSpPr txBox="1"/>
          <p:nvPr/>
        </p:nvSpPr>
        <p:spPr>
          <a:xfrm>
            <a:off x="9131642" y="778476"/>
            <a:ext cx="2656703" cy="1384995"/>
          </a:xfrm>
          <a:prstGeom prst="rect">
            <a:avLst/>
          </a:prstGeom>
          <a:noFill/>
        </p:spPr>
        <p:txBody>
          <a:bodyPr wrap="square" rtlCol="0">
            <a:spAutoFit/>
          </a:bodyPr>
          <a:lstStyle/>
          <a:p>
            <a:r>
              <a:rPr lang="en-US" sz="1400" dirty="0">
                <a:hlinkClick r:id="rId2"/>
              </a:rPr>
              <a:t>https://www.pharmaceutical-technology.com</a:t>
            </a:r>
            <a:endParaRPr lang="en-US" sz="1400" dirty="0"/>
          </a:p>
          <a:p>
            <a:endParaRPr lang="en-US" sz="1400" dirty="0"/>
          </a:p>
          <a:p>
            <a:r>
              <a:rPr lang="en-US" sz="1400" dirty="0">
                <a:hlinkClick r:id="rId3"/>
              </a:rPr>
              <a:t>https://www.biopharmadive.com</a:t>
            </a:r>
            <a:endParaRPr lang="en-US" sz="1400" dirty="0"/>
          </a:p>
          <a:p>
            <a:endParaRPr lang="en-US" sz="1400" dirty="0"/>
          </a:p>
        </p:txBody>
      </p:sp>
    </p:spTree>
    <p:extLst>
      <p:ext uri="{BB962C8B-B14F-4D97-AF65-F5344CB8AC3E}">
        <p14:creationId xmlns:p14="http://schemas.microsoft.com/office/powerpoint/2010/main" val="4153615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C67D3-3065-31DA-C786-D59B8B1F4E3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19B5539-554B-5BC5-CE4E-DCB8AD014692}"/>
              </a:ext>
            </a:extLst>
          </p:cNvPr>
          <p:cNvSpPr txBox="1"/>
          <p:nvPr/>
        </p:nvSpPr>
        <p:spPr>
          <a:xfrm>
            <a:off x="413359" y="237994"/>
            <a:ext cx="5975081" cy="369332"/>
          </a:xfrm>
          <a:prstGeom prst="rect">
            <a:avLst/>
          </a:prstGeom>
          <a:noFill/>
        </p:spPr>
        <p:txBody>
          <a:bodyPr wrap="square" rtlCol="0">
            <a:spAutoFit/>
          </a:bodyPr>
          <a:lstStyle/>
          <a:p>
            <a:r>
              <a:rPr lang="en-US" b="1" dirty="0"/>
              <a:t>Go To Market Modeling / Playground / Pricing Modeling</a:t>
            </a:r>
          </a:p>
        </p:txBody>
      </p:sp>
      <p:cxnSp>
        <p:nvCxnSpPr>
          <p:cNvPr id="7" name="Straight Connector 6">
            <a:extLst>
              <a:ext uri="{FF2B5EF4-FFF2-40B4-BE49-F238E27FC236}">
                <a16:creationId xmlns:a16="http://schemas.microsoft.com/office/drawing/2014/main" id="{79840560-872E-9677-3064-5D571350A137}"/>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9E8CEE8-1EED-05E0-6B03-789D20BF12E9}"/>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040BC501-8F4C-C961-A736-DAE885D83DDE}"/>
              </a:ext>
            </a:extLst>
          </p:cNvPr>
          <p:cNvSpPr txBox="1"/>
          <p:nvPr/>
        </p:nvSpPr>
        <p:spPr>
          <a:xfrm>
            <a:off x="9131642" y="778476"/>
            <a:ext cx="2656703" cy="2462213"/>
          </a:xfrm>
          <a:prstGeom prst="rect">
            <a:avLst/>
          </a:prstGeom>
          <a:noFill/>
        </p:spPr>
        <p:txBody>
          <a:bodyPr wrap="square" rtlCol="0">
            <a:spAutoFit/>
          </a:bodyPr>
          <a:lstStyle/>
          <a:p>
            <a:r>
              <a:rPr lang="en-US" sz="1400" dirty="0">
                <a:hlinkClick r:id="rId2"/>
              </a:rPr>
              <a:t>https://www.aarp.org</a:t>
            </a:r>
            <a:endParaRPr lang="en-US" sz="1400" dirty="0"/>
          </a:p>
          <a:p>
            <a:endParaRPr lang="en-US" sz="1400" dirty="0"/>
          </a:p>
          <a:p>
            <a:r>
              <a:rPr lang="en-US" sz="1400" b="0" i="0" dirty="0">
                <a:effectLst/>
                <a:hlinkClick r:id="rId3"/>
              </a:rPr>
              <a:t>https://mcpress.mayoclinic.org</a:t>
            </a:r>
            <a:endParaRPr lang="en-US" sz="1400" b="0" i="0" dirty="0">
              <a:effectLst/>
            </a:endParaRPr>
          </a:p>
          <a:p>
            <a:endParaRPr lang="en-US" sz="1400" dirty="0"/>
          </a:p>
          <a:p>
            <a:r>
              <a:rPr lang="en-US" sz="1400" b="0" i="0" dirty="0">
                <a:effectLst/>
                <a:hlinkClick r:id="rId4"/>
              </a:rPr>
              <a:t>https://www.health.com</a:t>
            </a:r>
            <a:endParaRPr lang="en-US" sz="1400" b="0" i="0" dirty="0">
              <a:effectLst/>
            </a:endParaRPr>
          </a:p>
          <a:p>
            <a:endParaRPr lang="en-US" sz="1400" dirty="0"/>
          </a:p>
          <a:p>
            <a:r>
              <a:rPr lang="en-US" sz="1400" dirty="0">
                <a:hlinkClick r:id="rId5"/>
              </a:rPr>
              <a:t>https://www.rtihs.org</a:t>
            </a:r>
            <a:endParaRPr lang="en-US" sz="1400" dirty="0"/>
          </a:p>
          <a:p>
            <a:endParaRPr lang="en-US" sz="1400" dirty="0"/>
          </a:p>
          <a:p>
            <a:r>
              <a:rPr lang="en-US" sz="1400" b="0" i="0" dirty="0">
                <a:effectLst/>
                <a:hlinkClick r:id="rId6"/>
              </a:rPr>
              <a:t>https://jamanetwork.com</a:t>
            </a:r>
            <a:endParaRPr lang="en-US" sz="1400" b="0" i="0" dirty="0">
              <a:effectLst/>
            </a:endParaRPr>
          </a:p>
          <a:p>
            <a:endParaRPr lang="en-US" sz="1400" dirty="0"/>
          </a:p>
          <a:p>
            <a:endParaRPr lang="en-US" sz="1400" dirty="0"/>
          </a:p>
        </p:txBody>
      </p:sp>
      <p:sp>
        <p:nvSpPr>
          <p:cNvPr id="3" name="TextBox 2">
            <a:extLst>
              <a:ext uri="{FF2B5EF4-FFF2-40B4-BE49-F238E27FC236}">
                <a16:creationId xmlns:a16="http://schemas.microsoft.com/office/drawing/2014/main" id="{1BAB7337-F44B-0C2D-698E-2306E04E75CB}"/>
              </a:ext>
            </a:extLst>
          </p:cNvPr>
          <p:cNvSpPr txBox="1"/>
          <p:nvPr/>
        </p:nvSpPr>
        <p:spPr>
          <a:xfrm>
            <a:off x="413359" y="778476"/>
            <a:ext cx="7778663" cy="523220"/>
          </a:xfrm>
          <a:prstGeom prst="rect">
            <a:avLst/>
          </a:prstGeom>
          <a:noFill/>
        </p:spPr>
        <p:txBody>
          <a:bodyPr wrap="square" rtlCol="0">
            <a:spAutoFit/>
          </a:bodyPr>
          <a:lstStyle/>
          <a:p>
            <a:pPr algn="l">
              <a:buNone/>
            </a:pPr>
            <a:r>
              <a:rPr lang="en-US" sz="1400" b="1" i="0" u="none" strike="noStrike" dirty="0">
                <a:solidFill>
                  <a:srgbClr val="000000"/>
                </a:solidFill>
                <a:effectLst/>
              </a:rPr>
              <a:t>Modeling Pricing in the U.S.</a:t>
            </a:r>
          </a:p>
          <a:p>
            <a:pPr algn="l">
              <a:buNone/>
            </a:pPr>
            <a:r>
              <a:rPr lang="en-US" sz="1400" dirty="0">
                <a:solidFill>
                  <a:srgbClr val="000000"/>
                </a:solidFill>
              </a:rPr>
              <a:t>Planned risk scenarios</a:t>
            </a:r>
            <a:endParaRPr lang="en-US" sz="1400" i="0" u="none" strike="noStrike" dirty="0">
              <a:solidFill>
                <a:srgbClr val="000000"/>
              </a:solidFill>
              <a:effectLst/>
            </a:endParaRPr>
          </a:p>
        </p:txBody>
      </p:sp>
      <p:graphicFrame>
        <p:nvGraphicFramePr>
          <p:cNvPr id="5" name="Table 4">
            <a:extLst>
              <a:ext uri="{FF2B5EF4-FFF2-40B4-BE49-F238E27FC236}">
                <a16:creationId xmlns:a16="http://schemas.microsoft.com/office/drawing/2014/main" id="{7D82F886-6539-34C8-C2F0-D259682D95A7}"/>
              </a:ext>
            </a:extLst>
          </p:cNvPr>
          <p:cNvGraphicFramePr>
            <a:graphicFrameLocks noGrp="1"/>
          </p:cNvGraphicFramePr>
          <p:nvPr>
            <p:extLst>
              <p:ext uri="{D42A27DB-BD31-4B8C-83A1-F6EECF244321}">
                <p14:modId xmlns:p14="http://schemas.microsoft.com/office/powerpoint/2010/main" val="2407746016"/>
              </p:ext>
            </p:extLst>
          </p:nvPr>
        </p:nvGraphicFramePr>
        <p:xfrm>
          <a:off x="403655" y="1472846"/>
          <a:ext cx="8110150" cy="1859280"/>
        </p:xfrm>
        <a:graphic>
          <a:graphicData uri="http://schemas.openxmlformats.org/drawingml/2006/table">
            <a:tbl>
              <a:tblPr/>
              <a:tblGrid>
                <a:gridCol w="1845275">
                  <a:extLst>
                    <a:ext uri="{9D8B030D-6E8A-4147-A177-3AD203B41FA5}">
                      <a16:colId xmlns:a16="http://schemas.microsoft.com/office/drawing/2014/main" val="1538538728"/>
                    </a:ext>
                  </a:extLst>
                </a:gridCol>
                <a:gridCol w="6264875">
                  <a:extLst>
                    <a:ext uri="{9D8B030D-6E8A-4147-A177-3AD203B41FA5}">
                      <a16:colId xmlns:a16="http://schemas.microsoft.com/office/drawing/2014/main" val="4100872927"/>
                    </a:ext>
                  </a:extLst>
                </a:gridCol>
              </a:tblGrid>
              <a:tr h="0">
                <a:tc>
                  <a:txBody>
                    <a:bodyPr/>
                    <a:lstStyle/>
                    <a:p>
                      <a:r>
                        <a:rPr lang="en-US" sz="1400" b="1" dirty="0"/>
                        <a:t>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3896473"/>
                  </a:ext>
                </a:extLst>
              </a:tr>
              <a:tr h="0">
                <a:tc>
                  <a:txBody>
                    <a:bodyPr/>
                    <a:lstStyle/>
                    <a:p>
                      <a:r>
                        <a:rPr lang="en-US" sz="1400" b="0" dirty="0"/>
                        <a:t>Base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As currently modeled (moderate growth, normal rebates, 2% COGS growth, steady fixed costs)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9031427"/>
                  </a:ext>
                </a:extLst>
              </a:tr>
              <a:tr h="0">
                <a:tc>
                  <a:txBody>
                    <a:bodyPr/>
                    <a:lstStyle/>
                    <a:p>
                      <a:r>
                        <a:rPr lang="en-US" sz="1400" b="0" dirty="0"/>
                        <a:t>Conservative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50% slower patient growth, 10% deeper rebates, 4% annual COGS growth, +$20M/year fixed cost increase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7984713"/>
                  </a:ext>
                </a:extLst>
              </a:tr>
              <a:tr h="0">
                <a:tc>
                  <a:txBody>
                    <a:bodyPr/>
                    <a:lstStyle/>
                    <a:p>
                      <a:r>
                        <a:rPr lang="en-US" sz="1400" b="0" dirty="0"/>
                        <a:t>Optimistic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25% faster patient growth, lighter rebates (+5%), 1% COGS growth, fixed costs held constant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3620337"/>
                  </a:ext>
                </a:extLst>
              </a:tr>
            </a:tbl>
          </a:graphicData>
        </a:graphic>
      </p:graphicFrame>
      <p:pic>
        <p:nvPicPr>
          <p:cNvPr id="10" name="Picture 9" descr="A graph with a red line and a green line&#10;&#10;AI-generated content may be incorrect.">
            <a:extLst>
              <a:ext uri="{FF2B5EF4-FFF2-40B4-BE49-F238E27FC236}">
                <a16:creationId xmlns:a16="http://schemas.microsoft.com/office/drawing/2014/main" id="{12EA4919-51EE-3373-7956-CC20C7620E1C}"/>
              </a:ext>
            </a:extLst>
          </p:cNvPr>
          <p:cNvPicPr>
            <a:picLocks noChangeAspect="1"/>
          </p:cNvPicPr>
          <p:nvPr/>
        </p:nvPicPr>
        <p:blipFill>
          <a:blip r:embed="rId7"/>
          <a:stretch>
            <a:fillRect/>
          </a:stretch>
        </p:blipFill>
        <p:spPr>
          <a:xfrm>
            <a:off x="413359" y="3525875"/>
            <a:ext cx="5003287" cy="2150029"/>
          </a:xfrm>
          <a:prstGeom prst="rect">
            <a:avLst/>
          </a:prstGeom>
        </p:spPr>
      </p:pic>
      <p:pic>
        <p:nvPicPr>
          <p:cNvPr id="12" name="Picture 11" descr="A graph of a number of people&#10;&#10;AI-generated content may be incorrect.">
            <a:extLst>
              <a:ext uri="{FF2B5EF4-FFF2-40B4-BE49-F238E27FC236}">
                <a16:creationId xmlns:a16="http://schemas.microsoft.com/office/drawing/2014/main" id="{FE039192-C959-C309-8CE3-1BC5DF357510}"/>
              </a:ext>
            </a:extLst>
          </p:cNvPr>
          <p:cNvPicPr>
            <a:picLocks noChangeAspect="1"/>
          </p:cNvPicPr>
          <p:nvPr/>
        </p:nvPicPr>
        <p:blipFill>
          <a:blip r:embed="rId8"/>
          <a:stretch>
            <a:fillRect/>
          </a:stretch>
        </p:blipFill>
        <p:spPr>
          <a:xfrm>
            <a:off x="5690378" y="3527111"/>
            <a:ext cx="5003287" cy="2147556"/>
          </a:xfrm>
          <a:prstGeom prst="rect">
            <a:avLst/>
          </a:prstGeom>
        </p:spPr>
      </p:pic>
    </p:spTree>
    <p:extLst>
      <p:ext uri="{BB962C8B-B14F-4D97-AF65-F5344CB8AC3E}">
        <p14:creationId xmlns:p14="http://schemas.microsoft.com/office/powerpoint/2010/main" val="27787868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57F55-7646-4AC4-B1A1-1B3D43EA69D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517433C-F7B0-0728-4D66-623A4207F040}"/>
              </a:ext>
            </a:extLst>
          </p:cNvPr>
          <p:cNvSpPr txBox="1"/>
          <p:nvPr/>
        </p:nvSpPr>
        <p:spPr>
          <a:xfrm>
            <a:off x="413359" y="237994"/>
            <a:ext cx="8038662" cy="369332"/>
          </a:xfrm>
          <a:prstGeom prst="rect">
            <a:avLst/>
          </a:prstGeom>
          <a:noFill/>
        </p:spPr>
        <p:txBody>
          <a:bodyPr wrap="square" rtlCol="0">
            <a:spAutoFit/>
          </a:bodyPr>
          <a:lstStyle/>
          <a:p>
            <a:r>
              <a:rPr lang="en-US" b="1" dirty="0"/>
              <a:t>Strategic Action Plan (derived from work in GTM model in Playground)</a:t>
            </a:r>
          </a:p>
        </p:txBody>
      </p:sp>
      <p:cxnSp>
        <p:nvCxnSpPr>
          <p:cNvPr id="7" name="Straight Connector 6">
            <a:extLst>
              <a:ext uri="{FF2B5EF4-FFF2-40B4-BE49-F238E27FC236}">
                <a16:creationId xmlns:a16="http://schemas.microsoft.com/office/drawing/2014/main" id="{C7DD21B3-5E9D-82B4-3FB1-DF655CCC6F0D}"/>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419CB2B-AB5E-2CB7-7223-99A453D93F8E}"/>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3" name="TextBox 2">
            <a:extLst>
              <a:ext uri="{FF2B5EF4-FFF2-40B4-BE49-F238E27FC236}">
                <a16:creationId xmlns:a16="http://schemas.microsoft.com/office/drawing/2014/main" id="{A26DB671-7C99-2ED7-6E4C-7DA51B38D2A0}"/>
              </a:ext>
            </a:extLst>
          </p:cNvPr>
          <p:cNvSpPr txBox="1"/>
          <p:nvPr/>
        </p:nvSpPr>
        <p:spPr>
          <a:xfrm>
            <a:off x="413359" y="778476"/>
            <a:ext cx="7778663" cy="4832092"/>
          </a:xfrm>
          <a:prstGeom prst="rect">
            <a:avLst/>
          </a:prstGeom>
          <a:noFill/>
        </p:spPr>
        <p:txBody>
          <a:bodyPr wrap="square" rtlCol="0">
            <a:spAutoFit/>
          </a:bodyPr>
          <a:lstStyle/>
          <a:p>
            <a:pPr algn="l">
              <a:buNone/>
            </a:pPr>
            <a:r>
              <a:rPr lang="en-US" sz="1400" b="1" i="0" u="none" strike="noStrike" dirty="0">
                <a:solidFill>
                  <a:srgbClr val="000000"/>
                </a:solidFill>
                <a:effectLst/>
              </a:rPr>
              <a:t>Closing the Gap in Menopause Treatment Utilization</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Situation Overview</a:t>
            </a:r>
          </a:p>
          <a:p>
            <a:pPr algn="l">
              <a:buFont typeface="Arial" panose="020B0604020202020204" pitchFamily="34" charset="0"/>
              <a:buChar char="•"/>
            </a:pPr>
            <a:r>
              <a:rPr lang="en-US" sz="1400" b="1" i="0" u="none" strike="noStrike" dirty="0">
                <a:solidFill>
                  <a:srgbClr val="000000"/>
                </a:solidFill>
                <a:effectLst/>
              </a:rPr>
              <a:t>High Insurance Coverage, Low Utilization:</a:t>
            </a:r>
            <a:br>
              <a:rPr lang="en-US" sz="1400" b="0" i="0" u="none" strike="noStrike" dirty="0">
                <a:solidFill>
                  <a:srgbClr val="000000"/>
                </a:solidFill>
                <a:effectLst/>
              </a:rPr>
            </a:br>
            <a:r>
              <a:rPr lang="en-US" sz="1400" b="0" i="0" u="none" strike="noStrike" dirty="0">
                <a:solidFill>
                  <a:srgbClr val="000000"/>
                </a:solidFill>
                <a:effectLst/>
              </a:rPr>
              <a:t>While 91% of U.S. women aged 45–64 have health insurance, only ~5% receive treatment for menopause symptoms — revealing a major gap between access and action.</a:t>
            </a:r>
          </a:p>
          <a:p>
            <a:pPr algn="l">
              <a:buFont typeface="Arial" panose="020B0604020202020204" pitchFamily="34" charset="0"/>
              <a:buChar char="•"/>
            </a:pPr>
            <a:r>
              <a:rPr lang="en-US" sz="1400" b="1" i="0" u="none" strike="noStrike" dirty="0">
                <a:solidFill>
                  <a:srgbClr val="000000"/>
                </a:solidFill>
                <a:effectLst/>
              </a:rPr>
              <a:t>Treatment Landscape Insights:</a:t>
            </a:r>
            <a:br>
              <a:rPr lang="en-US" sz="1400" b="0" i="0" u="none" strike="noStrike" dirty="0">
                <a:solidFill>
                  <a:srgbClr val="000000"/>
                </a:solidFill>
                <a:effectLst/>
              </a:rPr>
            </a:br>
            <a:r>
              <a:rPr lang="en-US" sz="1400" b="0" i="0" u="none" strike="noStrike" dirty="0">
                <a:solidFill>
                  <a:srgbClr val="000000"/>
                </a:solidFill>
                <a:effectLst/>
              </a:rPr>
              <a:t>Non-hormonal therapies are particularly valuable for patients with contraindications to HRT, yet remain underutilized despite a broader eligible population.</a:t>
            </a:r>
          </a:p>
          <a:p>
            <a:pPr algn="l">
              <a:buFont typeface="Arial" panose="020B0604020202020204" pitchFamily="34" charset="0"/>
              <a:buChar char="•"/>
            </a:pPr>
            <a:r>
              <a:rPr lang="en-US" sz="1400" b="1" i="0" u="none" strike="noStrike" dirty="0">
                <a:solidFill>
                  <a:srgbClr val="000000"/>
                </a:solidFill>
                <a:effectLst/>
              </a:rPr>
              <a:t>Key Barriers Identified:</a:t>
            </a:r>
            <a:endParaRPr lang="en-US" sz="14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Low awareness (patients and providers)</a:t>
            </a:r>
          </a:p>
          <a:p>
            <a:pPr marL="742950" lvl="1" indent="-285750" algn="l">
              <a:buFont typeface="Arial" panose="020B0604020202020204" pitchFamily="34" charset="0"/>
              <a:buChar char="•"/>
            </a:pPr>
            <a:r>
              <a:rPr lang="en-US" sz="1400" b="0" i="0" u="none" strike="noStrike" dirty="0">
                <a:solidFill>
                  <a:srgbClr val="000000"/>
                </a:solidFill>
                <a:effectLst/>
              </a:rPr>
              <a:t>Provider hesitancy or lack of training</a:t>
            </a:r>
          </a:p>
          <a:p>
            <a:pPr marL="742950" lvl="1" indent="-285750" algn="l">
              <a:buFont typeface="Arial" panose="020B0604020202020204" pitchFamily="34" charset="0"/>
              <a:buChar char="•"/>
            </a:pPr>
            <a:r>
              <a:rPr lang="en-US" sz="1400" b="0" i="0" u="none" strike="noStrike" dirty="0">
                <a:solidFill>
                  <a:srgbClr val="000000"/>
                </a:solidFill>
                <a:effectLst/>
              </a:rPr>
              <a:t>Insurance and reimbursement complexity</a:t>
            </a:r>
          </a:p>
          <a:p>
            <a:pPr marL="742950" lvl="1" indent="-285750" algn="l">
              <a:buFont typeface="Arial" panose="020B0604020202020204" pitchFamily="34" charset="0"/>
              <a:buChar char="•"/>
            </a:pPr>
            <a:r>
              <a:rPr lang="en-US" sz="1400" b="0" i="0" u="none" strike="noStrike" dirty="0">
                <a:solidFill>
                  <a:srgbClr val="000000"/>
                </a:solidFill>
                <a:effectLst/>
              </a:rPr>
              <a:t>Disparities tied to race, income, and geography</a:t>
            </a:r>
          </a:p>
          <a:p>
            <a:pPr marL="742950" lvl="1" indent="-285750"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Strategic Goals</a:t>
            </a:r>
          </a:p>
          <a:p>
            <a:pPr algn="l">
              <a:buFont typeface="+mj-lt"/>
              <a:buAutoNum type="arabicPeriod"/>
            </a:pPr>
            <a:r>
              <a:rPr lang="en-US" sz="1400" b="1" i="0" u="none" strike="noStrike" dirty="0">
                <a:solidFill>
                  <a:srgbClr val="000000"/>
                </a:solidFill>
                <a:effectLst/>
              </a:rPr>
              <a:t>Increase awareness</a:t>
            </a:r>
            <a:r>
              <a:rPr lang="en-US" sz="1400" b="0" i="0" u="none" strike="noStrike" dirty="0">
                <a:solidFill>
                  <a:srgbClr val="000000"/>
                </a:solidFill>
                <a:effectLst/>
              </a:rPr>
              <a:t> and confidence in non-hormonal options among both patients and providers.</a:t>
            </a:r>
          </a:p>
          <a:p>
            <a:pPr algn="l">
              <a:buFont typeface="+mj-lt"/>
              <a:buAutoNum type="arabicPeriod"/>
            </a:pPr>
            <a:r>
              <a:rPr lang="en-US" sz="1400" b="1" i="0" u="none" strike="noStrike" dirty="0">
                <a:solidFill>
                  <a:srgbClr val="000000"/>
                </a:solidFill>
                <a:effectLst/>
              </a:rPr>
              <a:t>Improve insurance navigation</a:t>
            </a:r>
            <a:r>
              <a:rPr lang="en-US" sz="1400" b="0" i="0" u="none" strike="noStrike" dirty="0">
                <a:solidFill>
                  <a:srgbClr val="000000"/>
                </a:solidFill>
                <a:effectLst/>
              </a:rPr>
              <a:t> and address policy-related hurdles to access.</a:t>
            </a:r>
          </a:p>
          <a:p>
            <a:pPr algn="l">
              <a:buFont typeface="+mj-lt"/>
              <a:buAutoNum type="arabicPeriod"/>
            </a:pPr>
            <a:r>
              <a:rPr lang="en-US" sz="1400" b="1" i="0" u="none" strike="noStrike" dirty="0">
                <a:solidFill>
                  <a:srgbClr val="000000"/>
                </a:solidFill>
                <a:effectLst/>
              </a:rPr>
              <a:t>Reach underserved and high-need populations</a:t>
            </a:r>
            <a:r>
              <a:rPr lang="en-US" sz="1400" b="0" i="0" u="none" strike="noStrike" dirty="0">
                <a:solidFill>
                  <a:srgbClr val="000000"/>
                </a:solidFill>
                <a:effectLst/>
              </a:rPr>
              <a:t> with tailored education and support.</a:t>
            </a:r>
          </a:p>
          <a:p>
            <a:pPr algn="l">
              <a:buFont typeface="+mj-lt"/>
              <a:buAutoNum type="arabicPeriod"/>
            </a:pPr>
            <a:r>
              <a:rPr lang="en-US" sz="1400" b="1" i="0" u="none" strike="noStrike" dirty="0">
                <a:solidFill>
                  <a:srgbClr val="000000"/>
                </a:solidFill>
                <a:effectLst/>
              </a:rPr>
              <a:t>Shift narratives</a:t>
            </a:r>
            <a:r>
              <a:rPr lang="en-US" sz="1400" b="0" i="0" u="none" strike="noStrike" dirty="0">
                <a:solidFill>
                  <a:srgbClr val="000000"/>
                </a:solidFill>
                <a:effectLst/>
              </a:rPr>
              <a:t> around menopause to reduce stigma and drive proactive care.</a:t>
            </a:r>
          </a:p>
          <a:p>
            <a:pPr>
              <a:buFont typeface="Arial" panose="020B0604020202020204" pitchFamily="34" charset="0"/>
              <a:buChar char="•"/>
            </a:pPr>
            <a:endParaRPr lang="en-US" sz="1400" i="0" u="none" strike="noStrike" dirty="0">
              <a:solidFill>
                <a:srgbClr val="000000"/>
              </a:solidFill>
              <a:effectLst/>
            </a:endParaRPr>
          </a:p>
        </p:txBody>
      </p:sp>
      <p:sp>
        <p:nvSpPr>
          <p:cNvPr id="2" name="Rounded Rectangular Callout 1">
            <a:extLst>
              <a:ext uri="{FF2B5EF4-FFF2-40B4-BE49-F238E27FC236}">
                <a16:creationId xmlns:a16="http://schemas.microsoft.com/office/drawing/2014/main" id="{AA9E16F8-F84F-21C4-A3A6-81DA5F4CE9B7}"/>
              </a:ext>
            </a:extLst>
          </p:cNvPr>
          <p:cNvSpPr/>
          <p:nvPr/>
        </p:nvSpPr>
        <p:spPr>
          <a:xfrm>
            <a:off x="8544019" y="945592"/>
            <a:ext cx="3089189" cy="2248930"/>
          </a:xfrm>
          <a:prstGeom prst="wedgeRoundRectCallout">
            <a:avLst>
              <a:gd name="adj1" fmla="val 22032"/>
              <a:gd name="adj2" fmla="val 64978"/>
              <a:gd name="adj3" fmla="val 16667"/>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Strategic Action Plan is generated from content pooled in playground, informed by account team, created by </a:t>
            </a:r>
            <a:r>
              <a:rPr lang="en-US" dirty="0" err="1"/>
              <a:t>emme</a:t>
            </a:r>
            <a:r>
              <a:rPr lang="en-US" dirty="0"/>
              <a:t>. This content will be used for client dashboard.</a:t>
            </a:r>
          </a:p>
        </p:txBody>
      </p:sp>
    </p:spTree>
    <p:extLst>
      <p:ext uri="{BB962C8B-B14F-4D97-AF65-F5344CB8AC3E}">
        <p14:creationId xmlns:p14="http://schemas.microsoft.com/office/powerpoint/2010/main" val="8626091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6A35F0-B08F-D0A9-0E93-2362109034E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D6D59F0-4989-1721-A2E6-3F20EBD19C74}"/>
              </a:ext>
            </a:extLst>
          </p:cNvPr>
          <p:cNvSpPr txBox="1"/>
          <p:nvPr/>
        </p:nvSpPr>
        <p:spPr>
          <a:xfrm>
            <a:off x="413359" y="237994"/>
            <a:ext cx="8038662" cy="369332"/>
          </a:xfrm>
          <a:prstGeom prst="rect">
            <a:avLst/>
          </a:prstGeom>
          <a:noFill/>
        </p:spPr>
        <p:txBody>
          <a:bodyPr wrap="square" rtlCol="0">
            <a:spAutoFit/>
          </a:bodyPr>
          <a:lstStyle/>
          <a:p>
            <a:r>
              <a:rPr lang="en-US" b="1" dirty="0"/>
              <a:t>Strategic Action Plan (derived from work in GTM model in Playground)</a:t>
            </a:r>
          </a:p>
        </p:txBody>
      </p:sp>
      <p:cxnSp>
        <p:nvCxnSpPr>
          <p:cNvPr id="7" name="Straight Connector 6">
            <a:extLst>
              <a:ext uri="{FF2B5EF4-FFF2-40B4-BE49-F238E27FC236}">
                <a16:creationId xmlns:a16="http://schemas.microsoft.com/office/drawing/2014/main" id="{2090AE4E-0409-23BA-130E-5F8BE2C126D9}"/>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E77DA66-E5C4-E2B4-B7CE-A885B136D689}"/>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3" name="TextBox 2">
            <a:extLst>
              <a:ext uri="{FF2B5EF4-FFF2-40B4-BE49-F238E27FC236}">
                <a16:creationId xmlns:a16="http://schemas.microsoft.com/office/drawing/2014/main" id="{555A0E32-864C-6502-42D7-A669C0118A49}"/>
              </a:ext>
            </a:extLst>
          </p:cNvPr>
          <p:cNvSpPr txBox="1"/>
          <p:nvPr/>
        </p:nvSpPr>
        <p:spPr>
          <a:xfrm>
            <a:off x="413359" y="778476"/>
            <a:ext cx="7778663" cy="5262979"/>
          </a:xfrm>
          <a:prstGeom prst="rect">
            <a:avLst/>
          </a:prstGeom>
          <a:noFill/>
        </p:spPr>
        <p:txBody>
          <a:bodyPr wrap="square" rtlCol="0">
            <a:spAutoFit/>
          </a:bodyPr>
          <a:lstStyle/>
          <a:p>
            <a:pPr algn="l">
              <a:buNone/>
            </a:pPr>
            <a:r>
              <a:rPr lang="en-US" sz="1400" b="1" i="0" u="none" strike="noStrike" dirty="0">
                <a:solidFill>
                  <a:srgbClr val="000000"/>
                </a:solidFill>
                <a:effectLst/>
              </a:rPr>
              <a:t>Closing the Gap in Menopause Treatment Utilization</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Core Pillars and Actions</a:t>
            </a:r>
          </a:p>
          <a:p>
            <a:pPr algn="l">
              <a:buNone/>
            </a:pPr>
            <a:r>
              <a:rPr lang="en-US" sz="1400" b="1" i="0" u="none" strike="noStrike" dirty="0">
                <a:solidFill>
                  <a:srgbClr val="000000"/>
                </a:solidFill>
                <a:effectLst/>
              </a:rPr>
              <a:t>1. Provider &amp; Health System Engagement</a:t>
            </a:r>
          </a:p>
          <a:p>
            <a:pPr algn="l">
              <a:buFont typeface="Arial" panose="020B0604020202020204" pitchFamily="34" charset="0"/>
              <a:buChar char="•"/>
            </a:pPr>
            <a:r>
              <a:rPr lang="en-US" sz="1400" b="1" i="0" u="none" strike="noStrike" dirty="0">
                <a:solidFill>
                  <a:srgbClr val="000000"/>
                </a:solidFill>
                <a:effectLst/>
              </a:rPr>
              <a:t>Educational CME Content:</a:t>
            </a:r>
            <a:br>
              <a:rPr lang="en-US" sz="1400" b="0" i="0" u="none" strike="noStrike" dirty="0">
                <a:solidFill>
                  <a:srgbClr val="000000"/>
                </a:solidFill>
                <a:effectLst/>
              </a:rPr>
            </a:br>
            <a:r>
              <a:rPr lang="en-US" sz="1400" b="0" i="0" u="none" strike="noStrike" dirty="0">
                <a:solidFill>
                  <a:srgbClr val="000000"/>
                </a:solidFill>
                <a:effectLst/>
              </a:rPr>
              <a:t>Develop modules or workshops for OB-GYNs, PCPs, and nurse practitioners on non-hormonal therapies, safety profiles, and candidate selection.</a:t>
            </a:r>
          </a:p>
          <a:p>
            <a:pPr algn="l">
              <a:buFont typeface="Arial" panose="020B0604020202020204" pitchFamily="34" charset="0"/>
              <a:buChar char="•"/>
            </a:pPr>
            <a:r>
              <a:rPr lang="en-US" sz="1400" b="1" i="0" u="none" strike="noStrike" dirty="0">
                <a:solidFill>
                  <a:srgbClr val="000000"/>
                </a:solidFill>
                <a:effectLst/>
              </a:rPr>
              <a:t>Clinical Decision Tools:</a:t>
            </a:r>
            <a:br>
              <a:rPr lang="en-US" sz="1400" b="0" i="0" u="none" strike="noStrike" dirty="0">
                <a:solidFill>
                  <a:srgbClr val="000000"/>
                </a:solidFill>
                <a:effectLst/>
              </a:rPr>
            </a:br>
            <a:r>
              <a:rPr lang="en-US" sz="1400" b="0" i="0" u="none" strike="noStrike" dirty="0">
                <a:solidFill>
                  <a:srgbClr val="000000"/>
                </a:solidFill>
                <a:effectLst/>
              </a:rPr>
              <a:t>Create EHR-integrated prompts or printable checklists to guide menopause care pathways (e.g., when HRT is contraindicated).</a:t>
            </a:r>
          </a:p>
          <a:p>
            <a:pPr algn="l">
              <a:buFont typeface="Arial" panose="020B0604020202020204" pitchFamily="34" charset="0"/>
              <a:buChar char="•"/>
            </a:pPr>
            <a:r>
              <a:rPr lang="en-US" sz="1400" b="1" i="0" u="none" strike="noStrike" dirty="0">
                <a:solidFill>
                  <a:srgbClr val="000000"/>
                </a:solidFill>
                <a:effectLst/>
              </a:rPr>
              <a:t>Health System Pilot:</a:t>
            </a:r>
            <a:br>
              <a:rPr lang="en-US" sz="1400" b="0" i="0" u="none" strike="noStrike" dirty="0">
                <a:solidFill>
                  <a:srgbClr val="000000"/>
                </a:solidFill>
                <a:effectLst/>
              </a:rPr>
            </a:br>
            <a:r>
              <a:rPr lang="en-US" sz="1400" b="0" i="0" u="none" strike="noStrike" dirty="0">
                <a:solidFill>
                  <a:srgbClr val="000000"/>
                </a:solidFill>
                <a:effectLst/>
              </a:rPr>
              <a:t>Partner with IDNs or value-based care groups to pilot menopause care programs with focused non-hormonal treatment adoption.</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2. Payer &amp; Policy Strategy</a:t>
            </a:r>
          </a:p>
          <a:p>
            <a:pPr algn="l">
              <a:buFont typeface="Arial" panose="020B0604020202020204" pitchFamily="34" charset="0"/>
              <a:buChar char="•"/>
            </a:pPr>
            <a:r>
              <a:rPr lang="en-US" sz="1400" b="1" i="0" u="none" strike="noStrike" dirty="0">
                <a:solidFill>
                  <a:srgbClr val="000000"/>
                </a:solidFill>
                <a:effectLst/>
              </a:rPr>
              <a:t>Coverage Mapping &amp; Advocacy:</a:t>
            </a:r>
            <a:br>
              <a:rPr lang="en-US" sz="1400" b="0" i="0" u="none" strike="noStrike" dirty="0">
                <a:solidFill>
                  <a:srgbClr val="000000"/>
                </a:solidFill>
                <a:effectLst/>
              </a:rPr>
            </a:br>
            <a:r>
              <a:rPr lang="en-US" sz="1400" b="0" i="0" u="none" strike="noStrike" dirty="0">
                <a:solidFill>
                  <a:srgbClr val="000000"/>
                </a:solidFill>
                <a:effectLst/>
              </a:rPr>
              <a:t>Map insurer formularies and prior auth requirements for non-hormonal treatments. Engage payers with data on untreated symptom impact (e.g., work productivity, mental health, chronic disease costs).</a:t>
            </a:r>
          </a:p>
          <a:p>
            <a:pPr algn="l">
              <a:buFont typeface="Arial" panose="020B0604020202020204" pitchFamily="34" charset="0"/>
              <a:buChar char="•"/>
            </a:pPr>
            <a:r>
              <a:rPr lang="en-US" sz="1400" b="1" i="0" u="none" strike="noStrike" dirty="0">
                <a:solidFill>
                  <a:srgbClr val="000000"/>
                </a:solidFill>
                <a:effectLst/>
              </a:rPr>
              <a:t>Patient Assistance Programs (PAPs):</a:t>
            </a:r>
            <a:br>
              <a:rPr lang="en-US" sz="1400" b="0" i="0" u="none" strike="noStrike" dirty="0">
                <a:solidFill>
                  <a:srgbClr val="000000"/>
                </a:solidFill>
                <a:effectLst/>
              </a:rPr>
            </a:br>
            <a:r>
              <a:rPr lang="en-US" sz="1400" b="0" i="0" u="none" strike="noStrike" dirty="0">
                <a:solidFill>
                  <a:srgbClr val="000000"/>
                </a:solidFill>
                <a:effectLst/>
              </a:rPr>
              <a:t>Co-design financial support mechanisms and transparent reimbursement pathways.</a:t>
            </a:r>
          </a:p>
          <a:p>
            <a:pPr algn="l">
              <a:buFont typeface="Arial" panose="020B0604020202020204" pitchFamily="34" charset="0"/>
              <a:buChar char="•"/>
            </a:pPr>
            <a:r>
              <a:rPr lang="en-US" sz="1400" b="1" i="0" u="none" strike="noStrike" dirty="0">
                <a:solidFill>
                  <a:srgbClr val="000000"/>
                </a:solidFill>
                <a:effectLst/>
              </a:rPr>
              <a:t>Coalition Building:</a:t>
            </a:r>
            <a:br>
              <a:rPr lang="en-US" sz="1400" b="0" i="0" u="none" strike="noStrike" dirty="0">
                <a:solidFill>
                  <a:srgbClr val="000000"/>
                </a:solidFill>
                <a:effectLst/>
              </a:rPr>
            </a:br>
            <a:r>
              <a:rPr lang="en-US" sz="1400" b="0" i="0" u="none" strike="noStrike" dirty="0">
                <a:solidFill>
                  <a:srgbClr val="000000"/>
                </a:solidFill>
                <a:effectLst/>
              </a:rPr>
              <a:t>Align with women’s health advocacy groups to lobby for inclusion of non-hormonal options in standard formularies and quality metrics.</a:t>
            </a:r>
            <a:endParaRPr lang="en-US" sz="1400" i="0" u="none" strike="noStrike" dirty="0">
              <a:solidFill>
                <a:srgbClr val="000000"/>
              </a:solidFill>
              <a:effectLst/>
            </a:endParaRPr>
          </a:p>
        </p:txBody>
      </p:sp>
      <p:sp>
        <p:nvSpPr>
          <p:cNvPr id="2" name="Rounded Rectangular Callout 1">
            <a:extLst>
              <a:ext uri="{FF2B5EF4-FFF2-40B4-BE49-F238E27FC236}">
                <a16:creationId xmlns:a16="http://schemas.microsoft.com/office/drawing/2014/main" id="{7501B9BD-CE1F-D948-0F6A-0CEDD2589AAB}"/>
              </a:ext>
            </a:extLst>
          </p:cNvPr>
          <p:cNvSpPr/>
          <p:nvPr/>
        </p:nvSpPr>
        <p:spPr>
          <a:xfrm>
            <a:off x="8544019" y="945592"/>
            <a:ext cx="3089189" cy="2248930"/>
          </a:xfrm>
          <a:prstGeom prst="wedgeRoundRectCallout">
            <a:avLst>
              <a:gd name="adj1" fmla="val 22032"/>
              <a:gd name="adj2" fmla="val 64978"/>
              <a:gd name="adj3" fmla="val 16667"/>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Strategic Action Plan is generated from content pooled in playground, informed by account team, created by </a:t>
            </a:r>
            <a:r>
              <a:rPr lang="en-US" dirty="0" err="1"/>
              <a:t>emme</a:t>
            </a:r>
            <a:r>
              <a:rPr lang="en-US" dirty="0"/>
              <a:t>. This content will be used for client dashboard.</a:t>
            </a:r>
          </a:p>
        </p:txBody>
      </p:sp>
    </p:spTree>
    <p:extLst>
      <p:ext uri="{BB962C8B-B14F-4D97-AF65-F5344CB8AC3E}">
        <p14:creationId xmlns:p14="http://schemas.microsoft.com/office/powerpoint/2010/main" val="3870178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61A75-E25E-039D-F171-BB2E6A943893}"/>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C300CB9-CA76-1FFC-B671-E34BCF367629}"/>
              </a:ext>
            </a:extLst>
          </p:cNvPr>
          <p:cNvSpPr txBox="1"/>
          <p:nvPr/>
        </p:nvSpPr>
        <p:spPr>
          <a:xfrm>
            <a:off x="413359" y="237994"/>
            <a:ext cx="8038662" cy="369332"/>
          </a:xfrm>
          <a:prstGeom prst="rect">
            <a:avLst/>
          </a:prstGeom>
          <a:noFill/>
        </p:spPr>
        <p:txBody>
          <a:bodyPr wrap="square" rtlCol="0">
            <a:spAutoFit/>
          </a:bodyPr>
          <a:lstStyle/>
          <a:p>
            <a:r>
              <a:rPr lang="en-US" b="1" dirty="0"/>
              <a:t>Strategic Action Plan (derived from work in GTM model in Playground)</a:t>
            </a:r>
          </a:p>
        </p:txBody>
      </p:sp>
      <p:cxnSp>
        <p:nvCxnSpPr>
          <p:cNvPr id="7" name="Straight Connector 6">
            <a:extLst>
              <a:ext uri="{FF2B5EF4-FFF2-40B4-BE49-F238E27FC236}">
                <a16:creationId xmlns:a16="http://schemas.microsoft.com/office/drawing/2014/main" id="{8EA9142A-AB49-104E-9A7E-2E06E64F9AC1}"/>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3D4A3B6-F218-5A70-C08F-68055B0CCC40}"/>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3" name="TextBox 2">
            <a:extLst>
              <a:ext uri="{FF2B5EF4-FFF2-40B4-BE49-F238E27FC236}">
                <a16:creationId xmlns:a16="http://schemas.microsoft.com/office/drawing/2014/main" id="{D03A3842-0C43-7E37-7C0B-A969A5B7C615}"/>
              </a:ext>
            </a:extLst>
          </p:cNvPr>
          <p:cNvSpPr txBox="1"/>
          <p:nvPr/>
        </p:nvSpPr>
        <p:spPr>
          <a:xfrm>
            <a:off x="413359" y="778476"/>
            <a:ext cx="7778663" cy="5262979"/>
          </a:xfrm>
          <a:prstGeom prst="rect">
            <a:avLst/>
          </a:prstGeom>
          <a:noFill/>
        </p:spPr>
        <p:txBody>
          <a:bodyPr wrap="square" rtlCol="0">
            <a:spAutoFit/>
          </a:bodyPr>
          <a:lstStyle/>
          <a:p>
            <a:pPr algn="l">
              <a:buNone/>
            </a:pPr>
            <a:r>
              <a:rPr lang="en-US" sz="1400" b="1" i="0" u="none" strike="noStrike" dirty="0">
                <a:solidFill>
                  <a:srgbClr val="000000"/>
                </a:solidFill>
                <a:effectLst/>
              </a:rPr>
              <a:t>Closing the Gap in Menopause Treatment Utilization</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3. Patient &amp; Community Education</a:t>
            </a:r>
          </a:p>
          <a:p>
            <a:pPr algn="l">
              <a:buFont typeface="Arial" panose="020B0604020202020204" pitchFamily="34" charset="0"/>
              <a:buChar char="•"/>
            </a:pPr>
            <a:r>
              <a:rPr lang="en-US" sz="1400" b="1" i="0" u="none" strike="noStrike" dirty="0">
                <a:solidFill>
                  <a:srgbClr val="000000"/>
                </a:solidFill>
                <a:effectLst/>
              </a:rPr>
              <a:t>Targeted Messaging Campaigns:</a:t>
            </a:r>
            <a:br>
              <a:rPr lang="en-US" sz="1400" b="0" i="0" u="none" strike="noStrike" dirty="0">
                <a:solidFill>
                  <a:srgbClr val="000000"/>
                </a:solidFill>
                <a:effectLst/>
              </a:rPr>
            </a:br>
            <a:r>
              <a:rPr lang="en-US" sz="1400" b="0" i="0" u="none" strike="noStrike" dirty="0">
                <a:solidFill>
                  <a:srgbClr val="000000"/>
                </a:solidFill>
                <a:effectLst/>
              </a:rPr>
              <a:t>Launch campaigns segmented by patient motivation and barriers — e.g., cancer survivors, working professionals, rural women, BIPOC communities.</a:t>
            </a:r>
          </a:p>
          <a:p>
            <a:pPr algn="l">
              <a:buFont typeface="Arial" panose="020B0604020202020204" pitchFamily="34" charset="0"/>
              <a:buChar char="•"/>
            </a:pPr>
            <a:r>
              <a:rPr lang="en-US" sz="1400" b="1" i="0" u="none" strike="noStrike" dirty="0">
                <a:solidFill>
                  <a:srgbClr val="000000"/>
                </a:solidFill>
                <a:effectLst/>
              </a:rPr>
              <a:t>Community Health Partnerships:</a:t>
            </a:r>
            <a:br>
              <a:rPr lang="en-US" sz="1400" b="0" i="0" u="none" strike="noStrike" dirty="0">
                <a:solidFill>
                  <a:srgbClr val="000000"/>
                </a:solidFill>
                <a:effectLst/>
              </a:rPr>
            </a:br>
            <a:r>
              <a:rPr lang="en-US" sz="1400" b="0" i="0" u="none" strike="noStrike" dirty="0">
                <a:solidFill>
                  <a:srgbClr val="000000"/>
                </a:solidFill>
                <a:effectLst/>
              </a:rPr>
              <a:t>Equip FQHCs and women’s health nonprofits with toolkits and navigator support for menopause care conversations.</a:t>
            </a:r>
          </a:p>
          <a:p>
            <a:pPr algn="l">
              <a:buFont typeface="Arial" panose="020B0604020202020204" pitchFamily="34" charset="0"/>
              <a:buChar char="•"/>
            </a:pPr>
            <a:r>
              <a:rPr lang="en-US" sz="1400" b="1" i="0" u="none" strike="noStrike" dirty="0">
                <a:solidFill>
                  <a:srgbClr val="000000"/>
                </a:solidFill>
                <a:effectLst/>
              </a:rPr>
              <a:t>Symptom Self-Assessment Tools:</a:t>
            </a:r>
            <a:br>
              <a:rPr lang="en-US" sz="1400" b="0" i="0" u="none" strike="noStrike" dirty="0">
                <a:solidFill>
                  <a:srgbClr val="000000"/>
                </a:solidFill>
                <a:effectLst/>
              </a:rPr>
            </a:br>
            <a:r>
              <a:rPr lang="en-US" sz="1400" b="0" i="0" u="none" strike="noStrike" dirty="0">
                <a:solidFill>
                  <a:srgbClr val="000000"/>
                </a:solidFill>
                <a:effectLst/>
              </a:rPr>
              <a:t>Create an online screening flow (HIPAA-compliant) that empowers women to understand treatment options based on personal history.</a:t>
            </a:r>
          </a:p>
          <a:p>
            <a:pPr algn="l">
              <a:buFont typeface="Arial" panose="020B0604020202020204" pitchFamily="34" charset="0"/>
              <a:buChar char="•"/>
            </a:pPr>
            <a:endParaRPr lang="en-US" sz="1400" dirty="0">
              <a:solidFill>
                <a:srgbClr val="000000"/>
              </a:solidFill>
            </a:endParaRPr>
          </a:p>
          <a:p>
            <a:pPr algn="l">
              <a:buNone/>
            </a:pPr>
            <a:r>
              <a:rPr lang="en-US" sz="1400" b="1" i="0" u="none" strike="noStrike" dirty="0">
                <a:solidFill>
                  <a:srgbClr val="000000"/>
                </a:solidFill>
                <a:effectLst/>
              </a:rPr>
              <a:t>4. Equity and Inclusion</a:t>
            </a:r>
          </a:p>
          <a:p>
            <a:pPr algn="l">
              <a:buFont typeface="Arial" panose="020B0604020202020204" pitchFamily="34" charset="0"/>
              <a:buChar char="•"/>
            </a:pPr>
            <a:r>
              <a:rPr lang="en-US" sz="1400" b="1" i="0" u="none" strike="noStrike" dirty="0">
                <a:solidFill>
                  <a:srgbClr val="000000"/>
                </a:solidFill>
                <a:effectLst/>
              </a:rPr>
              <a:t>SDOH Analysis:</a:t>
            </a:r>
            <a:br>
              <a:rPr lang="en-US" sz="1400" b="0" i="0" u="none" strike="noStrike" dirty="0">
                <a:solidFill>
                  <a:srgbClr val="000000"/>
                </a:solidFill>
                <a:effectLst/>
              </a:rPr>
            </a:br>
            <a:r>
              <a:rPr lang="en-US" sz="1400" b="0" i="0" u="none" strike="noStrike" dirty="0">
                <a:solidFill>
                  <a:srgbClr val="000000"/>
                </a:solidFill>
                <a:effectLst/>
              </a:rPr>
              <a:t>Use heat maps and demographic overlays to identify menopause treatment deserts. Layer in pharmacy access, PCP density, income, and race data.</a:t>
            </a:r>
          </a:p>
          <a:p>
            <a:pPr algn="l">
              <a:buFont typeface="Arial" panose="020B0604020202020204" pitchFamily="34" charset="0"/>
              <a:buChar char="•"/>
            </a:pPr>
            <a:r>
              <a:rPr lang="en-US" sz="1400" b="1" i="0" u="none" strike="noStrike" dirty="0">
                <a:solidFill>
                  <a:srgbClr val="000000"/>
                </a:solidFill>
                <a:effectLst/>
              </a:rPr>
              <a:t>BIPOC Storytelling Initiatives:</a:t>
            </a:r>
            <a:br>
              <a:rPr lang="en-US" sz="1400" b="0" i="0" u="none" strike="noStrike" dirty="0">
                <a:solidFill>
                  <a:srgbClr val="000000"/>
                </a:solidFill>
                <a:effectLst/>
              </a:rPr>
            </a:br>
            <a:r>
              <a:rPr lang="en-US" sz="1400" b="0" i="0" u="none" strike="noStrike" dirty="0">
                <a:solidFill>
                  <a:srgbClr val="000000"/>
                </a:solidFill>
                <a:effectLst/>
              </a:rPr>
              <a:t>Gather and share lived experiences of menopause across cultural lines to reduce stigma and highlight access barriers.</a:t>
            </a:r>
          </a:p>
          <a:p>
            <a:pPr algn="l">
              <a:buFont typeface="Arial" panose="020B0604020202020204" pitchFamily="34" charset="0"/>
              <a:buChar char="•"/>
            </a:pPr>
            <a:r>
              <a:rPr lang="en-US" sz="1400" b="1" i="0" u="none" strike="noStrike" dirty="0">
                <a:solidFill>
                  <a:srgbClr val="000000"/>
                </a:solidFill>
                <a:effectLst/>
              </a:rPr>
              <a:t>Language and Literacy Adaptation:</a:t>
            </a:r>
            <a:br>
              <a:rPr lang="en-US" sz="1400" b="0" i="0" u="none" strike="noStrike" dirty="0">
                <a:solidFill>
                  <a:srgbClr val="000000"/>
                </a:solidFill>
                <a:effectLst/>
              </a:rPr>
            </a:br>
            <a:r>
              <a:rPr lang="en-US" sz="1400" b="0" i="0" u="none" strike="noStrike" dirty="0">
                <a:solidFill>
                  <a:srgbClr val="000000"/>
                </a:solidFill>
                <a:effectLst/>
              </a:rPr>
              <a:t>Translate materials into multiple languages and adjust for health literacy levels to ensure broader accessibility.</a:t>
            </a:r>
          </a:p>
          <a:p>
            <a:pPr algn="l">
              <a:buFont typeface="Arial" panose="020B0604020202020204" pitchFamily="34" charset="0"/>
              <a:buChar char="•"/>
            </a:pPr>
            <a:endParaRPr lang="en-US" sz="1400" b="0" i="0" u="none" strike="noStrike" dirty="0">
              <a:solidFill>
                <a:srgbClr val="000000"/>
              </a:solidFill>
              <a:effectLst/>
            </a:endParaRPr>
          </a:p>
        </p:txBody>
      </p:sp>
      <p:sp>
        <p:nvSpPr>
          <p:cNvPr id="2" name="Rounded Rectangular Callout 1">
            <a:extLst>
              <a:ext uri="{FF2B5EF4-FFF2-40B4-BE49-F238E27FC236}">
                <a16:creationId xmlns:a16="http://schemas.microsoft.com/office/drawing/2014/main" id="{5FCD8CB2-8165-AE80-7B4F-6123A7327659}"/>
              </a:ext>
            </a:extLst>
          </p:cNvPr>
          <p:cNvSpPr/>
          <p:nvPr/>
        </p:nvSpPr>
        <p:spPr>
          <a:xfrm>
            <a:off x="8544019" y="945592"/>
            <a:ext cx="3089189" cy="2248930"/>
          </a:xfrm>
          <a:prstGeom prst="wedgeRoundRectCallout">
            <a:avLst>
              <a:gd name="adj1" fmla="val 22032"/>
              <a:gd name="adj2" fmla="val 64978"/>
              <a:gd name="adj3" fmla="val 16667"/>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Strategic Action Plan is generated from content pooled in playground, informed by account team, created by </a:t>
            </a:r>
            <a:r>
              <a:rPr lang="en-US" dirty="0" err="1"/>
              <a:t>emme</a:t>
            </a:r>
            <a:r>
              <a:rPr lang="en-US" dirty="0"/>
              <a:t>. This content will be used for client dashboard.</a:t>
            </a:r>
          </a:p>
        </p:txBody>
      </p:sp>
    </p:spTree>
    <p:extLst>
      <p:ext uri="{BB962C8B-B14F-4D97-AF65-F5344CB8AC3E}">
        <p14:creationId xmlns:p14="http://schemas.microsoft.com/office/powerpoint/2010/main" val="7773017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2494F-75DA-7664-8245-44A9F749B11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B8E0DBD-AB59-AB4D-2D37-5474117031B5}"/>
              </a:ext>
            </a:extLst>
          </p:cNvPr>
          <p:cNvSpPr txBox="1"/>
          <p:nvPr/>
        </p:nvSpPr>
        <p:spPr>
          <a:xfrm>
            <a:off x="413359" y="237994"/>
            <a:ext cx="8038662" cy="369332"/>
          </a:xfrm>
          <a:prstGeom prst="rect">
            <a:avLst/>
          </a:prstGeom>
          <a:noFill/>
        </p:spPr>
        <p:txBody>
          <a:bodyPr wrap="square" rtlCol="0">
            <a:spAutoFit/>
          </a:bodyPr>
          <a:lstStyle/>
          <a:p>
            <a:r>
              <a:rPr lang="en-US" b="1" dirty="0"/>
              <a:t>Strategic Action Plan (derived from work in GTM model in Playground)</a:t>
            </a:r>
          </a:p>
        </p:txBody>
      </p:sp>
      <p:cxnSp>
        <p:nvCxnSpPr>
          <p:cNvPr id="7" name="Straight Connector 6">
            <a:extLst>
              <a:ext uri="{FF2B5EF4-FFF2-40B4-BE49-F238E27FC236}">
                <a16:creationId xmlns:a16="http://schemas.microsoft.com/office/drawing/2014/main" id="{8154B666-0AF9-712E-811B-E0C80AE3CEB8}"/>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F38DAE04-4580-E4CF-E330-31D7F462DECF}"/>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3" name="TextBox 2">
            <a:extLst>
              <a:ext uri="{FF2B5EF4-FFF2-40B4-BE49-F238E27FC236}">
                <a16:creationId xmlns:a16="http://schemas.microsoft.com/office/drawing/2014/main" id="{DBC8423C-0586-C30F-DAE3-778C4A0FB327}"/>
              </a:ext>
            </a:extLst>
          </p:cNvPr>
          <p:cNvSpPr txBox="1"/>
          <p:nvPr/>
        </p:nvSpPr>
        <p:spPr>
          <a:xfrm>
            <a:off x="413359" y="3742253"/>
            <a:ext cx="7778663" cy="1600438"/>
          </a:xfrm>
          <a:prstGeom prst="rect">
            <a:avLst/>
          </a:prstGeom>
          <a:noFill/>
        </p:spPr>
        <p:txBody>
          <a:bodyPr wrap="square" rtlCol="0">
            <a:spAutoFit/>
          </a:bodyPr>
          <a:lstStyle/>
          <a:p>
            <a:pPr algn="l">
              <a:buNone/>
            </a:pPr>
            <a:r>
              <a:rPr lang="en-US" sz="1400" b="1" i="0" u="none" strike="noStrike" dirty="0">
                <a:solidFill>
                  <a:srgbClr val="000000"/>
                </a:solidFill>
                <a:effectLst/>
              </a:rPr>
              <a:t>Partnerships and Collaboration Opportunities</a:t>
            </a:r>
          </a:p>
          <a:p>
            <a:pPr algn="l">
              <a:buNone/>
            </a:pPr>
            <a:endParaRPr lang="en-US" sz="1400" b="1"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Medical Associations:</a:t>
            </a:r>
            <a:r>
              <a:rPr lang="en-US" sz="1400" b="0" i="0" u="none" strike="noStrike" dirty="0">
                <a:solidFill>
                  <a:srgbClr val="000000"/>
                </a:solidFill>
                <a:effectLst/>
              </a:rPr>
              <a:t> ACOG, NAMS, AMA</a:t>
            </a:r>
          </a:p>
          <a:p>
            <a:pPr algn="l">
              <a:buFont typeface="Arial" panose="020B0604020202020204" pitchFamily="34" charset="0"/>
              <a:buChar char="•"/>
            </a:pPr>
            <a:r>
              <a:rPr lang="en-US" sz="1400" b="1" i="0" u="none" strike="noStrike" dirty="0">
                <a:solidFill>
                  <a:srgbClr val="000000"/>
                </a:solidFill>
                <a:effectLst/>
              </a:rPr>
              <a:t>Advocacy Groups:</a:t>
            </a:r>
            <a:r>
              <a:rPr lang="en-US" sz="1400" b="0" i="0" u="none" strike="noStrike" dirty="0">
                <a:solidFill>
                  <a:srgbClr val="000000"/>
                </a:solidFill>
                <a:effectLst/>
              </a:rPr>
              <a:t> Black Women’s Health Imperative, Let’s Talk Menopause, Menopause Society</a:t>
            </a:r>
          </a:p>
          <a:p>
            <a:pPr algn="l">
              <a:buFont typeface="Arial" panose="020B0604020202020204" pitchFamily="34" charset="0"/>
              <a:buChar char="•"/>
            </a:pPr>
            <a:r>
              <a:rPr lang="en-US" sz="1400" b="1" i="0" u="none" strike="noStrike" dirty="0">
                <a:solidFill>
                  <a:srgbClr val="000000"/>
                </a:solidFill>
                <a:effectLst/>
              </a:rPr>
              <a:t>Payer Organizations:</a:t>
            </a:r>
            <a:r>
              <a:rPr lang="en-US" sz="1400" b="0" i="0" u="none" strike="noStrike" dirty="0">
                <a:solidFill>
                  <a:srgbClr val="000000"/>
                </a:solidFill>
                <a:effectLst/>
              </a:rPr>
              <a:t> AHIP, Medicaid MCOs</a:t>
            </a:r>
          </a:p>
          <a:p>
            <a:pPr algn="l">
              <a:buFont typeface="Arial" panose="020B0604020202020204" pitchFamily="34" charset="0"/>
              <a:buChar char="•"/>
            </a:pPr>
            <a:r>
              <a:rPr lang="en-US" sz="1400" b="1" i="0" u="none" strike="noStrike" dirty="0">
                <a:solidFill>
                  <a:srgbClr val="000000"/>
                </a:solidFill>
                <a:effectLst/>
              </a:rPr>
              <a:t>Employers and Unions:</a:t>
            </a:r>
            <a:r>
              <a:rPr lang="en-US" sz="1400" b="0" i="0" u="none" strike="noStrike" dirty="0">
                <a:solidFill>
                  <a:srgbClr val="000000"/>
                </a:solidFill>
                <a:effectLst/>
              </a:rPr>
              <a:t> For workplace wellness programs</a:t>
            </a:r>
          </a:p>
          <a:p>
            <a:pPr algn="l">
              <a:buFont typeface="Arial" panose="020B0604020202020204" pitchFamily="34" charset="0"/>
              <a:buChar char="•"/>
            </a:pPr>
            <a:r>
              <a:rPr lang="en-US" sz="1400" b="1" i="0" u="none" strike="noStrike" dirty="0">
                <a:solidFill>
                  <a:srgbClr val="000000"/>
                </a:solidFill>
                <a:effectLst/>
              </a:rPr>
              <a:t>Pharmacy Benefit Managers (PBMs):</a:t>
            </a:r>
            <a:r>
              <a:rPr lang="en-US" sz="1400" b="0" i="0" u="none" strike="noStrike" dirty="0">
                <a:solidFill>
                  <a:srgbClr val="000000"/>
                </a:solidFill>
                <a:effectLst/>
              </a:rPr>
              <a:t> To influence coverage tiering and ease access</a:t>
            </a:r>
          </a:p>
        </p:txBody>
      </p:sp>
      <p:graphicFrame>
        <p:nvGraphicFramePr>
          <p:cNvPr id="2" name="Table 1">
            <a:extLst>
              <a:ext uri="{FF2B5EF4-FFF2-40B4-BE49-F238E27FC236}">
                <a16:creationId xmlns:a16="http://schemas.microsoft.com/office/drawing/2014/main" id="{7BC84EFB-7173-FD96-F61B-3615ECAD54E0}"/>
              </a:ext>
            </a:extLst>
          </p:cNvPr>
          <p:cNvGraphicFramePr>
            <a:graphicFrameLocks noGrp="1"/>
          </p:cNvGraphicFramePr>
          <p:nvPr>
            <p:extLst>
              <p:ext uri="{D42A27DB-BD31-4B8C-83A1-F6EECF244321}">
                <p14:modId xmlns:p14="http://schemas.microsoft.com/office/powerpoint/2010/main" val="1287287337"/>
              </p:ext>
            </p:extLst>
          </p:nvPr>
        </p:nvGraphicFramePr>
        <p:xfrm>
          <a:off x="413359" y="778476"/>
          <a:ext cx="7680317" cy="2594919"/>
        </p:xfrm>
        <a:graphic>
          <a:graphicData uri="http://schemas.openxmlformats.org/drawingml/2006/table">
            <a:tbl>
              <a:tblPr/>
              <a:tblGrid>
                <a:gridCol w="3964795">
                  <a:extLst>
                    <a:ext uri="{9D8B030D-6E8A-4147-A177-3AD203B41FA5}">
                      <a16:colId xmlns:a16="http://schemas.microsoft.com/office/drawing/2014/main" val="504505396"/>
                    </a:ext>
                  </a:extLst>
                </a:gridCol>
                <a:gridCol w="1267881">
                  <a:extLst>
                    <a:ext uri="{9D8B030D-6E8A-4147-A177-3AD203B41FA5}">
                      <a16:colId xmlns:a16="http://schemas.microsoft.com/office/drawing/2014/main" val="2562841698"/>
                    </a:ext>
                  </a:extLst>
                </a:gridCol>
                <a:gridCol w="1118248">
                  <a:extLst>
                    <a:ext uri="{9D8B030D-6E8A-4147-A177-3AD203B41FA5}">
                      <a16:colId xmlns:a16="http://schemas.microsoft.com/office/drawing/2014/main" val="124508706"/>
                    </a:ext>
                  </a:extLst>
                </a:gridCol>
                <a:gridCol w="1329393">
                  <a:extLst>
                    <a:ext uri="{9D8B030D-6E8A-4147-A177-3AD203B41FA5}">
                      <a16:colId xmlns:a16="http://schemas.microsoft.com/office/drawing/2014/main" val="1832523086"/>
                    </a:ext>
                  </a:extLst>
                </a:gridCol>
              </a:tblGrid>
              <a:tr h="341281">
                <a:tc>
                  <a:txBody>
                    <a:bodyPr/>
                    <a:lstStyle/>
                    <a:p>
                      <a:r>
                        <a:rPr lang="en-US" sz="1400" b="1" dirty="0"/>
                        <a:t>Metric</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Baseline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a:t>Target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Timeline</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870445"/>
                  </a:ext>
                </a:extLst>
              </a:tr>
              <a:tr h="449551">
                <a:tc>
                  <a:txBody>
                    <a:bodyPr/>
                    <a:lstStyle/>
                    <a:p>
                      <a:r>
                        <a:rPr lang="en-US" sz="1400"/>
                        <a:t>% Increase in provider confidence to prescribe non-hormonal Rx</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TBD</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+30%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12 months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6120869"/>
                  </a:ext>
                </a:extLst>
              </a:tr>
              <a:tr h="542992">
                <a:tc>
                  <a:txBody>
                    <a:bodyPr/>
                    <a:lstStyle/>
                    <a:p>
                      <a:r>
                        <a:rPr lang="en-US" sz="1400"/>
                        <a:t>% Increase in patient awareness of non-hormonal options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20% (est.)</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50%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18 months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560224"/>
                  </a:ext>
                </a:extLst>
              </a:tr>
              <a:tr h="469557">
                <a:tc>
                  <a:txBody>
                    <a:bodyPr/>
                    <a:lstStyle/>
                    <a:p>
                      <a:r>
                        <a:rPr lang="en-US" sz="1400"/>
                        <a:t># of payers with favorable coverage changes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24 months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554693"/>
                  </a:ext>
                </a:extLst>
              </a:tr>
              <a:tr h="383059">
                <a:tc>
                  <a:txBody>
                    <a:bodyPr/>
                    <a:lstStyle/>
                    <a:p>
                      <a:r>
                        <a:rPr lang="en-US" sz="1400"/>
                        <a:t>% Uptake in non-hormonal Rx in targeted regions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TBD</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+15%</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12–18 months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4298122"/>
                  </a:ext>
                </a:extLst>
              </a:tr>
              <a:tr h="345990">
                <a:tc>
                  <a:txBody>
                    <a:bodyPr/>
                    <a:lstStyle/>
                    <a:p>
                      <a:r>
                        <a:rPr lang="en-US" sz="1400"/>
                        <a:t># of patients reached via community programs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0</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100K</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12 months</a:t>
                      </a:r>
                    </a:p>
                  </a:txBody>
                  <a:tcPr marL="85320" marR="85320" marT="42660" marB="426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44960436"/>
                  </a:ext>
                </a:extLst>
              </a:tr>
            </a:tbl>
          </a:graphicData>
        </a:graphic>
      </p:graphicFrame>
      <p:sp>
        <p:nvSpPr>
          <p:cNvPr id="5" name="Rounded Rectangular Callout 4">
            <a:extLst>
              <a:ext uri="{FF2B5EF4-FFF2-40B4-BE49-F238E27FC236}">
                <a16:creationId xmlns:a16="http://schemas.microsoft.com/office/drawing/2014/main" id="{07FF181D-BC80-937F-B54B-8BACF1E0CDE1}"/>
              </a:ext>
            </a:extLst>
          </p:cNvPr>
          <p:cNvSpPr/>
          <p:nvPr/>
        </p:nvSpPr>
        <p:spPr>
          <a:xfrm>
            <a:off x="8544019" y="945592"/>
            <a:ext cx="3089189" cy="2248930"/>
          </a:xfrm>
          <a:prstGeom prst="wedgeRoundRectCallout">
            <a:avLst>
              <a:gd name="adj1" fmla="val 22032"/>
              <a:gd name="adj2" fmla="val 64978"/>
              <a:gd name="adj3" fmla="val 16667"/>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Strategic Action Plan is generated from content pooled in playground, informed by account team, created by </a:t>
            </a:r>
            <a:r>
              <a:rPr lang="en-US" dirty="0" err="1"/>
              <a:t>emme</a:t>
            </a:r>
            <a:r>
              <a:rPr lang="en-US" dirty="0"/>
              <a:t>. This content will be used for client dashboard.</a:t>
            </a:r>
          </a:p>
        </p:txBody>
      </p:sp>
    </p:spTree>
    <p:extLst>
      <p:ext uri="{BB962C8B-B14F-4D97-AF65-F5344CB8AC3E}">
        <p14:creationId xmlns:p14="http://schemas.microsoft.com/office/powerpoint/2010/main" val="4097647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95E27-ACA2-644E-3E9B-3BB7FAC8190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947E429-2D9E-6A31-E3DC-3F32716AD6C2}"/>
              </a:ext>
            </a:extLst>
          </p:cNvPr>
          <p:cNvSpPr txBox="1"/>
          <p:nvPr/>
        </p:nvSpPr>
        <p:spPr>
          <a:xfrm>
            <a:off x="413359" y="237994"/>
            <a:ext cx="8038662" cy="369332"/>
          </a:xfrm>
          <a:prstGeom prst="rect">
            <a:avLst/>
          </a:prstGeom>
          <a:noFill/>
        </p:spPr>
        <p:txBody>
          <a:bodyPr wrap="square" rtlCol="0">
            <a:spAutoFit/>
          </a:bodyPr>
          <a:lstStyle/>
          <a:p>
            <a:r>
              <a:rPr lang="en-US" b="1" dirty="0"/>
              <a:t>Strategic Action Plan (derived from work in GTM model in Playground)</a:t>
            </a:r>
          </a:p>
        </p:txBody>
      </p:sp>
      <p:cxnSp>
        <p:nvCxnSpPr>
          <p:cNvPr id="7" name="Straight Connector 6">
            <a:extLst>
              <a:ext uri="{FF2B5EF4-FFF2-40B4-BE49-F238E27FC236}">
                <a16:creationId xmlns:a16="http://schemas.microsoft.com/office/drawing/2014/main" id="{B3CE8EAD-F0CA-6B40-3385-3B9CC0503CF8}"/>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5E258C8E-4803-E0A2-BB53-49C718E41D9B}"/>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3" name="TextBox 2">
            <a:extLst>
              <a:ext uri="{FF2B5EF4-FFF2-40B4-BE49-F238E27FC236}">
                <a16:creationId xmlns:a16="http://schemas.microsoft.com/office/drawing/2014/main" id="{F9844F0B-7BA6-76A1-F8A2-92638C2503D2}"/>
              </a:ext>
            </a:extLst>
          </p:cNvPr>
          <p:cNvSpPr txBox="1"/>
          <p:nvPr/>
        </p:nvSpPr>
        <p:spPr>
          <a:xfrm>
            <a:off x="413359" y="778476"/>
            <a:ext cx="7778663" cy="2893100"/>
          </a:xfrm>
          <a:prstGeom prst="rect">
            <a:avLst/>
          </a:prstGeom>
          <a:noFill/>
        </p:spPr>
        <p:txBody>
          <a:bodyPr wrap="square" rtlCol="0">
            <a:spAutoFit/>
          </a:bodyPr>
          <a:lstStyle/>
          <a:p>
            <a:pPr algn="l">
              <a:buNone/>
            </a:pPr>
            <a:r>
              <a:rPr lang="en-US" sz="1400" b="1" i="0" u="none" strike="noStrike" dirty="0">
                <a:solidFill>
                  <a:srgbClr val="000000"/>
                </a:solidFill>
                <a:effectLst/>
              </a:rPr>
              <a:t>Influencer and Thought Leader Activation</a:t>
            </a:r>
          </a:p>
          <a:p>
            <a:pPr algn="l">
              <a:buNone/>
            </a:pPr>
            <a:endParaRPr lang="en-US" sz="1400" b="1" i="0" u="none" strike="noStrike" dirty="0">
              <a:solidFill>
                <a:srgbClr val="000000"/>
              </a:solidFill>
              <a:effectLst/>
            </a:endParaRPr>
          </a:p>
          <a:p>
            <a:pPr algn="l">
              <a:buNone/>
            </a:pPr>
            <a:r>
              <a:rPr lang="en-US" sz="1400" b="1" i="0" u="none" strike="noStrike" dirty="0">
                <a:solidFill>
                  <a:srgbClr val="000000"/>
                </a:solidFill>
                <a:effectLst/>
              </a:rPr>
              <a:t>Why It Matters</a:t>
            </a:r>
          </a:p>
          <a:p>
            <a:pPr algn="l">
              <a:buFont typeface="Arial" panose="020B0604020202020204" pitchFamily="34" charset="0"/>
              <a:buChar char="•"/>
            </a:pPr>
            <a:r>
              <a:rPr lang="en-US" sz="1400" b="1" i="0" u="none" strike="noStrike" dirty="0">
                <a:solidFill>
                  <a:srgbClr val="000000"/>
                </a:solidFill>
                <a:effectLst/>
              </a:rPr>
              <a:t>Bridges the Trust Gap:</a:t>
            </a:r>
            <a:r>
              <a:rPr lang="en-US" sz="1400" b="0" i="0" u="none" strike="noStrike" dirty="0">
                <a:solidFill>
                  <a:srgbClr val="000000"/>
                </a:solidFill>
                <a:effectLst/>
              </a:rPr>
              <a:t> Many women rely on social media and podcast voices to make decisions about their health, especially when clinical care feels dismissive or limited.</a:t>
            </a:r>
          </a:p>
          <a:p>
            <a:pPr algn="l">
              <a:buFont typeface="Arial" panose="020B0604020202020204" pitchFamily="34" charset="0"/>
              <a:buChar char="•"/>
            </a:pPr>
            <a:r>
              <a:rPr lang="en-US" sz="1400" b="1" i="0" u="none" strike="noStrike" dirty="0">
                <a:solidFill>
                  <a:srgbClr val="000000"/>
                </a:solidFill>
                <a:effectLst/>
              </a:rPr>
              <a:t>Normalizes Menopause Conversations:</a:t>
            </a:r>
            <a:r>
              <a:rPr lang="en-US" sz="1400" b="0" i="0" u="none" strike="noStrike" dirty="0">
                <a:solidFill>
                  <a:srgbClr val="000000"/>
                </a:solidFill>
                <a:effectLst/>
              </a:rPr>
              <a:t> Influencers can destigmatize symptoms and advocate for treatment options, including non-hormonal solutions.</a:t>
            </a:r>
          </a:p>
          <a:p>
            <a:pPr algn="l">
              <a:buFont typeface="Arial" panose="020B0604020202020204" pitchFamily="34" charset="0"/>
              <a:buChar char="•"/>
            </a:pPr>
            <a:r>
              <a:rPr lang="en-US" sz="1400" b="1" i="0" u="none" strike="noStrike" dirty="0">
                <a:solidFill>
                  <a:srgbClr val="000000"/>
                </a:solidFill>
                <a:effectLst/>
              </a:rPr>
              <a:t>Drives Informed Demand:</a:t>
            </a:r>
            <a:r>
              <a:rPr lang="en-US" sz="1400" b="0" i="0" u="none" strike="noStrike" dirty="0">
                <a:solidFill>
                  <a:srgbClr val="000000"/>
                </a:solidFill>
                <a:effectLst/>
              </a:rPr>
              <a:t> Empowered audiences are more likely to ask providers about their options, influencing clinical behavior and payer responses.</a:t>
            </a:r>
          </a:p>
          <a:p>
            <a:pPr algn="l">
              <a:buFont typeface="Arial" panose="020B0604020202020204" pitchFamily="34" charset="0"/>
              <a:buChar char="•"/>
            </a:pPr>
            <a:r>
              <a:rPr lang="en-US" sz="1400" b="1" i="0" u="none" strike="noStrike" dirty="0">
                <a:solidFill>
                  <a:srgbClr val="000000"/>
                </a:solidFill>
                <a:effectLst/>
              </a:rPr>
              <a:t>Reaches Underserved Populations:</a:t>
            </a:r>
            <a:r>
              <a:rPr lang="en-US" sz="1400" b="0" i="0" u="none" strike="noStrike" dirty="0">
                <a:solidFill>
                  <a:srgbClr val="000000"/>
                </a:solidFill>
                <a:effectLst/>
              </a:rPr>
              <a:t> Influencers from diverse backgrounds can connect with audiences often overlooked by mainstream campaigns.</a:t>
            </a:r>
          </a:p>
          <a:p>
            <a:pPr algn="l">
              <a:buFont typeface="Arial" panose="020B0604020202020204" pitchFamily="34" charset="0"/>
              <a:buChar char="•"/>
            </a:pPr>
            <a:endParaRPr lang="en-US" sz="1400" dirty="0">
              <a:solidFill>
                <a:srgbClr val="000000"/>
              </a:solidFill>
            </a:endParaRPr>
          </a:p>
          <a:p>
            <a:pPr algn="l"/>
            <a:r>
              <a:rPr lang="en-US" sz="1400" b="1" i="0" u="none" strike="noStrike" dirty="0">
                <a:solidFill>
                  <a:srgbClr val="000000"/>
                </a:solidFill>
                <a:effectLst/>
              </a:rPr>
              <a:t>Influencer Strategy</a:t>
            </a:r>
          </a:p>
        </p:txBody>
      </p:sp>
      <p:graphicFrame>
        <p:nvGraphicFramePr>
          <p:cNvPr id="5" name="Table 4">
            <a:extLst>
              <a:ext uri="{FF2B5EF4-FFF2-40B4-BE49-F238E27FC236}">
                <a16:creationId xmlns:a16="http://schemas.microsoft.com/office/drawing/2014/main" id="{0041EE4B-D3EC-8F45-5E34-66BB29465047}"/>
              </a:ext>
            </a:extLst>
          </p:cNvPr>
          <p:cNvGraphicFramePr>
            <a:graphicFrameLocks noGrp="1"/>
          </p:cNvGraphicFramePr>
          <p:nvPr>
            <p:extLst>
              <p:ext uri="{D42A27DB-BD31-4B8C-83A1-F6EECF244321}">
                <p14:modId xmlns:p14="http://schemas.microsoft.com/office/powerpoint/2010/main" val="4139447441"/>
              </p:ext>
            </p:extLst>
          </p:nvPr>
        </p:nvGraphicFramePr>
        <p:xfrm>
          <a:off x="505781" y="3671576"/>
          <a:ext cx="7884457" cy="2072640"/>
        </p:xfrm>
        <a:graphic>
          <a:graphicData uri="http://schemas.openxmlformats.org/drawingml/2006/table">
            <a:tbl>
              <a:tblPr/>
              <a:tblGrid>
                <a:gridCol w="797603">
                  <a:extLst>
                    <a:ext uri="{9D8B030D-6E8A-4147-A177-3AD203B41FA5}">
                      <a16:colId xmlns:a16="http://schemas.microsoft.com/office/drawing/2014/main" val="1869941943"/>
                    </a:ext>
                  </a:extLst>
                </a:gridCol>
                <a:gridCol w="2384854">
                  <a:extLst>
                    <a:ext uri="{9D8B030D-6E8A-4147-A177-3AD203B41FA5}">
                      <a16:colId xmlns:a16="http://schemas.microsoft.com/office/drawing/2014/main" val="200894084"/>
                    </a:ext>
                  </a:extLst>
                </a:gridCol>
                <a:gridCol w="2174789">
                  <a:extLst>
                    <a:ext uri="{9D8B030D-6E8A-4147-A177-3AD203B41FA5}">
                      <a16:colId xmlns:a16="http://schemas.microsoft.com/office/drawing/2014/main" val="596375745"/>
                    </a:ext>
                  </a:extLst>
                </a:gridCol>
                <a:gridCol w="2527211">
                  <a:extLst>
                    <a:ext uri="{9D8B030D-6E8A-4147-A177-3AD203B41FA5}">
                      <a16:colId xmlns:a16="http://schemas.microsoft.com/office/drawing/2014/main" val="4191777085"/>
                    </a:ext>
                  </a:extLst>
                </a:gridCol>
              </a:tblGrid>
              <a:tr h="0">
                <a:tc>
                  <a:txBody>
                    <a:bodyPr/>
                    <a:lstStyle/>
                    <a:p>
                      <a:r>
                        <a:rPr lang="en-US" sz="1400" b="1" dirty="0"/>
                        <a:t>Tier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Profile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Role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Example Activities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2814886"/>
                  </a:ext>
                </a:extLst>
              </a:tr>
              <a:tr h="0">
                <a:tc>
                  <a:txBody>
                    <a:bodyPr/>
                    <a:lstStyle/>
                    <a:p>
                      <a:r>
                        <a:rPr lang="en-US" sz="1400"/>
                        <a:t>Tier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Progressive OB-GYNs with 100K+ followers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Evidence-based authority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Webinars, IG Live, product reviews, myth-busting posts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3357374"/>
                  </a:ext>
                </a:extLst>
              </a:tr>
              <a:tr h="0">
                <a:tc>
                  <a:txBody>
                    <a:bodyPr/>
                    <a:lstStyle/>
                    <a:p>
                      <a:r>
                        <a:rPr lang="en-US" sz="1400"/>
                        <a:t>Tier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Menopause advocates and patients with lived experience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Relatable peer voices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Storytelling reels, symptom diaries, blogs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4740324"/>
                  </a:ext>
                </a:extLst>
              </a:tr>
              <a:tr h="0">
                <a:tc>
                  <a:txBody>
                    <a:bodyPr/>
                    <a:lstStyle/>
                    <a:p>
                      <a:r>
                        <a:rPr lang="en-US" sz="1400"/>
                        <a:t>Tier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Health equity leaders and BIPOC voices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Cultural relevance &amp; inclusion lens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Roundtables, takeover days, awareness challenges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667913"/>
                  </a:ext>
                </a:extLst>
              </a:tr>
            </a:tbl>
          </a:graphicData>
        </a:graphic>
      </p:graphicFrame>
      <p:sp>
        <p:nvSpPr>
          <p:cNvPr id="6" name="Rounded Rectangular Callout 5">
            <a:extLst>
              <a:ext uri="{FF2B5EF4-FFF2-40B4-BE49-F238E27FC236}">
                <a16:creationId xmlns:a16="http://schemas.microsoft.com/office/drawing/2014/main" id="{6CFBBB30-4E5A-7C57-2FCF-9A138645C533}"/>
              </a:ext>
            </a:extLst>
          </p:cNvPr>
          <p:cNvSpPr/>
          <p:nvPr/>
        </p:nvSpPr>
        <p:spPr>
          <a:xfrm>
            <a:off x="8544019" y="945592"/>
            <a:ext cx="3089189" cy="2248930"/>
          </a:xfrm>
          <a:prstGeom prst="wedgeRoundRectCallout">
            <a:avLst>
              <a:gd name="adj1" fmla="val 22032"/>
              <a:gd name="adj2" fmla="val 64978"/>
              <a:gd name="adj3" fmla="val 16667"/>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Strategic Action Plan is generated from content pooled in playground, informed by account team, created by </a:t>
            </a:r>
            <a:r>
              <a:rPr lang="en-US" dirty="0" err="1"/>
              <a:t>emme</a:t>
            </a:r>
            <a:r>
              <a:rPr lang="en-US" dirty="0"/>
              <a:t>. This content will be used for client dashboard.</a:t>
            </a:r>
          </a:p>
        </p:txBody>
      </p:sp>
    </p:spTree>
    <p:extLst>
      <p:ext uri="{BB962C8B-B14F-4D97-AF65-F5344CB8AC3E}">
        <p14:creationId xmlns:p14="http://schemas.microsoft.com/office/powerpoint/2010/main" val="42362154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A8902-3DCD-0E96-EE74-D6DEAA5761C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2CDD54E-2D13-568A-D0D4-31C51DA60FB7}"/>
              </a:ext>
            </a:extLst>
          </p:cNvPr>
          <p:cNvSpPr txBox="1"/>
          <p:nvPr/>
        </p:nvSpPr>
        <p:spPr>
          <a:xfrm>
            <a:off x="413359" y="237994"/>
            <a:ext cx="8038662" cy="369332"/>
          </a:xfrm>
          <a:prstGeom prst="rect">
            <a:avLst/>
          </a:prstGeom>
          <a:noFill/>
        </p:spPr>
        <p:txBody>
          <a:bodyPr wrap="square" rtlCol="0">
            <a:spAutoFit/>
          </a:bodyPr>
          <a:lstStyle/>
          <a:p>
            <a:r>
              <a:rPr lang="en-US" b="1" dirty="0"/>
              <a:t>Strategic Action Plan (derived from work in GTM model in Playground)</a:t>
            </a:r>
          </a:p>
        </p:txBody>
      </p:sp>
      <p:cxnSp>
        <p:nvCxnSpPr>
          <p:cNvPr id="7" name="Straight Connector 6">
            <a:extLst>
              <a:ext uri="{FF2B5EF4-FFF2-40B4-BE49-F238E27FC236}">
                <a16:creationId xmlns:a16="http://schemas.microsoft.com/office/drawing/2014/main" id="{454556D8-5CBD-991E-660D-D737242C7C85}"/>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68BD518-9265-37CA-28AE-A11A13B1E759}"/>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3" name="TextBox 2">
            <a:extLst>
              <a:ext uri="{FF2B5EF4-FFF2-40B4-BE49-F238E27FC236}">
                <a16:creationId xmlns:a16="http://schemas.microsoft.com/office/drawing/2014/main" id="{182C44FF-A5B4-1B8C-5D6F-C062B320F954}"/>
              </a:ext>
            </a:extLst>
          </p:cNvPr>
          <p:cNvSpPr txBox="1"/>
          <p:nvPr/>
        </p:nvSpPr>
        <p:spPr>
          <a:xfrm>
            <a:off x="413359" y="778476"/>
            <a:ext cx="8199301" cy="2893100"/>
          </a:xfrm>
          <a:prstGeom prst="rect">
            <a:avLst/>
          </a:prstGeom>
          <a:noFill/>
        </p:spPr>
        <p:txBody>
          <a:bodyPr wrap="square" rtlCol="0">
            <a:spAutoFit/>
          </a:bodyPr>
          <a:lstStyle/>
          <a:p>
            <a:pPr algn="l">
              <a:buNone/>
            </a:pPr>
            <a:r>
              <a:rPr lang="en-US" sz="1400" b="1" i="0" u="none" strike="noStrike" dirty="0">
                <a:solidFill>
                  <a:srgbClr val="000000"/>
                </a:solidFill>
                <a:effectLst/>
              </a:rPr>
              <a:t>Key Actions</a:t>
            </a:r>
            <a:endParaRPr lang="en-US" sz="1400" i="0" u="none" strike="noStrike" dirty="0">
              <a:solidFill>
                <a:srgbClr val="000000"/>
              </a:solidFill>
              <a:effectLst/>
            </a:endParaRPr>
          </a:p>
          <a:p>
            <a:pPr marL="176213" indent="-176213" algn="l">
              <a:buFont typeface="Arial" panose="020B0604020202020204" pitchFamily="34" charset="0"/>
              <a:buChar char="•"/>
            </a:pPr>
            <a:r>
              <a:rPr lang="en-US" sz="1400" i="0" u="none" strike="noStrike" dirty="0">
                <a:solidFill>
                  <a:srgbClr val="000000"/>
                </a:solidFill>
                <a:effectLst/>
              </a:rPr>
              <a:t>Build a vetted list of 10–15 high-value influencers (clinicians, survivors, advocates) across platforms like Instagram, TikTok, YouTube, and Substack.</a:t>
            </a:r>
          </a:p>
          <a:p>
            <a:pPr marL="176213" indent="-176213" algn="l">
              <a:buFont typeface="Arial" panose="020B0604020202020204" pitchFamily="34" charset="0"/>
              <a:buChar char="•"/>
            </a:pPr>
            <a:r>
              <a:rPr lang="en-US" sz="1400" i="0" u="none" strike="noStrike" dirty="0">
                <a:solidFill>
                  <a:srgbClr val="000000"/>
                </a:solidFill>
                <a:effectLst/>
              </a:rPr>
              <a:t>Co-create a campaign framework around a theme such as “Menopause, Reimagined” or “Normalize the Talk” to ensure alignment and authenticity.</a:t>
            </a:r>
          </a:p>
          <a:p>
            <a:pPr marL="176213" indent="-176213" algn="l">
              <a:buFont typeface="Arial" panose="020B0604020202020204" pitchFamily="34" charset="0"/>
              <a:buChar char="•"/>
            </a:pPr>
            <a:r>
              <a:rPr lang="en-US" sz="1400" i="0" u="none" strike="noStrike" dirty="0">
                <a:solidFill>
                  <a:srgbClr val="000000"/>
                </a:solidFill>
                <a:effectLst/>
              </a:rPr>
              <a:t>Provide influencer toolkits with:</a:t>
            </a:r>
          </a:p>
          <a:p>
            <a:pPr marL="633413" lvl="1" indent="-176213">
              <a:buFont typeface="Arial" panose="020B0604020202020204" pitchFamily="34" charset="0"/>
              <a:buChar char="•"/>
            </a:pPr>
            <a:r>
              <a:rPr lang="en-US" sz="1400" i="0" u="none" strike="noStrike" dirty="0">
                <a:solidFill>
                  <a:srgbClr val="000000"/>
                </a:solidFill>
                <a:effectLst/>
              </a:rPr>
              <a:t>Messaging guides (aligned with FDA guidance)</a:t>
            </a:r>
          </a:p>
          <a:p>
            <a:pPr marL="633413" lvl="1" indent="-176213">
              <a:buFont typeface="Arial" panose="020B0604020202020204" pitchFamily="34" charset="0"/>
              <a:buChar char="•"/>
            </a:pPr>
            <a:r>
              <a:rPr lang="en-US" sz="1400" i="0" u="none" strike="noStrike" dirty="0">
                <a:solidFill>
                  <a:srgbClr val="000000"/>
                </a:solidFill>
                <a:effectLst/>
              </a:rPr>
              <a:t>Symptom education visuals</a:t>
            </a:r>
          </a:p>
          <a:p>
            <a:pPr marL="633413" lvl="1" indent="-176213">
              <a:buFont typeface="Arial" panose="020B0604020202020204" pitchFamily="34" charset="0"/>
              <a:buChar char="•"/>
            </a:pPr>
            <a:r>
              <a:rPr lang="en-US" sz="1400" i="0" u="none" strike="noStrike" dirty="0">
                <a:solidFill>
                  <a:srgbClr val="000000"/>
                </a:solidFill>
                <a:effectLst/>
              </a:rPr>
              <a:t>Patient stories and impact stats</a:t>
            </a:r>
          </a:p>
          <a:p>
            <a:pPr marL="633413" lvl="1" indent="-176213">
              <a:buFont typeface="Arial" panose="020B0604020202020204" pitchFamily="34" charset="0"/>
              <a:buChar char="•"/>
            </a:pPr>
            <a:r>
              <a:rPr lang="en-US" sz="1400" i="0" u="none" strike="noStrike" dirty="0">
                <a:solidFill>
                  <a:srgbClr val="000000"/>
                </a:solidFill>
                <a:effectLst/>
              </a:rPr>
              <a:t>Call-to-action (e.g., take the self-assessment, join a webinar, speak to your provider)</a:t>
            </a:r>
          </a:p>
          <a:p>
            <a:pPr marL="176213" indent="-176213" algn="l">
              <a:buFont typeface="Arial" panose="020B0604020202020204" pitchFamily="34" charset="0"/>
              <a:buChar char="•"/>
            </a:pPr>
            <a:r>
              <a:rPr lang="en-US" sz="1400" i="0" u="none" strike="noStrike" dirty="0">
                <a:solidFill>
                  <a:srgbClr val="000000"/>
                </a:solidFill>
                <a:effectLst/>
              </a:rPr>
              <a:t>Offer mini-grants or sponsorships to influencers who want to host workshops, create content series, or engage communities through platforms like Patreon or newsletters.</a:t>
            </a:r>
          </a:p>
          <a:p>
            <a:pPr marL="176213" indent="-176213" algn="l">
              <a:buFont typeface="Arial" panose="020B0604020202020204" pitchFamily="34" charset="0"/>
              <a:buChar char="•"/>
            </a:pPr>
            <a:r>
              <a:rPr lang="en-US" sz="1400" i="0" u="none" strike="noStrike" dirty="0">
                <a:solidFill>
                  <a:srgbClr val="000000"/>
                </a:solidFill>
                <a:effectLst/>
              </a:rPr>
              <a:t>Measure impact via reach, engagement, shares, and click-throughs to educational resources or tools.</a:t>
            </a:r>
          </a:p>
        </p:txBody>
      </p:sp>
      <p:graphicFrame>
        <p:nvGraphicFramePr>
          <p:cNvPr id="2" name="Table 1">
            <a:extLst>
              <a:ext uri="{FF2B5EF4-FFF2-40B4-BE49-F238E27FC236}">
                <a16:creationId xmlns:a16="http://schemas.microsoft.com/office/drawing/2014/main" id="{C846CC85-95D8-8CCF-82A5-8D3EE844238B}"/>
              </a:ext>
            </a:extLst>
          </p:cNvPr>
          <p:cNvGraphicFramePr>
            <a:graphicFrameLocks noGrp="1"/>
          </p:cNvGraphicFramePr>
          <p:nvPr>
            <p:extLst>
              <p:ext uri="{D42A27DB-BD31-4B8C-83A1-F6EECF244321}">
                <p14:modId xmlns:p14="http://schemas.microsoft.com/office/powerpoint/2010/main" val="767459311"/>
              </p:ext>
            </p:extLst>
          </p:nvPr>
        </p:nvGraphicFramePr>
        <p:xfrm>
          <a:off x="413359" y="3735940"/>
          <a:ext cx="8335225" cy="2895600"/>
        </p:xfrm>
        <a:graphic>
          <a:graphicData uri="http://schemas.openxmlformats.org/drawingml/2006/table">
            <a:tbl>
              <a:tblPr/>
              <a:tblGrid>
                <a:gridCol w="1860284">
                  <a:extLst>
                    <a:ext uri="{9D8B030D-6E8A-4147-A177-3AD203B41FA5}">
                      <a16:colId xmlns:a16="http://schemas.microsoft.com/office/drawing/2014/main" val="1850623249"/>
                    </a:ext>
                  </a:extLst>
                </a:gridCol>
                <a:gridCol w="3052119">
                  <a:extLst>
                    <a:ext uri="{9D8B030D-6E8A-4147-A177-3AD203B41FA5}">
                      <a16:colId xmlns:a16="http://schemas.microsoft.com/office/drawing/2014/main" val="999718498"/>
                    </a:ext>
                  </a:extLst>
                </a:gridCol>
                <a:gridCol w="3422822">
                  <a:extLst>
                    <a:ext uri="{9D8B030D-6E8A-4147-A177-3AD203B41FA5}">
                      <a16:colId xmlns:a16="http://schemas.microsoft.com/office/drawing/2014/main" val="3702983627"/>
                    </a:ext>
                  </a:extLst>
                </a:gridCol>
              </a:tblGrid>
              <a:tr h="0">
                <a:tc>
                  <a:txBody>
                    <a:bodyPr/>
                    <a:lstStyle/>
                    <a:p>
                      <a:r>
                        <a:rPr lang="en-US" sz="1400" b="1" dirty="0"/>
                        <a:t>Category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Example Influencers*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b="1" dirty="0"/>
                        <a:t>Why They Matter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59100676"/>
                  </a:ext>
                </a:extLst>
              </a:tr>
              <a:tr h="0">
                <a:tc>
                  <a:txBody>
                    <a:bodyPr/>
                    <a:lstStyle/>
                    <a:p>
                      <a:r>
                        <a:rPr lang="en-US" sz="1400" dirty="0"/>
                        <a:t>OB-GYNs on Social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Dr. Jen Gunter, Dr. Mary Claire Haver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Credible, science-backed menopause info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8732979"/>
                  </a:ext>
                </a:extLst>
              </a:tr>
              <a:tr h="0">
                <a:tc>
                  <a:txBody>
                    <a:bodyPr/>
                    <a:lstStyle/>
                    <a:p>
                      <a:r>
                        <a:rPr lang="en-US" sz="1400"/>
                        <a:t>Midlife Advocates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Katie Couric Media, The Menopause Manifesto series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Reach, cross-platform visibility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9588507"/>
                  </a:ext>
                </a:extLst>
              </a:tr>
              <a:tr h="0">
                <a:tc>
                  <a:txBody>
                    <a:bodyPr/>
                    <a:lstStyle/>
                    <a:p>
                      <a:r>
                        <a:rPr lang="en-US" sz="1400"/>
                        <a:t>BIPOC Health Leaders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The Black Doula, Health in Her HUE, Dr. Kameelah Phillips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Culturally competent advocacy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8755825"/>
                  </a:ext>
                </a:extLst>
              </a:tr>
              <a:tr h="0">
                <a:tc>
                  <a:txBody>
                    <a:bodyPr/>
                    <a:lstStyle/>
                    <a:p>
                      <a:r>
                        <a:rPr lang="en-US" sz="1400"/>
                        <a:t>Holistic Wellness Voices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Mindful Menopause, Functional medicine leaders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Speak to women seeking alternatives to hormones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7741685"/>
                  </a:ext>
                </a:extLst>
              </a:tr>
              <a:tr h="0">
                <a:tc>
                  <a:txBody>
                    <a:bodyPr/>
                    <a:lstStyle/>
                    <a:p>
                      <a:r>
                        <a:rPr lang="en-US" sz="1400"/>
                        <a:t>Workplace &amp; Productivity Coaches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a:t>Eve Rodsky, Tiffany Dufu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Normalize menopause in professional spaces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2187419"/>
                  </a:ext>
                </a:extLst>
              </a:tr>
            </a:tbl>
          </a:graphicData>
        </a:graphic>
      </p:graphicFrame>
      <p:sp>
        <p:nvSpPr>
          <p:cNvPr id="6" name="Rounded Rectangular Callout 5">
            <a:extLst>
              <a:ext uri="{FF2B5EF4-FFF2-40B4-BE49-F238E27FC236}">
                <a16:creationId xmlns:a16="http://schemas.microsoft.com/office/drawing/2014/main" id="{9E1B13DC-0DF0-783A-A7E9-65448A5BE2C5}"/>
              </a:ext>
            </a:extLst>
          </p:cNvPr>
          <p:cNvSpPr/>
          <p:nvPr/>
        </p:nvSpPr>
        <p:spPr>
          <a:xfrm>
            <a:off x="8544019" y="945592"/>
            <a:ext cx="3089189" cy="2248930"/>
          </a:xfrm>
          <a:prstGeom prst="wedgeRoundRectCallout">
            <a:avLst>
              <a:gd name="adj1" fmla="val 22032"/>
              <a:gd name="adj2" fmla="val 64978"/>
              <a:gd name="adj3" fmla="val 16667"/>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Strategic Action Plan is generated from content pooled in playground, informed by account team, created by </a:t>
            </a:r>
            <a:r>
              <a:rPr lang="en-US" dirty="0" err="1"/>
              <a:t>emme</a:t>
            </a:r>
            <a:r>
              <a:rPr lang="en-US" dirty="0"/>
              <a:t>. This content will be used for client dashboard.</a:t>
            </a:r>
          </a:p>
        </p:txBody>
      </p:sp>
    </p:spTree>
    <p:extLst>
      <p:ext uri="{BB962C8B-B14F-4D97-AF65-F5344CB8AC3E}">
        <p14:creationId xmlns:p14="http://schemas.microsoft.com/office/powerpoint/2010/main" val="99790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4B9F6-136D-B1E6-ADBB-16EB5021484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8B1778-02F6-3841-F1C9-6D76FF27B5D0}"/>
              </a:ext>
            </a:extLst>
          </p:cNvPr>
          <p:cNvSpPr txBox="1"/>
          <p:nvPr/>
        </p:nvSpPr>
        <p:spPr>
          <a:xfrm>
            <a:off x="413359" y="237994"/>
            <a:ext cx="8038662" cy="369332"/>
          </a:xfrm>
          <a:prstGeom prst="rect">
            <a:avLst/>
          </a:prstGeom>
          <a:noFill/>
        </p:spPr>
        <p:txBody>
          <a:bodyPr wrap="square" rtlCol="0">
            <a:spAutoFit/>
          </a:bodyPr>
          <a:lstStyle/>
          <a:p>
            <a:r>
              <a:rPr lang="en-US" b="1" dirty="0"/>
              <a:t>Strategic Action Plan (derived from work in GTM model in Playground)</a:t>
            </a:r>
          </a:p>
        </p:txBody>
      </p:sp>
      <p:cxnSp>
        <p:nvCxnSpPr>
          <p:cNvPr id="7" name="Straight Connector 6">
            <a:extLst>
              <a:ext uri="{FF2B5EF4-FFF2-40B4-BE49-F238E27FC236}">
                <a16:creationId xmlns:a16="http://schemas.microsoft.com/office/drawing/2014/main" id="{D48EB114-3BBB-7893-339B-7E0620004FD1}"/>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7E10517-E7C1-8DBB-3C2D-96FE0858336B}"/>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3" name="TextBox 2">
            <a:extLst>
              <a:ext uri="{FF2B5EF4-FFF2-40B4-BE49-F238E27FC236}">
                <a16:creationId xmlns:a16="http://schemas.microsoft.com/office/drawing/2014/main" id="{EBEE0CE7-223F-CE08-E080-60B85524096A}"/>
              </a:ext>
            </a:extLst>
          </p:cNvPr>
          <p:cNvSpPr txBox="1"/>
          <p:nvPr/>
        </p:nvSpPr>
        <p:spPr>
          <a:xfrm>
            <a:off x="413359" y="778476"/>
            <a:ext cx="8199301" cy="2462213"/>
          </a:xfrm>
          <a:prstGeom prst="rect">
            <a:avLst/>
          </a:prstGeom>
          <a:noFill/>
        </p:spPr>
        <p:txBody>
          <a:bodyPr wrap="square" rtlCol="0">
            <a:spAutoFit/>
          </a:bodyPr>
          <a:lstStyle/>
          <a:p>
            <a:pPr algn="l">
              <a:buNone/>
            </a:pPr>
            <a:r>
              <a:rPr lang="en-US" sz="1400" b="1" i="0" u="none" strike="noStrike" dirty="0">
                <a:solidFill>
                  <a:srgbClr val="000000"/>
                </a:solidFill>
                <a:effectLst/>
              </a:rPr>
              <a:t>Amplification Tactics</a:t>
            </a:r>
          </a:p>
          <a:p>
            <a:pPr algn="l">
              <a:buFont typeface="Arial" panose="020B0604020202020204" pitchFamily="34" charset="0"/>
              <a:buChar char="•"/>
            </a:pPr>
            <a:r>
              <a:rPr lang="en-US" sz="1400" b="1" i="0" u="none" strike="noStrike" dirty="0">
                <a:solidFill>
                  <a:srgbClr val="000000"/>
                </a:solidFill>
                <a:effectLst/>
              </a:rPr>
              <a:t>Social Media Challenges:</a:t>
            </a:r>
            <a:r>
              <a:rPr lang="en-US" sz="1400" b="0" i="0" u="none" strike="noStrike" dirty="0">
                <a:solidFill>
                  <a:srgbClr val="000000"/>
                </a:solidFill>
                <a:effectLst/>
              </a:rPr>
              <a:t> e.g., #</a:t>
            </a:r>
            <a:r>
              <a:rPr lang="en-US" sz="1400" b="0" i="0" u="none" strike="noStrike" dirty="0" err="1">
                <a:solidFill>
                  <a:srgbClr val="000000"/>
                </a:solidFill>
                <a:effectLst/>
              </a:rPr>
              <a:t>MyMenopauseMoment</a:t>
            </a:r>
            <a:r>
              <a:rPr lang="en-US" sz="1400" b="0" i="0" u="none" strike="noStrike" dirty="0">
                <a:solidFill>
                  <a:srgbClr val="000000"/>
                </a:solidFill>
                <a:effectLst/>
              </a:rPr>
              <a:t> to invite shared stories and tips.</a:t>
            </a:r>
          </a:p>
          <a:p>
            <a:pPr algn="l">
              <a:buFont typeface="Arial" panose="020B0604020202020204" pitchFamily="34" charset="0"/>
              <a:buChar char="•"/>
            </a:pPr>
            <a:r>
              <a:rPr lang="en-US" sz="1400" b="1" i="0" u="none" strike="noStrike" dirty="0">
                <a:solidFill>
                  <a:srgbClr val="000000"/>
                </a:solidFill>
                <a:effectLst/>
              </a:rPr>
              <a:t>Live Q&amp;A Events:</a:t>
            </a:r>
            <a:r>
              <a:rPr lang="en-US" sz="1400" b="0" i="0" u="none" strike="noStrike" dirty="0">
                <a:solidFill>
                  <a:srgbClr val="000000"/>
                </a:solidFill>
                <a:effectLst/>
              </a:rPr>
              <a:t> Host influencer-led live discussions with clinical experts.</a:t>
            </a:r>
          </a:p>
          <a:p>
            <a:pPr algn="l">
              <a:buFont typeface="Arial" panose="020B0604020202020204" pitchFamily="34" charset="0"/>
              <a:buChar char="•"/>
            </a:pPr>
            <a:r>
              <a:rPr lang="en-US" sz="1400" b="1" i="0" u="none" strike="noStrike" dirty="0">
                <a:solidFill>
                  <a:srgbClr val="000000"/>
                </a:solidFill>
                <a:effectLst/>
              </a:rPr>
              <a:t>Podcast &amp; Newsletter Integration:</a:t>
            </a:r>
            <a:r>
              <a:rPr lang="en-US" sz="1400" b="0" i="0" u="none" strike="noStrike" dirty="0">
                <a:solidFill>
                  <a:srgbClr val="000000"/>
                </a:solidFill>
                <a:effectLst/>
              </a:rPr>
              <a:t> Feature educational content in high-trust formats.</a:t>
            </a:r>
          </a:p>
          <a:p>
            <a:pPr algn="l">
              <a:buFont typeface="Arial" panose="020B0604020202020204" pitchFamily="34" charset="0"/>
              <a:buChar char="•"/>
            </a:pPr>
            <a:r>
              <a:rPr lang="en-US" sz="1400" b="1" i="0" u="none" strike="noStrike" dirty="0">
                <a:solidFill>
                  <a:srgbClr val="000000"/>
                </a:solidFill>
                <a:effectLst/>
              </a:rPr>
              <a:t>Digital Ambassador Program:</a:t>
            </a:r>
            <a:r>
              <a:rPr lang="en-US" sz="1400" b="0" i="0" u="none" strike="noStrike" dirty="0">
                <a:solidFill>
                  <a:srgbClr val="000000"/>
                </a:solidFill>
                <a:effectLst/>
              </a:rPr>
              <a:t> Create long-term influencer roles with deeper involvement in campaign co-design, equity initiatives, and resource development.</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Alignment with Broader Goals</a:t>
            </a:r>
          </a:p>
          <a:p>
            <a:pPr algn="l">
              <a:buFont typeface="Arial" panose="020B0604020202020204" pitchFamily="34" charset="0"/>
              <a:buChar char="•"/>
            </a:pPr>
            <a:r>
              <a:rPr lang="en-US" sz="1400" b="0" i="0" u="none" strike="noStrike" dirty="0">
                <a:solidFill>
                  <a:srgbClr val="000000"/>
                </a:solidFill>
                <a:effectLst/>
              </a:rPr>
              <a:t>Reinforces </a:t>
            </a:r>
            <a:r>
              <a:rPr lang="en-US" sz="1400" b="1" i="0" u="none" strike="noStrike" dirty="0">
                <a:solidFill>
                  <a:srgbClr val="000000"/>
                </a:solidFill>
                <a:effectLst/>
              </a:rPr>
              <a:t>education and stigma reduction</a:t>
            </a:r>
            <a:r>
              <a:rPr lang="en-US" sz="1400" b="0" i="0" u="none" strike="noStrike" dirty="0">
                <a:solidFill>
                  <a:srgbClr val="000000"/>
                </a:solidFill>
                <a:effectLst/>
              </a:rPr>
              <a:t> (Strategic Pillar 1 &amp; 3)</a:t>
            </a:r>
          </a:p>
          <a:p>
            <a:pPr algn="l">
              <a:buFont typeface="Arial" panose="020B0604020202020204" pitchFamily="34" charset="0"/>
              <a:buChar char="•"/>
            </a:pPr>
            <a:r>
              <a:rPr lang="en-US" sz="1400" b="0" i="0" u="none" strike="noStrike" dirty="0">
                <a:solidFill>
                  <a:srgbClr val="000000"/>
                </a:solidFill>
                <a:effectLst/>
              </a:rPr>
              <a:t>Supports </a:t>
            </a:r>
            <a:r>
              <a:rPr lang="en-US" sz="1400" b="1" i="0" u="none" strike="noStrike" dirty="0">
                <a:solidFill>
                  <a:srgbClr val="000000"/>
                </a:solidFill>
                <a:effectLst/>
              </a:rPr>
              <a:t>equitable outreach</a:t>
            </a:r>
            <a:r>
              <a:rPr lang="en-US" sz="1400" b="0" i="0" u="none" strike="noStrike" dirty="0">
                <a:solidFill>
                  <a:srgbClr val="000000"/>
                </a:solidFill>
                <a:effectLst/>
              </a:rPr>
              <a:t> (Strategic Pillar 4)</a:t>
            </a:r>
          </a:p>
          <a:p>
            <a:pPr algn="l">
              <a:buFont typeface="Arial" panose="020B0604020202020204" pitchFamily="34" charset="0"/>
              <a:buChar char="•"/>
            </a:pPr>
            <a:r>
              <a:rPr lang="en-US" sz="1400" b="0" i="0" u="none" strike="noStrike" dirty="0">
                <a:solidFill>
                  <a:srgbClr val="000000"/>
                </a:solidFill>
                <a:effectLst/>
              </a:rPr>
              <a:t>Generates </a:t>
            </a:r>
            <a:r>
              <a:rPr lang="en-US" sz="1400" b="1" i="0" u="none" strike="noStrike" dirty="0">
                <a:solidFill>
                  <a:srgbClr val="000000"/>
                </a:solidFill>
                <a:effectLst/>
              </a:rPr>
              <a:t>grassroots momentum</a:t>
            </a:r>
            <a:r>
              <a:rPr lang="en-US" sz="1400" b="0" i="0" u="none" strike="noStrike" dirty="0">
                <a:solidFill>
                  <a:srgbClr val="000000"/>
                </a:solidFill>
                <a:effectLst/>
              </a:rPr>
              <a:t> to drive demand and shift payer/provider behavior (Strategic Pillar 2)</a:t>
            </a:r>
          </a:p>
        </p:txBody>
      </p:sp>
      <p:sp>
        <p:nvSpPr>
          <p:cNvPr id="5" name="Rounded Rectangular Callout 4">
            <a:extLst>
              <a:ext uri="{FF2B5EF4-FFF2-40B4-BE49-F238E27FC236}">
                <a16:creationId xmlns:a16="http://schemas.microsoft.com/office/drawing/2014/main" id="{58B79F61-8A1E-AC0D-266C-854857A9F6E9}"/>
              </a:ext>
            </a:extLst>
          </p:cNvPr>
          <p:cNvSpPr/>
          <p:nvPr/>
        </p:nvSpPr>
        <p:spPr>
          <a:xfrm>
            <a:off x="8544019" y="945592"/>
            <a:ext cx="3089189" cy="2248930"/>
          </a:xfrm>
          <a:prstGeom prst="wedgeRoundRectCallout">
            <a:avLst>
              <a:gd name="adj1" fmla="val 22032"/>
              <a:gd name="adj2" fmla="val 64978"/>
              <a:gd name="adj3" fmla="val 16667"/>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Strategic Action Plan is generated from content pooled in playground, informed by account team, created by </a:t>
            </a:r>
            <a:r>
              <a:rPr lang="en-US" dirty="0" err="1"/>
              <a:t>emme</a:t>
            </a:r>
            <a:r>
              <a:rPr lang="en-US" dirty="0"/>
              <a:t>. This content will be used for client dashboard.</a:t>
            </a:r>
          </a:p>
        </p:txBody>
      </p:sp>
    </p:spTree>
    <p:extLst>
      <p:ext uri="{BB962C8B-B14F-4D97-AF65-F5344CB8AC3E}">
        <p14:creationId xmlns:p14="http://schemas.microsoft.com/office/powerpoint/2010/main" val="4203756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B1CD7-238F-A966-69A6-2ADCF7B3B08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37D28B2-F588-0B46-C672-288BED75EDEE}"/>
              </a:ext>
            </a:extLst>
          </p:cNvPr>
          <p:cNvSpPr txBox="1"/>
          <p:nvPr/>
        </p:nvSpPr>
        <p:spPr>
          <a:xfrm>
            <a:off x="413359" y="237994"/>
            <a:ext cx="2039789" cy="369332"/>
          </a:xfrm>
          <a:prstGeom prst="rect">
            <a:avLst/>
          </a:prstGeom>
          <a:noFill/>
        </p:spPr>
        <p:txBody>
          <a:bodyPr wrap="none" rtlCol="0">
            <a:spAutoFit/>
          </a:bodyPr>
          <a:lstStyle/>
          <a:p>
            <a:r>
              <a:rPr lang="en-US" b="1" dirty="0"/>
              <a:t>Product Overview</a:t>
            </a:r>
          </a:p>
        </p:txBody>
      </p:sp>
      <p:sp>
        <p:nvSpPr>
          <p:cNvPr id="5" name="TextBox 4">
            <a:extLst>
              <a:ext uri="{FF2B5EF4-FFF2-40B4-BE49-F238E27FC236}">
                <a16:creationId xmlns:a16="http://schemas.microsoft.com/office/drawing/2014/main" id="{02D9616E-894F-BE0E-30EC-5A37ED9CF00A}"/>
              </a:ext>
            </a:extLst>
          </p:cNvPr>
          <p:cNvSpPr txBox="1"/>
          <p:nvPr/>
        </p:nvSpPr>
        <p:spPr>
          <a:xfrm>
            <a:off x="413359" y="776614"/>
            <a:ext cx="7778663" cy="5478423"/>
          </a:xfrm>
          <a:prstGeom prst="rect">
            <a:avLst/>
          </a:prstGeom>
          <a:noFill/>
        </p:spPr>
        <p:txBody>
          <a:bodyPr wrap="square" rtlCol="0">
            <a:spAutoFit/>
          </a:bodyPr>
          <a:lstStyle/>
          <a:p>
            <a:pPr algn="l">
              <a:buNone/>
            </a:pPr>
            <a:r>
              <a:rPr lang="en-US" sz="1400" b="1" i="0" u="none" strike="noStrike" dirty="0">
                <a:solidFill>
                  <a:srgbClr val="000000"/>
                </a:solidFill>
                <a:effectLst/>
              </a:rPr>
              <a:t>Storage and Handling Guidelines</a:t>
            </a:r>
          </a:p>
          <a:p>
            <a:pPr algn="l">
              <a:buNone/>
            </a:pPr>
            <a:r>
              <a:rPr lang="en-US" sz="1200" b="1" i="0" u="none" strike="noStrike" dirty="0">
                <a:solidFill>
                  <a:srgbClr val="000000"/>
                </a:solidFill>
                <a:effectLst/>
              </a:rPr>
              <a:t>For Research-Grade </a:t>
            </a:r>
            <a:r>
              <a:rPr lang="en-US" sz="1200" b="1" i="0" u="none" strike="noStrike" dirty="0" err="1">
                <a:solidFill>
                  <a:srgbClr val="000000"/>
                </a:solidFill>
                <a:effectLst/>
              </a:rPr>
              <a:t>Elinzanetant</a:t>
            </a:r>
            <a:r>
              <a:rPr lang="en-US" sz="1200" b="1" i="0" u="none" strike="noStrike" dirty="0">
                <a:solidFill>
                  <a:srgbClr val="000000"/>
                </a:solidFill>
                <a:effectLst/>
              </a:rPr>
              <a:t> (Powder Form):</a:t>
            </a:r>
          </a:p>
          <a:p>
            <a:pPr algn="l">
              <a:buNone/>
            </a:pPr>
            <a:r>
              <a:rPr lang="en-US" sz="1200" b="1" i="0" u="none" strike="noStrike" dirty="0">
                <a:solidFill>
                  <a:srgbClr val="000000"/>
                </a:solidFill>
                <a:effectLst/>
              </a:rPr>
              <a:t>Long-Term Storage:</a:t>
            </a:r>
          </a:p>
          <a:p>
            <a:pPr algn="l">
              <a:buNone/>
            </a:pPr>
            <a:r>
              <a:rPr lang="en-US" sz="1200" i="0" u="none" strike="noStrike" dirty="0">
                <a:solidFill>
                  <a:srgbClr val="000000"/>
                </a:solidFill>
                <a:effectLst/>
              </a:rPr>
              <a:t>−20°C: Stable for up to 3 years.Abmole+4MedChemExpress File+4MedChemExpress File+4</a:t>
            </a:r>
          </a:p>
          <a:p>
            <a:pPr algn="l">
              <a:buNone/>
            </a:pPr>
            <a:r>
              <a:rPr lang="en-US" sz="1200" i="0" u="none" strike="noStrike" dirty="0">
                <a:solidFill>
                  <a:srgbClr val="000000"/>
                </a:solidFill>
                <a:effectLst/>
              </a:rPr>
              <a:t>4°C: Stable for up to 2 </a:t>
            </a:r>
            <a:r>
              <a:rPr lang="en-US" sz="1200" i="0" u="none" strike="noStrike" dirty="0" err="1">
                <a:solidFill>
                  <a:srgbClr val="000000"/>
                </a:solidFill>
                <a:effectLst/>
              </a:rPr>
              <a:t>years.MedChemExpress</a:t>
            </a:r>
            <a:r>
              <a:rPr lang="en-US" sz="1200" i="0" u="none" strike="noStrike" dirty="0">
                <a:solidFill>
                  <a:srgbClr val="000000"/>
                </a:solidFill>
                <a:effectLst/>
              </a:rPr>
              <a:t> File</a:t>
            </a:r>
          </a:p>
          <a:p>
            <a:pPr algn="l">
              <a:buNone/>
            </a:pPr>
            <a:r>
              <a:rPr lang="en-US" sz="1200" i="0" u="none" strike="noStrike" dirty="0">
                <a:solidFill>
                  <a:srgbClr val="000000"/>
                </a:solidFill>
                <a:effectLst/>
              </a:rPr>
              <a:t>In Solution:</a:t>
            </a:r>
          </a:p>
          <a:p>
            <a:pPr algn="l">
              <a:buNone/>
            </a:pPr>
            <a:r>
              <a:rPr lang="en-US" sz="1200" i="0" u="none" strike="noStrike" dirty="0">
                <a:solidFill>
                  <a:srgbClr val="000000"/>
                </a:solidFill>
                <a:effectLst/>
              </a:rPr>
              <a:t>−80°C: Stable for up to 6 </a:t>
            </a:r>
            <a:r>
              <a:rPr lang="en-US" sz="1200" i="0" u="none" strike="noStrike" dirty="0" err="1">
                <a:solidFill>
                  <a:srgbClr val="000000"/>
                </a:solidFill>
                <a:effectLst/>
              </a:rPr>
              <a:t>months.MedChemExpress</a:t>
            </a:r>
            <a:r>
              <a:rPr lang="en-US" sz="1200" i="0" u="none" strike="noStrike" dirty="0">
                <a:solidFill>
                  <a:srgbClr val="000000"/>
                </a:solidFill>
                <a:effectLst/>
              </a:rPr>
              <a:t> File+3MedChemExpress File+3BioSpace+3</a:t>
            </a:r>
          </a:p>
          <a:p>
            <a:pPr algn="l">
              <a:buNone/>
            </a:pPr>
            <a:r>
              <a:rPr lang="en-US" sz="1200" i="0" u="none" strike="noStrike" dirty="0">
                <a:solidFill>
                  <a:srgbClr val="000000"/>
                </a:solidFill>
                <a:effectLst/>
              </a:rPr>
              <a:t>−20°C: Stable for up to 1 </a:t>
            </a:r>
            <a:r>
              <a:rPr lang="en-US" sz="1200" i="0" u="none" strike="noStrike" dirty="0" err="1">
                <a:solidFill>
                  <a:srgbClr val="000000"/>
                </a:solidFill>
                <a:effectLst/>
              </a:rPr>
              <a:t>month.MedChemExpress</a:t>
            </a:r>
            <a:r>
              <a:rPr lang="en-US" sz="1200" i="0" u="none" strike="noStrike" dirty="0">
                <a:solidFill>
                  <a:srgbClr val="000000"/>
                </a:solidFill>
                <a:effectLst/>
              </a:rPr>
              <a:t> File+3Abmole+3MedChemExpress File+3</a:t>
            </a:r>
          </a:p>
          <a:p>
            <a:pPr algn="l">
              <a:buNone/>
            </a:pPr>
            <a:r>
              <a:rPr lang="en-US" sz="1200" i="0" u="none" strike="noStrike" dirty="0">
                <a:solidFill>
                  <a:srgbClr val="000000"/>
                </a:solidFill>
                <a:effectLst/>
              </a:rPr>
              <a:t>Shipping Conditions:</a:t>
            </a:r>
          </a:p>
          <a:p>
            <a:pPr algn="l">
              <a:buNone/>
            </a:pPr>
            <a:r>
              <a:rPr lang="en-US" sz="1200" i="0" u="none" strike="noStrike" dirty="0">
                <a:solidFill>
                  <a:srgbClr val="000000"/>
                </a:solidFill>
                <a:effectLst/>
              </a:rPr>
              <a:t>Can be shipped at room temperature if transit time is less than 2 </a:t>
            </a:r>
            <a:r>
              <a:rPr lang="en-US" sz="1200" i="0" u="none" strike="noStrike" dirty="0" err="1">
                <a:solidFill>
                  <a:srgbClr val="000000"/>
                </a:solidFill>
                <a:effectLst/>
              </a:rPr>
              <a:t>weeks.MedChemExpress</a:t>
            </a:r>
            <a:r>
              <a:rPr lang="en-US" sz="1200" i="0" u="none" strike="noStrike" dirty="0">
                <a:solidFill>
                  <a:srgbClr val="000000"/>
                </a:solidFill>
                <a:effectLst/>
              </a:rPr>
              <a:t> File</a:t>
            </a:r>
          </a:p>
          <a:p>
            <a:pPr algn="l">
              <a:buNone/>
            </a:pPr>
            <a:r>
              <a:rPr lang="en-US" sz="1200" i="0" u="none" strike="noStrike" dirty="0">
                <a:solidFill>
                  <a:srgbClr val="000000"/>
                </a:solidFill>
                <a:effectLst/>
              </a:rPr>
              <a:t>Handling Precautions:</a:t>
            </a:r>
          </a:p>
          <a:p>
            <a:pPr algn="l">
              <a:buNone/>
            </a:pPr>
            <a:r>
              <a:rPr lang="en-US" sz="1200" i="0" u="none" strike="noStrike" dirty="0">
                <a:solidFill>
                  <a:srgbClr val="000000"/>
                </a:solidFill>
                <a:effectLst/>
              </a:rPr>
              <a:t>Store in a tightly sealed container within a cool, well-ventilated </a:t>
            </a:r>
            <a:r>
              <a:rPr lang="en-US" sz="1200" i="0" u="none" strike="noStrike" dirty="0" err="1">
                <a:solidFill>
                  <a:srgbClr val="000000"/>
                </a:solidFill>
                <a:effectLst/>
              </a:rPr>
              <a:t>area.Abmole</a:t>
            </a:r>
            <a:endParaRPr lang="en-US" sz="1200" i="0" u="none" strike="noStrike" dirty="0">
              <a:solidFill>
                <a:srgbClr val="000000"/>
              </a:solidFill>
              <a:effectLst/>
            </a:endParaRPr>
          </a:p>
          <a:p>
            <a:pPr algn="l">
              <a:buNone/>
            </a:pPr>
            <a:r>
              <a:rPr lang="en-US" sz="1200" i="0" u="none" strike="noStrike" dirty="0">
                <a:solidFill>
                  <a:srgbClr val="000000"/>
                </a:solidFill>
                <a:effectLst/>
              </a:rPr>
              <a:t>Protect from direct sunlight and sources of </a:t>
            </a:r>
            <a:r>
              <a:rPr lang="en-US" sz="1200" i="0" u="none" strike="noStrike" dirty="0" err="1">
                <a:solidFill>
                  <a:srgbClr val="000000"/>
                </a:solidFill>
                <a:effectLst/>
              </a:rPr>
              <a:t>ignition.MedChemExpress</a:t>
            </a:r>
            <a:r>
              <a:rPr lang="en-US" sz="1200" i="0" u="none" strike="noStrike" dirty="0">
                <a:solidFill>
                  <a:srgbClr val="000000"/>
                </a:solidFill>
                <a:effectLst/>
              </a:rPr>
              <a:t> File+1Abmole+1</a:t>
            </a:r>
          </a:p>
          <a:p>
            <a:pPr algn="l">
              <a:buNone/>
            </a:pPr>
            <a:r>
              <a:rPr lang="en-US" sz="1200" i="0" u="none" strike="noStrike" dirty="0">
                <a:solidFill>
                  <a:srgbClr val="000000"/>
                </a:solidFill>
                <a:effectLst/>
              </a:rPr>
              <a:t>Note: These guidelines are based on research-grade material and may differ from commercial formulations.</a:t>
            </a:r>
          </a:p>
          <a:p>
            <a:pPr algn="l">
              <a:buNone/>
            </a:pPr>
            <a:r>
              <a:rPr lang="en-US" sz="1200" b="1" i="0" u="none" strike="noStrike" dirty="0">
                <a:solidFill>
                  <a:srgbClr val="000000"/>
                </a:solidFill>
                <a:effectLst/>
              </a:rPr>
              <a:t>Commercial Formulation Considerations</a:t>
            </a:r>
          </a:p>
          <a:p>
            <a:pPr algn="l">
              <a:buNone/>
            </a:pPr>
            <a:r>
              <a:rPr lang="en-US" sz="1200" i="0" u="none" strike="noStrike" dirty="0">
                <a:solidFill>
                  <a:srgbClr val="000000"/>
                </a:solidFill>
                <a:effectLst/>
              </a:rPr>
              <a:t>While specific storage requirements for the commercial formulation of </a:t>
            </a:r>
            <a:r>
              <a:rPr lang="en-US" sz="1200" i="0" u="none" strike="noStrike" dirty="0" err="1">
                <a:solidFill>
                  <a:srgbClr val="000000"/>
                </a:solidFill>
                <a:effectLst/>
              </a:rPr>
              <a:t>elinzanetant</a:t>
            </a:r>
            <a:r>
              <a:rPr lang="en-US" sz="1200" i="0" u="none" strike="noStrike" dirty="0">
                <a:solidFill>
                  <a:srgbClr val="000000"/>
                </a:solidFill>
                <a:effectLst/>
              </a:rPr>
              <a:t> have not been publicly disclosed, it's anticipated that Bayer's final product will be designed for stability under standard pharmaceutical conditions:</a:t>
            </a:r>
          </a:p>
          <a:p>
            <a:pPr algn="l">
              <a:buNone/>
            </a:pPr>
            <a:r>
              <a:rPr lang="en-US" sz="1200" i="0" u="none" strike="noStrike" dirty="0">
                <a:solidFill>
                  <a:srgbClr val="000000"/>
                </a:solidFill>
                <a:effectLst/>
              </a:rPr>
              <a:t>Expected Storage Conditions: </a:t>
            </a:r>
          </a:p>
          <a:p>
            <a:pPr algn="l">
              <a:buNone/>
            </a:pPr>
            <a:r>
              <a:rPr lang="en-US" sz="1200" i="0" u="none" strike="noStrike" dirty="0">
                <a:solidFill>
                  <a:srgbClr val="000000"/>
                </a:solidFill>
                <a:effectLst/>
              </a:rPr>
              <a:t>Likely to be stable at controlled room temperature (15–25°C or 59–77°F).</a:t>
            </a:r>
          </a:p>
          <a:p>
            <a:pPr algn="l">
              <a:buNone/>
            </a:pPr>
            <a:r>
              <a:rPr lang="en-US" sz="1200" i="0" u="none" strike="noStrike" dirty="0">
                <a:solidFill>
                  <a:srgbClr val="000000"/>
                </a:solidFill>
                <a:effectLst/>
              </a:rPr>
              <a:t>Standard precautions to protect from moisture and light.</a:t>
            </a:r>
          </a:p>
          <a:p>
            <a:pPr algn="l">
              <a:buNone/>
            </a:pPr>
            <a:r>
              <a:rPr lang="en-US" sz="1200" i="0" u="none" strike="noStrike" dirty="0">
                <a:solidFill>
                  <a:srgbClr val="000000"/>
                </a:solidFill>
                <a:effectLst/>
              </a:rPr>
              <a:t>Packaging: Anticipated to be provided in blister packs or sealed containers to ensure product </a:t>
            </a:r>
            <a:r>
              <a:rPr lang="en-US" sz="1200" i="0" u="none" strike="noStrike" dirty="0" err="1">
                <a:solidFill>
                  <a:srgbClr val="000000"/>
                </a:solidFill>
                <a:effectLst/>
              </a:rPr>
              <a:t>integrity.US</a:t>
            </a:r>
            <a:r>
              <a:rPr lang="en-US" sz="1200" i="0" u="none" strike="noStrike" dirty="0">
                <a:solidFill>
                  <a:srgbClr val="000000"/>
                </a:solidFill>
                <a:effectLst/>
              </a:rPr>
              <a:t> EPA</a:t>
            </a:r>
          </a:p>
          <a:p>
            <a:pPr algn="l">
              <a:buNone/>
            </a:pPr>
            <a:r>
              <a:rPr lang="en-US" sz="1200" i="0" u="none" strike="noStrike" dirty="0">
                <a:solidFill>
                  <a:srgbClr val="000000"/>
                </a:solidFill>
                <a:effectLst/>
              </a:rPr>
              <a:t>These expectations are based on typical pharmaceutical practices and the need for ease of distribution and patient compliance.</a:t>
            </a:r>
          </a:p>
          <a:p>
            <a:pPr algn="l">
              <a:buNone/>
            </a:pPr>
            <a:r>
              <a:rPr lang="en-US" sz="1200" b="1" i="0" u="none" strike="noStrike" dirty="0">
                <a:solidFill>
                  <a:srgbClr val="000000"/>
                </a:solidFill>
                <a:effectLst/>
              </a:rPr>
              <a:t>Implications for Distribution and Access</a:t>
            </a:r>
          </a:p>
          <a:p>
            <a:pPr algn="l">
              <a:buNone/>
            </a:pPr>
            <a:r>
              <a:rPr lang="en-US" sz="1200" i="0" u="none" strike="noStrike" dirty="0">
                <a:solidFill>
                  <a:srgbClr val="000000"/>
                </a:solidFill>
                <a:effectLst/>
              </a:rPr>
              <a:t>Logistics: If the commercial product is stable at room temperature, it simplifies storage and transportation logistics, making it accessible in various healthcare settings, including those with limited refrigeration capabilities.</a:t>
            </a:r>
          </a:p>
          <a:p>
            <a:pPr algn="l">
              <a:buNone/>
            </a:pPr>
            <a:r>
              <a:rPr lang="en-US" sz="1200" i="0" u="none" strike="noStrike" dirty="0">
                <a:solidFill>
                  <a:srgbClr val="000000"/>
                </a:solidFill>
                <a:effectLst/>
              </a:rPr>
              <a:t>Patient Convenience: Room temperature stability enhances patient adherence by eliminating the need for special storage conditions at home.</a:t>
            </a:r>
          </a:p>
        </p:txBody>
      </p:sp>
      <p:cxnSp>
        <p:nvCxnSpPr>
          <p:cNvPr id="7" name="Straight Connector 6">
            <a:extLst>
              <a:ext uri="{FF2B5EF4-FFF2-40B4-BE49-F238E27FC236}">
                <a16:creationId xmlns:a16="http://schemas.microsoft.com/office/drawing/2014/main" id="{9395A9D1-78CF-12F3-97A1-8E44C74DCC71}"/>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4800083D-1F69-AF29-BB73-34F64E52EDF5}"/>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821CA394-45B6-CCAB-2347-36A14DCE7D64}"/>
              </a:ext>
            </a:extLst>
          </p:cNvPr>
          <p:cNvSpPr txBox="1"/>
          <p:nvPr/>
        </p:nvSpPr>
        <p:spPr>
          <a:xfrm>
            <a:off x="9131642" y="778476"/>
            <a:ext cx="2656703" cy="1600438"/>
          </a:xfrm>
          <a:prstGeom prst="rect">
            <a:avLst/>
          </a:prstGeom>
          <a:noFill/>
        </p:spPr>
        <p:txBody>
          <a:bodyPr wrap="square" rtlCol="0">
            <a:spAutoFit/>
          </a:bodyPr>
          <a:lstStyle/>
          <a:p>
            <a:r>
              <a:rPr lang="en-US" sz="1400" dirty="0">
                <a:hlinkClick r:id="rId2"/>
              </a:rPr>
              <a:t>https://www.epa.gov</a:t>
            </a:r>
            <a:endParaRPr lang="en-US" sz="1400" dirty="0"/>
          </a:p>
          <a:p>
            <a:endParaRPr lang="en-US" sz="1400" dirty="0"/>
          </a:p>
          <a:p>
            <a:r>
              <a:rPr lang="en-US" sz="1400" dirty="0">
                <a:hlinkClick r:id="rId3"/>
              </a:rPr>
              <a:t>https://www.medchemexpress.com</a:t>
            </a:r>
            <a:endParaRPr lang="en-US" sz="1400" dirty="0"/>
          </a:p>
          <a:p>
            <a:endParaRPr lang="en-US" sz="1400" dirty="0"/>
          </a:p>
          <a:p>
            <a:r>
              <a:rPr lang="en-US" sz="1400" dirty="0">
                <a:hlinkClick r:id="rId4"/>
              </a:rPr>
              <a:t>https://www.abmole.com</a:t>
            </a:r>
            <a:endParaRPr lang="en-US" sz="1400" dirty="0"/>
          </a:p>
          <a:p>
            <a:endParaRPr lang="en-US" sz="1400" dirty="0"/>
          </a:p>
        </p:txBody>
      </p:sp>
    </p:spTree>
    <p:extLst>
      <p:ext uri="{BB962C8B-B14F-4D97-AF65-F5344CB8AC3E}">
        <p14:creationId xmlns:p14="http://schemas.microsoft.com/office/powerpoint/2010/main" val="4076268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6536A-CD8B-BCD7-744D-7DBFFF65729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5CC1F28-297D-BFF9-552E-681CAF54CA27}"/>
              </a:ext>
            </a:extLst>
          </p:cNvPr>
          <p:cNvSpPr txBox="1"/>
          <p:nvPr/>
        </p:nvSpPr>
        <p:spPr>
          <a:xfrm>
            <a:off x="413359" y="237994"/>
            <a:ext cx="3651641" cy="369332"/>
          </a:xfrm>
          <a:prstGeom prst="rect">
            <a:avLst/>
          </a:prstGeom>
          <a:noFill/>
        </p:spPr>
        <p:txBody>
          <a:bodyPr wrap="none" rtlCol="0">
            <a:spAutoFit/>
          </a:bodyPr>
          <a:lstStyle/>
          <a:p>
            <a:r>
              <a:rPr lang="en-US" b="1" dirty="0"/>
              <a:t>Competitive &amp; Market Landscape</a:t>
            </a:r>
          </a:p>
        </p:txBody>
      </p:sp>
      <p:sp>
        <p:nvSpPr>
          <p:cNvPr id="5" name="TextBox 4">
            <a:extLst>
              <a:ext uri="{FF2B5EF4-FFF2-40B4-BE49-F238E27FC236}">
                <a16:creationId xmlns:a16="http://schemas.microsoft.com/office/drawing/2014/main" id="{213711F4-CE7B-6088-FFE9-018FC15591DA}"/>
              </a:ext>
            </a:extLst>
          </p:cNvPr>
          <p:cNvSpPr txBox="1"/>
          <p:nvPr/>
        </p:nvSpPr>
        <p:spPr>
          <a:xfrm>
            <a:off x="413359" y="776614"/>
            <a:ext cx="7778663" cy="5047536"/>
          </a:xfrm>
          <a:prstGeom prst="rect">
            <a:avLst/>
          </a:prstGeom>
          <a:noFill/>
        </p:spPr>
        <p:txBody>
          <a:bodyPr wrap="square" rtlCol="0">
            <a:spAutoFit/>
          </a:bodyPr>
          <a:lstStyle/>
          <a:p>
            <a:pPr rtl="0">
              <a:buNone/>
            </a:pPr>
            <a:r>
              <a:rPr lang="en-US" sz="1400" b="1" i="0" u="none" strike="noStrike" dirty="0" err="1">
                <a:solidFill>
                  <a:srgbClr val="000000"/>
                </a:solidFill>
                <a:effectLst/>
              </a:rPr>
              <a:t>Veozah</a:t>
            </a:r>
            <a:r>
              <a:rPr lang="en-US" sz="1400" b="1" i="0" u="none" strike="noStrike" dirty="0">
                <a:solidFill>
                  <a:srgbClr val="000000"/>
                </a:solidFill>
                <a:effectLst/>
              </a:rPr>
              <a:t> Revenue Overview</a:t>
            </a:r>
            <a:br>
              <a:rPr lang="en-US" sz="1400" b="0" dirty="0">
                <a:effectLst/>
              </a:rPr>
            </a:br>
            <a:r>
              <a:rPr lang="en-US" sz="1400" b="0" i="0" u="none" strike="noStrike" dirty="0">
                <a:solidFill>
                  <a:srgbClr val="000000"/>
                </a:solidFill>
                <a:effectLst/>
              </a:rPr>
              <a:t>Fiscal Year 2023 (Ended March 31, 2024):</a:t>
            </a:r>
            <a:endParaRPr lang="en-US" sz="1400" b="0" dirty="0">
              <a:effectLst/>
            </a:endParaRPr>
          </a:p>
          <a:p>
            <a:pPr rtl="0">
              <a:buNone/>
            </a:pPr>
            <a:r>
              <a:rPr lang="en-US" sz="1400" b="0" i="0" u="none" strike="noStrike" dirty="0">
                <a:solidFill>
                  <a:srgbClr val="000000"/>
                </a:solidFill>
                <a:effectLst/>
              </a:rPr>
              <a:t>Sales Performance: Astellas reported global sales of approximately ¥14.8 billion (~$100 million USD) for </a:t>
            </a:r>
            <a:r>
              <a:rPr lang="en-US" sz="1400" b="0" i="0" u="none" strike="noStrike" dirty="0" err="1">
                <a:solidFill>
                  <a:srgbClr val="000000"/>
                </a:solidFill>
                <a:effectLst/>
              </a:rPr>
              <a:t>Veozah</a:t>
            </a:r>
            <a:r>
              <a:rPr lang="en-US" sz="1400" b="0" i="0" u="none" strike="noStrike" dirty="0">
                <a:solidFill>
                  <a:srgbClr val="000000"/>
                </a:solidFill>
                <a:effectLst/>
              </a:rPr>
              <a:t> during this period</a:t>
            </a:r>
            <a:endParaRPr lang="en-US" sz="1400" b="0" dirty="0">
              <a:effectLst/>
            </a:endParaRPr>
          </a:p>
          <a:p>
            <a:pPr rtl="0">
              <a:buNone/>
            </a:pPr>
            <a:br>
              <a:rPr lang="en-US" sz="1400" b="0" dirty="0">
                <a:effectLst/>
              </a:rPr>
            </a:br>
            <a:r>
              <a:rPr lang="en-US" sz="1400" b="0" i="0" u="none" strike="noStrike" dirty="0">
                <a:solidFill>
                  <a:srgbClr val="000000"/>
                </a:solidFill>
                <a:effectLst/>
              </a:rPr>
              <a:t>Fiscal Year 2024 (Forecast):</a:t>
            </a:r>
            <a:endParaRPr lang="en-US" sz="1400" b="0" dirty="0">
              <a:effectLst/>
            </a:endParaRPr>
          </a:p>
          <a:p>
            <a:pPr rtl="0">
              <a:buNone/>
            </a:pPr>
            <a:r>
              <a:rPr lang="en-US" sz="1400" b="0" i="0" u="none" strike="noStrike" dirty="0">
                <a:solidFill>
                  <a:srgbClr val="000000"/>
                </a:solidFill>
                <a:effectLst/>
              </a:rPr>
              <a:t>Sales Projection: The company has projected global sales of ¥7.1 billion (~$50 million USD) for </a:t>
            </a:r>
            <a:r>
              <a:rPr lang="en-US" sz="1400" b="0" i="0" u="none" strike="noStrike" dirty="0" err="1">
                <a:solidFill>
                  <a:srgbClr val="000000"/>
                </a:solidFill>
                <a:effectLst/>
              </a:rPr>
              <a:t>Veozah</a:t>
            </a:r>
            <a:r>
              <a:rPr lang="en-US" sz="1400" b="0" i="0" u="none" strike="noStrike" dirty="0">
                <a:solidFill>
                  <a:srgbClr val="000000"/>
                </a:solidFill>
                <a:effectLst/>
              </a:rPr>
              <a:t> in FY2024, citing slower-than-expected demand and challenges in market uptake</a:t>
            </a:r>
            <a:endParaRPr lang="en-US" sz="1400" b="0" dirty="0">
              <a:effectLst/>
            </a:endParaRPr>
          </a:p>
          <a:p>
            <a:br>
              <a:rPr lang="en-US" sz="1400" dirty="0"/>
            </a:br>
            <a:r>
              <a:rPr lang="en-US" sz="1400" b="1" dirty="0"/>
              <a:t>Challenges Impacting Sales</a:t>
            </a:r>
            <a:br>
              <a:rPr lang="en-US" sz="1400" dirty="0"/>
            </a:br>
            <a:r>
              <a:rPr lang="en-US" sz="1400" dirty="0"/>
              <a:t>Market Uptake: Despite significant marketing efforts, including a Super Bowl advertisement, </a:t>
            </a:r>
            <a:r>
              <a:rPr lang="en-US" sz="1400" dirty="0" err="1"/>
              <a:t>Veozah's</a:t>
            </a:r>
            <a:r>
              <a:rPr lang="en-US" sz="1400" dirty="0"/>
              <a:t> uptake has been slower than anticipate. Astellas attributes this to factors such as limited payer coverage and hesitancy among healthcare providers to prescribe the </a:t>
            </a:r>
            <a:r>
              <a:rPr lang="en-US" sz="1400" dirty="0" err="1"/>
              <a:t>medicatio</a:t>
            </a:r>
            <a:r>
              <a:rPr lang="en-US" sz="1400" dirty="0"/>
              <a:t>.</a:t>
            </a:r>
          </a:p>
          <a:p>
            <a:br>
              <a:rPr lang="en-US" sz="1400" dirty="0"/>
            </a:br>
            <a:r>
              <a:rPr lang="en-US" sz="1400" dirty="0"/>
              <a:t>Revised Expectations: Initially, Astellas had projected peak annual sales for </a:t>
            </a:r>
            <a:r>
              <a:rPr lang="en-US" sz="1400" dirty="0" err="1"/>
              <a:t>Veozah</a:t>
            </a:r>
            <a:r>
              <a:rPr lang="en-US" sz="1400" dirty="0"/>
              <a:t> between ¥300 billion to ¥500 billion (~$2.2 billion to $3.4 billion USD). However, these expectations have been tempered in light of current market performance.</a:t>
            </a:r>
          </a:p>
          <a:p>
            <a:endParaRPr lang="en-US" sz="1400" dirty="0"/>
          </a:p>
          <a:p>
            <a:r>
              <a:rPr lang="en-US" sz="1400" dirty="0"/>
              <a:t>These figures reflect the current financial performance and projections for </a:t>
            </a:r>
            <a:r>
              <a:rPr lang="en-US" sz="1400" dirty="0" err="1"/>
              <a:t>Veozah</a:t>
            </a:r>
            <a:r>
              <a:rPr lang="en-US" sz="1400" dirty="0"/>
              <a:t> as reported by Astella. For the most detailed and up-to-date information, it's advisable to consult Astellas' official financial reports and investor communication. </a:t>
            </a:r>
          </a:p>
          <a:p>
            <a:br>
              <a:rPr lang="en-US" sz="1400" dirty="0"/>
            </a:br>
            <a:endParaRPr lang="en-US" sz="1400" i="0" u="none" strike="noStrike" dirty="0">
              <a:solidFill>
                <a:srgbClr val="000000"/>
              </a:solidFill>
              <a:effectLst/>
            </a:endParaRPr>
          </a:p>
        </p:txBody>
      </p:sp>
      <p:cxnSp>
        <p:nvCxnSpPr>
          <p:cNvPr id="7" name="Straight Connector 6">
            <a:extLst>
              <a:ext uri="{FF2B5EF4-FFF2-40B4-BE49-F238E27FC236}">
                <a16:creationId xmlns:a16="http://schemas.microsoft.com/office/drawing/2014/main" id="{0D75C789-7009-7723-A54C-17A03D61435B}"/>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0094E4B-7306-0A0B-7ECC-8E20FA257B05}"/>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3A076974-5551-FDED-2841-F9DFADB38375}"/>
              </a:ext>
            </a:extLst>
          </p:cNvPr>
          <p:cNvSpPr txBox="1"/>
          <p:nvPr/>
        </p:nvSpPr>
        <p:spPr>
          <a:xfrm>
            <a:off x="9131642" y="778476"/>
            <a:ext cx="2656703" cy="954107"/>
          </a:xfrm>
          <a:prstGeom prst="rect">
            <a:avLst/>
          </a:prstGeom>
          <a:noFill/>
        </p:spPr>
        <p:txBody>
          <a:bodyPr wrap="square" rtlCol="0">
            <a:spAutoFit/>
          </a:bodyPr>
          <a:lstStyle/>
          <a:p>
            <a:r>
              <a:rPr lang="en-US" sz="1400" b="0" i="0" u="none" strike="noStrike" dirty="0">
                <a:effectLst/>
                <a:latin typeface="ui-sans-serif"/>
                <a:hlinkClick r:id="rId2"/>
              </a:rPr>
              <a:t>https://</a:t>
            </a:r>
            <a:r>
              <a:rPr lang="en-US" sz="1400" i="0" u="none" strike="noStrike" dirty="0">
                <a:effectLst/>
                <a:latin typeface="ui-sans-serif"/>
                <a:hlinkClick r:id="rId2"/>
              </a:rPr>
              <a:t>www.fda.gov</a:t>
            </a:r>
            <a:endParaRPr lang="en-US" sz="1400" i="0" u="none" strike="noStrike" dirty="0">
              <a:effectLst/>
              <a:latin typeface="ui-sans-serif"/>
            </a:endParaRPr>
          </a:p>
          <a:p>
            <a:endParaRPr lang="en-US" sz="1400" dirty="0"/>
          </a:p>
          <a:p>
            <a:r>
              <a:rPr lang="en-US" sz="1400" dirty="0">
                <a:hlinkClick r:id="rId3"/>
              </a:rPr>
              <a:t>https://pharmaphorum.com</a:t>
            </a:r>
            <a:endParaRPr lang="en-US" sz="1400" dirty="0"/>
          </a:p>
          <a:p>
            <a:endParaRPr lang="en-US" sz="1400" dirty="0"/>
          </a:p>
        </p:txBody>
      </p:sp>
    </p:spTree>
    <p:extLst>
      <p:ext uri="{BB962C8B-B14F-4D97-AF65-F5344CB8AC3E}">
        <p14:creationId xmlns:p14="http://schemas.microsoft.com/office/powerpoint/2010/main" val="2617973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147F2-68F3-F18A-9CAB-6380A4F660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CEF48F7-E82A-F0C3-5ED8-7669034EF1DF}"/>
              </a:ext>
            </a:extLst>
          </p:cNvPr>
          <p:cNvSpPr txBox="1"/>
          <p:nvPr/>
        </p:nvSpPr>
        <p:spPr>
          <a:xfrm>
            <a:off x="413359" y="237994"/>
            <a:ext cx="3651641" cy="369332"/>
          </a:xfrm>
          <a:prstGeom prst="rect">
            <a:avLst/>
          </a:prstGeom>
          <a:noFill/>
        </p:spPr>
        <p:txBody>
          <a:bodyPr wrap="none" rtlCol="0">
            <a:spAutoFit/>
          </a:bodyPr>
          <a:lstStyle/>
          <a:p>
            <a:r>
              <a:rPr lang="en-US" b="1" dirty="0"/>
              <a:t>Competitive &amp; Market Landscape</a:t>
            </a:r>
          </a:p>
        </p:txBody>
      </p:sp>
      <p:sp>
        <p:nvSpPr>
          <p:cNvPr id="5" name="TextBox 4">
            <a:extLst>
              <a:ext uri="{FF2B5EF4-FFF2-40B4-BE49-F238E27FC236}">
                <a16:creationId xmlns:a16="http://schemas.microsoft.com/office/drawing/2014/main" id="{4579AFDD-EDA7-841B-BE3A-78FCF6CA2D52}"/>
              </a:ext>
            </a:extLst>
          </p:cNvPr>
          <p:cNvSpPr txBox="1"/>
          <p:nvPr/>
        </p:nvSpPr>
        <p:spPr>
          <a:xfrm>
            <a:off x="413359" y="776614"/>
            <a:ext cx="7778663" cy="5262979"/>
          </a:xfrm>
          <a:prstGeom prst="rect">
            <a:avLst/>
          </a:prstGeom>
          <a:noFill/>
        </p:spPr>
        <p:txBody>
          <a:bodyPr wrap="square" rtlCol="0">
            <a:spAutoFit/>
          </a:bodyPr>
          <a:lstStyle/>
          <a:p>
            <a:pPr rtl="0">
              <a:buNone/>
            </a:pPr>
            <a:r>
              <a:rPr lang="en-US" sz="1400" i="0" u="none" strike="noStrike" dirty="0">
                <a:solidFill>
                  <a:srgbClr val="000000"/>
                </a:solidFill>
                <a:effectLst/>
              </a:rPr>
              <a:t>As of April 2025, Astellas has not publicly disclosed specific revenue projections for </a:t>
            </a:r>
            <a:r>
              <a:rPr lang="en-US" sz="1400" i="0" u="none" strike="noStrike" dirty="0" err="1">
                <a:solidFill>
                  <a:srgbClr val="000000"/>
                </a:solidFill>
                <a:effectLst/>
              </a:rPr>
              <a:t>Veozah</a:t>
            </a:r>
            <a:r>
              <a:rPr lang="en-US" sz="1400" i="0" u="none" strike="noStrike" dirty="0">
                <a:solidFill>
                  <a:srgbClr val="000000"/>
                </a:solidFill>
                <a:effectLst/>
              </a:rPr>
              <a:t> (marketed as Veoza in Europe) in the UK and EU markets for 2024. However, available information provides some context:</a:t>
            </a:r>
          </a:p>
          <a:p>
            <a:pPr rtl="0">
              <a:buNone/>
            </a:pPr>
            <a:br>
              <a:rPr lang="en-US" sz="1400" i="0" u="none" strike="noStrike" dirty="0">
                <a:solidFill>
                  <a:srgbClr val="000000"/>
                </a:solidFill>
                <a:effectLst/>
              </a:rPr>
            </a:br>
            <a:r>
              <a:rPr lang="en-US" sz="1400" b="1" i="0" u="none" strike="noStrike" dirty="0">
                <a:solidFill>
                  <a:srgbClr val="000000"/>
                </a:solidFill>
                <a:effectLst/>
              </a:rPr>
              <a:t>Global Sales Performance: </a:t>
            </a:r>
            <a:r>
              <a:rPr lang="en-US" sz="1400" i="0" u="none" strike="noStrike" dirty="0">
                <a:solidFill>
                  <a:srgbClr val="000000"/>
                </a:solidFill>
                <a:effectLst/>
              </a:rPr>
              <a:t>In fiscal year 2023, Astellas reported global sales of approximately JPY 14.8 billion (~$100 million USD) for </a:t>
            </a:r>
            <a:r>
              <a:rPr lang="en-US" sz="1400" i="0" u="none" strike="noStrike" dirty="0" err="1">
                <a:solidFill>
                  <a:srgbClr val="000000"/>
                </a:solidFill>
                <a:effectLst/>
              </a:rPr>
              <a:t>Veozah</a:t>
            </a:r>
            <a:r>
              <a:rPr lang="en-US" sz="1400" i="0" u="none" strike="noStrike" dirty="0">
                <a:solidFill>
                  <a:srgbClr val="000000"/>
                </a:solidFill>
                <a:effectLst/>
              </a:rPr>
              <a:t>.</a:t>
            </a:r>
          </a:p>
          <a:p>
            <a:pPr rtl="0">
              <a:buNone/>
            </a:pPr>
            <a:br>
              <a:rPr lang="en-US" sz="1400" i="0" u="none" strike="noStrike" dirty="0">
                <a:solidFill>
                  <a:srgbClr val="000000"/>
                </a:solidFill>
                <a:effectLst/>
              </a:rPr>
            </a:br>
            <a:r>
              <a:rPr lang="en-US" sz="1400" b="1" i="0" u="none" strike="noStrike" dirty="0">
                <a:solidFill>
                  <a:srgbClr val="000000"/>
                </a:solidFill>
                <a:effectLst/>
              </a:rPr>
              <a:t>Launch in Europe: </a:t>
            </a:r>
            <a:r>
              <a:rPr lang="en-US" sz="1400" i="0" u="none" strike="noStrike" dirty="0" err="1">
                <a:solidFill>
                  <a:srgbClr val="000000"/>
                </a:solidFill>
                <a:effectLst/>
              </a:rPr>
              <a:t>Veozah</a:t>
            </a:r>
            <a:r>
              <a:rPr lang="en-US" sz="1400" i="0" u="none" strike="noStrike" dirty="0">
                <a:solidFill>
                  <a:srgbClr val="000000"/>
                </a:solidFill>
                <a:effectLst/>
              </a:rPr>
              <a:t> has been launched in several European countries, including the UK and Germany, under the brand name Veoza.</a:t>
            </a:r>
          </a:p>
          <a:p>
            <a:pPr rtl="0">
              <a:buNone/>
            </a:pPr>
            <a:br>
              <a:rPr lang="en-US" sz="1400" i="0" u="none" strike="noStrike" dirty="0">
                <a:solidFill>
                  <a:srgbClr val="000000"/>
                </a:solidFill>
                <a:effectLst/>
              </a:rPr>
            </a:br>
            <a:r>
              <a:rPr lang="en-US" sz="1400" b="1" i="0" u="none" strike="noStrike" dirty="0">
                <a:solidFill>
                  <a:srgbClr val="000000"/>
                </a:solidFill>
                <a:effectLst/>
              </a:rPr>
              <a:t>Market Uptake Challenges: </a:t>
            </a:r>
            <a:r>
              <a:rPr lang="en-US" sz="1400" i="0" u="none" strike="noStrike" dirty="0">
                <a:solidFill>
                  <a:srgbClr val="000000"/>
                </a:solidFill>
                <a:effectLst/>
              </a:rPr>
              <a:t>Despite the European launches, Astellas has faced challenges in market uptake, citing factors such as limited payer coverage and hesitancy among healthcare providers to prescribe the medication.</a:t>
            </a:r>
          </a:p>
          <a:p>
            <a:pPr rtl="0">
              <a:buNone/>
            </a:pPr>
            <a:br>
              <a:rPr lang="en-US" sz="1400" i="0" u="none" strike="noStrike" dirty="0">
                <a:solidFill>
                  <a:srgbClr val="000000"/>
                </a:solidFill>
                <a:effectLst/>
              </a:rPr>
            </a:br>
            <a:r>
              <a:rPr lang="en-US" sz="1400" i="0" u="none" strike="noStrike" dirty="0">
                <a:solidFill>
                  <a:srgbClr val="000000"/>
                </a:solidFill>
                <a:effectLst/>
              </a:rPr>
              <a:t>Given these factors, while specific regional projections are not available, the overall performance suggests that Astellas is monitoring the European market closely and may adjust its strategies accordingly. </a:t>
            </a:r>
          </a:p>
          <a:p>
            <a:pPr rtl="0">
              <a:buNone/>
            </a:pPr>
            <a:br>
              <a:rPr lang="en-US" sz="1400" i="0" u="none" strike="noStrike" dirty="0">
                <a:solidFill>
                  <a:srgbClr val="000000"/>
                </a:solidFill>
                <a:effectLst/>
              </a:rPr>
            </a:br>
            <a:r>
              <a:rPr lang="en-US" sz="1400" i="0" u="none" strike="noStrike" dirty="0">
                <a:solidFill>
                  <a:srgbClr val="000000"/>
                </a:solidFill>
                <a:effectLst/>
              </a:rPr>
              <a:t>Over-the-counter (OTC) options for hot flashes typically focus on natural remedies, supplements, and lifestyle supports rather than pharmaceuticals. While they don’t match the efficacy of prescription hormone or neurokinin-based therapies like </a:t>
            </a:r>
            <a:r>
              <a:rPr lang="en-US" sz="1400" i="0" u="none" strike="noStrike" dirty="0" err="1">
                <a:solidFill>
                  <a:srgbClr val="000000"/>
                </a:solidFill>
                <a:effectLst/>
              </a:rPr>
              <a:t>elinzanetant</a:t>
            </a:r>
            <a:r>
              <a:rPr lang="en-US" sz="1400" i="0" u="none" strike="noStrike" dirty="0">
                <a:solidFill>
                  <a:srgbClr val="000000"/>
                </a:solidFill>
                <a:effectLst/>
              </a:rPr>
              <a:t> or </a:t>
            </a:r>
            <a:r>
              <a:rPr lang="en-US" sz="1400" i="0" u="none" strike="noStrike" dirty="0" err="1">
                <a:solidFill>
                  <a:srgbClr val="000000"/>
                </a:solidFill>
                <a:effectLst/>
              </a:rPr>
              <a:t>fezolinetant</a:t>
            </a:r>
            <a:r>
              <a:rPr lang="en-US" sz="1400" i="0" u="none" strike="noStrike" dirty="0">
                <a:solidFill>
                  <a:srgbClr val="000000"/>
                </a:solidFill>
                <a:effectLst/>
              </a:rPr>
              <a:t>, they remain widely used due to accessibility and perceived safety.</a:t>
            </a:r>
          </a:p>
          <a:p>
            <a:pPr rtl="0">
              <a:buNone/>
            </a:pPr>
            <a:br>
              <a:rPr lang="en-US" sz="1400" i="0" u="none" strike="noStrike" dirty="0">
                <a:solidFill>
                  <a:srgbClr val="000000"/>
                </a:solidFill>
                <a:effectLst/>
              </a:rPr>
            </a:br>
            <a:endParaRPr lang="en-US" sz="1400" i="0" u="none" strike="noStrike" dirty="0">
              <a:solidFill>
                <a:srgbClr val="000000"/>
              </a:solidFill>
              <a:effectLst/>
            </a:endParaRPr>
          </a:p>
        </p:txBody>
      </p:sp>
      <p:cxnSp>
        <p:nvCxnSpPr>
          <p:cNvPr id="7" name="Straight Connector 6">
            <a:extLst>
              <a:ext uri="{FF2B5EF4-FFF2-40B4-BE49-F238E27FC236}">
                <a16:creationId xmlns:a16="http://schemas.microsoft.com/office/drawing/2014/main" id="{2D396D4D-B46E-E45B-FAA4-E6E7FA2601BC}"/>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F10B9A3-3263-B08D-F904-AAF2BD8051D5}"/>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73C50641-A977-2172-C5A5-85EDFEEB63F8}"/>
              </a:ext>
            </a:extLst>
          </p:cNvPr>
          <p:cNvSpPr txBox="1"/>
          <p:nvPr/>
        </p:nvSpPr>
        <p:spPr>
          <a:xfrm>
            <a:off x="9131642" y="778476"/>
            <a:ext cx="2656703" cy="523220"/>
          </a:xfrm>
          <a:prstGeom prst="rect">
            <a:avLst/>
          </a:prstGeom>
          <a:noFill/>
        </p:spPr>
        <p:txBody>
          <a:bodyPr wrap="square" rtlCol="0">
            <a:spAutoFit/>
          </a:bodyPr>
          <a:lstStyle/>
          <a:p>
            <a:r>
              <a:rPr lang="en-US" sz="1400" dirty="0">
                <a:hlinkClick r:id="rId2"/>
              </a:rPr>
              <a:t>https://pharmaphorum.com</a:t>
            </a:r>
            <a:endParaRPr lang="en-US" sz="1400" dirty="0"/>
          </a:p>
          <a:p>
            <a:endParaRPr lang="en-US" sz="1400" dirty="0"/>
          </a:p>
        </p:txBody>
      </p:sp>
    </p:spTree>
    <p:extLst>
      <p:ext uri="{BB962C8B-B14F-4D97-AF65-F5344CB8AC3E}">
        <p14:creationId xmlns:p14="http://schemas.microsoft.com/office/powerpoint/2010/main" val="957921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8E2A4-1F8B-F2D5-70D5-0D10D9AE586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12C1D7-9526-DBAB-CC04-BD34F285197E}"/>
              </a:ext>
            </a:extLst>
          </p:cNvPr>
          <p:cNvSpPr txBox="1"/>
          <p:nvPr/>
        </p:nvSpPr>
        <p:spPr>
          <a:xfrm>
            <a:off x="413359" y="237994"/>
            <a:ext cx="3651641" cy="369332"/>
          </a:xfrm>
          <a:prstGeom prst="rect">
            <a:avLst/>
          </a:prstGeom>
          <a:noFill/>
        </p:spPr>
        <p:txBody>
          <a:bodyPr wrap="none" rtlCol="0">
            <a:spAutoFit/>
          </a:bodyPr>
          <a:lstStyle/>
          <a:p>
            <a:r>
              <a:rPr lang="en-US" b="1" dirty="0"/>
              <a:t>Competitive &amp; Market Landscape</a:t>
            </a:r>
          </a:p>
        </p:txBody>
      </p:sp>
      <p:sp>
        <p:nvSpPr>
          <p:cNvPr id="5" name="TextBox 4">
            <a:extLst>
              <a:ext uri="{FF2B5EF4-FFF2-40B4-BE49-F238E27FC236}">
                <a16:creationId xmlns:a16="http://schemas.microsoft.com/office/drawing/2014/main" id="{55C5F6BE-62D5-E69D-114A-6CF24CC809B0}"/>
              </a:ext>
            </a:extLst>
          </p:cNvPr>
          <p:cNvSpPr txBox="1"/>
          <p:nvPr/>
        </p:nvSpPr>
        <p:spPr>
          <a:xfrm>
            <a:off x="413359" y="776614"/>
            <a:ext cx="7778663" cy="4616648"/>
          </a:xfrm>
          <a:prstGeom prst="rect">
            <a:avLst/>
          </a:prstGeom>
          <a:noFill/>
        </p:spPr>
        <p:txBody>
          <a:bodyPr wrap="square" rtlCol="0">
            <a:spAutoFit/>
          </a:bodyPr>
          <a:lstStyle/>
          <a:p>
            <a:pPr algn="l">
              <a:buNone/>
            </a:pPr>
            <a:r>
              <a:rPr lang="en-US" sz="1400" b="0" i="0" u="none" strike="noStrike" dirty="0">
                <a:solidFill>
                  <a:srgbClr val="000000"/>
                </a:solidFill>
                <a:effectLst/>
              </a:rPr>
              <a:t>Estimating the annual expenditure on over-the-counter (OTC) remedies for hot flashes in the U.S. and U.K. involves analyzing the broader menopause supplement markets, as specific data for hot flash treatments alone is limited. Here's a breakdown based on available information:</a:t>
            </a:r>
          </a:p>
          <a:p>
            <a:pPr algn="l">
              <a:buNone/>
            </a:pPr>
            <a:endParaRPr lang="en-US" sz="1400" b="0" i="0" u="none" strike="noStrike" dirty="0">
              <a:solidFill>
                <a:srgbClr val="000000"/>
              </a:solidFill>
              <a:effectLst/>
            </a:endParaRPr>
          </a:p>
          <a:p>
            <a:pPr algn="l">
              <a:buNone/>
            </a:pPr>
            <a:r>
              <a:rPr lang="en-US" sz="1400" b="1" i="0" u="none" strike="noStrike" dirty="0">
                <a:solidFill>
                  <a:srgbClr val="000000"/>
                </a:solidFill>
                <a:effectLst/>
              </a:rPr>
              <a:t>United States</a:t>
            </a:r>
          </a:p>
          <a:p>
            <a:pPr algn="l">
              <a:buFont typeface="Arial" panose="020B0604020202020204" pitchFamily="34" charset="0"/>
              <a:buChar char="•"/>
            </a:pPr>
            <a:r>
              <a:rPr lang="en-US" sz="1400" i="0" u="none" strike="noStrike" dirty="0">
                <a:solidFill>
                  <a:srgbClr val="000000"/>
                </a:solidFill>
                <a:effectLst/>
              </a:rPr>
              <a:t>Menopause Supplement Market Size: In 2024, the U.S. menopause supplement market is projected to be approximately $290 million USD, with a compound annual growth rate (CAGR) of 5.1% through 2034. </a:t>
            </a:r>
          </a:p>
          <a:p>
            <a:pPr algn="l">
              <a:buFont typeface="Arial" panose="020B0604020202020204" pitchFamily="34" charset="0"/>
              <a:buChar char="•"/>
            </a:pPr>
            <a:endParaRPr lang="en-US" sz="1400" dirty="0">
              <a:solidFill>
                <a:srgbClr val="000000"/>
              </a:solidFill>
            </a:endParaRPr>
          </a:p>
          <a:p>
            <a:pPr algn="l">
              <a:buFont typeface="Arial" panose="020B0604020202020204" pitchFamily="34" charset="0"/>
              <a:buChar char="•"/>
            </a:pPr>
            <a:r>
              <a:rPr lang="en-US" sz="1400" i="0" u="none" strike="noStrike" dirty="0">
                <a:solidFill>
                  <a:srgbClr val="000000"/>
                </a:solidFill>
                <a:effectLst/>
              </a:rPr>
              <a:t>Consumer Spending Patterns: Surveys indicate that 76% of women spend less than $50 per month on menopause-related treatments, including OTC remedies and dietary supplements. This suggests an annual expenditure of up to $600 per individual.</a:t>
            </a:r>
          </a:p>
          <a:p>
            <a:pPr algn="l">
              <a:buFont typeface="Arial" panose="020B0604020202020204" pitchFamily="34" charset="0"/>
              <a:buChar char="•"/>
            </a:pPr>
            <a:endParaRPr lang="en-US" sz="1400" b="0" i="0" u="none" strike="noStrike" dirty="0">
              <a:solidFill>
                <a:srgbClr val="000000"/>
              </a:solidFill>
              <a:effectLst/>
            </a:endParaRPr>
          </a:p>
          <a:p>
            <a:pPr algn="l">
              <a:buNone/>
            </a:pPr>
            <a:r>
              <a:rPr lang="en-US" sz="1400" b="1" i="0" u="none" strike="noStrike" dirty="0">
                <a:solidFill>
                  <a:srgbClr val="000000"/>
                </a:solidFill>
                <a:effectLst/>
              </a:rPr>
              <a:t>United Kingdom</a:t>
            </a:r>
          </a:p>
          <a:p>
            <a:pPr algn="l">
              <a:buFont typeface="Arial" panose="020B0604020202020204" pitchFamily="34" charset="0"/>
              <a:buChar char="•"/>
            </a:pPr>
            <a:r>
              <a:rPr lang="en-US" sz="1400" i="0" u="none" strike="noStrike" dirty="0">
                <a:solidFill>
                  <a:srgbClr val="000000"/>
                </a:solidFill>
                <a:effectLst/>
              </a:rPr>
              <a:t>Menopause Market Size: The U.K. menopause market generated a revenue of $449.1 million USD in 2022 and is expected to reach $648.1 million USD by 2030, growing at a CAGR of 4.7%. Dietary supplements were the largest revenue-generating segment in 2022</a:t>
            </a:r>
            <a:r>
              <a:rPr lang="en-US" sz="1400" b="0" i="0" u="none" strike="noStrike" dirty="0">
                <a:solidFill>
                  <a:srgbClr val="000000"/>
                </a:solidFill>
                <a:effectLst/>
              </a:rPr>
              <a:t>. </a:t>
            </a:r>
          </a:p>
          <a:p>
            <a:pPr algn="l">
              <a:buFont typeface="Arial" panose="020B0604020202020204" pitchFamily="34" charset="0"/>
              <a:buChar char="•"/>
            </a:pPr>
            <a:endParaRPr lang="en-US" sz="1400" b="0" i="0" u="none" strike="noStrike" dirty="0">
              <a:solidFill>
                <a:srgbClr val="000000"/>
              </a:solidFill>
              <a:effectLst/>
            </a:endParaRPr>
          </a:p>
          <a:p>
            <a:pPr algn="l">
              <a:buFont typeface="Arial" panose="020B0604020202020204" pitchFamily="34" charset="0"/>
              <a:buChar char="•"/>
            </a:pPr>
            <a:r>
              <a:rPr lang="en-US" sz="1400" i="0" u="none" strike="noStrike" dirty="0">
                <a:solidFill>
                  <a:srgbClr val="000000"/>
                </a:solidFill>
                <a:effectLst/>
              </a:rPr>
              <a:t>Consumer Spending Patterns: </a:t>
            </a:r>
            <a:r>
              <a:rPr lang="en-US" sz="1400" b="0" i="0" u="none" strike="noStrike" dirty="0">
                <a:solidFill>
                  <a:srgbClr val="000000"/>
                </a:solidFill>
                <a:effectLst/>
              </a:rPr>
              <a:t>While specific per-person spending data is limited, the significant market size indicates substantial consumer investment in OTC menopause remedies, including those targeting hot flashes.</a:t>
            </a:r>
          </a:p>
        </p:txBody>
      </p:sp>
      <p:cxnSp>
        <p:nvCxnSpPr>
          <p:cNvPr id="7" name="Straight Connector 6">
            <a:extLst>
              <a:ext uri="{FF2B5EF4-FFF2-40B4-BE49-F238E27FC236}">
                <a16:creationId xmlns:a16="http://schemas.microsoft.com/office/drawing/2014/main" id="{EE2A4C0A-8F25-2E47-CA72-594B599DCDCD}"/>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9CD52DA6-71B8-AD4E-3ACE-582FE920E55D}"/>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D69061C9-96BE-6933-4A85-64F07A64A20A}"/>
              </a:ext>
            </a:extLst>
          </p:cNvPr>
          <p:cNvSpPr txBox="1"/>
          <p:nvPr/>
        </p:nvSpPr>
        <p:spPr>
          <a:xfrm>
            <a:off x="9131642" y="778476"/>
            <a:ext cx="2656703" cy="1815882"/>
          </a:xfrm>
          <a:prstGeom prst="rect">
            <a:avLst/>
          </a:prstGeom>
          <a:noFill/>
        </p:spPr>
        <p:txBody>
          <a:bodyPr wrap="square" rtlCol="0">
            <a:spAutoFit/>
          </a:bodyPr>
          <a:lstStyle/>
          <a:p>
            <a:r>
              <a:rPr lang="en-US" sz="1400" dirty="0">
                <a:hlinkClick r:id="rId2"/>
              </a:rPr>
              <a:t>https://www.futuremarketinsights.com</a:t>
            </a:r>
            <a:endParaRPr lang="en-US" sz="1400" dirty="0"/>
          </a:p>
          <a:p>
            <a:endParaRPr lang="en-US" sz="1400" dirty="0"/>
          </a:p>
          <a:p>
            <a:r>
              <a:rPr lang="en-US" sz="1400" dirty="0">
                <a:hlinkClick r:id="rId3"/>
              </a:rPr>
              <a:t>https://www.goodrx.com</a:t>
            </a:r>
            <a:endParaRPr lang="en-US" sz="1400" dirty="0"/>
          </a:p>
          <a:p>
            <a:endParaRPr lang="en-US" sz="1400" dirty="0"/>
          </a:p>
          <a:p>
            <a:r>
              <a:rPr lang="en-US" sz="1400" dirty="0">
                <a:hlinkClick r:id="rId4"/>
              </a:rPr>
              <a:t>https://www.grandviewresearch.com</a:t>
            </a:r>
            <a:endParaRPr lang="en-US" sz="1400" dirty="0"/>
          </a:p>
          <a:p>
            <a:endParaRPr lang="en-US" sz="1400" dirty="0"/>
          </a:p>
        </p:txBody>
      </p:sp>
    </p:spTree>
    <p:extLst>
      <p:ext uri="{BB962C8B-B14F-4D97-AF65-F5344CB8AC3E}">
        <p14:creationId xmlns:p14="http://schemas.microsoft.com/office/powerpoint/2010/main" val="696824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7854D-78E1-E8F2-9838-4DD0D3AB601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90CEE1B-8A10-C5E8-0E74-D34393772605}"/>
              </a:ext>
            </a:extLst>
          </p:cNvPr>
          <p:cNvSpPr txBox="1"/>
          <p:nvPr/>
        </p:nvSpPr>
        <p:spPr>
          <a:xfrm>
            <a:off x="413359" y="237994"/>
            <a:ext cx="3651641" cy="369332"/>
          </a:xfrm>
          <a:prstGeom prst="rect">
            <a:avLst/>
          </a:prstGeom>
          <a:noFill/>
        </p:spPr>
        <p:txBody>
          <a:bodyPr wrap="none" rtlCol="0">
            <a:spAutoFit/>
          </a:bodyPr>
          <a:lstStyle/>
          <a:p>
            <a:r>
              <a:rPr lang="en-US" b="1" dirty="0"/>
              <a:t>Competitive &amp; Market Landscape</a:t>
            </a:r>
          </a:p>
        </p:txBody>
      </p:sp>
      <p:sp>
        <p:nvSpPr>
          <p:cNvPr id="5" name="TextBox 4">
            <a:extLst>
              <a:ext uri="{FF2B5EF4-FFF2-40B4-BE49-F238E27FC236}">
                <a16:creationId xmlns:a16="http://schemas.microsoft.com/office/drawing/2014/main" id="{F2AC7FCC-1A84-942B-0EA9-56E5AC6A5DC7}"/>
              </a:ext>
            </a:extLst>
          </p:cNvPr>
          <p:cNvSpPr txBox="1"/>
          <p:nvPr/>
        </p:nvSpPr>
        <p:spPr>
          <a:xfrm>
            <a:off x="413359" y="776614"/>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United States</a:t>
            </a:r>
          </a:p>
          <a:p>
            <a:pPr algn="l">
              <a:buFont typeface="Arial" panose="020B0604020202020204" pitchFamily="34" charset="0"/>
              <a:buChar char="•"/>
            </a:pPr>
            <a:r>
              <a:rPr lang="en-US" sz="1400" b="1" i="0" u="none" strike="noStrike" dirty="0">
                <a:solidFill>
                  <a:srgbClr val="000000"/>
                </a:solidFill>
                <a:effectLst/>
              </a:rPr>
              <a:t>Decline in HT Usage</a:t>
            </a:r>
            <a:r>
              <a:rPr lang="en-US" sz="1400" b="0" i="0" u="none" strike="noStrike" dirty="0">
                <a:solidFill>
                  <a:srgbClr val="000000"/>
                </a:solidFill>
                <a:effectLst/>
              </a:rPr>
              <a:t>: The prevalence of menopausal hormone therapy (MHT) use among postmenopausal women in the U.S. declined from 26.9% in 1999-2000 to 4.7% in 2017-2020.</a:t>
            </a:r>
          </a:p>
          <a:p>
            <a:pPr algn="l">
              <a:buFont typeface="Arial" panose="020B0604020202020204" pitchFamily="34" charset="0"/>
              <a:buChar char="•"/>
            </a:pP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Current Usage Rates</a:t>
            </a:r>
            <a:r>
              <a:rPr lang="en-US" sz="1400" b="0" i="0" u="none" strike="noStrike" dirty="0">
                <a:solidFill>
                  <a:srgbClr val="000000"/>
                </a:solidFill>
                <a:effectLst/>
              </a:rPr>
              <a:t>: As of 2023, hormone therapy use among menopausal women has fallen to just 1.8%.</a:t>
            </a:r>
          </a:p>
          <a:p>
            <a:pPr algn="l">
              <a:buFont typeface="Arial" panose="020B0604020202020204" pitchFamily="34" charset="0"/>
              <a:buChar char="•"/>
            </a:pP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Reasons for Decline</a:t>
            </a:r>
            <a:r>
              <a:rPr lang="en-US" sz="1400" b="0" i="0" u="none" strike="noStrike" dirty="0">
                <a:solidFill>
                  <a:srgbClr val="000000"/>
                </a:solidFill>
                <a:effectLst/>
              </a:rPr>
              <a:t>: The decline is attributed to lingering concerns stemming from the Women's Health Initiative (WHI) study published in 2002, which reported increased risks of breast cancer and cardiovascular disease associated with HT. Despite subsequent analyses clarifying these risks, many women and healthcare providers remain cautious.</a:t>
            </a:r>
          </a:p>
          <a:p>
            <a:pPr algn="l">
              <a:buNone/>
            </a:pPr>
            <a:endParaRPr lang="en-US" sz="1400" dirty="0">
              <a:solidFill>
                <a:srgbClr val="000000"/>
              </a:solidFill>
            </a:endParaRPr>
          </a:p>
          <a:p>
            <a:pPr algn="l">
              <a:buNone/>
            </a:pPr>
            <a:r>
              <a:rPr lang="en-US" sz="1400" b="1" i="0" u="none" strike="noStrike" dirty="0">
                <a:solidFill>
                  <a:srgbClr val="000000"/>
                </a:solidFill>
                <a:effectLst/>
              </a:rPr>
              <a:t> United Kingdom</a:t>
            </a:r>
          </a:p>
          <a:p>
            <a:pPr algn="l">
              <a:buFont typeface="Arial" panose="020B0604020202020204" pitchFamily="34" charset="0"/>
              <a:buChar char="•"/>
            </a:pPr>
            <a:r>
              <a:rPr lang="en-US" sz="1400" b="1" i="0" u="none" strike="noStrike" dirty="0">
                <a:solidFill>
                  <a:srgbClr val="000000"/>
                </a:solidFill>
                <a:effectLst/>
              </a:rPr>
              <a:t>HT Prescription Rates</a:t>
            </a:r>
            <a:r>
              <a:rPr lang="en-US" sz="1400" b="0" i="0" u="none" strike="noStrike" dirty="0">
                <a:solidFill>
                  <a:srgbClr val="000000"/>
                </a:solidFill>
                <a:effectLst/>
              </a:rPr>
              <a:t>: In some parts of the U.K., only around 10% of menopausal women are prescribed HT.</a:t>
            </a:r>
          </a:p>
          <a:p>
            <a:pPr algn="l">
              <a:buFont typeface="Arial" panose="020B0604020202020204" pitchFamily="34" charset="0"/>
              <a:buChar char="•"/>
            </a:pPr>
            <a:endParaRPr lang="en-US" sz="1400" dirty="0">
              <a:solidFill>
                <a:srgbClr val="000000"/>
              </a:solidFill>
            </a:endParaRPr>
          </a:p>
          <a:p>
            <a:pPr algn="l">
              <a:buFont typeface="Arial" panose="020B0604020202020204" pitchFamily="34" charset="0"/>
              <a:buChar char="•"/>
            </a:pPr>
            <a:r>
              <a:rPr lang="en-US" sz="1400" b="1" i="0" u="none" strike="noStrike" dirty="0">
                <a:solidFill>
                  <a:srgbClr val="000000"/>
                </a:solidFill>
                <a:effectLst/>
              </a:rPr>
              <a:t>Public Perception</a:t>
            </a:r>
            <a:r>
              <a:rPr lang="en-US" sz="1400" b="0" i="0" u="none" strike="noStrike" dirty="0">
                <a:solidFill>
                  <a:srgbClr val="000000"/>
                </a:solidFill>
                <a:effectLst/>
              </a:rPr>
              <a:t>: A significant number of women avoid HT due to perceived risks, despite evidence supporting its safety and efficacy for many. Misinformation and lack of awareness contribute to low uptake.</a:t>
            </a:r>
          </a:p>
          <a:p>
            <a:pPr algn="l">
              <a:buFont typeface="Arial" panose="020B0604020202020204" pitchFamily="34" charset="0"/>
              <a:buChar char="•"/>
            </a:pPr>
            <a:endParaRPr lang="en-US" sz="1400" dirty="0">
              <a:solidFill>
                <a:srgbClr val="000000"/>
              </a:solidFill>
            </a:endParaRPr>
          </a:p>
          <a:p>
            <a:pPr algn="l">
              <a:buNone/>
            </a:pPr>
            <a:r>
              <a:rPr lang="en-US" sz="1400" b="1" i="0" u="none" strike="noStrike" dirty="0">
                <a:solidFill>
                  <a:srgbClr val="000000"/>
                </a:solidFill>
                <a:effectLst/>
              </a:rPr>
              <a:t>Implications</a:t>
            </a:r>
            <a:r>
              <a:rPr lang="en-US" sz="1400" b="0" i="0" u="none" strike="noStrike" dirty="0">
                <a:solidFill>
                  <a:srgbClr val="000000"/>
                </a:solidFill>
                <a:effectLst/>
              </a:rPr>
              <a:t>:</a:t>
            </a:r>
          </a:p>
          <a:p>
            <a:pPr algn="l">
              <a:buFont typeface="Arial" panose="020B0604020202020204" pitchFamily="34" charset="0"/>
              <a:buChar char="•"/>
            </a:pPr>
            <a:r>
              <a:rPr lang="en-US" sz="1400" b="1" i="0" u="none" strike="noStrike" dirty="0">
                <a:solidFill>
                  <a:srgbClr val="000000"/>
                </a:solidFill>
                <a:effectLst/>
              </a:rPr>
              <a:t>Unmet Need</a:t>
            </a:r>
            <a:r>
              <a:rPr lang="en-US" sz="1400" b="0" i="0" u="none" strike="noStrike" dirty="0">
                <a:solidFill>
                  <a:srgbClr val="000000"/>
                </a:solidFill>
                <a:effectLst/>
              </a:rPr>
              <a:t>: The low uptake of HT highlights a significant unmet need for alternative, non-hormonal treatments for menopausal symptoms.</a:t>
            </a:r>
          </a:p>
          <a:p>
            <a:pPr algn="l">
              <a:buFont typeface="Arial" panose="020B0604020202020204" pitchFamily="34" charset="0"/>
              <a:buChar char="•"/>
            </a:pPr>
            <a:endParaRPr lang="en-US" sz="1400" b="0" i="0" u="none" strike="noStrike" dirty="0">
              <a:solidFill>
                <a:srgbClr val="000000"/>
              </a:solidFill>
              <a:effectLst/>
            </a:endParaRPr>
          </a:p>
          <a:p>
            <a:pPr algn="l">
              <a:buFont typeface="Arial" panose="020B0604020202020204" pitchFamily="34" charset="0"/>
              <a:buChar char="•"/>
            </a:pPr>
            <a:r>
              <a:rPr lang="en-US" sz="1400" b="1" i="0" u="none" strike="noStrike" dirty="0">
                <a:solidFill>
                  <a:srgbClr val="000000"/>
                </a:solidFill>
                <a:effectLst/>
              </a:rPr>
              <a:t>Educational Efforts</a:t>
            </a:r>
            <a:r>
              <a:rPr lang="en-US" sz="1400" b="0" i="0" u="none" strike="noStrike" dirty="0">
                <a:solidFill>
                  <a:srgbClr val="000000"/>
                </a:solidFill>
                <a:effectLst/>
              </a:rPr>
              <a:t>: There's a need for improved education and communication to address misconceptions about HT and inform women about available treatment options.</a:t>
            </a:r>
          </a:p>
          <a:p>
            <a:pPr algn="l">
              <a:buFont typeface="Arial" panose="020B0604020202020204" pitchFamily="34" charset="0"/>
              <a:buChar char="•"/>
            </a:pPr>
            <a:endParaRPr lang="en-US" sz="1400" b="0" i="0" u="none" strike="noStrike" dirty="0">
              <a:solidFill>
                <a:srgbClr val="000000"/>
              </a:solidFill>
              <a:effectLst/>
            </a:endParaRPr>
          </a:p>
        </p:txBody>
      </p:sp>
      <p:cxnSp>
        <p:nvCxnSpPr>
          <p:cNvPr id="7" name="Straight Connector 6">
            <a:extLst>
              <a:ext uri="{FF2B5EF4-FFF2-40B4-BE49-F238E27FC236}">
                <a16:creationId xmlns:a16="http://schemas.microsoft.com/office/drawing/2014/main" id="{64B83275-92A4-B0A1-84FB-F884AA6B5B18}"/>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BE96E77-A61F-F395-A690-6886D1F52051}"/>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D52F83F6-0CAD-22E7-F141-71FA3CD2F4EF}"/>
              </a:ext>
            </a:extLst>
          </p:cNvPr>
          <p:cNvSpPr txBox="1"/>
          <p:nvPr/>
        </p:nvSpPr>
        <p:spPr>
          <a:xfrm>
            <a:off x="9131642" y="778476"/>
            <a:ext cx="2656703" cy="2246769"/>
          </a:xfrm>
          <a:prstGeom prst="rect">
            <a:avLst/>
          </a:prstGeom>
          <a:noFill/>
        </p:spPr>
        <p:txBody>
          <a:bodyPr wrap="square" rtlCol="0">
            <a:spAutoFit/>
          </a:bodyPr>
          <a:lstStyle/>
          <a:p>
            <a:r>
              <a:rPr lang="en-US" sz="1400" dirty="0">
                <a:hlinkClick r:id="rId2"/>
              </a:rPr>
              <a:t>https://jamanetwork.com</a:t>
            </a:r>
            <a:endParaRPr lang="en-US" sz="1400" dirty="0"/>
          </a:p>
          <a:p>
            <a:endParaRPr lang="en-US" sz="1400" dirty="0"/>
          </a:p>
          <a:p>
            <a:r>
              <a:rPr lang="en-US" sz="1400" dirty="0">
                <a:hlinkClick r:id="rId3"/>
              </a:rPr>
              <a:t>https://www.healio.com</a:t>
            </a:r>
            <a:endParaRPr lang="en-US" sz="1400" dirty="0"/>
          </a:p>
          <a:p>
            <a:endParaRPr lang="en-US" sz="1400" dirty="0"/>
          </a:p>
          <a:p>
            <a:r>
              <a:rPr lang="en-US" sz="1400" dirty="0">
                <a:hlinkClick r:id="rId4"/>
              </a:rPr>
              <a:t>https://www.forbes.com</a:t>
            </a:r>
            <a:endParaRPr lang="en-US" sz="1400" dirty="0"/>
          </a:p>
          <a:p>
            <a:endParaRPr lang="en-US" sz="1400" dirty="0"/>
          </a:p>
          <a:p>
            <a:r>
              <a:rPr lang="en-US" sz="1400" dirty="0">
                <a:hlinkClick r:id="rId5"/>
              </a:rPr>
              <a:t>https://bjgp.org</a:t>
            </a:r>
            <a:endParaRPr lang="en-US" sz="1400" dirty="0"/>
          </a:p>
          <a:p>
            <a:endParaRPr lang="en-US" sz="1400" dirty="0"/>
          </a:p>
          <a:p>
            <a:r>
              <a:rPr lang="en-US" sz="1400" dirty="0">
                <a:hlinkClick r:id="rId6"/>
              </a:rPr>
              <a:t>https://academic.oup.com</a:t>
            </a:r>
            <a:endParaRPr lang="en-US" sz="1400" dirty="0"/>
          </a:p>
          <a:p>
            <a:endParaRPr lang="en-US" sz="1400" dirty="0"/>
          </a:p>
        </p:txBody>
      </p:sp>
    </p:spTree>
    <p:extLst>
      <p:ext uri="{BB962C8B-B14F-4D97-AF65-F5344CB8AC3E}">
        <p14:creationId xmlns:p14="http://schemas.microsoft.com/office/powerpoint/2010/main" val="1491174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A888C4-4431-86DD-92A9-517D054CB93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2877132-6CC7-FEF7-A153-F35312E444AE}"/>
              </a:ext>
            </a:extLst>
          </p:cNvPr>
          <p:cNvSpPr txBox="1"/>
          <p:nvPr/>
        </p:nvSpPr>
        <p:spPr>
          <a:xfrm>
            <a:off x="413359" y="237994"/>
            <a:ext cx="2504660" cy="369332"/>
          </a:xfrm>
          <a:prstGeom prst="rect">
            <a:avLst/>
          </a:prstGeom>
          <a:noFill/>
        </p:spPr>
        <p:txBody>
          <a:bodyPr wrap="none" rtlCol="0">
            <a:spAutoFit/>
          </a:bodyPr>
          <a:lstStyle/>
          <a:p>
            <a:r>
              <a:rPr lang="en-US" b="1" dirty="0"/>
              <a:t>Patient Demographics</a:t>
            </a:r>
          </a:p>
        </p:txBody>
      </p:sp>
      <p:sp>
        <p:nvSpPr>
          <p:cNvPr id="5" name="TextBox 4">
            <a:extLst>
              <a:ext uri="{FF2B5EF4-FFF2-40B4-BE49-F238E27FC236}">
                <a16:creationId xmlns:a16="http://schemas.microsoft.com/office/drawing/2014/main" id="{26F5CF8B-E84E-BC93-1F33-97ED0CD8B154}"/>
              </a:ext>
            </a:extLst>
          </p:cNvPr>
          <p:cNvSpPr txBox="1"/>
          <p:nvPr/>
        </p:nvSpPr>
        <p:spPr>
          <a:xfrm>
            <a:off x="413359" y="776614"/>
            <a:ext cx="7778663" cy="5909310"/>
          </a:xfrm>
          <a:prstGeom prst="rect">
            <a:avLst/>
          </a:prstGeom>
          <a:noFill/>
        </p:spPr>
        <p:txBody>
          <a:bodyPr wrap="square" rtlCol="0">
            <a:spAutoFit/>
          </a:bodyPr>
          <a:lstStyle/>
          <a:p>
            <a:pPr algn="l">
              <a:buNone/>
            </a:pPr>
            <a:r>
              <a:rPr lang="en-US" sz="1400" b="1" i="0" u="none" strike="noStrike" dirty="0">
                <a:solidFill>
                  <a:srgbClr val="000000"/>
                </a:solidFill>
                <a:effectLst/>
              </a:rPr>
              <a:t>Core Age Range</a:t>
            </a:r>
          </a:p>
          <a:p>
            <a:pPr algn="l">
              <a:buNone/>
            </a:pPr>
            <a:r>
              <a:rPr lang="en-US" sz="1400" i="0" u="none" strike="noStrike" dirty="0">
                <a:solidFill>
                  <a:srgbClr val="000000"/>
                </a:solidFill>
                <a:effectLst/>
              </a:rPr>
              <a:t>Typical age of natural menopause onset: ~51 years old (in the U.S.)</a:t>
            </a:r>
          </a:p>
          <a:p>
            <a:pPr algn="l">
              <a:buNone/>
            </a:pPr>
            <a:r>
              <a:rPr lang="en-US" sz="1400" i="0" u="none" strike="noStrike" dirty="0">
                <a:solidFill>
                  <a:srgbClr val="000000"/>
                </a:solidFill>
                <a:effectLst/>
              </a:rPr>
              <a:t>Perimenopause: starts ~45–55</a:t>
            </a:r>
          </a:p>
          <a:p>
            <a:pPr algn="l">
              <a:buNone/>
            </a:pPr>
            <a:r>
              <a:rPr lang="en-US" sz="1400" i="0" u="none" strike="noStrike" dirty="0" err="1">
                <a:solidFill>
                  <a:srgbClr val="000000"/>
                </a:solidFill>
                <a:effectLst/>
              </a:rPr>
              <a:t>Postmenopause</a:t>
            </a:r>
            <a:r>
              <a:rPr lang="en-US" sz="1400" i="0" u="none" strike="noStrike" dirty="0">
                <a:solidFill>
                  <a:srgbClr val="000000"/>
                </a:solidFill>
                <a:effectLst/>
              </a:rPr>
              <a:t>: from 55 onwards</a:t>
            </a:r>
          </a:p>
          <a:p>
            <a:pPr algn="l">
              <a:buNone/>
            </a:pPr>
            <a:r>
              <a:rPr lang="en-US" sz="1400" i="0" u="none" strike="noStrike" dirty="0">
                <a:solidFill>
                  <a:srgbClr val="000000"/>
                </a:solidFill>
                <a:effectLst/>
              </a:rPr>
              <a:t>Treatment-eligible population: likely 40–65 years old</a:t>
            </a:r>
          </a:p>
          <a:p>
            <a:pPr algn="l">
              <a:buNone/>
            </a:pPr>
            <a:r>
              <a:rPr lang="en-US" sz="1400" b="1" i="0" u="none" strike="noStrike" dirty="0">
                <a:solidFill>
                  <a:srgbClr val="000000"/>
                </a:solidFill>
                <a:effectLst/>
              </a:rPr>
              <a:t>Primary age range</a:t>
            </a:r>
            <a:r>
              <a:rPr lang="en-US" sz="1400" i="0" u="none" strike="noStrike" dirty="0">
                <a:solidFill>
                  <a:srgbClr val="000000"/>
                </a:solidFill>
                <a:effectLst/>
              </a:rPr>
              <a:t>: 45–60 (actively experiencing symptoms and seeking relief)</a:t>
            </a:r>
          </a:p>
          <a:p>
            <a:pPr algn="l">
              <a:buNone/>
            </a:pPr>
            <a:r>
              <a:rPr lang="en-US" sz="1400" b="1" i="0" u="none" strike="noStrike" dirty="0">
                <a:solidFill>
                  <a:srgbClr val="000000"/>
                </a:solidFill>
                <a:effectLst/>
              </a:rPr>
              <a:t>Secondary range</a:t>
            </a:r>
            <a:r>
              <a:rPr lang="en-US" sz="1400" i="0" u="none" strike="noStrike" dirty="0">
                <a:solidFill>
                  <a:srgbClr val="000000"/>
                </a:solidFill>
                <a:effectLst/>
              </a:rPr>
              <a:t>: 40–44 (early onset or induced menopause) and </a:t>
            </a:r>
            <a:br>
              <a:rPr lang="en-US" sz="1400" i="0" u="none" strike="noStrike" dirty="0">
                <a:solidFill>
                  <a:srgbClr val="000000"/>
                </a:solidFill>
                <a:effectLst/>
              </a:rPr>
            </a:br>
            <a:r>
              <a:rPr lang="en-US" sz="1400" i="0" u="none" strike="noStrike" dirty="0">
                <a:solidFill>
                  <a:srgbClr val="000000"/>
                </a:solidFill>
                <a:effectLst/>
              </a:rPr>
              <a:t>60–65+ (still symptomatic, particularly those untreated or seeking alternatives)</a:t>
            </a:r>
          </a:p>
          <a:p>
            <a:pPr algn="l">
              <a:buNone/>
            </a:pPr>
            <a:endParaRPr lang="en-US" sz="1400" i="0" u="none" strike="noStrike" dirty="0">
              <a:solidFill>
                <a:srgbClr val="000000"/>
              </a:solidFill>
              <a:effectLst/>
            </a:endParaRPr>
          </a:p>
          <a:p>
            <a:pPr algn="l">
              <a:buNone/>
            </a:pPr>
            <a:r>
              <a:rPr lang="en-US" sz="1400" b="1" i="0" u="none" strike="noStrike" dirty="0">
                <a:solidFill>
                  <a:srgbClr val="000000"/>
                </a:solidFill>
                <a:effectLst/>
              </a:rPr>
              <a:t>Foundational Patient Segments to Explore</a:t>
            </a:r>
          </a:p>
          <a:p>
            <a:pPr algn="l">
              <a:buNone/>
            </a:pPr>
            <a:r>
              <a:rPr lang="en-US" sz="1400" i="0" u="none" strike="noStrike" dirty="0">
                <a:solidFill>
                  <a:srgbClr val="000000"/>
                </a:solidFill>
                <a:effectLst/>
              </a:rPr>
              <a:t>Risk-Averse, Non-Hormone Seekers</a:t>
            </a:r>
          </a:p>
          <a:p>
            <a:pPr algn="l">
              <a:buNone/>
            </a:pPr>
            <a:r>
              <a:rPr lang="en-US" sz="1400" i="0" u="none" strike="noStrike" dirty="0">
                <a:solidFill>
                  <a:srgbClr val="000000"/>
                </a:solidFill>
                <a:effectLst/>
              </a:rPr>
              <a:t>Avoiding or unable to take estrogen therapies due to medical history (e.g., breast cancer, clotting disorders, stroke risk)</a:t>
            </a:r>
          </a:p>
          <a:p>
            <a:pPr algn="l">
              <a:buNone/>
            </a:pPr>
            <a:r>
              <a:rPr lang="en-US" sz="1400" i="0" u="none" strike="noStrike" dirty="0">
                <a:solidFill>
                  <a:srgbClr val="000000"/>
                </a:solidFill>
                <a:effectLst/>
              </a:rPr>
              <a:t>Open to alternatives but cautious</a:t>
            </a:r>
          </a:p>
          <a:p>
            <a:pPr algn="l">
              <a:buNone/>
            </a:pPr>
            <a:r>
              <a:rPr lang="en-US" sz="1400" i="0" u="none" strike="noStrike" dirty="0">
                <a:solidFill>
                  <a:srgbClr val="000000"/>
                </a:solidFill>
                <a:effectLst/>
              </a:rPr>
              <a:t>Lifestyle-Oriented, Quality-of-Life Seekers</a:t>
            </a:r>
          </a:p>
          <a:p>
            <a:pPr algn="l">
              <a:buNone/>
            </a:pPr>
            <a:r>
              <a:rPr lang="en-US" sz="1400" i="0" u="none" strike="noStrike" dirty="0">
                <a:solidFill>
                  <a:srgbClr val="000000"/>
                </a:solidFill>
                <a:effectLst/>
              </a:rPr>
              <a:t>Disrupted sleep, work stress, relationship strain due to symptoms</a:t>
            </a:r>
          </a:p>
          <a:p>
            <a:pPr algn="l">
              <a:buNone/>
            </a:pPr>
            <a:r>
              <a:rPr lang="en-US" sz="1400" i="0" u="none" strike="noStrike" dirty="0">
                <a:solidFill>
                  <a:srgbClr val="000000"/>
                </a:solidFill>
                <a:effectLst/>
              </a:rPr>
              <a:t>Looking for something to get them back to feeling "like themselves"</a:t>
            </a:r>
          </a:p>
          <a:p>
            <a:pPr algn="l">
              <a:buNone/>
            </a:pPr>
            <a:r>
              <a:rPr lang="en-US" sz="1400" i="0" u="none" strike="noStrike" dirty="0">
                <a:solidFill>
                  <a:srgbClr val="000000"/>
                </a:solidFill>
                <a:effectLst/>
              </a:rPr>
              <a:t>Silent Strugglers</a:t>
            </a:r>
          </a:p>
          <a:p>
            <a:pPr algn="l">
              <a:buNone/>
            </a:pPr>
            <a:r>
              <a:rPr lang="en-US" sz="1400" i="0" u="none" strike="noStrike" dirty="0">
                <a:solidFill>
                  <a:srgbClr val="000000"/>
                </a:solidFill>
                <a:effectLst/>
              </a:rPr>
              <a:t>Underdiagnosed, don’t talk to HCPs, think symptoms are “just aging”</a:t>
            </a:r>
          </a:p>
          <a:p>
            <a:pPr algn="l">
              <a:buNone/>
            </a:pPr>
            <a:r>
              <a:rPr lang="en-US" sz="1400" i="0" u="none" strike="noStrike" dirty="0">
                <a:solidFill>
                  <a:srgbClr val="000000"/>
                </a:solidFill>
                <a:effectLst/>
              </a:rPr>
              <a:t>May not seek treatment unless it's easy, trusted, or recommended</a:t>
            </a:r>
          </a:p>
          <a:p>
            <a:pPr algn="l">
              <a:buNone/>
            </a:pPr>
            <a:r>
              <a:rPr lang="en-US" sz="1400" i="0" u="none" strike="noStrike" dirty="0">
                <a:solidFill>
                  <a:srgbClr val="000000"/>
                </a:solidFill>
                <a:effectLst/>
              </a:rPr>
              <a:t>Highly Proactive Health Managers</a:t>
            </a:r>
          </a:p>
          <a:p>
            <a:pPr algn="l">
              <a:buNone/>
            </a:pPr>
            <a:r>
              <a:rPr lang="en-US" sz="1400" i="0" u="none" strike="noStrike" dirty="0">
                <a:solidFill>
                  <a:srgbClr val="000000"/>
                </a:solidFill>
                <a:effectLst/>
              </a:rPr>
              <a:t>Health-literate, digitally engaged, already exploring new treatments</a:t>
            </a:r>
          </a:p>
          <a:p>
            <a:pPr algn="l">
              <a:buNone/>
            </a:pPr>
            <a:r>
              <a:rPr lang="en-US" sz="1400" i="0" u="none" strike="noStrike" dirty="0">
                <a:solidFill>
                  <a:srgbClr val="000000"/>
                </a:solidFill>
                <a:effectLst/>
              </a:rPr>
              <a:t>May be influencers in their networks</a:t>
            </a:r>
          </a:p>
          <a:p>
            <a:pPr algn="l">
              <a:buNone/>
            </a:pPr>
            <a:r>
              <a:rPr lang="en-US" sz="1400" i="0" u="none" strike="noStrike" dirty="0">
                <a:solidFill>
                  <a:srgbClr val="000000"/>
                </a:solidFill>
                <a:effectLst/>
              </a:rPr>
              <a:t>Equity Gap Patients</a:t>
            </a:r>
          </a:p>
          <a:p>
            <a:pPr algn="l">
              <a:buNone/>
            </a:pPr>
            <a:r>
              <a:rPr lang="en-US" sz="1400" i="0" u="none" strike="noStrike" dirty="0">
                <a:solidFill>
                  <a:srgbClr val="000000"/>
                </a:solidFill>
                <a:effectLst/>
              </a:rPr>
              <a:t>BIPOC communities, lower income or rural access issues</a:t>
            </a:r>
          </a:p>
          <a:p>
            <a:pPr algn="l">
              <a:buNone/>
            </a:pPr>
            <a:r>
              <a:rPr lang="en-US" sz="1400" i="0" u="none" strike="noStrike" dirty="0">
                <a:solidFill>
                  <a:srgbClr val="000000"/>
                </a:solidFill>
                <a:effectLst/>
              </a:rPr>
              <a:t>Historically excluded or mistreated in women’s health</a:t>
            </a:r>
          </a:p>
        </p:txBody>
      </p:sp>
      <p:cxnSp>
        <p:nvCxnSpPr>
          <p:cNvPr id="7" name="Straight Connector 6">
            <a:extLst>
              <a:ext uri="{FF2B5EF4-FFF2-40B4-BE49-F238E27FC236}">
                <a16:creationId xmlns:a16="http://schemas.microsoft.com/office/drawing/2014/main" id="{6DAA986C-CA1E-7A86-FB23-87F42740FCA6}"/>
              </a:ext>
            </a:extLst>
          </p:cNvPr>
          <p:cNvCxnSpPr/>
          <p:nvPr/>
        </p:nvCxnSpPr>
        <p:spPr>
          <a:xfrm>
            <a:off x="8872151" y="422660"/>
            <a:ext cx="0" cy="5916356"/>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B9408C0-8D2B-3F06-CFEE-CD9DA174DA42}"/>
              </a:ext>
            </a:extLst>
          </p:cNvPr>
          <p:cNvSpPr txBox="1"/>
          <p:nvPr/>
        </p:nvSpPr>
        <p:spPr>
          <a:xfrm>
            <a:off x="9042494" y="242110"/>
            <a:ext cx="1046120" cy="369332"/>
          </a:xfrm>
          <a:prstGeom prst="rect">
            <a:avLst/>
          </a:prstGeom>
          <a:noFill/>
        </p:spPr>
        <p:txBody>
          <a:bodyPr wrap="none" rtlCol="0">
            <a:spAutoFit/>
          </a:bodyPr>
          <a:lstStyle/>
          <a:p>
            <a:r>
              <a:rPr lang="en-US" b="1" dirty="0"/>
              <a:t>Sources</a:t>
            </a:r>
          </a:p>
        </p:txBody>
      </p:sp>
      <p:sp>
        <p:nvSpPr>
          <p:cNvPr id="9" name="TextBox 8">
            <a:extLst>
              <a:ext uri="{FF2B5EF4-FFF2-40B4-BE49-F238E27FC236}">
                <a16:creationId xmlns:a16="http://schemas.microsoft.com/office/drawing/2014/main" id="{2CF35852-3386-3ABA-B956-92BE5477F730}"/>
              </a:ext>
            </a:extLst>
          </p:cNvPr>
          <p:cNvSpPr txBox="1"/>
          <p:nvPr/>
        </p:nvSpPr>
        <p:spPr>
          <a:xfrm>
            <a:off x="9131642" y="778476"/>
            <a:ext cx="2656703" cy="3754874"/>
          </a:xfrm>
          <a:prstGeom prst="rect">
            <a:avLst/>
          </a:prstGeom>
          <a:noFill/>
        </p:spPr>
        <p:txBody>
          <a:bodyPr wrap="square" rtlCol="0">
            <a:spAutoFit/>
          </a:bodyPr>
          <a:lstStyle/>
          <a:p>
            <a:r>
              <a:rPr lang="en-US" sz="1400" dirty="0">
                <a:hlinkClick r:id="rId2"/>
              </a:rPr>
              <a:t>https://www.who.int</a:t>
            </a:r>
            <a:endParaRPr lang="en-US" sz="1400" dirty="0"/>
          </a:p>
          <a:p>
            <a:endParaRPr lang="en-US" sz="1400" dirty="0"/>
          </a:p>
          <a:p>
            <a:r>
              <a:rPr lang="en-US" sz="1400" dirty="0">
                <a:hlinkClick r:id="rId3"/>
              </a:rPr>
              <a:t>https://www.oecd.org</a:t>
            </a:r>
            <a:endParaRPr lang="en-US" sz="1400" dirty="0"/>
          </a:p>
          <a:p>
            <a:endParaRPr lang="en-US" sz="1400" dirty="0"/>
          </a:p>
          <a:p>
            <a:r>
              <a:rPr lang="en-US" sz="1400" dirty="0">
                <a:hlinkClick r:id="rId4"/>
              </a:rPr>
              <a:t>https://www.nice.org.uk</a:t>
            </a:r>
            <a:endParaRPr lang="en-US" sz="1400" dirty="0"/>
          </a:p>
          <a:p>
            <a:endParaRPr lang="en-US" sz="1400" dirty="0"/>
          </a:p>
          <a:p>
            <a:r>
              <a:rPr lang="en-US" sz="1400" dirty="0">
                <a:hlinkClick r:id="rId5"/>
              </a:rPr>
              <a:t>https://eige.europa.eu</a:t>
            </a:r>
            <a:endParaRPr lang="en-US" sz="1400" dirty="0"/>
          </a:p>
          <a:p>
            <a:endParaRPr lang="en-US" sz="1400" dirty="0"/>
          </a:p>
          <a:p>
            <a:r>
              <a:rPr lang="en-US" sz="1400" dirty="0">
                <a:hlinkClick r:id="rId6"/>
              </a:rPr>
              <a:t>https://ec.europa.eu/eurostat/data/database</a:t>
            </a:r>
            <a:endParaRPr lang="en-US" sz="1400" dirty="0"/>
          </a:p>
          <a:p>
            <a:endParaRPr lang="en-US" sz="1400" dirty="0"/>
          </a:p>
          <a:p>
            <a:r>
              <a:rPr lang="en-US" sz="1400" dirty="0">
                <a:hlinkClick r:id="rId7"/>
              </a:rPr>
              <a:t>https://www.pewresearch.org</a:t>
            </a:r>
            <a:endParaRPr lang="en-US" sz="1400" dirty="0"/>
          </a:p>
          <a:p>
            <a:endParaRPr lang="en-US" sz="1400" dirty="0"/>
          </a:p>
          <a:p>
            <a:r>
              <a:rPr lang="en-US" sz="1400" dirty="0">
                <a:hlinkClick r:id="rId8"/>
              </a:rPr>
              <a:t>https://www.womens-health-concern.org</a:t>
            </a:r>
            <a:endParaRPr lang="en-US" sz="1400" dirty="0"/>
          </a:p>
          <a:p>
            <a:endParaRPr lang="en-US" sz="1400" dirty="0"/>
          </a:p>
          <a:p>
            <a:endParaRPr lang="en-US" sz="1400" dirty="0"/>
          </a:p>
        </p:txBody>
      </p:sp>
    </p:spTree>
    <p:extLst>
      <p:ext uri="{BB962C8B-B14F-4D97-AF65-F5344CB8AC3E}">
        <p14:creationId xmlns:p14="http://schemas.microsoft.com/office/powerpoint/2010/main" val="21378449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AE5A83FA1BEC4B891B0DF3EA7ADC2F" ma:contentTypeVersion="14" ma:contentTypeDescription="Create a new document." ma:contentTypeScope="" ma:versionID="c335b80233a007e5131cde42e90b32e1">
  <xsd:schema xmlns:xsd="http://www.w3.org/2001/XMLSchema" xmlns:xs="http://www.w3.org/2001/XMLSchema" xmlns:p="http://schemas.microsoft.com/office/2006/metadata/properties" xmlns:ns2="2a15a5a9-b0b0-4155-b9f1-d663c029e91b" xmlns:ns3="821f2fed-2fe0-416b-b8a2-431b630aebaa" targetNamespace="http://schemas.microsoft.com/office/2006/metadata/properties" ma:root="true" ma:fieldsID="6b4455402e3677a45393965fe7217ecc" ns2:_="" ns3:_="">
    <xsd:import namespace="2a15a5a9-b0b0-4155-b9f1-d663c029e91b"/>
    <xsd:import namespace="821f2fed-2fe0-416b-b8a2-431b630aeba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15a5a9-b0b0-4155-b9f1-d663c029e9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83ef9cfb-8620-4c83-a116-132334bb89ce"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21f2fed-2fe0-416b-b8a2-431b630aebaa"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aa6f3fc-5eef-4bec-ad78-57b0925f10aa}" ma:internalName="TaxCatchAll" ma:showField="CatchAllData" ma:web="821f2fed-2fe0-416b-b8a2-431b630aebaa">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a15a5a9-b0b0-4155-b9f1-d663c029e91b">
      <Terms xmlns="http://schemas.microsoft.com/office/infopath/2007/PartnerControls"/>
    </lcf76f155ced4ddcb4097134ff3c332f>
    <TaxCatchAll xmlns="821f2fed-2fe0-416b-b8a2-431b630aebaa" xsi:nil="true"/>
  </documentManagement>
</p:properties>
</file>

<file path=customXml/itemProps1.xml><?xml version="1.0" encoding="utf-8"?>
<ds:datastoreItem xmlns:ds="http://schemas.openxmlformats.org/officeDocument/2006/customXml" ds:itemID="{6A6B0A76-5F44-43F9-B274-896B249FF026}"/>
</file>

<file path=customXml/itemProps2.xml><?xml version="1.0" encoding="utf-8"?>
<ds:datastoreItem xmlns:ds="http://schemas.openxmlformats.org/officeDocument/2006/customXml" ds:itemID="{B28E11A3-F31B-4B36-8A15-EEAFEE9C492D}"/>
</file>

<file path=customXml/itemProps3.xml><?xml version="1.0" encoding="utf-8"?>
<ds:datastoreItem xmlns:ds="http://schemas.openxmlformats.org/officeDocument/2006/customXml" ds:itemID="{34A1A664-B25F-4A72-8154-937A7B3BDF9B}"/>
</file>

<file path=docProps/app.xml><?xml version="1.0" encoding="utf-8"?>
<Properties xmlns="http://schemas.openxmlformats.org/officeDocument/2006/extended-properties" xmlns:vt="http://schemas.openxmlformats.org/officeDocument/2006/docPropsVTypes">
  <TotalTime>697</TotalTime>
  <Words>8751</Words>
  <Application>Microsoft Macintosh PowerPoint</Application>
  <PresentationFormat>Widescreen</PresentationFormat>
  <Paragraphs>1127</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-webkit-standard</vt:lpstr>
      <vt:lpstr>Aptos</vt:lpstr>
      <vt:lpstr>Aptos Display</vt:lpstr>
      <vt:lpstr>Arial</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Monica Mockus</dc:creator>
  <cp:lastModifiedBy>Monica Mockus</cp:lastModifiedBy>
  <cp:revision>36</cp:revision>
  <dcterms:created xsi:type="dcterms:W3CDTF">2025-05-16T00:14:32Z</dcterms:created>
  <dcterms:modified xsi:type="dcterms:W3CDTF">2025-05-16T11:52:04Z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0x010100EEAE5A83FA1BEC4B891B0DF3EA7ADC2F</vt:lpwstr>
  </property>
</Properties>
</file>