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brya\OneDrive\Documents\INFO%20320\320%20Strategic%20Plan%20(new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brya\OneDrive\Documents\INFO%20320\320%20Strategic%20Plan%20(new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brya\OneDrive\Documents\INFO%20320\320%20Strategic%20Plan%20(new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brya\OneDrive\Documents\INFO%20320\320%20Strategic%20Plan%20(new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 Credit  Hours 2017 to 2023</a:t>
            </a:r>
          </a:p>
        </c:rich>
      </c:tx>
      <c:layout>
        <c:manualLayout>
          <c:xMode val="edge"/>
          <c:yMode val="edge"/>
          <c:x val="0.20442344706911636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009492563429573"/>
          <c:y val="0.26879629629629631"/>
          <c:w val="0.80934951881014872"/>
          <c:h val="0.52665135608048996"/>
        </c:manualLayout>
      </c:layout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'Top Level Financial model'!$E$19:$E$25</c:f>
              <c:numCache>
                <c:formatCode>General</c:formatCode>
                <c:ptCount val="7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numCache>
            </c:numRef>
          </c:cat>
          <c:val>
            <c:numRef>
              <c:f>('Top Level Financial model'!$B$19:$B$20,'Top Level Financial model'!$B$31:$B$35)</c:f>
              <c:numCache>
                <c:formatCode>General</c:formatCode>
                <c:ptCount val="7"/>
                <c:pt idx="0">
                  <c:v>8988</c:v>
                </c:pt>
                <c:pt idx="1">
                  <c:v>8742</c:v>
                </c:pt>
                <c:pt idx="2" formatCode="0">
                  <c:v>9353.94</c:v>
                </c:pt>
                <c:pt idx="3" formatCode="0">
                  <c:v>10008.715800000002</c:v>
                </c:pt>
                <c:pt idx="4" formatCode="0">
                  <c:v>10709.325906000002</c:v>
                </c:pt>
                <c:pt idx="5" formatCode="0">
                  <c:v>11458.978719420003</c:v>
                </c:pt>
                <c:pt idx="6" formatCode="0">
                  <c:v>12261.107229779405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FF-484A-BC3C-9757BDCD1E1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14614952"/>
        <c:axId val="514615608"/>
      </c:lineChart>
      <c:catAx>
        <c:axId val="514614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615608"/>
        <c:crosses val="autoZero"/>
        <c:auto val="1"/>
        <c:lblAlgn val="ctr"/>
        <c:lblOffset val="100"/>
        <c:noMultiLvlLbl val="0"/>
      </c:catAx>
      <c:valAx>
        <c:axId val="514615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Credit 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614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Undergrad Profit &amp; Loss at 7% with no AACSB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Level Financial model'!$A$43</c:f>
              <c:strCache>
                <c:ptCount val="1"/>
                <c:pt idx="0">
                  <c:v>Undergrad Profit (Loss)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'Top Level Financial model'!$B$41:$H$42</c15:sqref>
                  </c15:fullRef>
                  <c15:levelRef>
                    <c15:sqref>'Top Level Financial model'!$B$42:$H$42</c15:sqref>
                  </c15:levelRef>
                </c:ext>
              </c:extLst>
              <c:f>'Top Level Financial model'!$B$42:$H$42</c:f>
              <c:strCache>
                <c:ptCount val="7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strCache>
            </c:strRef>
          </c:cat>
          <c:val>
            <c:numRef>
              <c:f>'Top Level Financial model'!$B$43:$H$43</c:f>
              <c:numCache>
                <c:formatCode>"$"#,##0</c:formatCode>
                <c:ptCount val="7"/>
                <c:pt idx="0">
                  <c:v>765800</c:v>
                </c:pt>
                <c:pt idx="1">
                  <c:v>769700</c:v>
                </c:pt>
                <c:pt idx="2">
                  <c:v>983879</c:v>
                </c:pt>
                <c:pt idx="3">
                  <c:v>1213050.5300000007</c:v>
                </c:pt>
                <c:pt idx="4">
                  <c:v>1458264.0671000006</c:v>
                </c:pt>
                <c:pt idx="5">
                  <c:v>1720642.5517970012</c:v>
                </c:pt>
                <c:pt idx="6">
                  <c:v>2001387.5304227918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D1-40CA-9FB5-7394DF15A2C4}"/>
            </c:ext>
          </c:extLst>
        </c:ser>
        <c:ser>
          <c:idx val="1"/>
          <c:order val="1"/>
          <c:tx>
            <c:strRef>
              <c:f>'Top Level Financial model'!$A$44</c:f>
              <c:strCache>
                <c:ptCount val="1"/>
                <c:pt idx="0">
                  <c:v>Undergrad Revenue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'Top Level Financial model'!$B$41:$H$42</c15:sqref>
                  </c15:fullRef>
                  <c15:levelRef>
                    <c15:sqref>'Top Level Financial model'!$B$42:$H$42</c15:sqref>
                  </c15:levelRef>
                </c:ext>
              </c:extLst>
              <c:f>'Top Level Financial model'!$B$42:$H$42</c:f>
              <c:strCache>
                <c:ptCount val="7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strCache>
            </c:strRef>
          </c:cat>
          <c:val>
            <c:numRef>
              <c:f>'Top Level Financial model'!$B$44:$H$44</c:f>
              <c:numCache>
                <c:formatCode>"$"#,##0</c:formatCode>
                <c:ptCount val="7"/>
                <c:pt idx="0">
                  <c:v>3145800</c:v>
                </c:pt>
                <c:pt idx="1">
                  <c:v>3059700</c:v>
                </c:pt>
                <c:pt idx="2">
                  <c:v>3273879</c:v>
                </c:pt>
                <c:pt idx="3">
                  <c:v>3503050.5300000007</c:v>
                </c:pt>
                <c:pt idx="4">
                  <c:v>3748264.0671000006</c:v>
                </c:pt>
                <c:pt idx="5">
                  <c:v>4010642.5517970012</c:v>
                </c:pt>
                <c:pt idx="6">
                  <c:v>4291387.5304227918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D1-40CA-9FB5-7394DF15A2C4}"/>
            </c:ext>
          </c:extLst>
        </c:ser>
        <c:ser>
          <c:idx val="2"/>
          <c:order val="2"/>
          <c:tx>
            <c:strRef>
              <c:f>'Top Level Financial model'!$A$45</c:f>
              <c:strCache>
                <c:ptCount val="1"/>
                <c:pt idx="0">
                  <c:v>Undergrad Total Cost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'Top Level Financial model'!$B$41:$H$42</c15:sqref>
                  </c15:fullRef>
                  <c15:levelRef>
                    <c15:sqref>'Top Level Financial model'!$B$42:$H$42</c15:sqref>
                  </c15:levelRef>
                </c:ext>
              </c:extLst>
              <c:f>'Top Level Financial model'!$B$42:$H$42</c:f>
              <c:strCache>
                <c:ptCount val="7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strCache>
            </c:strRef>
          </c:cat>
          <c:val>
            <c:numRef>
              <c:f>'Top Level Financial model'!$B$45:$H$45</c:f>
              <c:numCache>
                <c:formatCode>"$"#,##0</c:formatCode>
                <c:ptCount val="7"/>
                <c:pt idx="0">
                  <c:v>2380000</c:v>
                </c:pt>
                <c:pt idx="1">
                  <c:v>2290000</c:v>
                </c:pt>
                <c:pt idx="2">
                  <c:v>2290000</c:v>
                </c:pt>
                <c:pt idx="3">
                  <c:v>2290000</c:v>
                </c:pt>
                <c:pt idx="4">
                  <c:v>2290000</c:v>
                </c:pt>
                <c:pt idx="5">
                  <c:v>2290000</c:v>
                </c:pt>
                <c:pt idx="6">
                  <c:v>2290000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D1-40CA-9FB5-7394DF15A2C4}"/>
            </c:ext>
          </c:extLst>
        </c:ser>
        <c:ser>
          <c:idx val="3"/>
          <c:order val="3"/>
          <c:tx>
            <c:strRef>
              <c:f>'Top Level Financial model'!$A$46</c:f>
              <c:strCache>
                <c:ptCount val="1"/>
                <c:pt idx="0">
                  <c:v>Undergrad Fixed Cost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'Top Level Financial model'!$B$41:$H$42</c15:sqref>
                  </c15:fullRef>
                  <c15:levelRef>
                    <c15:sqref>'Top Level Financial model'!$B$42:$H$42</c15:sqref>
                  </c15:levelRef>
                </c:ext>
              </c:extLst>
              <c:f>'Top Level Financial model'!$B$42:$H$42</c:f>
              <c:strCache>
                <c:ptCount val="7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strCache>
            </c:strRef>
          </c:cat>
          <c:val>
            <c:numRef>
              <c:f>'Top Level Financial model'!$B$46:$H$46</c:f>
              <c:numCache>
                <c:formatCode>"$"#,##0</c:formatCode>
                <c:ptCount val="7"/>
                <c:pt idx="0">
                  <c:v>250000</c:v>
                </c:pt>
                <c:pt idx="1">
                  <c:v>250000</c:v>
                </c:pt>
                <c:pt idx="2">
                  <c:v>250000</c:v>
                </c:pt>
                <c:pt idx="3">
                  <c:v>250000</c:v>
                </c:pt>
                <c:pt idx="4">
                  <c:v>250000</c:v>
                </c:pt>
                <c:pt idx="5">
                  <c:v>250000</c:v>
                </c:pt>
                <c:pt idx="6">
                  <c:v>250000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6D1-40CA-9FB5-7394DF15A2C4}"/>
            </c:ext>
          </c:extLst>
        </c:ser>
        <c:ser>
          <c:idx val="4"/>
          <c:order val="4"/>
          <c:tx>
            <c:strRef>
              <c:f>'Top Level Financial model'!$A$47</c:f>
              <c:strCache>
                <c:ptCount val="1"/>
                <c:pt idx="0">
                  <c:v>Undergrad Faculty Cost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'Top Level Financial model'!$B$41:$H$42</c15:sqref>
                  </c15:fullRef>
                  <c15:levelRef>
                    <c15:sqref>'Top Level Financial model'!$B$42:$H$42</c15:sqref>
                  </c15:levelRef>
                </c:ext>
              </c:extLst>
              <c:f>'Top Level Financial model'!$B$42:$H$42</c:f>
              <c:strCache>
                <c:ptCount val="7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strCache>
            </c:strRef>
          </c:cat>
          <c:val>
            <c:numRef>
              <c:f>'Top Level Financial model'!$B$47:$H$47</c:f>
              <c:numCache>
                <c:formatCode>"$"#,##0</c:formatCode>
                <c:ptCount val="7"/>
                <c:pt idx="0">
                  <c:v>2130000</c:v>
                </c:pt>
                <c:pt idx="1">
                  <c:v>2040000</c:v>
                </c:pt>
                <c:pt idx="2">
                  <c:v>2040000</c:v>
                </c:pt>
                <c:pt idx="3">
                  <c:v>2040000</c:v>
                </c:pt>
                <c:pt idx="4">
                  <c:v>2040000</c:v>
                </c:pt>
                <c:pt idx="5">
                  <c:v>2040000</c:v>
                </c:pt>
                <c:pt idx="6">
                  <c:v>2040000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D1-40CA-9FB5-7394DF15A2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1667128"/>
        <c:axId val="561667784"/>
      </c:barChart>
      <c:catAx>
        <c:axId val="561667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667784"/>
        <c:crosses val="autoZero"/>
        <c:auto val="1"/>
        <c:lblAlgn val="ctr"/>
        <c:lblOffset val="100"/>
        <c:noMultiLvlLbl val="0"/>
      </c:catAx>
      <c:valAx>
        <c:axId val="561667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Money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667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Undergrad Profit &amp; Loss at 7% with  AASCB requirements</a:t>
            </a:r>
          </a:p>
        </c:rich>
      </c:tx>
      <c:layout>
        <c:manualLayout>
          <c:xMode val="edge"/>
          <c:yMode val="edge"/>
          <c:x val="0.1910000000000000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Level Financial model'!$A$108</c:f>
              <c:strCache>
                <c:ptCount val="1"/>
                <c:pt idx="0">
                  <c:v>Undergrad Profit (Loss)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'Top Level Financial model'!$B$106:$H$107</c15:sqref>
                  </c15:fullRef>
                  <c15:levelRef>
                    <c15:sqref>'Top Level Financial model'!$B$107:$H$107</c15:sqref>
                  </c15:levelRef>
                </c:ext>
              </c:extLst>
              <c:f>'Top Level Financial model'!$B$107:$H$107</c:f>
              <c:strCache>
                <c:ptCount val="7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strCache>
            </c:strRef>
          </c:cat>
          <c:val>
            <c:numRef>
              <c:f>'Top Level Financial model'!$B$108:$H$108</c:f>
              <c:numCache>
                <c:formatCode>"$"#,##0</c:formatCode>
                <c:ptCount val="7"/>
                <c:pt idx="0">
                  <c:v>765800</c:v>
                </c:pt>
                <c:pt idx="1">
                  <c:v>769700</c:v>
                </c:pt>
                <c:pt idx="2">
                  <c:v>983879</c:v>
                </c:pt>
                <c:pt idx="3">
                  <c:v>1213050.5300000007</c:v>
                </c:pt>
                <c:pt idx="4">
                  <c:v>678264.06710000057</c:v>
                </c:pt>
                <c:pt idx="5">
                  <c:v>940642.55179700116</c:v>
                </c:pt>
                <c:pt idx="6">
                  <c:v>1221387.5304227918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36-4770-8F81-6CD3EFE7E552}"/>
            </c:ext>
          </c:extLst>
        </c:ser>
        <c:ser>
          <c:idx val="1"/>
          <c:order val="1"/>
          <c:tx>
            <c:strRef>
              <c:f>'Top Level Financial model'!$A$109</c:f>
              <c:strCache>
                <c:ptCount val="1"/>
                <c:pt idx="0">
                  <c:v>Undergrad Revenue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'Top Level Financial model'!$B$106:$H$107</c15:sqref>
                  </c15:fullRef>
                  <c15:levelRef>
                    <c15:sqref>'Top Level Financial model'!$B$107:$H$107</c15:sqref>
                  </c15:levelRef>
                </c:ext>
              </c:extLst>
              <c:f>'Top Level Financial model'!$B$107:$H$107</c:f>
              <c:strCache>
                <c:ptCount val="7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strCache>
            </c:strRef>
          </c:cat>
          <c:val>
            <c:numRef>
              <c:f>'Top Level Financial model'!$B$109:$H$109</c:f>
              <c:numCache>
                <c:formatCode>"$"#,##0</c:formatCode>
                <c:ptCount val="7"/>
                <c:pt idx="0">
                  <c:v>3145800</c:v>
                </c:pt>
                <c:pt idx="1">
                  <c:v>3059700</c:v>
                </c:pt>
                <c:pt idx="2">
                  <c:v>3273879</c:v>
                </c:pt>
                <c:pt idx="3">
                  <c:v>3503050.5300000007</c:v>
                </c:pt>
                <c:pt idx="4">
                  <c:v>3748264.0671000006</c:v>
                </c:pt>
                <c:pt idx="5">
                  <c:v>4010642.5517970012</c:v>
                </c:pt>
                <c:pt idx="6">
                  <c:v>4291387.5304227918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36-4770-8F81-6CD3EFE7E552}"/>
            </c:ext>
          </c:extLst>
        </c:ser>
        <c:ser>
          <c:idx val="2"/>
          <c:order val="2"/>
          <c:tx>
            <c:strRef>
              <c:f>'Top Level Financial model'!$A$110</c:f>
              <c:strCache>
                <c:ptCount val="1"/>
                <c:pt idx="0">
                  <c:v>Undergrad Total Cost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'Top Level Financial model'!$B$106:$H$107</c15:sqref>
                  </c15:fullRef>
                  <c15:levelRef>
                    <c15:sqref>'Top Level Financial model'!$B$107:$H$107</c15:sqref>
                  </c15:levelRef>
                </c:ext>
              </c:extLst>
              <c:f>'Top Level Financial model'!$B$107:$H$107</c:f>
              <c:strCache>
                <c:ptCount val="7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strCache>
            </c:strRef>
          </c:cat>
          <c:val>
            <c:numRef>
              <c:f>'Top Level Financial model'!$B$110:$H$110</c:f>
              <c:numCache>
                <c:formatCode>_("$"* #,##0_);_("$"* \(#,##0\);_("$"* "-"??_);_(@_)</c:formatCode>
                <c:ptCount val="7"/>
                <c:pt idx="0">
                  <c:v>2380000</c:v>
                </c:pt>
                <c:pt idx="1">
                  <c:v>2290000</c:v>
                </c:pt>
                <c:pt idx="2">
                  <c:v>2290000</c:v>
                </c:pt>
                <c:pt idx="3">
                  <c:v>2290000</c:v>
                </c:pt>
                <c:pt idx="4">
                  <c:v>3070000</c:v>
                </c:pt>
                <c:pt idx="5">
                  <c:v>3070000</c:v>
                </c:pt>
                <c:pt idx="6">
                  <c:v>3070000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36-4770-8F81-6CD3EFE7E552}"/>
            </c:ext>
          </c:extLst>
        </c:ser>
        <c:ser>
          <c:idx val="3"/>
          <c:order val="3"/>
          <c:tx>
            <c:strRef>
              <c:f>'Top Level Financial model'!$A$111</c:f>
              <c:strCache>
                <c:ptCount val="1"/>
                <c:pt idx="0">
                  <c:v>Undergrad Fixed Cost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'Top Level Financial model'!$B$106:$H$107</c15:sqref>
                  </c15:fullRef>
                  <c15:levelRef>
                    <c15:sqref>'Top Level Financial model'!$B$107:$H$107</c15:sqref>
                  </c15:levelRef>
                </c:ext>
              </c:extLst>
              <c:f>'Top Level Financial model'!$B$107:$H$107</c:f>
              <c:strCache>
                <c:ptCount val="7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strCache>
            </c:strRef>
          </c:cat>
          <c:val>
            <c:numRef>
              <c:f>'Top Level Financial model'!$B$111:$H$111</c:f>
              <c:numCache>
                <c:formatCode>_("$"* #,##0_);_("$"* \(#,##0\);_("$"* "-"??_);_(@_)</c:formatCode>
                <c:ptCount val="7"/>
                <c:pt idx="0">
                  <c:v>250000</c:v>
                </c:pt>
                <c:pt idx="1">
                  <c:v>250000</c:v>
                </c:pt>
                <c:pt idx="2">
                  <c:v>250000</c:v>
                </c:pt>
                <c:pt idx="3">
                  <c:v>250000</c:v>
                </c:pt>
                <c:pt idx="4">
                  <c:v>250000</c:v>
                </c:pt>
                <c:pt idx="5">
                  <c:v>250000</c:v>
                </c:pt>
                <c:pt idx="6">
                  <c:v>250000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236-4770-8F81-6CD3EFE7E552}"/>
            </c:ext>
          </c:extLst>
        </c:ser>
        <c:ser>
          <c:idx val="4"/>
          <c:order val="4"/>
          <c:tx>
            <c:strRef>
              <c:f>'Top Level Financial model'!$A$112</c:f>
              <c:strCache>
                <c:ptCount val="1"/>
                <c:pt idx="0">
                  <c:v>Undergrad Faculty Cost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'Top Level Financial model'!$B$106:$H$107</c15:sqref>
                  </c15:fullRef>
                  <c15:levelRef>
                    <c15:sqref>'Top Level Financial model'!$B$107:$H$107</c15:sqref>
                  </c15:levelRef>
                </c:ext>
              </c:extLst>
              <c:f>'Top Level Financial model'!$B$107:$H$107</c:f>
              <c:strCache>
                <c:ptCount val="7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strCache>
            </c:strRef>
          </c:cat>
          <c:val>
            <c:numRef>
              <c:f>'Top Level Financial model'!$B$112:$H$112</c:f>
              <c:numCache>
                <c:formatCode>"$"#,##0</c:formatCode>
                <c:ptCount val="7"/>
                <c:pt idx="0">
                  <c:v>2130000</c:v>
                </c:pt>
                <c:pt idx="1">
                  <c:v>2040000</c:v>
                </c:pt>
                <c:pt idx="2">
                  <c:v>2040000</c:v>
                </c:pt>
                <c:pt idx="3">
                  <c:v>2040000</c:v>
                </c:pt>
                <c:pt idx="4">
                  <c:v>2820000</c:v>
                </c:pt>
                <c:pt idx="5">
                  <c:v>2820000</c:v>
                </c:pt>
                <c:pt idx="6">
                  <c:v>2820000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236-4770-8F81-6CD3EFE7E5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3125776"/>
        <c:axId val="563124792"/>
      </c:barChart>
      <c:catAx>
        <c:axId val="563125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124792"/>
        <c:crosses val="autoZero"/>
        <c:auto val="1"/>
        <c:lblAlgn val="ctr"/>
        <c:lblOffset val="100"/>
        <c:noMultiLvlLbl val="0"/>
      </c:catAx>
      <c:valAx>
        <c:axId val="563124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Money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125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Profit comparison between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778958880139983"/>
          <c:y val="0.18300925925925926"/>
          <c:w val="0.75887707786526681"/>
          <c:h val="0.51116469816272969"/>
        </c:manualLayout>
      </c:layout>
      <c:lineChart>
        <c:grouping val="standard"/>
        <c:varyColors val="0"/>
        <c:ser>
          <c:idx val="0"/>
          <c:order val="0"/>
          <c:tx>
            <c:v>Without AACSB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'Top Level Financial model'!$E$19:$E$25</c:f>
              <c:numCache>
                <c:formatCode>General</c:formatCode>
                <c:ptCount val="7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numCache>
            </c:numRef>
          </c:cat>
          <c:val>
            <c:numRef>
              <c:f>'Top Level Financial model'!$B$43:$H$43</c:f>
              <c:numCache>
                <c:formatCode>"$"#,##0</c:formatCode>
                <c:ptCount val="7"/>
                <c:pt idx="0">
                  <c:v>765800</c:v>
                </c:pt>
                <c:pt idx="1">
                  <c:v>769700</c:v>
                </c:pt>
                <c:pt idx="2">
                  <c:v>983879</c:v>
                </c:pt>
                <c:pt idx="3">
                  <c:v>1213050.5300000007</c:v>
                </c:pt>
                <c:pt idx="4">
                  <c:v>1458264.0671000006</c:v>
                </c:pt>
                <c:pt idx="5">
                  <c:v>1720642.5517970012</c:v>
                </c:pt>
                <c:pt idx="6">
                  <c:v>2001387.5304227918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73-424F-B5E0-DD4035DACAA1}"/>
            </c:ext>
          </c:extLst>
        </c:ser>
        <c:ser>
          <c:idx val="1"/>
          <c:order val="1"/>
          <c:tx>
            <c:v>with AACSB 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'Top Level Financial model'!$E$19:$E$25</c:f>
              <c:numCache>
                <c:formatCode>General</c:formatCode>
                <c:ptCount val="7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numCache>
            </c:numRef>
          </c:cat>
          <c:val>
            <c:numRef>
              <c:f>'Top Level Financial model'!$B$108:$H$108</c:f>
              <c:numCache>
                <c:formatCode>"$"#,##0</c:formatCode>
                <c:ptCount val="7"/>
                <c:pt idx="0">
                  <c:v>765800</c:v>
                </c:pt>
                <c:pt idx="1">
                  <c:v>769700</c:v>
                </c:pt>
                <c:pt idx="2">
                  <c:v>983879</c:v>
                </c:pt>
                <c:pt idx="3">
                  <c:v>1213050.5300000007</c:v>
                </c:pt>
                <c:pt idx="4">
                  <c:v>678264.06710000057</c:v>
                </c:pt>
                <c:pt idx="5">
                  <c:v>940642.55179700116</c:v>
                </c:pt>
                <c:pt idx="6">
                  <c:v>1221387.5304227918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73-424F-B5E0-DD4035DACA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6324968"/>
        <c:axId val="514613968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63500" dist="38100" dir="5400000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'Top Level Financial model'!$E$19:$E$25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2017</c:v>
                      </c:pt>
                      <c:pt idx="1">
                        <c:v>2018</c:v>
                      </c:pt>
                      <c:pt idx="2">
                        <c:v>2019</c:v>
                      </c:pt>
                      <c:pt idx="3">
                        <c:v>2020</c:v>
                      </c:pt>
                      <c:pt idx="4">
                        <c:v>2021</c:v>
                      </c:pt>
                      <c:pt idx="5">
                        <c:v>2022</c:v>
                      </c:pt>
                      <c:pt idx="6">
                        <c:v>2023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'Top Level Financial model'!$B$42:$H$42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2017</c:v>
                      </c:pt>
                      <c:pt idx="1">
                        <c:v>2018</c:v>
                      </c:pt>
                      <c:pt idx="2">
                        <c:v>2019</c:v>
                      </c:pt>
                      <c:pt idx="3">
                        <c:v>2020</c:v>
                      </c:pt>
                      <c:pt idx="4">
                        <c:v>2021</c:v>
                      </c:pt>
                      <c:pt idx="5">
                        <c:v>2022</c:v>
                      </c:pt>
                      <c:pt idx="6">
                        <c:v>2023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8273-424F-B5E0-DD4035DACAA1}"/>
                  </c:ext>
                </c:extLst>
              </c15:ser>
            </c15:filteredLineSeries>
            <c15:filteredLineSeries>
              <c15:ser>
                <c:idx val="3"/>
                <c:order val="3"/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63500" dist="38100" dir="5400000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'Top Level Financial model'!$E$19:$E$25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2017</c:v>
                      </c:pt>
                      <c:pt idx="1">
                        <c:v>2018</c:v>
                      </c:pt>
                      <c:pt idx="2">
                        <c:v>2019</c:v>
                      </c:pt>
                      <c:pt idx="3">
                        <c:v>2020</c:v>
                      </c:pt>
                      <c:pt idx="4">
                        <c:v>2021</c:v>
                      </c:pt>
                      <c:pt idx="5">
                        <c:v>2022</c:v>
                      </c:pt>
                      <c:pt idx="6">
                        <c:v>2023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'Top Level Financial model'!$B$43:$H$43</c15:sqref>
                        </c15:formulaRef>
                      </c:ext>
                    </c:extLst>
                    <c:numCache>
                      <c:formatCode>"$"#,##0</c:formatCode>
                      <c:ptCount val="7"/>
                      <c:pt idx="0">
                        <c:v>765800</c:v>
                      </c:pt>
                      <c:pt idx="1">
                        <c:v>769700</c:v>
                      </c:pt>
                      <c:pt idx="2">
                        <c:v>983879</c:v>
                      </c:pt>
                      <c:pt idx="3">
                        <c:v>1213050.5300000007</c:v>
                      </c:pt>
                      <c:pt idx="4">
                        <c:v>1458264.0671000006</c:v>
                      </c:pt>
                      <c:pt idx="5">
                        <c:v>1720642.5517970012</c:v>
                      </c:pt>
                      <c:pt idx="6">
                        <c:v>2001387.5304227918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8273-424F-B5E0-DD4035DACAA1}"/>
                  </c:ext>
                </c:extLst>
              </c15:ser>
            </c15:filteredLineSeries>
            <c15:filteredLineSeries>
              <c15:ser>
                <c:idx val="4"/>
                <c:order val="4"/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63500" dist="38100" dir="5400000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'Top Level Financial model'!$E$19:$E$25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2017</c:v>
                      </c:pt>
                      <c:pt idx="1">
                        <c:v>2018</c:v>
                      </c:pt>
                      <c:pt idx="2">
                        <c:v>2019</c:v>
                      </c:pt>
                      <c:pt idx="3">
                        <c:v>2020</c:v>
                      </c:pt>
                      <c:pt idx="4">
                        <c:v>2021</c:v>
                      </c:pt>
                      <c:pt idx="5">
                        <c:v>2022</c:v>
                      </c:pt>
                      <c:pt idx="6">
                        <c:v>2023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'Top Level Financial model'!$A$106:$H$106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8273-424F-B5E0-DD4035DACAA1}"/>
                  </c:ext>
                </c:extLst>
              </c15:ser>
            </c15:filteredLineSeries>
            <c15:filteredLineSeries>
              <c15:ser>
                <c:idx val="5"/>
                <c:order val="5"/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63500" dist="38100" dir="5400000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'Top Level Financial model'!$E$19:$E$25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2017</c:v>
                      </c:pt>
                      <c:pt idx="1">
                        <c:v>2018</c:v>
                      </c:pt>
                      <c:pt idx="2">
                        <c:v>2019</c:v>
                      </c:pt>
                      <c:pt idx="3">
                        <c:v>2020</c:v>
                      </c:pt>
                      <c:pt idx="4">
                        <c:v>2021</c:v>
                      </c:pt>
                      <c:pt idx="5">
                        <c:v>2022</c:v>
                      </c:pt>
                      <c:pt idx="6">
                        <c:v>2023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'Top Level Financial model'!$A$107:$H$107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  <c:pt idx="4">
                        <c:v>2020</c:v>
                      </c:pt>
                      <c:pt idx="5">
                        <c:v>2021</c:v>
                      </c:pt>
                      <c:pt idx="6">
                        <c:v>2022</c:v>
                      </c:pt>
                      <c:pt idx="7">
                        <c:v>2023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8273-424F-B5E0-DD4035DACAA1}"/>
                  </c:ext>
                </c:extLst>
              </c15:ser>
            </c15:filteredLineSeries>
            <c15:filteredLineSeries>
              <c15:ser>
                <c:idx val="6"/>
                <c:order val="6"/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63500" dist="38100" dir="5400000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'Top Level Financial model'!$E$19:$E$25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2017</c:v>
                      </c:pt>
                      <c:pt idx="1">
                        <c:v>2018</c:v>
                      </c:pt>
                      <c:pt idx="2">
                        <c:v>2019</c:v>
                      </c:pt>
                      <c:pt idx="3">
                        <c:v>2020</c:v>
                      </c:pt>
                      <c:pt idx="4">
                        <c:v>2021</c:v>
                      </c:pt>
                      <c:pt idx="5">
                        <c:v>2022</c:v>
                      </c:pt>
                      <c:pt idx="6">
                        <c:v>2023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'Top Level Financial model'!$A$108:$H$108</c15:sqref>
                        </c15:formulaRef>
                      </c:ext>
                    </c:extLst>
                    <c:numCache>
                      <c:formatCode>"$"#,##0</c:formatCode>
                      <c:ptCount val="8"/>
                      <c:pt idx="0" formatCode="General">
                        <c:v>0</c:v>
                      </c:pt>
                      <c:pt idx="1">
                        <c:v>765800</c:v>
                      </c:pt>
                      <c:pt idx="2">
                        <c:v>769700</c:v>
                      </c:pt>
                      <c:pt idx="3">
                        <c:v>983879</c:v>
                      </c:pt>
                      <c:pt idx="4">
                        <c:v>1213050.5300000007</c:v>
                      </c:pt>
                      <c:pt idx="5">
                        <c:v>678264.06710000057</c:v>
                      </c:pt>
                      <c:pt idx="6">
                        <c:v>940642.55179700116</c:v>
                      </c:pt>
                      <c:pt idx="7">
                        <c:v>1221387.5304227918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8273-424F-B5E0-DD4035DACAA1}"/>
                  </c:ext>
                </c:extLst>
              </c15:ser>
            </c15:filteredLineSeries>
          </c:ext>
        </c:extLst>
      </c:lineChart>
      <c:catAx>
        <c:axId val="506324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613968"/>
        <c:crosses val="autoZero"/>
        <c:auto val="1"/>
        <c:lblAlgn val="ctr"/>
        <c:lblOffset val="100"/>
        <c:noMultiLvlLbl val="0"/>
      </c:catAx>
      <c:valAx>
        <c:axId val="51461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Money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324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DC2-8F6D-44E5-9C3D-76595327499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482-D449-4735-B721-50C340F3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6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DC2-8F6D-44E5-9C3D-76595327499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482-D449-4735-B721-50C340F3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9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DC2-8F6D-44E5-9C3D-76595327499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482-D449-4735-B721-50C340F3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DC2-8F6D-44E5-9C3D-76595327499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482-D449-4735-B721-50C340F36D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4316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DC2-8F6D-44E5-9C3D-76595327499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482-D449-4735-B721-50C340F3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39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DC2-8F6D-44E5-9C3D-76595327499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482-D449-4735-B721-50C340F3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98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DC2-8F6D-44E5-9C3D-76595327499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482-D449-4735-B721-50C340F3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72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DC2-8F6D-44E5-9C3D-76595327499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482-D449-4735-B721-50C340F3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81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DC2-8F6D-44E5-9C3D-76595327499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482-D449-4735-B721-50C340F3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8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DC2-8F6D-44E5-9C3D-76595327499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482-D449-4735-B721-50C340F3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9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DC2-8F6D-44E5-9C3D-76595327499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482-D449-4735-B721-50C340F3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3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DC2-8F6D-44E5-9C3D-76595327499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482-D449-4735-B721-50C340F3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4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DC2-8F6D-44E5-9C3D-76595327499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482-D449-4735-B721-50C340F3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DC2-8F6D-44E5-9C3D-76595327499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482-D449-4735-B721-50C340F3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9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DC2-8F6D-44E5-9C3D-76595327499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482-D449-4735-B721-50C340F3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8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DC2-8F6D-44E5-9C3D-76595327499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482-D449-4735-B721-50C340F3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4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DC2-8F6D-44E5-9C3D-76595327499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482-D449-4735-B721-50C340F3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03DDC2-8F6D-44E5-9C3D-76595327499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17482-D449-4735-B721-50C340F3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28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4463-59EC-42AC-A011-4E9A693E8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Strategic Plan for Information System Department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7781E-88B0-4858-A7D1-DBFEFEC9E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Marquis Bryant</a:t>
            </a:r>
          </a:p>
          <a:p>
            <a:r>
              <a:rPr lang="en-US" dirty="0"/>
              <a:t>Info 320</a:t>
            </a:r>
          </a:p>
        </p:txBody>
      </p:sp>
    </p:spTree>
    <p:extLst>
      <p:ext uri="{BB962C8B-B14F-4D97-AF65-F5344CB8AC3E}">
        <p14:creationId xmlns:p14="http://schemas.microsoft.com/office/powerpoint/2010/main" val="57223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CA838-9DBB-4B52-B62D-6E4895BA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Hours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2CEC3B-A177-41A4-9AAE-5A338FDFBC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Decrease  in Credit hours in 2018</a:t>
            </a:r>
          </a:p>
          <a:p>
            <a:r>
              <a:rPr lang="en-US" dirty="0"/>
              <a:t>4% increase between 2018 and 2019</a:t>
            </a:r>
          </a:p>
          <a:p>
            <a:r>
              <a:rPr lang="en-US" dirty="0"/>
              <a:t>7% increase 2019 onwards 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DFD64E9-1E22-4041-85E8-F53919D137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62290654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627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129B-6C77-4E01-AF89-5429EC43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Forecasted Credit Hours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A8EF9CB-34DD-46E3-8AFD-2B747C76B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192906"/>
              </p:ext>
            </p:extLst>
          </p:nvPr>
        </p:nvGraphicFramePr>
        <p:xfrm>
          <a:off x="4784725" y="1447800"/>
          <a:ext cx="5195888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8724">
                  <a:extLst>
                    <a:ext uri="{9D8B030D-6E8A-4147-A177-3AD203B41FA5}">
                      <a16:colId xmlns:a16="http://schemas.microsoft.com/office/drawing/2014/main" val="3803360185"/>
                    </a:ext>
                  </a:extLst>
                </a:gridCol>
                <a:gridCol w="857163">
                  <a:extLst>
                    <a:ext uri="{9D8B030D-6E8A-4147-A177-3AD203B41FA5}">
                      <a16:colId xmlns:a16="http://schemas.microsoft.com/office/drawing/2014/main" val="1470547970"/>
                    </a:ext>
                  </a:extLst>
                </a:gridCol>
              </a:tblGrid>
              <a:tr h="2426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Credit Hours 2017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8988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ctr"/>
                </a:tc>
                <a:extLst>
                  <a:ext uri="{0D108BD9-81ED-4DB2-BD59-A6C34878D82A}">
                    <a16:rowId xmlns:a16="http://schemas.microsoft.com/office/drawing/2014/main" val="913928316"/>
                  </a:ext>
                </a:extLst>
              </a:tr>
              <a:tr h="2426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Credit Hours 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8742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ctr"/>
                </a:tc>
                <a:extLst>
                  <a:ext uri="{0D108BD9-81ED-4DB2-BD59-A6C34878D82A}">
                    <a16:rowId xmlns:a16="http://schemas.microsoft.com/office/drawing/2014/main" val="1122805900"/>
                  </a:ext>
                </a:extLst>
              </a:tr>
              <a:tr h="24260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extLst>
                  <a:ext uri="{0D108BD9-81ED-4DB2-BD59-A6C34878D82A}">
                    <a16:rowId xmlns:a16="http://schemas.microsoft.com/office/drawing/2014/main" val="3303154660"/>
                  </a:ext>
                </a:extLst>
              </a:tr>
              <a:tr h="2426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Undergrad Sections Taught per year by AACSB 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extLst>
                  <a:ext uri="{0D108BD9-81ED-4DB2-BD59-A6C34878D82A}">
                    <a16:rowId xmlns:a16="http://schemas.microsoft.com/office/drawing/2014/main" val="585432724"/>
                  </a:ext>
                </a:extLst>
              </a:tr>
              <a:tr h="2426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extLst>
                  <a:ext uri="{0D108BD9-81ED-4DB2-BD59-A6C34878D82A}">
                    <a16:rowId xmlns:a16="http://schemas.microsoft.com/office/drawing/2014/main" val="2712557285"/>
                  </a:ext>
                </a:extLst>
              </a:tr>
              <a:tr h="2426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extLst>
                  <a:ext uri="{0D108BD9-81ED-4DB2-BD59-A6C34878D82A}">
                    <a16:rowId xmlns:a16="http://schemas.microsoft.com/office/drawing/2014/main" val="1890306072"/>
                  </a:ext>
                </a:extLst>
              </a:tr>
              <a:tr h="2426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extLst>
                  <a:ext uri="{0D108BD9-81ED-4DB2-BD59-A6C34878D82A}">
                    <a16:rowId xmlns:a16="http://schemas.microsoft.com/office/drawing/2014/main" val="180640911"/>
                  </a:ext>
                </a:extLst>
              </a:tr>
              <a:tr h="2426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extLst>
                  <a:ext uri="{0D108BD9-81ED-4DB2-BD59-A6C34878D82A}">
                    <a16:rowId xmlns:a16="http://schemas.microsoft.com/office/drawing/2014/main" val="2507037558"/>
                  </a:ext>
                </a:extLst>
              </a:tr>
              <a:tr h="2426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Other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extLst>
                  <a:ext uri="{0D108BD9-81ED-4DB2-BD59-A6C34878D82A}">
                    <a16:rowId xmlns:a16="http://schemas.microsoft.com/office/drawing/2014/main" val="1212789687"/>
                  </a:ext>
                </a:extLst>
              </a:tr>
              <a:tr h="24260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extLst>
                  <a:ext uri="{0D108BD9-81ED-4DB2-BD59-A6C34878D82A}">
                    <a16:rowId xmlns:a16="http://schemas.microsoft.com/office/drawing/2014/main" val="975792686"/>
                  </a:ext>
                </a:extLst>
              </a:tr>
              <a:tr h="2426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Model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extLst>
                  <a:ext uri="{0D108BD9-81ED-4DB2-BD59-A6C34878D82A}">
                    <a16:rowId xmlns:a16="http://schemas.microsoft.com/office/drawing/2014/main" val="2116567172"/>
                  </a:ext>
                </a:extLst>
              </a:tr>
              <a:tr h="24260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extLst>
                  <a:ext uri="{0D108BD9-81ED-4DB2-BD59-A6C34878D82A}">
                    <a16:rowId xmlns:a16="http://schemas.microsoft.com/office/drawing/2014/main" val="2449935844"/>
                  </a:ext>
                </a:extLst>
              </a:tr>
              <a:tr h="2426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Forecasted Credit Hours 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9354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extLst>
                  <a:ext uri="{0D108BD9-81ED-4DB2-BD59-A6C34878D82A}">
                    <a16:rowId xmlns:a16="http://schemas.microsoft.com/office/drawing/2014/main" val="1099325919"/>
                  </a:ext>
                </a:extLst>
              </a:tr>
              <a:tr h="2426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Forecasted Credit Hours 2020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extLst>
                  <a:ext uri="{0D108BD9-81ED-4DB2-BD59-A6C34878D82A}">
                    <a16:rowId xmlns:a16="http://schemas.microsoft.com/office/drawing/2014/main" val="352358114"/>
                  </a:ext>
                </a:extLst>
              </a:tr>
              <a:tr h="2426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Forecasted Credit Hours 2021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10709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extLst>
                  <a:ext uri="{0D108BD9-81ED-4DB2-BD59-A6C34878D82A}">
                    <a16:rowId xmlns:a16="http://schemas.microsoft.com/office/drawing/2014/main" val="2902271850"/>
                  </a:ext>
                </a:extLst>
              </a:tr>
              <a:tr h="2426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Forecasted Credit Hours 2022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11459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extLst>
                  <a:ext uri="{0D108BD9-81ED-4DB2-BD59-A6C34878D82A}">
                    <a16:rowId xmlns:a16="http://schemas.microsoft.com/office/drawing/2014/main" val="4073520115"/>
                  </a:ext>
                </a:extLst>
              </a:tr>
              <a:tr h="2426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Forecasted Credit Hours 2023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12261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32" marB="0" anchor="b"/>
                </a:tc>
                <a:extLst>
                  <a:ext uri="{0D108BD9-81ED-4DB2-BD59-A6C34878D82A}">
                    <a16:rowId xmlns:a16="http://schemas.microsoft.com/office/drawing/2014/main" val="1206753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06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0A79-45D2-4B28-81EA-91254209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Profit/Loss Model at 7% growth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231CA-0786-4C70-BD0B-B9D86D148F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Decreased Profit in 2018 due to lower credits</a:t>
            </a:r>
          </a:p>
          <a:p>
            <a:r>
              <a:rPr lang="en-US" dirty="0"/>
              <a:t>4.2 million dollars in profit by 2023</a:t>
            </a:r>
          </a:p>
          <a:p>
            <a:r>
              <a:rPr lang="en-US" dirty="0"/>
              <a:t>Steady increasing profit  each year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27564DB-EFE7-49AD-A76B-4CE97DB50D9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83333952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407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B54A-BD38-4171-B482-87E5230E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Profit/Loss Model @ 7% cont.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4720DB-B8D9-47DA-BC47-2F0770691DD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90001202"/>
              </p:ext>
            </p:extLst>
          </p:nvPr>
        </p:nvGraphicFramePr>
        <p:xfrm>
          <a:off x="581025" y="1690688"/>
          <a:ext cx="10515599" cy="3641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390550951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22203187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412593619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238855704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68999433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22011725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4159414265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473343723"/>
                    </a:ext>
                  </a:extLst>
                </a:gridCol>
              </a:tblGrid>
              <a:tr h="73461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Undergrad Profit &amp; Loss at 7% with no AASCB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extLst>
                  <a:ext uri="{0D108BD9-81ED-4DB2-BD59-A6C34878D82A}">
                    <a16:rowId xmlns:a16="http://schemas.microsoft.com/office/drawing/2014/main" val="3969359346"/>
                  </a:ext>
                </a:extLst>
              </a:tr>
              <a:tr h="314835"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Actual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Actual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Forecast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Forecast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Forecast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Forecast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Forecast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extLst>
                  <a:ext uri="{0D108BD9-81ED-4DB2-BD59-A6C34878D82A}">
                    <a16:rowId xmlns:a16="http://schemas.microsoft.com/office/drawing/2014/main" val="3737583768"/>
                  </a:ext>
                </a:extLst>
              </a:tr>
              <a:tr h="314835"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2018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2019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2020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extLst>
                  <a:ext uri="{0D108BD9-81ED-4DB2-BD59-A6C34878D82A}">
                    <a16:rowId xmlns:a16="http://schemas.microsoft.com/office/drawing/2014/main" val="453383107"/>
                  </a:ext>
                </a:extLst>
              </a:tr>
              <a:tr h="314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Undergrad Profit (Loss</a:t>
                      </a:r>
                      <a:r>
                        <a:rPr lang="en-US" sz="400" u="none" strike="noStrike" dirty="0">
                          <a:effectLst/>
                        </a:rPr>
                        <a:t>)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$765,800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$769,700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$983,879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$1,213,051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$1,458,264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$1,720,643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$2,001,388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extLst>
                  <a:ext uri="{0D108BD9-81ED-4DB2-BD59-A6C34878D82A}">
                    <a16:rowId xmlns:a16="http://schemas.microsoft.com/office/drawing/2014/main" val="3932009102"/>
                  </a:ext>
                </a:extLst>
              </a:tr>
              <a:tr h="314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Undergrad Revenue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$3,145,800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$3,059,700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$3,273,879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$3,503,051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$3,748,264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$4,010,643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$4,291,388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extLst>
                  <a:ext uri="{0D108BD9-81ED-4DB2-BD59-A6C34878D82A}">
                    <a16:rowId xmlns:a16="http://schemas.microsoft.com/office/drawing/2014/main" val="457636217"/>
                  </a:ext>
                </a:extLst>
              </a:tr>
              <a:tr h="314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Undergrad Total Cost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$2,380,000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$2,290,000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$2,290,000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$2,290,000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$2,290,000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$2,290,000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$2,290,000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extLst>
                  <a:ext uri="{0D108BD9-81ED-4DB2-BD59-A6C34878D82A}">
                    <a16:rowId xmlns:a16="http://schemas.microsoft.com/office/drawing/2014/main" val="211258578"/>
                  </a:ext>
                </a:extLst>
              </a:tr>
              <a:tr h="314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Undergrad Fixed Cost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$250,000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$250,000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$250,000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$250,000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$250,000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$250,000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$250,000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extLst>
                  <a:ext uri="{0D108BD9-81ED-4DB2-BD59-A6C34878D82A}">
                    <a16:rowId xmlns:a16="http://schemas.microsoft.com/office/drawing/2014/main" val="3658597839"/>
                  </a:ext>
                </a:extLst>
              </a:tr>
              <a:tr h="2672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Undergrad Faculty Cost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$2,130,000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$2,040,000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$2,040,000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$2,040,000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$2,040,000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$2,040,000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$2,040,000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extLst>
                  <a:ext uri="{0D108BD9-81ED-4DB2-BD59-A6C34878D82A}">
                    <a16:rowId xmlns:a16="http://schemas.microsoft.com/office/drawing/2014/main" val="3276122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94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67D2-BCDB-4F98-9FFF-B35A97A5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Profit/ Loss Model at 7% with AACSB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C60E0-21E3-4684-8C22-30FF6321E6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Increased Faculty cost by 671,250  in 2021</a:t>
            </a:r>
          </a:p>
          <a:p>
            <a:r>
              <a:rPr lang="en-US" dirty="0"/>
              <a:t>Lower profit than without AACSB</a:t>
            </a:r>
          </a:p>
          <a:p>
            <a:r>
              <a:rPr lang="en-US" dirty="0"/>
              <a:t>Revenue exactly the same as without AACSB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58E8F37-B0B4-479A-A085-837891D5658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45426314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45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33CC-130A-439F-918A-B2C6D10F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Profit/ Loss Model at 7% with AACSB </a:t>
            </a:r>
            <a:r>
              <a:rPr lang="en-US" dirty="0" err="1"/>
              <a:t>cont</a:t>
            </a:r>
            <a:r>
              <a:rPr lang="en-US" dirty="0"/>
              <a:t>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EBDB87-EB69-4884-869E-80BCF0591F7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71136268"/>
              </p:ext>
            </p:extLst>
          </p:nvPr>
        </p:nvGraphicFramePr>
        <p:xfrm>
          <a:off x="276224" y="1343024"/>
          <a:ext cx="11630026" cy="5276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2404">
                  <a:extLst>
                    <a:ext uri="{9D8B030D-6E8A-4147-A177-3AD203B41FA5}">
                      <a16:colId xmlns:a16="http://schemas.microsoft.com/office/drawing/2014/main" val="1201245516"/>
                    </a:ext>
                  </a:extLst>
                </a:gridCol>
                <a:gridCol w="1635260">
                  <a:extLst>
                    <a:ext uri="{9D8B030D-6E8A-4147-A177-3AD203B41FA5}">
                      <a16:colId xmlns:a16="http://schemas.microsoft.com/office/drawing/2014/main" val="117037674"/>
                    </a:ext>
                  </a:extLst>
                </a:gridCol>
                <a:gridCol w="1583030">
                  <a:extLst>
                    <a:ext uri="{9D8B030D-6E8A-4147-A177-3AD203B41FA5}">
                      <a16:colId xmlns:a16="http://schemas.microsoft.com/office/drawing/2014/main" val="3300951538"/>
                    </a:ext>
                  </a:extLst>
                </a:gridCol>
                <a:gridCol w="879954">
                  <a:extLst>
                    <a:ext uri="{9D8B030D-6E8A-4147-A177-3AD203B41FA5}">
                      <a16:colId xmlns:a16="http://schemas.microsoft.com/office/drawing/2014/main" val="1841581662"/>
                    </a:ext>
                  </a:extLst>
                </a:gridCol>
                <a:gridCol w="948854">
                  <a:extLst>
                    <a:ext uri="{9D8B030D-6E8A-4147-A177-3AD203B41FA5}">
                      <a16:colId xmlns:a16="http://schemas.microsoft.com/office/drawing/2014/main" val="3162140161"/>
                    </a:ext>
                  </a:extLst>
                </a:gridCol>
                <a:gridCol w="1105166">
                  <a:extLst>
                    <a:ext uri="{9D8B030D-6E8A-4147-A177-3AD203B41FA5}">
                      <a16:colId xmlns:a16="http://schemas.microsoft.com/office/drawing/2014/main" val="1438812411"/>
                    </a:ext>
                  </a:extLst>
                </a:gridCol>
                <a:gridCol w="1105166">
                  <a:extLst>
                    <a:ext uri="{9D8B030D-6E8A-4147-A177-3AD203B41FA5}">
                      <a16:colId xmlns:a16="http://schemas.microsoft.com/office/drawing/2014/main" val="757973056"/>
                    </a:ext>
                  </a:extLst>
                </a:gridCol>
                <a:gridCol w="900192">
                  <a:extLst>
                    <a:ext uri="{9D8B030D-6E8A-4147-A177-3AD203B41FA5}">
                      <a16:colId xmlns:a16="http://schemas.microsoft.com/office/drawing/2014/main" val="228806510"/>
                    </a:ext>
                  </a:extLst>
                </a:gridCol>
              </a:tblGrid>
              <a:tr h="284345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Undergrad Profit &amp; Loss at 7% with  AASCB requirements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extLst>
                  <a:ext uri="{0D108BD9-81ED-4DB2-BD59-A6C34878D82A}">
                    <a16:rowId xmlns:a16="http://schemas.microsoft.com/office/drawing/2014/main" val="1405148785"/>
                  </a:ext>
                </a:extLst>
              </a:tr>
              <a:tr h="400407"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Actual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Actual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Forecast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Forecast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Forecast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Forecast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Forecast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extLst>
                  <a:ext uri="{0D108BD9-81ED-4DB2-BD59-A6C34878D82A}">
                    <a16:rowId xmlns:a16="http://schemas.microsoft.com/office/drawing/2014/main" val="2658565687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2017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2018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2019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extLst>
                  <a:ext uri="{0D108BD9-81ED-4DB2-BD59-A6C34878D82A}">
                    <a16:rowId xmlns:a16="http://schemas.microsoft.com/office/drawing/2014/main" val="1122157698"/>
                  </a:ext>
                </a:extLst>
              </a:tr>
              <a:tr h="59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Undergrad Profit (Loss)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$765,800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$769,700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$983,879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$1,213,051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$678,264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$940,643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$1,221,388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extLst>
                  <a:ext uri="{0D108BD9-81ED-4DB2-BD59-A6C34878D82A}">
                    <a16:rowId xmlns:a16="http://schemas.microsoft.com/office/drawing/2014/main" val="122151947"/>
                  </a:ext>
                </a:extLst>
              </a:tr>
              <a:tr h="59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Undergrad Revenue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$3,145,800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$3,059,700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$3,273,879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$3,503,051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$3,748,264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$4,010,643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$4,291,388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extLst>
                  <a:ext uri="{0D108BD9-81ED-4DB2-BD59-A6C34878D82A}">
                    <a16:rowId xmlns:a16="http://schemas.microsoft.com/office/drawing/2014/main" val="1758389864"/>
                  </a:ext>
                </a:extLst>
              </a:tr>
              <a:tr h="1196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Undergrad Total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2,380,000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$ 2,290,000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1844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$ 2,290,000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1844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$ 2,290,000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1844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$ 3,070,000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1844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$ 3,070,000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1844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$ 3,070,000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1844" marR="2803" marT="2803" marB="0" anchor="b"/>
                </a:tc>
                <a:extLst>
                  <a:ext uri="{0D108BD9-81ED-4DB2-BD59-A6C34878D82A}">
                    <a16:rowId xmlns:a16="http://schemas.microsoft.com/office/drawing/2014/main" val="865020280"/>
                  </a:ext>
                </a:extLst>
              </a:tr>
              <a:tr h="1395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Undergrad Fixed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$ 250,000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563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$ 250,000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485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$ 250,000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485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$ 250,000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485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$ 250,000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485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$ 250,000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485" marR="2803" marT="2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$ 250,000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485" marR="2803" marT="2803" marB="0" anchor="b"/>
                </a:tc>
                <a:extLst>
                  <a:ext uri="{0D108BD9-81ED-4DB2-BD59-A6C34878D82A}">
                    <a16:rowId xmlns:a16="http://schemas.microsoft.com/office/drawing/2014/main" val="2641562669"/>
                  </a:ext>
                </a:extLst>
              </a:tr>
              <a:tr h="59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Undergrad Faculty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$2,130,000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$2,040,000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$2,040,000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$2,040,000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$2,820,000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$2,820,000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$2,820,000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3" marR="2803" marT="2803" marB="0" anchor="b"/>
                </a:tc>
                <a:extLst>
                  <a:ext uri="{0D108BD9-81ED-4DB2-BD59-A6C34878D82A}">
                    <a16:rowId xmlns:a16="http://schemas.microsoft.com/office/drawing/2014/main" val="375539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24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6C63-E64E-41CD-BDFC-1B5B58B9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two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A3CA-9816-4295-8B36-9D1F4CB648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Decrease in Profit 4 yrs. for the model with AACSB </a:t>
            </a:r>
          </a:p>
          <a:p>
            <a:r>
              <a:rPr lang="en-US" dirty="0"/>
              <a:t>Without AACSB has highest profit overall </a:t>
            </a:r>
          </a:p>
          <a:p>
            <a:r>
              <a:rPr lang="en-US" dirty="0"/>
              <a:t>Both revenues are same during this seven year period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393E081-78D5-4D88-938A-54D2EDADFEC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789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465</Words>
  <Application>Microsoft Office PowerPoint</Application>
  <PresentationFormat>Widescreen</PresentationFormat>
  <Paragraphs>170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Strategic Plan for Information System Department </vt:lpstr>
      <vt:lpstr>Credit Hours </vt:lpstr>
      <vt:lpstr>Model for Forecasted Credit Hours</vt:lpstr>
      <vt:lpstr>Profit/Loss Model at 7% growth </vt:lpstr>
      <vt:lpstr>Profit/Loss Model @ 7% cont.</vt:lpstr>
      <vt:lpstr>Profit/ Loss Model at 7% with AACSB</vt:lpstr>
      <vt:lpstr>Profit/ Loss Model at 7% with AACSB cont </vt:lpstr>
      <vt:lpstr>Comparison between two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Plan for Information System Department </dc:title>
  <dc:creator>marquis bryant</dc:creator>
  <cp:lastModifiedBy>marquis bryant</cp:lastModifiedBy>
  <cp:revision>8</cp:revision>
  <dcterms:created xsi:type="dcterms:W3CDTF">2018-12-14T04:59:27Z</dcterms:created>
  <dcterms:modified xsi:type="dcterms:W3CDTF">2018-12-14T06:24:35Z</dcterms:modified>
</cp:coreProperties>
</file>