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4660"/>
  </p:normalViewPr>
  <p:slideViewPr>
    <p:cSldViewPr>
      <p:cViewPr>
        <p:scale>
          <a:sx n="45" d="100"/>
          <a:sy n="45" d="100"/>
        </p:scale>
        <p:origin x="384" y="5904"/>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3/24/16</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Long </a:t>
            </a:r>
            <a:r>
              <a:rPr lang="en-US" smtClean="0"/>
              <a:t>tail distribution </a:t>
            </a:r>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3/24/16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3/24/16</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4.tif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5679400" y="20955000"/>
            <a:ext cx="11640775" cy="6553200"/>
            <a:chOff x="762000" y="228598"/>
            <a:chExt cx="3276600" cy="4661535"/>
          </a:xfrm>
        </p:grpSpPr>
        <p:sp>
          <p:nvSpPr>
            <p:cNvPr id="11" name="Rectangle 10"/>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73"/>
          <p:cNvGrpSpPr/>
          <p:nvPr/>
        </p:nvGrpSpPr>
        <p:grpSpPr>
          <a:xfrm>
            <a:off x="14068074" y="15526050"/>
            <a:ext cx="11049000" cy="5867400"/>
            <a:chOff x="762000" y="228598"/>
            <a:chExt cx="3276600" cy="4661535"/>
          </a:xfrm>
        </p:grpSpPr>
        <p:sp>
          <p:nvSpPr>
            <p:cNvPr id="17" name="Rectangle 16"/>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73"/>
          <p:cNvGrpSpPr/>
          <p:nvPr/>
        </p:nvGrpSpPr>
        <p:grpSpPr>
          <a:xfrm>
            <a:off x="14173200" y="22250400"/>
            <a:ext cx="10896600" cy="7315200"/>
            <a:chOff x="762000" y="228598"/>
            <a:chExt cx="3276600" cy="4661535"/>
          </a:xfrm>
        </p:grpSpPr>
        <p:sp>
          <p:nvSpPr>
            <p:cNvPr id="20" name="Rectangle 19"/>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0"/>
            <a:chOff x="687701" y="4191000"/>
            <a:chExt cx="12571099" cy="13487400"/>
          </a:xfrm>
        </p:grpSpPr>
        <p:grpSp>
          <p:nvGrpSpPr>
            <p:cNvPr id="22" name="Group 21"/>
            <p:cNvGrpSpPr/>
            <p:nvPr/>
          </p:nvGrpSpPr>
          <p:grpSpPr>
            <a:xfrm>
              <a:off x="687701" y="4191000"/>
              <a:ext cx="12571099" cy="13487400"/>
              <a:chOff x="762000" y="228600"/>
              <a:chExt cx="3276600" cy="4114800"/>
            </a:xfrm>
          </p:grpSpPr>
          <p:sp>
            <p:nvSpPr>
              <p:cNvPr id="23" name="Rectangle 22"/>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9669293"/>
            </a:xfrm>
            <a:prstGeom prst="rect">
              <a:avLst/>
            </a:prstGeom>
            <a:noFill/>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just"/>
              <a:endParaRPr lang="en-US" sz="2800" dirty="0" smtClean="0"/>
            </a:p>
            <a:p>
              <a:pPr algn="just"/>
              <a:endParaRPr lang="en-US" sz="2800" dirty="0"/>
            </a:p>
            <a:p>
              <a:pPr algn="just"/>
              <a:r>
                <a:rPr lang="en-US" sz="2800" dirty="0" smtClean="0"/>
                <a:t>The robustness of intracellular gene networks reflects cell’s ability to maintain homeostasis in the face of changing environments. One way to measure robustness is the ratio of standard deviation to the mean, known as the coefficient of variation (CV). Large CV indicates a wide range of changes in the internal states of a system and hence less robust. Small CV indicates a narrow range of changes in the internal states of a system and hence a fairly robust system. Here, we focus on the robustness of intracellular gene networks in </a:t>
              </a:r>
              <a:r>
                <a:rPr lang="en-US" sz="2800" dirty="0" smtClean="0"/>
                <a:t>in </a:t>
              </a:r>
              <a:r>
                <a:rPr lang="en-US" sz="2800" dirty="0" smtClean="0"/>
                <a:t>the model organism of </a:t>
              </a:r>
              <a:r>
                <a:rPr lang="en-US" sz="2800" i="1" dirty="0" smtClean="0"/>
                <a:t>Saccharomyces </a:t>
              </a:r>
              <a:r>
                <a:rPr lang="en-US" sz="2800" i="1" dirty="0" err="1" smtClean="0"/>
                <a:t>cerevisiae</a:t>
              </a:r>
              <a:r>
                <a:rPr lang="en-US" sz="2800" dirty="0" smtClean="0"/>
                <a:t>. We obtained a number of gene expression data sets from NCBI GEO, and estimat</a:t>
              </a:r>
              <a:r>
                <a:rPr lang="en-US" sz="2800" dirty="0" smtClean="0"/>
                <a:t>e CV for every gene. We found that the distribution of CV by genes is skewed, with majority of genes with very small CV values, but a small number of genes with extremely CV values. Hence, majority of the genes have robust gene expression levels despite environmental changes. </a:t>
              </a:r>
              <a:endParaRPr lang="en-US" sz="2800" dirty="0"/>
            </a:p>
          </p:txBody>
        </p:sp>
      </p:grpSp>
      <p:grpSp>
        <p:nvGrpSpPr>
          <p:cNvPr id="26" name="Group 25"/>
          <p:cNvGrpSpPr/>
          <p:nvPr/>
        </p:nvGrpSpPr>
        <p:grpSpPr>
          <a:xfrm>
            <a:off x="25679400" y="4267200"/>
            <a:ext cx="11506200" cy="7772400"/>
            <a:chOff x="762000" y="228600"/>
            <a:chExt cx="3276600" cy="4114800"/>
          </a:xfrm>
        </p:grpSpPr>
        <p:sp>
          <p:nvSpPr>
            <p:cNvPr id="27" name="Rectangle 26"/>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5828155" y="5181600"/>
            <a:ext cx="8233245"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716000" y="4267200"/>
            <a:ext cx="11674140" cy="1043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Design of the Study</a:t>
              </a:r>
              <a:endParaRPr lang="en-US" sz="4400" b="1" dirty="0" smtClean="0">
                <a:solidFill>
                  <a:schemeClr val="tx2">
                    <a:lumMod val="75000"/>
                  </a:schemeClr>
                </a:solidFill>
                <a:latin typeface="Arial" pitchFamily="34" charset="0"/>
                <a:cs typeface="Arial" pitchFamily="34" charset="0"/>
              </a:endParaRPr>
            </a:p>
            <a:p>
              <a:endParaRPr lang="en-US" sz="5500" b="1" dirty="0" smtClean="0">
                <a:solidFill>
                  <a:schemeClr val="tx2">
                    <a:lumMod val="75000"/>
                  </a:schemeClr>
                </a:solidFill>
                <a:latin typeface="Arial"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Estimate gene expression robustness from </a:t>
              </a:r>
              <a:r>
                <a:rPr lang="en-US" sz="6700" b="1" dirty="0" err="1" smtClean="0">
                  <a:solidFill>
                    <a:srgbClr val="000000"/>
                  </a:solidFill>
                  <a:latin typeface="Arial" pitchFamily="34" charset="0"/>
                  <a:cs typeface="Arial" pitchFamily="34" charset="0"/>
                </a:rPr>
                <a:t>microarry</a:t>
              </a:r>
              <a:r>
                <a:rPr lang="en-US" sz="6700" b="1" dirty="0" smtClean="0">
                  <a:solidFill>
                    <a:srgbClr val="000000"/>
                  </a:solidFill>
                  <a:latin typeface="Arial" pitchFamily="34" charset="0"/>
                  <a:cs typeface="Arial" pitchFamily="34" charset="0"/>
                </a:rPr>
                <a:t> expression data sets in Saccharomyces cerevisiae.</a:t>
              </a:r>
            </a:p>
            <a:p>
              <a:pPr algn="ctr"/>
              <a:r>
                <a:rPr lang="en-US" sz="4000" dirty="0" smtClean="0"/>
                <a:t>Ashlee Beverett; Jayden Le Blanc; Nilin Gupta; 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no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noFill/>
              <a:miter lim="800000"/>
              <a:headEnd/>
              <a:tailEnd/>
            </a:ln>
          </p:spPr>
        </p:pic>
      </p:grpSp>
      <p:sp>
        <p:nvSpPr>
          <p:cNvPr id="610" name="TextBox 609"/>
          <p:cNvSpPr txBox="1"/>
          <p:nvPr/>
        </p:nvSpPr>
        <p:spPr>
          <a:xfrm>
            <a:off x="14020800" y="22174200"/>
            <a:ext cx="106680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p:txBody>
      </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grpSp>
        <p:nvGrpSpPr>
          <p:cNvPr id="189" name="Group 188"/>
          <p:cNvGrpSpPr/>
          <p:nvPr/>
        </p:nvGrpSpPr>
        <p:grpSpPr>
          <a:xfrm>
            <a:off x="25603200" y="28879800"/>
            <a:ext cx="11506200" cy="5943600"/>
            <a:chOff x="14020800" y="29337000"/>
            <a:chExt cx="10896600" cy="6477000"/>
          </a:xfrm>
        </p:grpSpPr>
        <p:grpSp>
          <p:nvGrpSpPr>
            <p:cNvPr id="4" name="Group 3"/>
            <p:cNvGrpSpPr/>
            <p:nvPr/>
          </p:nvGrpSpPr>
          <p:grpSpPr>
            <a:xfrm>
              <a:off x="14020800" y="29337000"/>
              <a:ext cx="10896600" cy="6477000"/>
              <a:chOff x="756456" y="131781"/>
              <a:chExt cx="3282144" cy="4114800"/>
            </a:xfrm>
          </p:grpSpPr>
          <p:sp>
            <p:nvSpPr>
              <p:cNvPr id="5" name="Rectangle 4"/>
              <p:cNvSpPr/>
              <p:nvPr/>
            </p:nvSpPr>
            <p:spPr>
              <a:xfrm>
                <a:off x="756456" y="131781"/>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p:cNvSpPr/>
              <p:nvPr/>
            </p:nvSpPr>
            <p:spPr>
              <a:xfrm>
                <a:off x="822986" y="277009"/>
                <a:ext cx="3149084" cy="387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632" name="TextBox 631"/>
            <p:cNvSpPr txBox="1"/>
            <p:nvPr/>
          </p:nvSpPr>
          <p:spPr>
            <a:xfrm>
              <a:off x="14551602" y="29870400"/>
              <a:ext cx="9984798" cy="3639375"/>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endParaRPr lang="en-US" sz="2800" b="1" dirty="0" smtClean="0">
                <a:solidFill>
                  <a:schemeClr val="tx2">
                    <a:lumMod val="75000"/>
                  </a:schemeClr>
                </a:solidFill>
                <a:latin typeface="Arial" pitchFamily="34" charset="0"/>
                <a:cs typeface="Arial" pitchFamily="34" charset="0"/>
              </a:endParaRPr>
            </a:p>
            <a:p>
              <a:r>
                <a:rPr lang="en-US" sz="2800" dirty="0" smtClean="0">
                  <a:latin typeface="Times New Roman" pitchFamily="18" charset="0"/>
                  <a:cs typeface="Times New Roman" pitchFamily="18" charset="0"/>
                </a:rPr>
                <a:t>1sdfgsdfgs</a:t>
              </a:r>
              <a:endParaRPr lang="en-US" sz="2800" b="1" dirty="0">
                <a:latin typeface="Times New Roman" pitchFamily="18" charset="0"/>
                <a:cs typeface="Times New Roman" pitchFamily="18" charset="0"/>
              </a:endParaRPr>
            </a:p>
            <a:p>
              <a:endParaRPr lang="en-US" sz="2800" b="1" dirty="0" smtClean="0">
                <a:solidFill>
                  <a:schemeClr val="tx2">
                    <a:lumMod val="75000"/>
                  </a:schemeClr>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2. </a:t>
              </a:r>
              <a:r>
                <a:rPr lang="en-US" sz="2800" dirty="0" err="1" smtClean="0">
                  <a:latin typeface="Times New Roman" pitchFamily="18" charset="0"/>
                  <a:cs typeface="Times New Roman" pitchFamily="18" charset="0"/>
                </a:rPr>
                <a:t>asdgasdgsdfg</a:t>
              </a:r>
              <a:endParaRPr lang="en-US" sz="2800" dirty="0" smtClean="0">
                <a:latin typeface="Times New Roman" pitchFamily="18" charset="0"/>
                <a:cs typeface="Times New Roman" pitchFamily="18" charset="0"/>
              </a:endParaRPr>
            </a:p>
            <a:p>
              <a:pPr marL="457200" indent="-457200">
                <a:buFont typeface="+mj-lt"/>
                <a:buAutoNum type="arabicPeriod"/>
              </a:pPr>
              <a:endParaRPr lang="en-US" sz="2800" dirty="0">
                <a:latin typeface="Arial" pitchFamily="34" charset="0"/>
                <a:cs typeface="Arial" pitchFamily="34" charset="0"/>
              </a:endParaRPr>
            </a:p>
            <a:p>
              <a:pPr marL="457200" indent="-457200">
                <a:buFont typeface="+mj-lt"/>
                <a:buAutoNum type="arabicPeriod"/>
              </a:pPr>
              <a:endParaRPr lang="en-US" sz="2800" dirty="0"/>
            </a:p>
          </p:txBody>
        </p:sp>
      </p:grpSp>
      <p:grpSp>
        <p:nvGrpSpPr>
          <p:cNvPr id="217" name="Group 216"/>
          <p:cNvGrpSpPr/>
          <p:nvPr/>
        </p:nvGrpSpPr>
        <p:grpSpPr>
          <a:xfrm>
            <a:off x="14020800" y="30632400"/>
            <a:ext cx="10896600" cy="4191000"/>
            <a:chOff x="838200" y="31699200"/>
            <a:chExt cx="12420600" cy="4191000"/>
          </a:xfrm>
        </p:grpSpPr>
        <p:grpSp>
          <p:nvGrpSpPr>
            <p:cNvPr id="7" name="Group 6"/>
            <p:cNvGrpSpPr/>
            <p:nvPr/>
          </p:nvGrpSpPr>
          <p:grpSpPr>
            <a:xfrm>
              <a:off x="838200" y="31699200"/>
              <a:ext cx="12420600" cy="4191000"/>
              <a:chOff x="756456" y="228600"/>
              <a:chExt cx="3282144" cy="4114800"/>
            </a:xfrm>
          </p:grpSpPr>
          <p:sp>
            <p:nvSpPr>
              <p:cNvPr id="8" name="Rectangle 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3" name="TextBox 632"/>
            <p:cNvSpPr txBox="1"/>
            <p:nvPr/>
          </p:nvSpPr>
          <p:spPr>
            <a:xfrm>
              <a:off x="1295400" y="32080200"/>
              <a:ext cx="11277600" cy="2724109"/>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a:t>
              </a:r>
            </a:p>
            <a:p>
              <a:endParaRPr lang="en-US" sz="3200" dirty="0" smtClean="0">
                <a:latin typeface="Arial" pitchFamily="34" charset="0"/>
                <a:cs typeface="Arial" pitchFamily="34" charset="0"/>
              </a:endParaRPr>
            </a:p>
            <a:p>
              <a:pPr algn="just"/>
              <a:r>
                <a:rPr lang="en-US" sz="3200" dirty="0" smtClean="0">
                  <a:latin typeface="Times New Roman" pitchFamily="18" charset="0"/>
                  <a:cs typeface="Times New Roman" pitchFamily="18" charset="0"/>
                </a:rPr>
                <a:t>Funding: We would like to give our thanks and appreciation for a  seed grant from the Spelman CHDRE Award from the NCMHD (Grant number 5P20MD000315-05),  NSF RUI 1022294. </a:t>
              </a:r>
              <a:endParaRPr lang="en-US" sz="3200" b="1" dirty="0" smtClean="0">
                <a:solidFill>
                  <a:schemeClr val="tx2">
                    <a:lumMod val="75000"/>
                  </a:schemeClr>
                </a:solidFill>
                <a:latin typeface="Arial" pitchFamily="34" charset="0"/>
                <a:cs typeface="Arial" pitchFamily="34" charset="0"/>
              </a:endParaRPr>
            </a:p>
          </p:txBody>
        </p:sp>
      </p:grpSp>
      <p:sp>
        <p:nvSpPr>
          <p:cNvPr id="637" name="TextBox 636"/>
          <p:cNvSpPr txBox="1"/>
          <p:nvPr/>
        </p:nvSpPr>
        <p:spPr>
          <a:xfrm>
            <a:off x="26365200" y="21564600"/>
            <a:ext cx="10668000" cy="4262992"/>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Conclusions</a:t>
            </a:r>
          </a:p>
          <a:p>
            <a:endParaRPr lang="en-US" sz="4400" b="1" dirty="0">
              <a:solidFill>
                <a:schemeClr val="tx2">
                  <a:lumMod val="75000"/>
                </a:schemeClr>
              </a:solidFill>
              <a:latin typeface="Arial" pitchFamily="34" charset="0"/>
              <a:cs typeface="Arial" pitchFamily="34" charset="0"/>
            </a:endParaRPr>
          </a:p>
          <a:p>
            <a:endParaRPr lang="en-US" sz="4400" b="1" dirty="0" smtClean="0">
              <a:solidFill>
                <a:schemeClr val="tx2">
                  <a:lumMod val="75000"/>
                </a:schemeClr>
              </a:solidFill>
              <a:latin typeface="Arial" pitchFamily="34" charset="0"/>
              <a:cs typeface="Arial" pitchFamily="34" charset="0"/>
            </a:endParaRPr>
          </a:p>
          <a:p>
            <a:pPr algn="just"/>
            <a:r>
              <a:rPr lang="en-US" sz="3200" dirty="0">
                <a:latin typeface="Times New Roman" pitchFamily="18" charset="0"/>
                <a:cs typeface="Times New Roman" pitchFamily="18" charset="0"/>
              </a:rPr>
              <a:t>In conclusion, </a:t>
            </a:r>
            <a:r>
              <a:rPr lang="en-US" sz="3200" dirty="0" err="1" smtClean="0">
                <a:latin typeface="Times New Roman" pitchFamily="18" charset="0"/>
                <a:cs typeface="Times New Roman" pitchFamily="18" charset="0"/>
              </a:rPr>
              <a:t>dfgsdfgsdfgsdfg</a:t>
            </a:r>
            <a:r>
              <a:rPr lang="en-US" sz="3200" dirty="0" smtClean="0">
                <a:latin typeface="Times New Roman" pitchFamily="18" charset="0"/>
                <a:cs typeface="Times New Roman" pitchFamily="18" charset="0"/>
              </a:rPr>
              <a:t>.</a:t>
            </a:r>
            <a:endParaRPr lang="en-US" sz="3200" dirty="0">
              <a:solidFill>
                <a:schemeClr val="tx2">
                  <a:lumMod val="75000"/>
                </a:schemeClr>
              </a:solidFill>
              <a:latin typeface="Times New Roman" pitchFamily="18" charset="0"/>
              <a:cs typeface="Times New Roman" pitchFamily="18" charset="0"/>
            </a:endParaRPr>
          </a:p>
          <a:p>
            <a:endParaRPr lang="en-US" sz="4400" b="1" dirty="0" smtClean="0">
              <a:solidFill>
                <a:schemeClr val="tx2">
                  <a:lumMod val="75000"/>
                </a:schemeClr>
              </a:solidFill>
              <a:latin typeface="Arial" pitchFamily="34" charset="0"/>
              <a:cs typeface="Arial" pitchFamily="34" charset="0"/>
            </a:endParaRPr>
          </a:p>
          <a:p>
            <a:r>
              <a:rPr lang="en-US" sz="3200" b="1" dirty="0" smtClean="0">
                <a:solidFill>
                  <a:schemeClr val="tx2">
                    <a:lumMod val="75000"/>
                  </a:schemeClr>
                </a:solidFill>
                <a:latin typeface="Arial" pitchFamily="34" charset="0"/>
                <a:cs typeface="Arial" pitchFamily="34" charset="0"/>
              </a:rPr>
              <a:t>-- long tail distribution skewed to the right  </a:t>
            </a:r>
          </a:p>
          <a:p>
            <a:endParaRPr lang="en-US" sz="3200" b="1" dirty="0" smtClean="0">
              <a:solidFill>
                <a:schemeClr val="tx2">
                  <a:lumMod val="75000"/>
                </a:schemeClr>
              </a:solidFill>
              <a:latin typeface="Arial" pitchFamily="34" charset="0"/>
              <a:cs typeface="Arial" pitchFamily="34" charset="0"/>
            </a:endParaRPr>
          </a:p>
        </p:txBody>
      </p:sp>
      <p:grpSp>
        <p:nvGrpSpPr>
          <p:cNvPr id="183" name="Group 182"/>
          <p:cNvGrpSpPr/>
          <p:nvPr/>
        </p:nvGrpSpPr>
        <p:grpSpPr>
          <a:xfrm>
            <a:off x="685800" y="15240000"/>
            <a:ext cx="13258800" cy="8153400"/>
            <a:chOff x="13730252" y="4800600"/>
            <a:chExt cx="11674140" cy="9829800"/>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674140" cy="128588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endParaRPr lang="en-US" sz="5500" b="1" dirty="0" smtClean="0">
                <a:solidFill>
                  <a:schemeClr val="tx2">
                    <a:lumMod val="75000"/>
                  </a:schemeClr>
                </a:solidFill>
                <a:latin typeface="Arial"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sp>
        <p:nvSpPr>
          <p:cNvPr id="193" name="TextBox 13"/>
          <p:cNvSpPr txBox="1"/>
          <p:nvPr/>
        </p:nvSpPr>
        <p:spPr>
          <a:xfrm>
            <a:off x="3200400" y="17754600"/>
            <a:ext cx="438437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Robustness of gene network</a:t>
            </a:r>
            <a:endParaRPr lang="en-US" sz="2400" b="1" dirty="0">
              <a:solidFill>
                <a:srgbClr val="FF0000"/>
              </a:solidFill>
              <a:latin typeface="Arial" pitchFamily="34" charset="0"/>
              <a:cs typeface="Arial" pitchFamily="34" charset="0"/>
            </a:endParaRPr>
          </a:p>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sp>
        <p:nvSpPr>
          <p:cNvPr id="201" name="TextBox 200"/>
          <p:cNvSpPr txBox="1"/>
          <p:nvPr/>
        </p:nvSpPr>
        <p:spPr>
          <a:xfrm>
            <a:off x="8686800" y="17602200"/>
            <a:ext cx="3352800" cy="1200328"/>
          </a:xfrm>
          <a:prstGeom prst="rect">
            <a:avLst/>
          </a:prstGeom>
          <a:noFill/>
        </p:spPr>
        <p:txBody>
          <a:bodyPr wrap="square" rtlCol="0">
            <a:spAutoFit/>
          </a:bodyPr>
          <a:lstStyle/>
          <a:p>
            <a:pPr algn="l" fontAlgn="auto">
              <a:spcBef>
                <a:spcPts val="0"/>
              </a:spcBef>
              <a:spcAft>
                <a:spcPts val="0"/>
              </a:spcAft>
            </a:pPr>
            <a:r>
              <a:rPr lang="en-US" sz="2400" b="1" dirty="0" smtClean="0">
                <a:solidFill>
                  <a:prstClr val="black"/>
                </a:solidFill>
                <a:latin typeface="Arial" pitchFamily="34" charset="0"/>
                <a:ea typeface="+mn-ea"/>
                <a:cs typeface="Arial" pitchFamily="34" charset="0"/>
              </a:rPr>
              <a:t>Fluctuation of gene expression levels in different conditions</a:t>
            </a:r>
            <a:endParaRPr lang="en-US" sz="2400" b="1" dirty="0">
              <a:solidFill>
                <a:prstClr val="black"/>
              </a:solidFill>
              <a:latin typeface="Arial" pitchFamily="34" charset="0"/>
              <a:ea typeface="+mn-ea"/>
              <a:cs typeface="Arial" pitchFamily="34" charset="0"/>
            </a:endParaRPr>
          </a:p>
        </p:txBody>
      </p:sp>
      <p:cxnSp>
        <p:nvCxnSpPr>
          <p:cNvPr id="202" name="Straight Arrow Connector 201"/>
          <p:cNvCxnSpPr/>
          <p:nvPr/>
        </p:nvCxnSpPr>
        <p:spPr>
          <a:xfrm>
            <a:off x="6022329" y="22172859"/>
            <a:ext cx="838282" cy="13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5" name="TextBox 33"/>
          <p:cNvSpPr txBox="1"/>
          <p:nvPr/>
        </p:nvSpPr>
        <p:spPr>
          <a:xfrm>
            <a:off x="3505200" y="19431000"/>
            <a:ext cx="2875245" cy="7873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Cellular aging</a:t>
            </a:r>
            <a:endParaRPr lang="en-US" sz="2400" b="1" dirty="0">
              <a:solidFill>
                <a:srgbClr val="00B050"/>
              </a:solidFill>
              <a:latin typeface="Arial" pitchFamily="34" charset="0"/>
              <a:cs typeface="Arial" pitchFamily="34" charset="0"/>
            </a:endParaRPr>
          </a:p>
        </p:txBody>
      </p:sp>
      <p:cxnSp>
        <p:nvCxnSpPr>
          <p:cNvPr id="208" name="Straight Arrow Connector 207"/>
          <p:cNvCxnSpPr/>
          <p:nvPr/>
        </p:nvCxnSpPr>
        <p:spPr>
          <a:xfrm rot="16200000" flipV="1">
            <a:off x="4595065" y="18902428"/>
            <a:ext cx="577596" cy="6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H="1">
            <a:off x="7620000" y="17983200"/>
            <a:ext cx="1371601"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934810"/>
              <a:ext cx="10134600" cy="199023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 Ability of cells to maintain homeostasis in the presence of genetic, environmental, and stochastic variations. </a:t>
              </a:r>
            </a:p>
            <a:p>
              <a:pPr defTabSz="3857122" fontAlgn="base">
                <a:spcBef>
                  <a:spcPct val="0"/>
                </a:spcBef>
                <a:spcAft>
                  <a:spcPct val="0"/>
                </a:spcAft>
              </a:pPr>
              <a:endParaRPr lang="en-US" sz="2400" b="1" dirty="0" smtClean="0">
                <a:latin typeface="Arial" pitchFamily="34" charset="0"/>
                <a:ea typeface="Calibri" pitchFamily="34" charset="0"/>
                <a:cs typeface="Arial" pitchFamily="34" charset="0"/>
              </a:endParaRPr>
            </a:p>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5"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6"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4582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200"/>
            <a:ext cx="12573000" cy="2133600"/>
            <a:chOff x="838200" y="31699200"/>
            <a:chExt cx="12420600" cy="4191000"/>
          </a:xfrm>
        </p:grpSpPr>
        <p:grpSp>
          <p:nvGrpSpPr>
            <p:cNvPr id="226" name="Group 6"/>
            <p:cNvGrpSpPr/>
            <p:nvPr/>
          </p:nvGrpSpPr>
          <p:grpSpPr>
            <a:xfrm>
              <a:off x="838200" y="31699200"/>
              <a:ext cx="12420600" cy="4191000"/>
              <a:chOff x="756456" y="228600"/>
              <a:chExt cx="3282144" cy="4114800"/>
            </a:xfrm>
          </p:grpSpPr>
          <p:sp>
            <p:nvSpPr>
              <p:cNvPr id="228" name="Rectangle 22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2449036"/>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dirty="0" err="1" smtClean="0">
                  <a:latin typeface="Times New Roman" pitchFamily="18" charset="0"/>
                  <a:cs typeface="Times New Roman" pitchFamily="18" charset="0"/>
                </a:rPr>
                <a:t>asdfasdfasdf</a:t>
              </a:r>
              <a:r>
                <a:rPr lang="en-US" sz="3200" dirty="0" smtClean="0">
                  <a:latin typeface="Times New Roman" pitchFamily="18" charset="0"/>
                  <a:cs typeface="Times New Roman" pitchFamily="18" charset="0"/>
                </a:rPr>
                <a:t>. </a:t>
              </a:r>
              <a:endParaRPr lang="en-US" sz="3200" b="1" dirty="0" smtClean="0">
                <a:solidFill>
                  <a:schemeClr val="tx2">
                    <a:lumMod val="75000"/>
                  </a:schemeClr>
                </a:solidFill>
                <a:latin typeface="Arial" pitchFamily="34" charset="0"/>
                <a:cs typeface="Arial" pitchFamily="34" charset="0"/>
              </a:endParaRPr>
            </a:p>
          </p:txBody>
        </p:sp>
      </p:grpSp>
      <p:sp>
        <p:nvSpPr>
          <p:cNvPr id="294" name="TextBox 293"/>
          <p:cNvSpPr txBox="1"/>
          <p:nvPr/>
        </p:nvSpPr>
        <p:spPr>
          <a:xfrm>
            <a:off x="14706600" y="102870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 and Methods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478000" y="11506200"/>
            <a:ext cx="9905999" cy="2174583"/>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dirty="0" smtClean="0">
              <a:latin typeface="Arial" pitchFamily="34" charset="0"/>
              <a:cs typeface="Arial" pitchFamily="34" charset="0"/>
            </a:endParaRPr>
          </a:p>
          <a:p>
            <a:pPr defTabSz="3857122" fontAlgn="base">
              <a:spcBef>
                <a:spcPct val="0"/>
              </a:spcBef>
              <a:spcAft>
                <a:spcPct val="0"/>
              </a:spcAft>
            </a:pPr>
            <a:r>
              <a:rPr lang="en-US" sz="2400" dirty="0" smtClean="0">
                <a:latin typeface="Arial" pitchFamily="34" charset="0"/>
                <a:cs typeface="Arial" pitchFamily="34" charset="0"/>
              </a:rPr>
              <a:t>NCBI GEO data base</a:t>
            </a:r>
          </a:p>
          <a:p>
            <a:pPr defTabSz="3857122" fontAlgn="base">
              <a:spcBef>
                <a:spcPct val="0"/>
              </a:spcBef>
              <a:spcAft>
                <a:spcPct val="0"/>
              </a:spcAft>
            </a:pPr>
            <a:r>
              <a:rPr lang="en-US" sz="2400" dirty="0" smtClean="0">
                <a:latin typeface="Arial" pitchFamily="34" charset="0"/>
                <a:cs typeface="Arial" pitchFamily="34" charset="0"/>
              </a:rPr>
              <a:t>Examples of data sets.</a:t>
            </a:r>
          </a:p>
          <a:p>
            <a:pPr defTabSz="3857122" fontAlgn="base">
              <a:spcBef>
                <a:spcPct val="0"/>
              </a:spcBef>
              <a:spcAft>
                <a:spcPct val="0"/>
              </a:spcAft>
            </a:pPr>
            <a:r>
              <a:rPr lang="en-US" sz="2400" dirty="0" smtClean="0">
                <a:latin typeface="Arial" pitchFamily="34" charset="0"/>
                <a:cs typeface="Arial" pitchFamily="34" charset="0"/>
              </a:rPr>
              <a:t>GEO Query </a:t>
            </a:r>
            <a:endParaRPr lang="en-US" sz="2400" dirty="0">
              <a:latin typeface="Arial" pitchFamily="34" charset="0"/>
              <a:cs typeface="Arial" pitchFamily="34" charset="0"/>
            </a:endParaRPr>
          </a:p>
        </p:txBody>
      </p:sp>
      <p:sp>
        <p:nvSpPr>
          <p:cNvPr id="170" name="Content Placeholder 2"/>
          <p:cNvSpPr txBox="1">
            <a:spLocks/>
          </p:cNvSpPr>
          <p:nvPr/>
        </p:nvSpPr>
        <p:spPr bwMode="auto">
          <a:xfrm>
            <a:off x="1752600" y="25146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bg2"/>
              </a:solidFill>
              <a:effectLst/>
              <a:uLnTx/>
              <a:uFillTx/>
              <a:latin typeface="+mn-lt"/>
              <a:ea typeface="ＭＳ Ｐゴシック" charset="-128"/>
              <a:cs typeface="+mn-cs"/>
            </a:endParaRPr>
          </a:p>
        </p:txBody>
      </p:sp>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71" name="Rectangle 15"/>
          <p:cNvSpPr>
            <a:spLocks noChangeArrowheads="1"/>
          </p:cNvSpPr>
          <p:nvPr/>
        </p:nvSpPr>
        <p:spPr bwMode="auto">
          <a:xfrm>
            <a:off x="14325600" y="6010871"/>
            <a:ext cx="9905999" cy="328257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dirty="0" smtClean="0">
              <a:latin typeface="Arial" pitchFamily="34" charset="0"/>
              <a:cs typeface="Arial" pitchFamily="34" charset="0"/>
            </a:endParaRPr>
          </a:p>
          <a:p>
            <a:pPr defTabSz="3857122" fontAlgn="base">
              <a:spcBef>
                <a:spcPct val="0"/>
              </a:spcBef>
              <a:spcAft>
                <a:spcPct val="0"/>
              </a:spcAft>
            </a:pPr>
            <a:r>
              <a:rPr lang="en-US" sz="2400" dirty="0" smtClean="0">
                <a:latin typeface="Arial" pitchFamily="34" charset="0"/>
                <a:cs typeface="Arial" pitchFamily="34" charset="0"/>
              </a:rPr>
              <a:t>NCBI GEO data base _-&gt; retrieve Gene expression data sets (GEO Query) </a:t>
            </a:r>
            <a:r>
              <a:rPr lang="en-US" sz="2400" dirty="0">
                <a:latin typeface="Arial" pitchFamily="34" charset="0"/>
                <a:cs typeface="Arial" pitchFamily="34" charset="0"/>
              </a:rPr>
              <a:t> </a:t>
            </a:r>
            <a:r>
              <a:rPr lang="en-US" sz="2400" dirty="0" smtClean="0">
                <a:latin typeface="Arial" pitchFamily="34" charset="0"/>
                <a:cs typeface="Arial" pitchFamily="34" charset="0"/>
                <a:sym typeface="Wingdings"/>
              </a:rPr>
              <a:t> </a:t>
            </a:r>
            <a:r>
              <a:rPr lang="en-US" sz="2400" dirty="0" smtClean="0">
                <a:latin typeface="Arial" pitchFamily="34" charset="0"/>
                <a:cs typeface="Arial" pitchFamily="34" charset="0"/>
              </a:rPr>
              <a:t>Normalized expression -&gt; calculate CV -&gt; compare all data sets. </a:t>
            </a:r>
          </a:p>
          <a:p>
            <a:pPr defTabSz="3857122" fontAlgn="base">
              <a:spcBef>
                <a:spcPct val="0"/>
              </a:spcBef>
              <a:spcAft>
                <a:spcPct val="0"/>
              </a:spcAft>
            </a:pPr>
            <a:endParaRPr lang="en-US" sz="2400" dirty="0">
              <a:latin typeface="Arial" pitchFamily="34" charset="0"/>
              <a:cs typeface="Arial" pitchFamily="34" charset="0"/>
            </a:endParaRPr>
          </a:p>
          <a:p>
            <a:pPr defTabSz="3857122" fontAlgn="base">
              <a:spcBef>
                <a:spcPct val="0"/>
              </a:spcBef>
              <a:spcAft>
                <a:spcPct val="0"/>
              </a:spcAft>
            </a:pPr>
            <a:r>
              <a:rPr lang="en-US" sz="2400" dirty="0" smtClean="0">
                <a:latin typeface="Arial" pitchFamily="34" charset="0"/>
                <a:cs typeface="Arial" pitchFamily="34" charset="0"/>
              </a:rPr>
              <a:t>Add a picture of GEO, picture of CV? </a:t>
            </a:r>
          </a:p>
          <a:p>
            <a:pPr defTabSz="3857122" fontAlgn="base">
              <a:spcBef>
                <a:spcPct val="0"/>
              </a:spcBef>
              <a:spcAft>
                <a:spcPct val="0"/>
              </a:spcAft>
            </a:pPr>
            <a:endParaRPr lang="en-US" sz="2400" dirty="0">
              <a:latin typeface="Arial" pitchFamily="34" charset="0"/>
              <a:cs typeface="Arial" pitchFamily="34" charset="0"/>
            </a:endParaRPr>
          </a:p>
        </p:txBody>
      </p:sp>
      <p:pic>
        <p:nvPicPr>
          <p:cNvPr id="30" name="Picture 29" descr="Screenshot 2016-03-24 14.47.3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0400" y="22860001"/>
            <a:ext cx="4724400" cy="3332716"/>
          </a:xfrm>
          <a:prstGeom prst="rect">
            <a:avLst/>
          </a:prstGeom>
        </p:spPr>
      </p:pic>
      <p:pic>
        <p:nvPicPr>
          <p:cNvPr id="43" name="Picture 42" descr="Screenshot 2016-03-24 14.47.4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83600" y="24079200"/>
            <a:ext cx="1943100" cy="1778000"/>
          </a:xfrm>
          <a:prstGeom prst="rect">
            <a:avLst/>
          </a:prstGeom>
        </p:spPr>
      </p:pic>
      <p:pic>
        <p:nvPicPr>
          <p:cNvPr id="44" name="Picture 43" descr="Screenshot 2016-03-24 14.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27200" y="6019800"/>
            <a:ext cx="1778000" cy="1739900"/>
          </a:xfrm>
          <a:prstGeom prst="rect">
            <a:avLst/>
          </a:prstGeom>
        </p:spPr>
      </p:pic>
      <p:pic>
        <p:nvPicPr>
          <p:cNvPr id="45" name="Picture 44" descr="Screenshot 2016-03-24 14.53.1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61000" y="5486400"/>
            <a:ext cx="4953000" cy="3236252"/>
          </a:xfrm>
          <a:prstGeom prst="rect">
            <a:avLst/>
          </a:prstGeom>
        </p:spPr>
      </p:pic>
      <p:pic>
        <p:nvPicPr>
          <p:cNvPr id="47" name="Picture 46" descr="Screenshot 2016-03-24 14.54.25.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60400" y="8534400"/>
            <a:ext cx="4635971" cy="3120223"/>
          </a:xfrm>
          <a:prstGeom prst="rect">
            <a:avLst/>
          </a:prstGeom>
        </p:spPr>
      </p:pic>
      <p:pic>
        <p:nvPicPr>
          <p:cNvPr id="48" name="Picture 47" descr="Screenshot 2016-03-24 14.54.34.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242000" y="8534400"/>
            <a:ext cx="4611820" cy="3352564"/>
          </a:xfrm>
          <a:prstGeom prst="rect">
            <a:avLst/>
          </a:prstGeom>
        </p:spPr>
      </p:pic>
      <p:pic>
        <p:nvPicPr>
          <p:cNvPr id="49" name="Picture 48" descr="Screenshot 2016-03-24 14.55.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249400" y="27736800"/>
            <a:ext cx="8166100" cy="1422400"/>
          </a:xfrm>
          <a:prstGeom prst="rect">
            <a:avLst/>
          </a:prstGeom>
        </p:spPr>
      </p:pic>
      <p:pic>
        <p:nvPicPr>
          <p:cNvPr id="50" name="Picture 49" descr="Screenshot 2016-03-24 14.55.53.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650200" y="26517600"/>
            <a:ext cx="4267200" cy="2273300"/>
          </a:xfrm>
          <a:prstGeom prst="rect">
            <a:avLst/>
          </a:prstGeom>
        </p:spPr>
      </p:pic>
      <p:pic>
        <p:nvPicPr>
          <p:cNvPr id="51" name="Picture 50" descr="Screenshot 2016-03-24 14.59.2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30400" y="15621000"/>
            <a:ext cx="7950200" cy="1536700"/>
          </a:xfrm>
          <a:prstGeom prst="rect">
            <a:avLst/>
          </a:prstGeom>
        </p:spPr>
      </p:pic>
      <p:pic>
        <p:nvPicPr>
          <p:cNvPr id="52" name="Picture 51" descr="Screenshot 2016-03-24 15.00.4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449800" y="16765978"/>
            <a:ext cx="3962400" cy="4430322"/>
          </a:xfrm>
          <a:prstGeom prst="rect">
            <a:avLst/>
          </a:prstGeom>
        </p:spPr>
      </p:pic>
      <p:pic>
        <p:nvPicPr>
          <p:cNvPr id="53" name="Picture 52" descr="Screenshot 2016-03-24 15.01.46.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564600" y="15925800"/>
            <a:ext cx="6002561" cy="4211843"/>
          </a:xfrm>
          <a:prstGeom prst="rect">
            <a:avLst/>
          </a:prstGeom>
        </p:spPr>
      </p:pic>
      <p:pic>
        <p:nvPicPr>
          <p:cNvPr id="54" name="Picture 53" descr="Screenshot 2016-03-24 15.01.54.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325600" y="18135600"/>
            <a:ext cx="2044700" cy="177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TotalTime>
  <Words>402</Words>
  <Application>Microsoft Macintosh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Maya Bryant</cp:lastModifiedBy>
  <cp:revision>100</cp:revision>
  <dcterms:created xsi:type="dcterms:W3CDTF">2012-10-19T18:16:10Z</dcterms:created>
  <dcterms:modified xsi:type="dcterms:W3CDTF">2016-03-24T19:05:14Z</dcterms:modified>
</cp:coreProperties>
</file>