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7315200" cy="96012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020" autoAdjust="0"/>
    <p:restoredTop sz="94660"/>
  </p:normalViewPr>
  <p:slideViewPr>
    <p:cSldViewPr>
      <p:cViewPr>
        <p:scale>
          <a:sx n="30" d="100"/>
          <a:sy n="30" d="100"/>
        </p:scale>
        <p:origin x="-864" y="1938"/>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DFED2812-4B94-DD49-A09D-97C3D9BD2280}" type="datetimeFigureOut">
              <a:rPr lang="en-US" smtClean="0"/>
              <a:pPr/>
              <a:t>10/24/2012</a:t>
            </a:fld>
            <a:endParaRPr lang="en-US" dirty="0"/>
          </a:p>
        </p:txBody>
      </p:sp>
      <p:sp>
        <p:nvSpPr>
          <p:cNvPr id="4" name="Slide Image Placeholder 3"/>
          <p:cNvSpPr>
            <a:spLocks noGrp="1" noRot="1" noChangeAspect="1"/>
          </p:cNvSpPr>
          <p:nvPr>
            <p:ph type="sldImg" idx="2"/>
          </p:nvPr>
        </p:nvSpPr>
        <p:spPr>
          <a:xfrm>
            <a:off x="1766888" y="720725"/>
            <a:ext cx="3781425" cy="36004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59D2A180-DD38-7748-BC1F-C3C1D6C9C45C}" type="slidenum">
              <a:rPr lang="en-US" smtClean="0"/>
              <a:pPr/>
              <a:t>‹#›</a:t>
            </a:fld>
            <a:endParaRPr lang="en-US" dirty="0"/>
          </a:p>
        </p:txBody>
      </p:sp>
    </p:spTree>
    <p:extLst>
      <p:ext uri="{BB962C8B-B14F-4D97-AF65-F5344CB8AC3E}">
        <p14:creationId xmlns:p14="http://schemas.microsoft.com/office/powerpoint/2010/main" xmlns="" val="12056328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D2A180-DD38-7748-BC1F-C3C1D6C9C45C}"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70"/>
            <a:ext cx="326440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10/24/2012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10/24/2012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10/24/2012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10/24/2012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7"/>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01C5-D5CD-49BC-8406-602CE9C003C9}" type="datetimeFigureOut">
              <a:rPr lang="en-US" smtClean="0"/>
              <a:pPr/>
              <a:t>10/24/2012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4F01C5-D5CD-49BC-8406-602CE9C003C9}" type="datetimeFigureOut">
              <a:rPr lang="en-US" smtClean="0"/>
              <a:pPr/>
              <a:t>10/24/2012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69"/>
            <a:ext cx="16968790"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3"/>
            <a:ext cx="16968790"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69"/>
            <a:ext cx="16975455"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3"/>
            <a:ext cx="16975455"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4F01C5-D5CD-49BC-8406-602CE9C003C9}" type="datetimeFigureOut">
              <a:rPr lang="en-US" smtClean="0"/>
              <a:pPr/>
              <a:t>10/24/2012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4F01C5-D5CD-49BC-8406-602CE9C003C9}" type="datetimeFigureOut">
              <a:rPr lang="en-US" smtClean="0"/>
              <a:pPr/>
              <a:t>10/24/2012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F01C5-D5CD-49BC-8406-602CE9C003C9}" type="datetimeFigureOut">
              <a:rPr lang="en-US" smtClean="0"/>
              <a:pPr/>
              <a:t>10/24/2012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456267"/>
            <a:ext cx="12634915" cy="619760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456269"/>
            <a:ext cx="21469350" cy="3121660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7653869"/>
            <a:ext cx="12634915" cy="25019003"/>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10/24/2012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3"/>
            <a:ext cx="23042880" cy="2194560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dirty="0"/>
          </a:p>
        </p:txBody>
      </p:sp>
      <p:sp>
        <p:nvSpPr>
          <p:cNvPr id="4" name="Text Placeholder 3"/>
          <p:cNvSpPr>
            <a:spLocks noGrp="1"/>
          </p:cNvSpPr>
          <p:nvPr>
            <p:ph type="body" sz="half" idx="2"/>
          </p:nvPr>
        </p:nvSpPr>
        <p:spPr>
          <a:xfrm>
            <a:off x="7527610" y="28625803"/>
            <a:ext cx="23042880" cy="4292597"/>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10/24/2012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464736"/>
            <a:ext cx="34564320" cy="60960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534403"/>
            <a:ext cx="34564320" cy="24138469"/>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3900536"/>
            <a:ext cx="8961120" cy="1947333"/>
          </a:xfrm>
          <a:prstGeom prst="rect">
            <a:avLst/>
          </a:prstGeom>
        </p:spPr>
        <p:txBody>
          <a:bodyPr vert="horz" lIns="428460" tIns="214230" rIns="428460" bIns="214230" rtlCol="0" anchor="ctr"/>
          <a:lstStyle>
            <a:lvl1pPr algn="l">
              <a:defRPr sz="5600">
                <a:solidFill>
                  <a:schemeClr val="tx1">
                    <a:tint val="75000"/>
                  </a:schemeClr>
                </a:solidFill>
              </a:defRPr>
            </a:lvl1pPr>
          </a:lstStyle>
          <a:p>
            <a:fld id="{594F01C5-D5CD-49BC-8406-602CE9C003C9}" type="datetimeFigureOut">
              <a:rPr lang="en-US" smtClean="0"/>
              <a:pPr/>
              <a:t>10/24/2012</a:t>
            </a:fld>
            <a:endParaRPr lang="en-US" dirty="0"/>
          </a:p>
        </p:txBody>
      </p:sp>
      <p:sp>
        <p:nvSpPr>
          <p:cNvPr id="5" name="Footer Placeholder 4"/>
          <p:cNvSpPr>
            <a:spLocks noGrp="1"/>
          </p:cNvSpPr>
          <p:nvPr>
            <p:ph type="ftr" sz="quarter" idx="3"/>
          </p:nvPr>
        </p:nvSpPr>
        <p:spPr>
          <a:xfrm>
            <a:off x="13121640" y="33900536"/>
            <a:ext cx="12161520" cy="1947333"/>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523440" y="33900536"/>
            <a:ext cx="8961120" cy="1947333"/>
          </a:xfrm>
          <a:prstGeom prst="rect">
            <a:avLst/>
          </a:prstGeom>
        </p:spPr>
        <p:txBody>
          <a:bodyPr vert="horz" lIns="428460" tIns="214230" rIns="428460" bIns="214230" rtlCol="0" anchor="ctr"/>
          <a:lstStyle>
            <a:lvl1pPr algn="r">
              <a:defRPr sz="5600">
                <a:solidFill>
                  <a:schemeClr val="tx1">
                    <a:tint val="75000"/>
                  </a:schemeClr>
                </a:solidFill>
              </a:defRPr>
            </a:lvl1pPr>
          </a:lstStyle>
          <a:p>
            <a:fld id="{CE8CBF50-20F3-4D53-8852-B6CD5E8C46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jpeg"/><Relationship Id="rId7" Type="http://schemas.openxmlformats.org/officeDocument/2006/relationships/image" Target="../media/image5.tiff"/><Relationship Id="rId12" Type="http://schemas.openxmlformats.org/officeDocument/2006/relationships/image" Target="../media/image10.jpe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tiff"/><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73"/>
          <p:cNvGrpSpPr/>
          <p:nvPr/>
        </p:nvGrpSpPr>
        <p:grpSpPr>
          <a:xfrm>
            <a:off x="25679400" y="20955000"/>
            <a:ext cx="11640775" cy="6553200"/>
            <a:chOff x="762000" y="228598"/>
            <a:chExt cx="3276600" cy="4661535"/>
          </a:xfrm>
        </p:grpSpPr>
        <p:sp>
          <p:nvSpPr>
            <p:cNvPr id="11" name="Rectangle 10"/>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39203" y="27996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73"/>
          <p:cNvGrpSpPr/>
          <p:nvPr/>
        </p:nvGrpSpPr>
        <p:grpSpPr>
          <a:xfrm>
            <a:off x="25679400" y="12496800"/>
            <a:ext cx="11658600" cy="7924800"/>
            <a:chOff x="762000" y="228598"/>
            <a:chExt cx="3276600" cy="4661535"/>
          </a:xfrm>
        </p:grpSpPr>
        <p:sp>
          <p:nvSpPr>
            <p:cNvPr id="14" name="Rectangle 13"/>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39203" y="27996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73"/>
          <p:cNvGrpSpPr/>
          <p:nvPr/>
        </p:nvGrpSpPr>
        <p:grpSpPr>
          <a:xfrm>
            <a:off x="14068074" y="15526050"/>
            <a:ext cx="11049000" cy="5867400"/>
            <a:chOff x="762000" y="228598"/>
            <a:chExt cx="3276600" cy="4661535"/>
          </a:xfrm>
        </p:grpSpPr>
        <p:sp>
          <p:nvSpPr>
            <p:cNvPr id="17" name="Rectangle 16"/>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39203" y="27996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73"/>
          <p:cNvGrpSpPr/>
          <p:nvPr/>
        </p:nvGrpSpPr>
        <p:grpSpPr>
          <a:xfrm>
            <a:off x="14173200" y="22250400"/>
            <a:ext cx="10896600" cy="7315200"/>
            <a:chOff x="762000" y="228598"/>
            <a:chExt cx="3276600" cy="4661535"/>
          </a:xfrm>
        </p:grpSpPr>
        <p:sp>
          <p:nvSpPr>
            <p:cNvPr id="20" name="Rectangle 19"/>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839203" y="27996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1" name="Group 180"/>
          <p:cNvGrpSpPr/>
          <p:nvPr/>
        </p:nvGrpSpPr>
        <p:grpSpPr>
          <a:xfrm>
            <a:off x="687701" y="4267200"/>
            <a:ext cx="12571099" cy="10515600"/>
            <a:chOff x="687701" y="4191000"/>
            <a:chExt cx="12571099" cy="13487400"/>
          </a:xfrm>
        </p:grpSpPr>
        <p:grpSp>
          <p:nvGrpSpPr>
            <p:cNvPr id="22" name="Group 21"/>
            <p:cNvGrpSpPr/>
            <p:nvPr/>
          </p:nvGrpSpPr>
          <p:grpSpPr>
            <a:xfrm>
              <a:off x="687701" y="4191000"/>
              <a:ext cx="12571099" cy="13487400"/>
              <a:chOff x="762000" y="228600"/>
              <a:chExt cx="3276600" cy="4114800"/>
            </a:xfrm>
          </p:grpSpPr>
          <p:sp>
            <p:nvSpPr>
              <p:cNvPr id="23" name="Rectangle 22"/>
              <p:cNvSpPr/>
              <p:nvPr/>
            </p:nvSpPr>
            <p:spPr>
              <a:xfrm>
                <a:off x="762000" y="228600"/>
                <a:ext cx="3276600"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38200" y="365760"/>
                <a:ext cx="3124200" cy="3901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p:cNvSpPr txBox="1"/>
            <p:nvPr/>
          </p:nvSpPr>
          <p:spPr>
            <a:xfrm>
              <a:off x="944082" y="5029200"/>
              <a:ext cx="11861053" cy="12432591"/>
            </a:xfrm>
            <a:prstGeom prst="rect">
              <a:avLst/>
            </a:prstGeom>
            <a:noFill/>
          </p:spPr>
          <p:txBody>
            <a:bodyPr wrap="square" lIns="394503" tIns="197251" rIns="394503" bIns="197251" rtlCol="0">
              <a:spAutoFit/>
            </a:bodyPr>
            <a:lstStyle/>
            <a:p>
              <a:pPr algn="ctr"/>
              <a:r>
                <a:rPr lang="en-US" sz="4400" b="1" dirty="0" smtClean="0">
                  <a:solidFill>
                    <a:schemeClr val="tx2">
                      <a:lumMod val="75000"/>
                    </a:schemeClr>
                  </a:solidFill>
                  <a:latin typeface="Arial" pitchFamily="34" charset="0"/>
                  <a:cs typeface="Arial" pitchFamily="34" charset="0"/>
                </a:rPr>
                <a:t>Abstract</a:t>
              </a:r>
            </a:p>
            <a:p>
              <a:pPr algn="just"/>
              <a:r>
                <a:rPr lang="en-US" sz="2800" dirty="0" smtClean="0"/>
                <a:t>Cellular aging, the basis of physiological aging, can be studied in the model organism of </a:t>
              </a:r>
              <a:r>
                <a:rPr lang="en-US" sz="2800" i="1" dirty="0" smtClean="0"/>
                <a:t>Saccharomycescerevisiae</a:t>
              </a:r>
              <a:r>
                <a:rPr lang="en-US" sz="2800" dirty="0" smtClean="0"/>
                <a:t>. Previous studies in our group show a significant connection amongst cellular aging, intracellular hydrogen peroxide, and genomic instability. In this study, we investigate how extracellular hydrogen peroxide influence the balance of intracellular hydrogen peroxide and superoxide in a collection of natural isolates. Intracellular hydrogen peroxide is detected by dihydrorhodamine 123 (DHR) and superoxide is detected by dihydroethidium (DHE). We used 0 to 0.1% extracellular hydrogen peroxide to induce oxidative stress for cells. Fluorescent signals of stained cells were monitored using flow cytometry. We found that hydrogen peroxide treatment can induce more heterogeneity in most natural isolates - increasing the number of subpopulations of cells. This increased heterogeneity is reflected in increased coefficient of variation (CV) in DHR and/or DHE fluorescent signals, suggesting that higher hydrogen peroxide tends to decrease cellular robustness. Moreover, we found that cells under calorie restriction (CR) are more resistant to hydrogen peroxide treatment; in the sense that the increase of CV in fluorescence signals are much weaker than cell in normal growth conditions, indicating that CR increases cellular robustness. Overall, our study revealed an intricate picture of reactive oxygen species regulation in cells. </a:t>
              </a:r>
              <a:endParaRPr lang="en-US" sz="2800" dirty="0"/>
            </a:p>
          </p:txBody>
        </p:sp>
      </p:grpSp>
      <p:grpSp>
        <p:nvGrpSpPr>
          <p:cNvPr id="26" name="Group 25"/>
          <p:cNvGrpSpPr/>
          <p:nvPr/>
        </p:nvGrpSpPr>
        <p:grpSpPr>
          <a:xfrm>
            <a:off x="25679400" y="4267200"/>
            <a:ext cx="11506200" cy="7772400"/>
            <a:chOff x="762000" y="228600"/>
            <a:chExt cx="3276600" cy="4114800"/>
          </a:xfrm>
        </p:grpSpPr>
        <p:sp>
          <p:nvSpPr>
            <p:cNvPr id="27" name="Rectangle 26"/>
            <p:cNvSpPr/>
            <p:nvPr/>
          </p:nvSpPr>
          <p:spPr>
            <a:xfrm>
              <a:off x="762000" y="228600"/>
              <a:ext cx="3276600"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838200" y="304800"/>
              <a:ext cx="3124200" cy="396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p:cNvSpPr txBox="1"/>
          <p:nvPr/>
        </p:nvSpPr>
        <p:spPr>
          <a:xfrm>
            <a:off x="25828155" y="5181600"/>
            <a:ext cx="8233245"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Results</a:t>
            </a:r>
            <a:endParaRPr lang="en-US" sz="4400" b="1" dirty="0">
              <a:solidFill>
                <a:schemeClr val="tx2">
                  <a:lumMod val="75000"/>
                </a:schemeClr>
              </a:solidFill>
              <a:latin typeface="Arial" pitchFamily="34" charset="0"/>
              <a:cs typeface="Arial" pitchFamily="34" charset="0"/>
            </a:endParaRPr>
          </a:p>
        </p:txBody>
      </p:sp>
      <p:grpSp>
        <p:nvGrpSpPr>
          <p:cNvPr id="182" name="Group 181"/>
          <p:cNvGrpSpPr/>
          <p:nvPr/>
        </p:nvGrpSpPr>
        <p:grpSpPr>
          <a:xfrm>
            <a:off x="13716000" y="4267200"/>
            <a:ext cx="11674140" cy="10439400"/>
            <a:chOff x="13730252" y="4800600"/>
            <a:chExt cx="11674140" cy="9829800"/>
          </a:xfrm>
        </p:grpSpPr>
        <p:grpSp>
          <p:nvGrpSpPr>
            <p:cNvPr id="32" name="Group 31"/>
            <p:cNvGrpSpPr/>
            <p:nvPr/>
          </p:nvGrpSpPr>
          <p:grpSpPr>
            <a:xfrm>
              <a:off x="13792200" y="4800600"/>
              <a:ext cx="11201400" cy="9829800"/>
              <a:chOff x="762000" y="246569"/>
              <a:chExt cx="3276600" cy="4578565"/>
            </a:xfrm>
          </p:grpSpPr>
          <p:sp>
            <p:nvSpPr>
              <p:cNvPr id="33" name="Rectangle 32"/>
              <p:cNvSpPr/>
              <p:nvPr/>
            </p:nvSpPr>
            <p:spPr>
              <a:xfrm>
                <a:off x="762000" y="246569"/>
                <a:ext cx="3276600" cy="457856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p:cNvSpPr txBox="1"/>
            <p:nvPr/>
          </p:nvSpPr>
          <p:spPr>
            <a:xfrm>
              <a:off x="13730252" y="4832236"/>
              <a:ext cx="11674140" cy="1912973"/>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Experimental Design</a:t>
              </a:r>
            </a:p>
            <a:p>
              <a:endParaRPr lang="en-US" sz="5500" b="1" dirty="0" smtClean="0">
                <a:solidFill>
                  <a:schemeClr val="tx2">
                    <a:lumMod val="75000"/>
                  </a:schemeClr>
                </a:solidFill>
                <a:latin typeface="Arial" pitchFamily="34" charset="0"/>
                <a:cs typeface="Arial" pitchFamily="34" charset="0"/>
              </a:endParaRPr>
            </a:p>
          </p:txBody>
        </p:sp>
        <p:sp>
          <p:nvSpPr>
            <p:cNvPr id="36" name="Rectangle 15"/>
            <p:cNvSpPr>
              <a:spLocks noChangeArrowheads="1"/>
            </p:cNvSpPr>
            <p:nvPr/>
          </p:nvSpPr>
          <p:spPr bwMode="auto">
            <a:xfrm>
              <a:off x="14249400" y="6128265"/>
              <a:ext cx="10134600" cy="75881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Ectopic hydrogen peroxide treatment </a:t>
              </a:r>
              <a:endParaRPr lang="en-US" sz="2400" dirty="0" smtClean="0">
                <a:latin typeface="Arial" pitchFamily="34" charset="0"/>
                <a:ea typeface="Calibri" pitchFamily="34" charset="0"/>
                <a:cs typeface="Arial" pitchFamily="34" charset="0"/>
              </a:endParaRPr>
            </a:p>
          </p:txBody>
        </p:sp>
      </p:grpSp>
      <p:sp>
        <p:nvSpPr>
          <p:cNvPr id="37" name="Rectangle 16"/>
          <p:cNvSpPr>
            <a:spLocks noChangeArrowheads="1"/>
          </p:cNvSpPr>
          <p:nvPr/>
        </p:nvSpPr>
        <p:spPr bwMode="auto">
          <a:xfrm>
            <a:off x="26203888" y="6966679"/>
            <a:ext cx="3742712" cy="88192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3200" b="1" dirty="0" smtClean="0">
                <a:solidFill>
                  <a:srgbClr val="000000"/>
                </a:solidFill>
                <a:latin typeface="Arial" pitchFamily="34" charset="0"/>
                <a:ea typeface="Calibri" pitchFamily="34" charset="0"/>
                <a:cs typeface="Arial" pitchFamily="34" charset="0"/>
              </a:rPr>
              <a:t>Strain BY4743</a:t>
            </a:r>
            <a:endParaRPr lang="en-US" sz="3200" dirty="0" smtClean="0">
              <a:solidFill>
                <a:srgbClr val="000000"/>
              </a:solidFill>
              <a:latin typeface="Arial" pitchFamily="34" charset="0"/>
              <a:ea typeface="Calibri" pitchFamily="34" charset="0"/>
              <a:cs typeface="Arial" pitchFamily="34" charset="0"/>
            </a:endParaRPr>
          </a:p>
        </p:txBody>
      </p:sp>
      <p:grpSp>
        <p:nvGrpSpPr>
          <p:cNvPr id="38" name="Group 37"/>
          <p:cNvGrpSpPr/>
          <p:nvPr/>
        </p:nvGrpSpPr>
        <p:grpSpPr>
          <a:xfrm>
            <a:off x="609600" y="381000"/>
            <a:ext cx="37795200" cy="3505200"/>
            <a:chOff x="1066800" y="457200"/>
            <a:chExt cx="39526473" cy="3312966"/>
          </a:xfrm>
        </p:grpSpPr>
        <p:sp>
          <p:nvSpPr>
            <p:cNvPr id="39" name="Rectangle 38"/>
            <p:cNvSpPr/>
            <p:nvPr/>
          </p:nvSpPr>
          <p:spPr>
            <a:xfrm>
              <a:off x="1066800" y="457200"/>
              <a:ext cx="39210952" cy="33129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385712" tIns="192856" rIns="385712" bIns="192856" rtlCol="0" anchor="ctr"/>
            <a:lstStyle/>
            <a:p>
              <a:pPr algn="ctr"/>
              <a:endParaRPr lang="en-US" dirty="0"/>
            </a:p>
          </p:txBody>
        </p:sp>
        <p:sp>
          <p:nvSpPr>
            <p:cNvPr id="40" name="Text Box 16"/>
            <p:cNvSpPr txBox="1">
              <a:spLocks noChangeArrowheads="1"/>
            </p:cNvSpPr>
            <p:nvPr/>
          </p:nvSpPr>
          <p:spPr bwMode="auto">
            <a:xfrm>
              <a:off x="1066800" y="457200"/>
              <a:ext cx="39526473" cy="3015151"/>
            </a:xfrm>
            <a:prstGeom prst="rect">
              <a:avLst/>
            </a:prstGeom>
            <a:noFill/>
            <a:ln w="9525">
              <a:noFill/>
              <a:miter lim="800000"/>
              <a:headEnd/>
              <a:tailEnd/>
            </a:ln>
          </p:spPr>
          <p:txBody>
            <a:bodyPr wrap="square" lIns="0" tIns="0" rIns="0" bIns="0">
              <a:spAutoFit/>
            </a:bodyPr>
            <a:lstStyle/>
            <a:p>
              <a:pPr algn="ctr">
                <a:lnSpc>
                  <a:spcPct val="95000"/>
                </a:lnSpc>
              </a:pPr>
              <a:r>
                <a:rPr lang="en-US" sz="6700" b="1" dirty="0" smtClean="0">
                  <a:solidFill>
                    <a:srgbClr val="000000"/>
                  </a:solidFill>
                  <a:latin typeface="Arial" pitchFamily="34" charset="0"/>
                  <a:cs typeface="Arial" pitchFamily="34" charset="0"/>
                </a:rPr>
                <a:t>Hydrogen Peroxide Treatment Increases Heterogeneity of Intracellular Reactive Oxygen Species Levels and Decreases Cellular Robustness in Saccharomyces cerevisiae.</a:t>
              </a:r>
            </a:p>
            <a:p>
              <a:pPr algn="ctr"/>
              <a:r>
                <a:rPr lang="en-US" sz="4000" dirty="0" smtClean="0"/>
                <a:t>Ashlee Beverett; Jayden Le Blanc; Nilin Gupta; Hong Qin</a:t>
              </a:r>
            </a:p>
            <a:p>
              <a:pPr marL="742950" indent="-742950" algn="ctr"/>
              <a:r>
                <a:rPr lang="en-US" sz="4000" dirty="0" smtClean="0"/>
                <a:t>Department of Biology, Spelman College, Atlanta, GA 30314 </a:t>
              </a:r>
            </a:p>
          </p:txBody>
        </p:sp>
        <p:pic>
          <p:nvPicPr>
            <p:cNvPr id="41" name="Picture 2"/>
            <p:cNvPicPr>
              <a:picLocks noChangeAspect="1" noChangeArrowheads="1"/>
            </p:cNvPicPr>
            <p:nvPr/>
          </p:nvPicPr>
          <p:blipFill>
            <a:blip r:embed="rId3" cstate="print"/>
            <a:srcRect/>
            <a:stretch>
              <a:fillRect/>
            </a:stretch>
          </p:blipFill>
          <p:spPr bwMode="auto">
            <a:xfrm>
              <a:off x="38213620" y="1537515"/>
              <a:ext cx="1981200" cy="1981200"/>
            </a:xfrm>
            <a:prstGeom prst="rect">
              <a:avLst/>
            </a:prstGeom>
            <a:noFill/>
            <a:ln w="9525">
              <a:noFill/>
              <a:miter lim="800000"/>
              <a:headEnd/>
              <a:tailEnd/>
            </a:ln>
          </p:spPr>
        </p:pic>
        <p:pic>
          <p:nvPicPr>
            <p:cNvPr id="42" name="Picture 3"/>
            <p:cNvPicPr>
              <a:picLocks noChangeAspect="1" noChangeArrowheads="1"/>
            </p:cNvPicPr>
            <p:nvPr/>
          </p:nvPicPr>
          <p:blipFill>
            <a:blip r:embed="rId4" cstate="print"/>
            <a:srcRect/>
            <a:stretch>
              <a:fillRect/>
            </a:stretch>
          </p:blipFill>
          <p:spPr bwMode="auto">
            <a:xfrm>
              <a:off x="1385562" y="2169739"/>
              <a:ext cx="3668176" cy="1528406"/>
            </a:xfrm>
            <a:prstGeom prst="rect">
              <a:avLst/>
            </a:prstGeom>
            <a:noFill/>
            <a:ln w="9525">
              <a:noFill/>
              <a:miter lim="800000"/>
              <a:headEnd/>
              <a:tailEnd/>
            </a:ln>
          </p:spPr>
        </p:pic>
      </p:grpSp>
      <p:sp>
        <p:nvSpPr>
          <p:cNvPr id="610" name="TextBox 609"/>
          <p:cNvSpPr txBox="1"/>
          <p:nvPr/>
        </p:nvSpPr>
        <p:spPr>
          <a:xfrm>
            <a:off x="14020800" y="22174200"/>
            <a:ext cx="10668000"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Results</a:t>
            </a:r>
          </a:p>
        </p:txBody>
      </p:sp>
      <p:sp>
        <p:nvSpPr>
          <p:cNvPr id="628" name="Rectangle 627"/>
          <p:cNvSpPr/>
          <p:nvPr/>
        </p:nvSpPr>
        <p:spPr>
          <a:xfrm>
            <a:off x="26365200" y="12801600"/>
            <a:ext cx="10058400" cy="584776"/>
          </a:xfrm>
          <a:prstGeom prst="rect">
            <a:avLst/>
          </a:prstGeom>
        </p:spPr>
        <p:txBody>
          <a:bodyPr wrap="square">
            <a:spAutoFit/>
          </a:bodyPr>
          <a:lstStyle/>
          <a:p>
            <a:endParaRPr lang="en-US" sz="3200" b="1" dirty="0">
              <a:latin typeface="Arial" pitchFamily="34" charset="0"/>
              <a:cs typeface="Arial" pitchFamily="34" charset="0"/>
            </a:endParaRPr>
          </a:p>
        </p:txBody>
      </p:sp>
      <p:grpSp>
        <p:nvGrpSpPr>
          <p:cNvPr id="189" name="Group 188"/>
          <p:cNvGrpSpPr/>
          <p:nvPr/>
        </p:nvGrpSpPr>
        <p:grpSpPr>
          <a:xfrm>
            <a:off x="25603200" y="28879800"/>
            <a:ext cx="11506200" cy="5943600"/>
            <a:chOff x="14020800" y="29337000"/>
            <a:chExt cx="10896600" cy="6477000"/>
          </a:xfrm>
        </p:grpSpPr>
        <p:grpSp>
          <p:nvGrpSpPr>
            <p:cNvPr id="4" name="Group 3"/>
            <p:cNvGrpSpPr/>
            <p:nvPr/>
          </p:nvGrpSpPr>
          <p:grpSpPr>
            <a:xfrm>
              <a:off x="14020800" y="29337000"/>
              <a:ext cx="10896600" cy="6477000"/>
              <a:chOff x="756456" y="131781"/>
              <a:chExt cx="3282144" cy="4114800"/>
            </a:xfrm>
          </p:grpSpPr>
          <p:sp>
            <p:nvSpPr>
              <p:cNvPr id="5" name="Rectangle 4"/>
              <p:cNvSpPr/>
              <p:nvPr/>
            </p:nvSpPr>
            <p:spPr>
              <a:xfrm>
                <a:off x="756456" y="131781"/>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Rectangle 5"/>
              <p:cNvSpPr/>
              <p:nvPr/>
            </p:nvSpPr>
            <p:spPr>
              <a:xfrm>
                <a:off x="822986" y="277009"/>
                <a:ext cx="3149084" cy="387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632" name="TextBox 631"/>
            <p:cNvSpPr txBox="1"/>
            <p:nvPr/>
          </p:nvSpPr>
          <p:spPr>
            <a:xfrm>
              <a:off x="14551602" y="29870400"/>
              <a:ext cx="9984798" cy="5063211"/>
            </a:xfrm>
            <a:prstGeom prst="rect">
              <a:avLst/>
            </a:prstGeom>
            <a:noFill/>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References</a:t>
              </a:r>
            </a:p>
            <a:p>
              <a:endParaRPr lang="en-US" sz="2800" b="1" dirty="0" smtClean="0">
                <a:solidFill>
                  <a:schemeClr val="tx2">
                    <a:lumMod val="75000"/>
                  </a:schemeClr>
                </a:solidFill>
                <a:latin typeface="Arial" pitchFamily="34" charset="0"/>
                <a:cs typeface="Arial" pitchFamily="34" charset="0"/>
              </a:endParaRPr>
            </a:p>
            <a:p>
              <a:r>
                <a:rPr lang="en-US" sz="2800" dirty="0" smtClean="0">
                  <a:latin typeface="Times New Roman" pitchFamily="18" charset="0"/>
                  <a:cs typeface="Times New Roman" pitchFamily="18" charset="0"/>
                </a:rPr>
                <a:t>1. Martin </a:t>
              </a:r>
              <a:r>
                <a:rPr lang="en-US" sz="2800" dirty="0">
                  <a:latin typeface="Times New Roman" pitchFamily="18" charset="0"/>
                  <a:cs typeface="Times New Roman" pitchFamily="18" charset="0"/>
                </a:rPr>
                <a:t>Weinberger. “Growth signaling promotes Chronological aging in budding yeast by inducing superoxide anions that inhibit quienscence.” </a:t>
              </a:r>
              <a:r>
                <a:rPr lang="en-US" sz="2800" u="sng" dirty="0">
                  <a:latin typeface="Times New Roman" pitchFamily="18" charset="0"/>
                  <a:cs typeface="Times New Roman" pitchFamily="18" charset="0"/>
                </a:rPr>
                <a:t>AGING</a:t>
              </a:r>
              <a:r>
                <a:rPr lang="en-US" sz="2800" dirty="0">
                  <a:latin typeface="Times New Roman" pitchFamily="18" charset="0"/>
                  <a:cs typeface="Times New Roman" pitchFamily="18" charset="0"/>
                </a:rPr>
                <a:t> 2 (2010): 709-726</a:t>
              </a:r>
              <a:endParaRPr lang="en-US" sz="2800" b="1" dirty="0">
                <a:latin typeface="Times New Roman" pitchFamily="18" charset="0"/>
                <a:cs typeface="Times New Roman" pitchFamily="18" charset="0"/>
              </a:endParaRPr>
            </a:p>
            <a:p>
              <a:endParaRPr lang="en-US" sz="2800" b="1" dirty="0" smtClean="0">
                <a:solidFill>
                  <a:schemeClr val="tx2">
                    <a:lumMod val="75000"/>
                  </a:schemeClr>
                </a:solidFill>
                <a:latin typeface="Times New Roman" pitchFamily="18" charset="0"/>
                <a:cs typeface="Times New Roman" pitchFamily="18" charset="0"/>
              </a:endParaRPr>
            </a:p>
            <a:p>
              <a:r>
                <a:rPr lang="en-US" sz="2800" dirty="0" smtClean="0">
                  <a:latin typeface="Times New Roman" pitchFamily="18" charset="0"/>
                  <a:cs typeface="Times New Roman" pitchFamily="18" charset="0"/>
                </a:rPr>
                <a:t>2. Qin H, Lu M, Goldfarb DS, 2008 Genomic Instability Is Associated with Natural Life Span Variation in </a:t>
              </a:r>
              <a:r>
                <a:rPr lang="en-US" sz="2800" i="1" dirty="0" smtClean="0">
                  <a:latin typeface="Times New Roman" pitchFamily="18" charset="0"/>
                  <a:cs typeface="Times New Roman" pitchFamily="18" charset="0"/>
                </a:rPr>
                <a:t>Saccharomycescerevisiae</a:t>
              </a:r>
              <a:r>
                <a:rPr lang="en-US" sz="2800" dirty="0" smtClean="0">
                  <a:latin typeface="Times New Roman" pitchFamily="18" charset="0"/>
                  <a:cs typeface="Times New Roman" pitchFamily="18" charset="0"/>
                </a:rPr>
                <a:t>. PLoS ONE 3(7): </a:t>
              </a:r>
            </a:p>
            <a:p>
              <a:pPr marL="457200" indent="-457200">
                <a:buFont typeface="+mj-lt"/>
                <a:buAutoNum type="arabicPeriod"/>
              </a:pPr>
              <a:endParaRPr lang="en-US" sz="2800" dirty="0">
                <a:latin typeface="Arial" pitchFamily="34" charset="0"/>
                <a:cs typeface="Arial" pitchFamily="34" charset="0"/>
              </a:endParaRPr>
            </a:p>
            <a:p>
              <a:pPr marL="457200" indent="-457200">
                <a:buFont typeface="+mj-lt"/>
                <a:buAutoNum type="arabicPeriod"/>
              </a:pPr>
              <a:endParaRPr lang="en-US" sz="2800" dirty="0"/>
            </a:p>
          </p:txBody>
        </p:sp>
      </p:grpSp>
      <p:grpSp>
        <p:nvGrpSpPr>
          <p:cNvPr id="217" name="Group 216"/>
          <p:cNvGrpSpPr/>
          <p:nvPr/>
        </p:nvGrpSpPr>
        <p:grpSpPr>
          <a:xfrm>
            <a:off x="14020800" y="30632400"/>
            <a:ext cx="10896600" cy="4191000"/>
            <a:chOff x="838200" y="31699200"/>
            <a:chExt cx="12420600" cy="4191000"/>
          </a:xfrm>
        </p:grpSpPr>
        <p:grpSp>
          <p:nvGrpSpPr>
            <p:cNvPr id="7" name="Group 6"/>
            <p:cNvGrpSpPr/>
            <p:nvPr/>
          </p:nvGrpSpPr>
          <p:grpSpPr>
            <a:xfrm>
              <a:off x="838200" y="31699200"/>
              <a:ext cx="12420600" cy="4191000"/>
              <a:chOff x="756456" y="228600"/>
              <a:chExt cx="3282144" cy="4114800"/>
            </a:xfrm>
          </p:grpSpPr>
          <p:sp>
            <p:nvSpPr>
              <p:cNvPr id="8" name="Rectangle 7"/>
              <p:cNvSpPr/>
              <p:nvPr/>
            </p:nvSpPr>
            <p:spPr>
              <a:xfrm>
                <a:off x="756456" y="228600"/>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22986" y="463731"/>
                <a:ext cx="3149084" cy="3683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3" name="TextBox 632"/>
            <p:cNvSpPr txBox="1"/>
            <p:nvPr/>
          </p:nvSpPr>
          <p:spPr>
            <a:xfrm>
              <a:off x="1295400" y="32080200"/>
              <a:ext cx="11277600" cy="2724109"/>
            </a:xfrm>
            <a:prstGeom prst="rect">
              <a:avLst/>
            </a:prstGeom>
            <a:noFill/>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Acknowledgement</a:t>
              </a:r>
            </a:p>
            <a:p>
              <a:endParaRPr lang="en-US" sz="3200" dirty="0" smtClean="0">
                <a:latin typeface="Arial" pitchFamily="34" charset="0"/>
                <a:cs typeface="Arial" pitchFamily="34" charset="0"/>
              </a:endParaRPr>
            </a:p>
            <a:p>
              <a:pPr algn="just"/>
              <a:r>
                <a:rPr lang="en-US" sz="3200" dirty="0" smtClean="0">
                  <a:latin typeface="Times New Roman" pitchFamily="18" charset="0"/>
                  <a:cs typeface="Times New Roman" pitchFamily="18" charset="0"/>
                </a:rPr>
                <a:t>Funding: We would like to give our thanks and appreciation for a  seed grant from the Spelman CHDRE Award from the NCMHD (Grant number 5P20MD000315-05),  NSF RUI 1022294. </a:t>
              </a:r>
              <a:endParaRPr lang="en-US" sz="3200" b="1" dirty="0" smtClean="0">
                <a:solidFill>
                  <a:schemeClr val="tx2">
                    <a:lumMod val="75000"/>
                  </a:schemeClr>
                </a:solidFill>
                <a:latin typeface="Arial" pitchFamily="34" charset="0"/>
                <a:cs typeface="Arial" pitchFamily="34" charset="0"/>
              </a:endParaRPr>
            </a:p>
          </p:txBody>
        </p:sp>
      </p:grpSp>
      <p:sp>
        <p:nvSpPr>
          <p:cNvPr id="637" name="TextBox 636"/>
          <p:cNvSpPr txBox="1"/>
          <p:nvPr/>
        </p:nvSpPr>
        <p:spPr>
          <a:xfrm>
            <a:off x="26365200" y="21564600"/>
            <a:ext cx="10668000" cy="5740320"/>
          </a:xfrm>
          <a:prstGeom prst="rect">
            <a:avLst/>
          </a:prstGeom>
          <a:noFill/>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Conclusions</a:t>
            </a:r>
          </a:p>
          <a:p>
            <a:endParaRPr lang="en-US" sz="4400" b="1" dirty="0">
              <a:solidFill>
                <a:schemeClr val="tx2">
                  <a:lumMod val="75000"/>
                </a:schemeClr>
              </a:solidFill>
              <a:latin typeface="Arial" pitchFamily="34" charset="0"/>
              <a:cs typeface="Arial" pitchFamily="34" charset="0"/>
            </a:endParaRPr>
          </a:p>
          <a:p>
            <a:endParaRPr lang="en-US" sz="4400" b="1" dirty="0" smtClean="0">
              <a:solidFill>
                <a:schemeClr val="tx2">
                  <a:lumMod val="75000"/>
                </a:schemeClr>
              </a:solidFill>
              <a:latin typeface="Arial" pitchFamily="34" charset="0"/>
              <a:cs typeface="Arial" pitchFamily="34" charset="0"/>
            </a:endParaRPr>
          </a:p>
          <a:p>
            <a:pPr algn="just"/>
            <a:r>
              <a:rPr lang="en-US" sz="3200" dirty="0">
                <a:latin typeface="Times New Roman" pitchFamily="18" charset="0"/>
                <a:cs typeface="Times New Roman" pitchFamily="18" charset="0"/>
              </a:rPr>
              <a:t>In conclusion, from investigating how extracellular hydrogen peroxide influences the balance of intracellular hydrogen peroxide and superoxide in a collection of natural isolates, we found out that hydrogen peroxide treatment can induce more heterogeneity in most natural isolates.</a:t>
            </a:r>
            <a:endParaRPr lang="en-US" sz="3200" dirty="0">
              <a:solidFill>
                <a:schemeClr val="tx2">
                  <a:lumMod val="75000"/>
                </a:schemeClr>
              </a:solidFill>
              <a:latin typeface="Times New Roman" pitchFamily="18" charset="0"/>
              <a:cs typeface="Times New Roman" pitchFamily="18" charset="0"/>
            </a:endParaRPr>
          </a:p>
          <a:p>
            <a:endParaRPr lang="en-US" sz="4400" b="1" dirty="0" smtClean="0">
              <a:solidFill>
                <a:schemeClr val="tx2">
                  <a:lumMod val="75000"/>
                </a:schemeClr>
              </a:solidFill>
              <a:latin typeface="Arial" pitchFamily="34" charset="0"/>
              <a:cs typeface="Arial" pitchFamily="34" charset="0"/>
            </a:endParaRPr>
          </a:p>
          <a:p>
            <a:endParaRPr lang="en-US" sz="3200" b="1" dirty="0" smtClean="0">
              <a:solidFill>
                <a:schemeClr val="tx2">
                  <a:lumMod val="75000"/>
                </a:schemeClr>
              </a:solidFill>
              <a:latin typeface="Arial" pitchFamily="34" charset="0"/>
              <a:cs typeface="Arial" pitchFamily="34" charset="0"/>
            </a:endParaRPr>
          </a:p>
        </p:txBody>
      </p:sp>
      <p:pic>
        <p:nvPicPr>
          <p:cNvPr id="1026" name="Picture 2" descr="https://encrypted-tbn1.gstatic.com/images?q=tbn:ANd9GcRvhms-DDr8QgQRXSKqOlNt2QeXRfHQeZn-zN_BcRqvp284GasE"/>
          <p:cNvPicPr>
            <a:picLocks noChangeAspect="1" noChangeArrowheads="1"/>
          </p:cNvPicPr>
          <p:nvPr/>
        </p:nvPicPr>
        <p:blipFill>
          <a:blip r:embed="rId5" cstate="print"/>
          <a:srcRect/>
          <a:stretch>
            <a:fillRect/>
          </a:stretch>
        </p:blipFill>
        <p:spPr bwMode="auto">
          <a:xfrm>
            <a:off x="31775400" y="2438400"/>
            <a:ext cx="3892054" cy="1219200"/>
          </a:xfrm>
          <a:prstGeom prst="rect">
            <a:avLst/>
          </a:prstGeom>
          <a:noFill/>
        </p:spPr>
      </p:pic>
      <p:grpSp>
        <p:nvGrpSpPr>
          <p:cNvPr id="183" name="Group 182"/>
          <p:cNvGrpSpPr/>
          <p:nvPr/>
        </p:nvGrpSpPr>
        <p:grpSpPr>
          <a:xfrm>
            <a:off x="685800" y="15240000"/>
            <a:ext cx="13258800" cy="8153400"/>
            <a:chOff x="13730252" y="4800600"/>
            <a:chExt cx="11674140" cy="9829800"/>
          </a:xfrm>
        </p:grpSpPr>
        <p:grpSp>
          <p:nvGrpSpPr>
            <p:cNvPr id="184" name="Group 31"/>
            <p:cNvGrpSpPr/>
            <p:nvPr/>
          </p:nvGrpSpPr>
          <p:grpSpPr>
            <a:xfrm>
              <a:off x="13792200" y="4800600"/>
              <a:ext cx="11201400" cy="9829800"/>
              <a:chOff x="762000" y="246569"/>
              <a:chExt cx="3276600" cy="4578565"/>
            </a:xfrm>
          </p:grpSpPr>
          <p:sp>
            <p:nvSpPr>
              <p:cNvPr id="187" name="Rectangle 186"/>
              <p:cNvSpPr/>
              <p:nvPr/>
            </p:nvSpPr>
            <p:spPr>
              <a:xfrm>
                <a:off x="762000" y="246569"/>
                <a:ext cx="3276600" cy="457856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5" name="TextBox 184"/>
            <p:cNvSpPr txBox="1"/>
            <p:nvPr/>
          </p:nvSpPr>
          <p:spPr>
            <a:xfrm>
              <a:off x="13730252" y="4832238"/>
              <a:ext cx="11674140" cy="1285885"/>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Introduction</a:t>
              </a:r>
              <a:endParaRPr lang="en-US" sz="5500" b="1" dirty="0" smtClean="0">
                <a:solidFill>
                  <a:schemeClr val="tx2">
                    <a:lumMod val="75000"/>
                  </a:schemeClr>
                </a:solidFill>
                <a:latin typeface="Arial" pitchFamily="34" charset="0"/>
                <a:cs typeface="Arial" pitchFamily="34" charset="0"/>
              </a:endParaRPr>
            </a:p>
          </p:txBody>
        </p:sp>
        <p:sp>
          <p:nvSpPr>
            <p:cNvPr id="186" name="Rectangle 15"/>
            <p:cNvSpPr>
              <a:spLocks noChangeArrowheads="1"/>
            </p:cNvSpPr>
            <p:nvPr/>
          </p:nvSpPr>
          <p:spPr bwMode="auto">
            <a:xfrm>
              <a:off x="14187452" y="5715000"/>
              <a:ext cx="10134600" cy="1128142"/>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Reactive oxygen species (ROS) cause cellular and physiology aging.</a:t>
              </a:r>
              <a:endParaRPr lang="en-US" sz="2400" dirty="0" smtClean="0">
                <a:latin typeface="Arial" pitchFamily="34" charset="0"/>
                <a:ea typeface="Calibri" pitchFamily="34" charset="0"/>
                <a:cs typeface="Arial" pitchFamily="34" charset="0"/>
              </a:endParaRPr>
            </a:p>
          </p:txBody>
        </p:sp>
      </p:grpSp>
      <p:sp>
        <p:nvSpPr>
          <p:cNvPr id="190" name="TextBox 3"/>
          <p:cNvSpPr txBox="1"/>
          <p:nvPr/>
        </p:nvSpPr>
        <p:spPr>
          <a:xfrm>
            <a:off x="3488503" y="16916400"/>
            <a:ext cx="2875247" cy="437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H</a:t>
            </a:r>
            <a:r>
              <a:rPr lang="en-US" sz="2400" b="1" baseline="-25000" dirty="0" smtClean="0">
                <a:solidFill>
                  <a:srgbClr val="FF0000"/>
                </a:solidFill>
                <a:latin typeface="Arial" pitchFamily="34" charset="0"/>
                <a:cs typeface="Arial" pitchFamily="34" charset="0"/>
              </a:rPr>
              <a:t>2</a:t>
            </a:r>
            <a:r>
              <a:rPr lang="en-US" sz="2400" b="1" dirty="0" smtClean="0">
                <a:solidFill>
                  <a:srgbClr val="FF0000"/>
                </a:solidFill>
                <a:latin typeface="Arial" pitchFamily="34" charset="0"/>
                <a:cs typeface="Arial" pitchFamily="34" charset="0"/>
              </a:rPr>
              <a:t>O</a:t>
            </a:r>
            <a:r>
              <a:rPr lang="en-US" sz="2400" b="1" baseline="-25000" dirty="0" smtClean="0">
                <a:solidFill>
                  <a:srgbClr val="FF0000"/>
                </a:solidFill>
                <a:latin typeface="Arial" pitchFamily="34" charset="0"/>
                <a:cs typeface="Arial" pitchFamily="34" charset="0"/>
              </a:rPr>
              <a:t>2</a:t>
            </a:r>
            <a:endParaRPr lang="en-US" sz="2400" b="1" dirty="0">
              <a:solidFill>
                <a:srgbClr val="FF0000"/>
              </a:solidFill>
              <a:latin typeface="Arial" pitchFamily="34" charset="0"/>
              <a:cs typeface="Arial" pitchFamily="34" charset="0"/>
            </a:endParaRPr>
          </a:p>
        </p:txBody>
      </p:sp>
      <p:sp>
        <p:nvSpPr>
          <p:cNvPr id="191" name="TextBox 9"/>
          <p:cNvSpPr txBox="1"/>
          <p:nvPr/>
        </p:nvSpPr>
        <p:spPr>
          <a:xfrm>
            <a:off x="1905000" y="17599866"/>
            <a:ext cx="2875247" cy="437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endParaRPr lang="en-US" sz="2400" b="1" dirty="0">
              <a:solidFill>
                <a:prstClr val="black"/>
              </a:solidFill>
              <a:latin typeface="Arial" pitchFamily="34" charset="0"/>
              <a:cs typeface="Arial" pitchFamily="34" charset="0"/>
            </a:endParaRPr>
          </a:p>
        </p:txBody>
      </p:sp>
      <p:cxnSp>
        <p:nvCxnSpPr>
          <p:cNvPr id="192" name="Straight Arrow Connector 191"/>
          <p:cNvCxnSpPr/>
          <p:nvPr/>
        </p:nvCxnSpPr>
        <p:spPr>
          <a:xfrm rot="16200000" flipV="1">
            <a:off x="4660836" y="17601966"/>
            <a:ext cx="577596" cy="66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3" name="TextBox 13"/>
          <p:cNvSpPr txBox="1"/>
          <p:nvPr/>
        </p:nvSpPr>
        <p:spPr>
          <a:xfrm>
            <a:off x="2714055" y="17846665"/>
            <a:ext cx="4384370" cy="11373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Superoxide</a:t>
            </a:r>
          </a:p>
          <a:p>
            <a:pPr algn="ctr" fontAlgn="auto">
              <a:spcBef>
                <a:spcPts val="0"/>
              </a:spcBef>
              <a:spcAft>
                <a:spcPts val="0"/>
              </a:spcAft>
            </a:pPr>
            <a:r>
              <a:rPr lang="en-US" sz="2400" b="1" dirty="0" smtClean="0">
                <a:solidFill>
                  <a:srgbClr val="FF0000"/>
                </a:solidFill>
                <a:latin typeface="Arial" pitchFamily="34" charset="0"/>
                <a:cs typeface="Arial" pitchFamily="34" charset="0"/>
              </a:rPr>
              <a:t>Hydroxy radical</a:t>
            </a:r>
            <a:endParaRPr lang="en-US" sz="2400" b="1" dirty="0">
              <a:solidFill>
                <a:srgbClr val="FF0000"/>
              </a:solidFill>
              <a:latin typeface="Arial" pitchFamily="34" charset="0"/>
              <a:cs typeface="Arial" pitchFamily="34" charset="0"/>
            </a:endParaRPr>
          </a:p>
          <a:p>
            <a:pPr algn="ctr" fontAlgn="auto">
              <a:spcBef>
                <a:spcPts val="0"/>
              </a:spcBef>
              <a:spcAft>
                <a:spcPts val="0"/>
              </a:spcAft>
            </a:pPr>
            <a:endParaRPr lang="en-US" sz="2400" b="1" dirty="0">
              <a:solidFill>
                <a:prstClr val="black"/>
              </a:solidFill>
              <a:latin typeface="Arial" pitchFamily="34" charset="0"/>
              <a:cs typeface="Arial" pitchFamily="34" charset="0"/>
            </a:endParaRPr>
          </a:p>
        </p:txBody>
      </p:sp>
      <p:sp>
        <p:nvSpPr>
          <p:cNvPr id="194" name="TextBox 193"/>
          <p:cNvSpPr txBox="1"/>
          <p:nvPr/>
        </p:nvSpPr>
        <p:spPr>
          <a:xfrm>
            <a:off x="8337886" y="17277398"/>
            <a:ext cx="3549314" cy="1569660"/>
          </a:xfrm>
          <a:prstGeom prst="rect">
            <a:avLst/>
          </a:prstGeom>
          <a:noFill/>
        </p:spPr>
        <p:txBody>
          <a:bodyPr wrap="square" rtlCol="0">
            <a:spAutoFit/>
          </a:bodyPr>
          <a:lstStyle/>
          <a:p>
            <a:pPr algn="l" fontAlgn="auto">
              <a:spcBef>
                <a:spcPts val="0"/>
              </a:spcBef>
              <a:spcAft>
                <a:spcPts val="0"/>
              </a:spcAft>
            </a:pPr>
            <a:r>
              <a:rPr lang="en-US" sz="2400" b="1" dirty="0" smtClean="0">
                <a:solidFill>
                  <a:prstClr val="black"/>
                </a:solidFill>
                <a:latin typeface="Arial" pitchFamily="34" charset="0"/>
                <a:ea typeface="+mn-ea"/>
                <a:cs typeface="Arial" pitchFamily="34" charset="0"/>
              </a:rPr>
              <a:t>Mitochondria, peroxisomes, other cellular metabolic processes</a:t>
            </a:r>
            <a:endParaRPr lang="en-US" sz="2400" b="1" dirty="0">
              <a:solidFill>
                <a:prstClr val="black"/>
              </a:solidFill>
              <a:latin typeface="Arial" pitchFamily="34" charset="0"/>
              <a:ea typeface="+mn-ea"/>
              <a:cs typeface="Arial" pitchFamily="34" charset="0"/>
            </a:endParaRPr>
          </a:p>
        </p:txBody>
      </p:sp>
      <p:sp>
        <p:nvSpPr>
          <p:cNvPr id="195" name="TextBox 24"/>
          <p:cNvSpPr txBox="1"/>
          <p:nvPr/>
        </p:nvSpPr>
        <p:spPr>
          <a:xfrm>
            <a:off x="3200400" y="19116675"/>
            <a:ext cx="41910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prstClr val="black"/>
                </a:solidFill>
                <a:latin typeface="Arial" pitchFamily="34" charset="0"/>
                <a:cs typeface="Arial" pitchFamily="34" charset="0"/>
              </a:rPr>
              <a:t>Macromolecule Damage (DNA, Protein, RNA) </a:t>
            </a:r>
            <a:endParaRPr lang="en-US" sz="2400" b="1" dirty="0">
              <a:solidFill>
                <a:prstClr val="black"/>
              </a:solidFill>
              <a:latin typeface="Arial" pitchFamily="34" charset="0"/>
              <a:cs typeface="Arial" pitchFamily="34" charset="0"/>
            </a:endParaRPr>
          </a:p>
        </p:txBody>
      </p:sp>
      <p:sp>
        <p:nvSpPr>
          <p:cNvPr id="196" name="TextBox 33"/>
          <p:cNvSpPr txBox="1"/>
          <p:nvPr/>
        </p:nvSpPr>
        <p:spPr>
          <a:xfrm>
            <a:off x="8935755" y="20851276"/>
            <a:ext cx="2875245" cy="437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AGING</a:t>
            </a:r>
            <a:endParaRPr lang="en-US" sz="2400" b="1" dirty="0">
              <a:solidFill>
                <a:srgbClr val="00B050"/>
              </a:solidFill>
              <a:latin typeface="Arial" pitchFamily="34" charset="0"/>
              <a:cs typeface="Arial" pitchFamily="34" charset="0"/>
            </a:endParaRPr>
          </a:p>
        </p:txBody>
      </p:sp>
      <p:sp>
        <p:nvSpPr>
          <p:cNvPr id="197" name="TextBox 33"/>
          <p:cNvSpPr txBox="1"/>
          <p:nvPr/>
        </p:nvSpPr>
        <p:spPr>
          <a:xfrm>
            <a:off x="3415264" y="21508119"/>
            <a:ext cx="2875247" cy="28870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prstClr val="black"/>
                </a:solidFill>
                <a:latin typeface="Arial" pitchFamily="34" charset="0"/>
                <a:cs typeface="Arial" pitchFamily="34" charset="0"/>
              </a:rPr>
              <a:t>Increase in probability of developing age-related diseases </a:t>
            </a:r>
            <a:endParaRPr lang="en-US" sz="2400" b="1" dirty="0">
              <a:solidFill>
                <a:prstClr val="black"/>
              </a:solidFill>
              <a:latin typeface="Arial" pitchFamily="34" charset="0"/>
              <a:cs typeface="Arial" pitchFamily="34" charset="0"/>
            </a:endParaRPr>
          </a:p>
        </p:txBody>
      </p:sp>
      <p:sp>
        <p:nvSpPr>
          <p:cNvPr id="199" name="TextBox 198"/>
          <p:cNvSpPr txBox="1"/>
          <p:nvPr/>
        </p:nvSpPr>
        <p:spPr>
          <a:xfrm>
            <a:off x="1219274" y="21349404"/>
            <a:ext cx="1746155" cy="787370"/>
          </a:xfrm>
          <a:prstGeom prst="rect">
            <a:avLst/>
          </a:prstGeom>
          <a:noFill/>
        </p:spPr>
        <p:txBody>
          <a:bodyPr wrap="square" rtlCol="0">
            <a:spAutoFit/>
          </a:bodyPr>
          <a:lstStyle/>
          <a:p>
            <a:pPr algn="l" fontAlgn="auto">
              <a:spcBef>
                <a:spcPts val="0"/>
              </a:spcBef>
              <a:spcAft>
                <a:spcPts val="0"/>
              </a:spcAft>
            </a:pPr>
            <a:r>
              <a:rPr lang="en-US" sz="2400" b="1" dirty="0" smtClean="0">
                <a:solidFill>
                  <a:prstClr val="black"/>
                </a:solidFill>
                <a:latin typeface="Arial" pitchFamily="34" charset="0"/>
                <a:ea typeface="+mn-ea"/>
                <a:cs typeface="Arial" pitchFamily="34" charset="0"/>
              </a:rPr>
              <a:t>Cancer</a:t>
            </a:r>
            <a:endParaRPr lang="en-US" sz="2400" b="1" dirty="0">
              <a:solidFill>
                <a:prstClr val="black"/>
              </a:solidFill>
              <a:latin typeface="Arial" pitchFamily="34" charset="0"/>
              <a:ea typeface="+mn-ea"/>
              <a:cs typeface="Arial" pitchFamily="34" charset="0"/>
            </a:endParaRPr>
          </a:p>
        </p:txBody>
      </p:sp>
      <p:cxnSp>
        <p:nvCxnSpPr>
          <p:cNvPr id="200" name="Straight Arrow Connector 199"/>
          <p:cNvCxnSpPr/>
          <p:nvPr/>
        </p:nvCxnSpPr>
        <p:spPr>
          <a:xfrm flipV="1">
            <a:off x="5986523" y="21317073"/>
            <a:ext cx="754453" cy="2574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6796909" y="20927992"/>
            <a:ext cx="1527887" cy="1487254"/>
          </a:xfrm>
          <a:prstGeom prst="rect">
            <a:avLst/>
          </a:prstGeom>
          <a:noFill/>
        </p:spPr>
        <p:txBody>
          <a:bodyPr wrap="square" rtlCol="0">
            <a:spAutoFit/>
          </a:bodyPr>
          <a:lstStyle/>
          <a:p>
            <a:pPr algn="l" fontAlgn="auto">
              <a:spcBef>
                <a:spcPts val="0"/>
              </a:spcBef>
              <a:spcAft>
                <a:spcPts val="0"/>
              </a:spcAft>
            </a:pPr>
            <a:r>
              <a:rPr lang="en-US" sz="2400" b="1" dirty="0" smtClean="0">
                <a:solidFill>
                  <a:prstClr val="black"/>
                </a:solidFill>
                <a:latin typeface="Arial" pitchFamily="34" charset="0"/>
                <a:ea typeface="+mn-ea"/>
                <a:cs typeface="Arial" pitchFamily="34" charset="0"/>
              </a:rPr>
              <a:t>Heart Disease</a:t>
            </a:r>
            <a:endParaRPr lang="en-US" sz="2400" b="1" dirty="0">
              <a:solidFill>
                <a:prstClr val="black"/>
              </a:solidFill>
              <a:latin typeface="Arial" pitchFamily="34" charset="0"/>
              <a:ea typeface="+mn-ea"/>
              <a:cs typeface="Arial" pitchFamily="34" charset="0"/>
            </a:endParaRPr>
          </a:p>
        </p:txBody>
      </p:sp>
      <p:cxnSp>
        <p:nvCxnSpPr>
          <p:cNvPr id="202" name="Straight Arrow Connector 201"/>
          <p:cNvCxnSpPr/>
          <p:nvPr/>
        </p:nvCxnSpPr>
        <p:spPr>
          <a:xfrm>
            <a:off x="6022329" y="22172859"/>
            <a:ext cx="838282" cy="134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6896100" y="21938545"/>
            <a:ext cx="2125756" cy="1487254"/>
          </a:xfrm>
          <a:prstGeom prst="rect">
            <a:avLst/>
          </a:prstGeom>
          <a:noFill/>
        </p:spPr>
        <p:txBody>
          <a:bodyPr wrap="square" rtlCol="0">
            <a:spAutoFit/>
          </a:bodyPr>
          <a:lstStyle/>
          <a:p>
            <a:pPr algn="l" fontAlgn="auto">
              <a:spcBef>
                <a:spcPts val="0"/>
              </a:spcBef>
              <a:spcAft>
                <a:spcPts val="0"/>
              </a:spcAft>
            </a:pPr>
            <a:r>
              <a:rPr lang="en-US" sz="2400" b="1" dirty="0" smtClean="0">
                <a:solidFill>
                  <a:prstClr val="black"/>
                </a:solidFill>
                <a:latin typeface="Arial" pitchFamily="34" charset="0"/>
                <a:ea typeface="+mn-ea"/>
                <a:cs typeface="Arial" pitchFamily="34" charset="0"/>
              </a:rPr>
              <a:t>Alzheimer’s Disease</a:t>
            </a:r>
            <a:endParaRPr lang="en-US" sz="2400" b="1" dirty="0">
              <a:solidFill>
                <a:prstClr val="black"/>
              </a:solidFill>
              <a:latin typeface="Arial" pitchFamily="34" charset="0"/>
              <a:ea typeface="+mn-ea"/>
              <a:cs typeface="Arial" pitchFamily="34" charset="0"/>
            </a:endParaRPr>
          </a:p>
        </p:txBody>
      </p:sp>
      <p:sp>
        <p:nvSpPr>
          <p:cNvPr id="204" name="Right Brace 203"/>
          <p:cNvSpPr/>
          <p:nvPr/>
        </p:nvSpPr>
        <p:spPr>
          <a:xfrm>
            <a:off x="8670035" y="20309780"/>
            <a:ext cx="664299" cy="1480091"/>
          </a:xfrm>
          <a:prstGeom prst="rightBrace">
            <a:avLst>
              <a:gd name="adj1" fmla="val 19000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fontAlgn="auto">
              <a:spcBef>
                <a:spcPts val="0"/>
              </a:spcBef>
              <a:spcAft>
                <a:spcPts val="0"/>
              </a:spcAft>
            </a:pPr>
            <a:endParaRPr lang="en-US" sz="2400" b="1" dirty="0">
              <a:solidFill>
                <a:prstClr val="black"/>
              </a:solidFill>
            </a:endParaRPr>
          </a:p>
        </p:txBody>
      </p:sp>
      <p:sp>
        <p:nvSpPr>
          <p:cNvPr id="205" name="TextBox 33"/>
          <p:cNvSpPr txBox="1"/>
          <p:nvPr/>
        </p:nvSpPr>
        <p:spPr>
          <a:xfrm>
            <a:off x="3346364" y="20520441"/>
            <a:ext cx="2875245" cy="78737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Cellular aging</a:t>
            </a:r>
            <a:endParaRPr lang="en-US" sz="2400" b="1" dirty="0">
              <a:solidFill>
                <a:srgbClr val="00B050"/>
              </a:solidFill>
              <a:latin typeface="Arial" pitchFamily="34" charset="0"/>
              <a:cs typeface="Arial" pitchFamily="34" charset="0"/>
            </a:endParaRPr>
          </a:p>
        </p:txBody>
      </p:sp>
      <p:sp>
        <p:nvSpPr>
          <p:cNvPr id="206" name="TextBox 205"/>
          <p:cNvSpPr txBox="1"/>
          <p:nvPr/>
        </p:nvSpPr>
        <p:spPr>
          <a:xfrm>
            <a:off x="2027048" y="17349597"/>
            <a:ext cx="2567591" cy="1487254"/>
          </a:xfrm>
          <a:prstGeom prst="rect">
            <a:avLst/>
          </a:prstGeom>
          <a:noFill/>
        </p:spPr>
        <p:txBody>
          <a:bodyPr wrap="square" rtlCol="0">
            <a:spAutoFit/>
          </a:bodyPr>
          <a:lstStyle/>
          <a:p>
            <a:pPr algn="l" fontAlgn="auto">
              <a:spcBef>
                <a:spcPts val="0"/>
              </a:spcBef>
              <a:spcAft>
                <a:spcPts val="0"/>
              </a:spcAft>
            </a:pPr>
            <a:r>
              <a:rPr lang="en-US" sz="2400" b="1" dirty="0" smtClean="0">
                <a:solidFill>
                  <a:prstClr val="black"/>
                </a:solidFill>
                <a:latin typeface="Arial" pitchFamily="34" charset="0"/>
                <a:ea typeface="+mn-ea"/>
                <a:cs typeface="Arial" pitchFamily="34" charset="0"/>
              </a:rPr>
              <a:t>Superoxide dismutase (SOD)</a:t>
            </a:r>
            <a:endParaRPr lang="en-US" sz="2400" b="1" dirty="0">
              <a:solidFill>
                <a:prstClr val="black"/>
              </a:solidFill>
              <a:latin typeface="Arial" pitchFamily="34" charset="0"/>
              <a:ea typeface="+mn-ea"/>
              <a:cs typeface="Arial" pitchFamily="34" charset="0"/>
            </a:endParaRPr>
          </a:p>
        </p:txBody>
      </p:sp>
      <p:cxnSp>
        <p:nvCxnSpPr>
          <p:cNvPr id="207" name="Straight Arrow Connector 206"/>
          <p:cNvCxnSpPr/>
          <p:nvPr/>
        </p:nvCxnSpPr>
        <p:spPr>
          <a:xfrm rot="10800000" flipV="1">
            <a:off x="6876429" y="17818895"/>
            <a:ext cx="1129311" cy="360996"/>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rot="16200000" flipV="1">
            <a:off x="4595065" y="18902428"/>
            <a:ext cx="577596" cy="66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flipV="1">
            <a:off x="4926126" y="19805086"/>
            <a:ext cx="0" cy="6787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endCxn id="197" idx="0"/>
          </p:cNvCxnSpPr>
          <p:nvPr/>
        </p:nvCxnSpPr>
        <p:spPr>
          <a:xfrm>
            <a:off x="4834127" y="21034245"/>
            <a:ext cx="18761" cy="47387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1" name="Group 210"/>
          <p:cNvGrpSpPr/>
          <p:nvPr/>
        </p:nvGrpSpPr>
        <p:grpSpPr>
          <a:xfrm>
            <a:off x="762000" y="23850600"/>
            <a:ext cx="12658032" cy="8534400"/>
            <a:chOff x="13792200" y="4800600"/>
            <a:chExt cx="11201400" cy="9829800"/>
          </a:xfrm>
        </p:grpSpPr>
        <p:grpSp>
          <p:nvGrpSpPr>
            <p:cNvPr id="212" name="Group 31"/>
            <p:cNvGrpSpPr/>
            <p:nvPr/>
          </p:nvGrpSpPr>
          <p:grpSpPr>
            <a:xfrm>
              <a:off x="13792200" y="4800600"/>
              <a:ext cx="11201400" cy="9829800"/>
              <a:chOff x="762000" y="246569"/>
              <a:chExt cx="3276600" cy="4578565"/>
            </a:xfrm>
          </p:grpSpPr>
          <p:sp>
            <p:nvSpPr>
              <p:cNvPr id="215" name="Rectangle 214"/>
              <p:cNvSpPr/>
              <p:nvPr/>
            </p:nvSpPr>
            <p:spPr>
              <a:xfrm>
                <a:off x="762000" y="246569"/>
                <a:ext cx="3276600" cy="457856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3" name="TextBox 212"/>
            <p:cNvSpPr txBox="1"/>
            <p:nvPr/>
          </p:nvSpPr>
          <p:spPr>
            <a:xfrm>
              <a:off x="13798925" y="4939906"/>
              <a:ext cx="10987426" cy="1137105"/>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Concept of Robustness</a:t>
              </a:r>
              <a:endParaRPr lang="en-US" sz="5500" b="1" dirty="0" smtClean="0">
                <a:solidFill>
                  <a:schemeClr val="tx2">
                    <a:lumMod val="75000"/>
                  </a:schemeClr>
                </a:solidFill>
                <a:latin typeface="Arial" pitchFamily="34" charset="0"/>
                <a:cs typeface="Arial" pitchFamily="34" charset="0"/>
              </a:endParaRPr>
            </a:p>
          </p:txBody>
        </p:sp>
        <p:sp>
          <p:nvSpPr>
            <p:cNvPr id="214" name="Rectangle 15"/>
            <p:cNvSpPr>
              <a:spLocks noChangeArrowheads="1"/>
            </p:cNvSpPr>
            <p:nvPr/>
          </p:nvSpPr>
          <p:spPr bwMode="auto">
            <a:xfrm>
              <a:off x="14348295" y="5934810"/>
              <a:ext cx="10134600" cy="199023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Robustness = Ability of cells to maintain homeostasis in the presence of genetic, environmental, and stochastic variations. </a:t>
              </a:r>
            </a:p>
            <a:p>
              <a:pPr defTabSz="3857122" fontAlgn="base">
                <a:spcBef>
                  <a:spcPct val="0"/>
                </a:spcBef>
                <a:spcAft>
                  <a:spcPct val="0"/>
                </a:spcAft>
              </a:pPr>
              <a:endParaRPr lang="en-US" sz="2400" b="1" dirty="0" smtClean="0">
                <a:latin typeface="Arial" pitchFamily="34" charset="0"/>
                <a:ea typeface="Calibri" pitchFamily="34" charset="0"/>
                <a:cs typeface="Arial" pitchFamily="34" charset="0"/>
              </a:endParaRPr>
            </a:p>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Robustness can be measured by coefficient  of variation (CV).</a:t>
              </a:r>
            </a:p>
          </p:txBody>
        </p:sp>
      </p:grpSp>
      <p:sp>
        <p:nvSpPr>
          <p:cNvPr id="218" name="Rectangle 15"/>
          <p:cNvSpPr>
            <a:spLocks noChangeArrowheads="1"/>
          </p:cNvSpPr>
          <p:nvPr/>
        </p:nvSpPr>
        <p:spPr bwMode="auto">
          <a:xfrm>
            <a:off x="3200400" y="26365200"/>
            <a:ext cx="7391400" cy="75881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CV =  Standard deviation / Mean</a:t>
            </a:r>
          </a:p>
        </p:txBody>
      </p:sp>
      <p:pic>
        <p:nvPicPr>
          <p:cNvPr id="2" name="Picture 2" descr="C:\Users\hqin\Downloads\sharpbell.tiff"/>
          <p:cNvPicPr>
            <a:picLocks noChangeAspect="1" noChangeArrowheads="1"/>
          </p:cNvPicPr>
          <p:nvPr/>
        </p:nvPicPr>
        <p:blipFill>
          <a:blip r:embed="rId6" cstate="print"/>
          <a:srcRect l="4364" t="12444" b="11111"/>
          <a:stretch>
            <a:fillRect/>
          </a:stretch>
        </p:blipFill>
        <p:spPr bwMode="auto">
          <a:xfrm>
            <a:off x="1752600" y="27051000"/>
            <a:ext cx="5010150" cy="3276600"/>
          </a:xfrm>
          <a:prstGeom prst="rect">
            <a:avLst/>
          </a:prstGeom>
          <a:noFill/>
        </p:spPr>
      </p:pic>
      <p:pic>
        <p:nvPicPr>
          <p:cNvPr id="1027" name="Picture 3" descr="C:\Users\hqin\Downloads\broadbell.tiff"/>
          <p:cNvPicPr>
            <a:picLocks noChangeAspect="1" noChangeArrowheads="1"/>
          </p:cNvPicPr>
          <p:nvPr/>
        </p:nvPicPr>
        <p:blipFill>
          <a:blip r:embed="rId7" cstate="print"/>
          <a:srcRect l="4364" t="12444" b="12889"/>
          <a:stretch>
            <a:fillRect/>
          </a:stretch>
        </p:blipFill>
        <p:spPr bwMode="auto">
          <a:xfrm>
            <a:off x="7391400" y="27051000"/>
            <a:ext cx="5010150" cy="3200400"/>
          </a:xfrm>
          <a:prstGeom prst="rect">
            <a:avLst/>
          </a:prstGeom>
          <a:noFill/>
        </p:spPr>
      </p:pic>
      <p:sp>
        <p:nvSpPr>
          <p:cNvPr id="221" name="TextBox 33"/>
          <p:cNvSpPr txBox="1"/>
          <p:nvPr/>
        </p:nvSpPr>
        <p:spPr>
          <a:xfrm>
            <a:off x="2971800" y="31089600"/>
            <a:ext cx="287524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Less noise</a:t>
            </a:r>
          </a:p>
          <a:p>
            <a:pPr algn="ctr" fontAlgn="auto">
              <a:spcBef>
                <a:spcPts val="0"/>
              </a:spcBef>
              <a:spcAft>
                <a:spcPts val="0"/>
              </a:spcAft>
            </a:pPr>
            <a:r>
              <a:rPr lang="en-US" sz="2400" b="1" dirty="0" smtClean="0">
                <a:solidFill>
                  <a:srgbClr val="00B050"/>
                </a:solidFill>
                <a:latin typeface="Arial" pitchFamily="34" charset="0"/>
                <a:cs typeface="Arial" pitchFamily="34" charset="0"/>
              </a:rPr>
              <a:t>More robust</a:t>
            </a:r>
            <a:endParaRPr lang="en-US" sz="2400" b="1" dirty="0">
              <a:solidFill>
                <a:srgbClr val="00B050"/>
              </a:solidFill>
              <a:latin typeface="Arial" pitchFamily="34" charset="0"/>
              <a:cs typeface="Arial" pitchFamily="34" charset="0"/>
            </a:endParaRPr>
          </a:p>
        </p:txBody>
      </p:sp>
      <p:sp>
        <p:nvSpPr>
          <p:cNvPr id="222" name="TextBox 33"/>
          <p:cNvSpPr txBox="1"/>
          <p:nvPr/>
        </p:nvSpPr>
        <p:spPr>
          <a:xfrm>
            <a:off x="8458200" y="31089600"/>
            <a:ext cx="287524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More noise</a:t>
            </a:r>
          </a:p>
          <a:p>
            <a:pPr algn="ctr" fontAlgn="auto">
              <a:spcBef>
                <a:spcPts val="0"/>
              </a:spcBef>
              <a:spcAft>
                <a:spcPts val="0"/>
              </a:spcAft>
            </a:pPr>
            <a:r>
              <a:rPr lang="en-US" sz="2400" b="1" dirty="0" smtClean="0">
                <a:solidFill>
                  <a:srgbClr val="00B050"/>
                </a:solidFill>
                <a:latin typeface="Arial" pitchFamily="34" charset="0"/>
                <a:cs typeface="Arial" pitchFamily="34" charset="0"/>
              </a:rPr>
              <a:t>Less robust</a:t>
            </a:r>
            <a:endParaRPr lang="en-US" sz="2400" b="1" dirty="0">
              <a:solidFill>
                <a:srgbClr val="00B050"/>
              </a:solidFill>
              <a:latin typeface="Arial" pitchFamily="34" charset="0"/>
              <a:cs typeface="Arial" pitchFamily="34" charset="0"/>
            </a:endParaRPr>
          </a:p>
        </p:txBody>
      </p:sp>
      <p:sp>
        <p:nvSpPr>
          <p:cNvPr id="223" name="TextBox 3"/>
          <p:cNvSpPr txBox="1"/>
          <p:nvPr/>
        </p:nvSpPr>
        <p:spPr>
          <a:xfrm>
            <a:off x="2971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Smaller CV</a:t>
            </a:r>
            <a:endParaRPr lang="en-US" sz="2400" b="1" dirty="0">
              <a:solidFill>
                <a:srgbClr val="FF0000"/>
              </a:solidFill>
              <a:latin typeface="Arial" pitchFamily="34" charset="0"/>
              <a:cs typeface="Arial" pitchFamily="34" charset="0"/>
            </a:endParaRPr>
          </a:p>
        </p:txBody>
      </p:sp>
      <p:sp>
        <p:nvSpPr>
          <p:cNvPr id="224" name="TextBox 3"/>
          <p:cNvSpPr txBox="1"/>
          <p:nvPr/>
        </p:nvSpPr>
        <p:spPr>
          <a:xfrm>
            <a:off x="8686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Larger CV</a:t>
            </a:r>
            <a:endParaRPr lang="en-US" sz="2400" b="1" dirty="0">
              <a:solidFill>
                <a:srgbClr val="FF0000"/>
              </a:solidFill>
              <a:latin typeface="Arial" pitchFamily="34" charset="0"/>
              <a:cs typeface="Arial" pitchFamily="34" charset="0"/>
            </a:endParaRPr>
          </a:p>
        </p:txBody>
      </p:sp>
      <p:grpSp>
        <p:nvGrpSpPr>
          <p:cNvPr id="225" name="Group 224"/>
          <p:cNvGrpSpPr/>
          <p:nvPr/>
        </p:nvGrpSpPr>
        <p:grpSpPr>
          <a:xfrm>
            <a:off x="762000" y="32842200"/>
            <a:ext cx="12573000" cy="2133600"/>
            <a:chOff x="838200" y="31699200"/>
            <a:chExt cx="12420600" cy="4191000"/>
          </a:xfrm>
        </p:grpSpPr>
        <p:grpSp>
          <p:nvGrpSpPr>
            <p:cNvPr id="226" name="Group 6"/>
            <p:cNvGrpSpPr/>
            <p:nvPr/>
          </p:nvGrpSpPr>
          <p:grpSpPr>
            <a:xfrm>
              <a:off x="838200" y="31699200"/>
              <a:ext cx="12420600" cy="4191000"/>
              <a:chOff x="756456" y="228600"/>
              <a:chExt cx="3282144" cy="4114800"/>
            </a:xfrm>
          </p:grpSpPr>
          <p:sp>
            <p:nvSpPr>
              <p:cNvPr id="228" name="Rectangle 227"/>
              <p:cNvSpPr/>
              <p:nvPr/>
            </p:nvSpPr>
            <p:spPr>
              <a:xfrm>
                <a:off x="756456" y="228600"/>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p:cNvSpPr/>
              <p:nvPr/>
            </p:nvSpPr>
            <p:spPr>
              <a:xfrm>
                <a:off x="822986" y="463728"/>
                <a:ext cx="3149084" cy="3683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7" name="TextBox 226"/>
            <p:cNvSpPr txBox="1"/>
            <p:nvPr/>
          </p:nvSpPr>
          <p:spPr>
            <a:xfrm>
              <a:off x="1295400" y="32080199"/>
              <a:ext cx="11277600" cy="3416333"/>
            </a:xfrm>
            <a:prstGeom prst="rect">
              <a:avLst/>
            </a:prstGeom>
            <a:noFill/>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Hypothesis</a:t>
              </a:r>
              <a:endParaRPr lang="en-US" sz="3200" dirty="0" smtClean="0">
                <a:latin typeface="Arial" pitchFamily="34" charset="0"/>
                <a:cs typeface="Arial" pitchFamily="34" charset="0"/>
              </a:endParaRPr>
            </a:p>
            <a:p>
              <a:pPr algn="just"/>
              <a:r>
                <a:rPr lang="en-US" sz="3200" dirty="0" smtClean="0">
                  <a:latin typeface="Times New Roman" pitchFamily="18" charset="0"/>
                  <a:cs typeface="Times New Roman" pitchFamily="18" charset="0"/>
                </a:rPr>
                <a:t>Oxidative stress contributes to cellular aging by decreasing cellular robustness . </a:t>
              </a:r>
              <a:endParaRPr lang="en-US" sz="3200" b="1" dirty="0" smtClean="0">
                <a:solidFill>
                  <a:schemeClr val="tx2">
                    <a:lumMod val="75000"/>
                  </a:schemeClr>
                </a:solidFill>
                <a:latin typeface="Arial" pitchFamily="34" charset="0"/>
                <a:cs typeface="Arial" pitchFamily="34" charset="0"/>
              </a:endParaRPr>
            </a:p>
          </p:txBody>
        </p:sp>
      </p:grpSp>
      <p:sp>
        <p:nvSpPr>
          <p:cNvPr id="231" name="TextBox 230"/>
          <p:cNvSpPr txBox="1"/>
          <p:nvPr/>
        </p:nvSpPr>
        <p:spPr>
          <a:xfrm>
            <a:off x="14816936" y="6858000"/>
            <a:ext cx="1739605" cy="5754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Century Schoolbook"/>
                <a:cs typeface="Arial" pitchFamily="34" charset="0"/>
              </a:rPr>
              <a:t>H</a:t>
            </a:r>
            <a:r>
              <a:rPr kumimoji="0" lang="en-US" sz="2800" b="1" i="0" u="none" strike="noStrike" kern="0" cap="none" spc="0" normalizeH="0" baseline="-25000" noProof="0" dirty="0" smtClean="0">
                <a:ln>
                  <a:noFill/>
                </a:ln>
                <a:solidFill>
                  <a:sysClr val="windowText" lastClr="000000"/>
                </a:solidFill>
                <a:effectLst/>
                <a:uLnTx/>
                <a:uFillTx/>
                <a:latin typeface="Century Schoolbook"/>
                <a:cs typeface="Arial" pitchFamily="34" charset="0"/>
              </a:rPr>
              <a:t>2</a:t>
            </a:r>
            <a:r>
              <a:rPr kumimoji="0" lang="en-US" sz="2800" b="1" i="0" u="none" strike="noStrike" kern="0" cap="none" spc="0" normalizeH="0" baseline="0" noProof="0" dirty="0" smtClean="0">
                <a:ln>
                  <a:noFill/>
                </a:ln>
                <a:solidFill>
                  <a:sysClr val="windowText" lastClr="000000"/>
                </a:solidFill>
                <a:effectLst/>
                <a:uLnTx/>
                <a:uFillTx/>
                <a:latin typeface="Century Schoolbook"/>
                <a:cs typeface="Arial" pitchFamily="34" charset="0"/>
              </a:rPr>
              <a:t>O</a:t>
            </a:r>
            <a:r>
              <a:rPr kumimoji="0" lang="en-US" sz="2800" b="1" i="0" u="none" strike="noStrike" kern="0" cap="none" spc="0" normalizeH="0" baseline="-25000" noProof="0" dirty="0" smtClean="0">
                <a:ln>
                  <a:noFill/>
                </a:ln>
                <a:solidFill>
                  <a:sysClr val="windowText" lastClr="000000"/>
                </a:solidFill>
                <a:effectLst/>
                <a:uLnTx/>
                <a:uFillTx/>
                <a:latin typeface="Century Schoolbook"/>
                <a:cs typeface="Arial" pitchFamily="34" charset="0"/>
              </a:rPr>
              <a:t>2</a:t>
            </a:r>
            <a:endParaRPr kumimoji="0" lang="en-US" sz="2800" b="1" i="0" u="none" strike="noStrike" kern="0" cap="none" spc="0" normalizeH="0" baseline="-25000" noProof="0" dirty="0">
              <a:ln>
                <a:noFill/>
              </a:ln>
              <a:solidFill>
                <a:sysClr val="windowText" lastClr="000000"/>
              </a:solidFill>
              <a:effectLst/>
              <a:uLnTx/>
              <a:uFillTx/>
              <a:latin typeface="Century Schoolbook"/>
            </a:endParaRPr>
          </a:p>
        </p:txBody>
      </p:sp>
      <p:sp>
        <p:nvSpPr>
          <p:cNvPr id="232" name="Right Triangle 231"/>
          <p:cNvSpPr/>
          <p:nvPr/>
        </p:nvSpPr>
        <p:spPr>
          <a:xfrm flipH="1">
            <a:off x="15153202" y="7238149"/>
            <a:ext cx="7682379" cy="234237"/>
          </a:xfrm>
          <a:prstGeom prst="rtTriangle">
            <a:avLst/>
          </a:prstGeom>
          <a:solidFill>
            <a:srgbClr val="6EA0B0">
              <a:lumMod val="40000"/>
              <a:lumOff val="60000"/>
            </a:srgbClr>
          </a:solidFill>
          <a:ln w="25400" cap="flat" cmpd="sng" algn="ctr">
            <a:solidFill>
              <a:srgbClr val="6EA0B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nvGrpSpPr>
          <p:cNvPr id="233" name="Group 61"/>
          <p:cNvGrpSpPr/>
          <p:nvPr/>
        </p:nvGrpSpPr>
        <p:grpSpPr>
          <a:xfrm>
            <a:off x="15425948" y="8040687"/>
            <a:ext cx="7409635" cy="1081437"/>
            <a:chOff x="1038740" y="1181100"/>
            <a:chExt cx="7038460" cy="1963815"/>
          </a:xfrm>
        </p:grpSpPr>
        <p:grpSp>
          <p:nvGrpSpPr>
            <p:cNvPr id="246" name="Group 136"/>
            <p:cNvGrpSpPr/>
            <p:nvPr/>
          </p:nvGrpSpPr>
          <p:grpSpPr>
            <a:xfrm>
              <a:off x="1038740" y="1239915"/>
              <a:ext cx="1066800" cy="1905000"/>
              <a:chOff x="0" y="2971800"/>
              <a:chExt cx="1066800" cy="1905000"/>
            </a:xfrm>
          </p:grpSpPr>
          <p:pic>
            <p:nvPicPr>
              <p:cNvPr id="287"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88"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9"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0"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1"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2"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3"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7" name="Group 137"/>
            <p:cNvGrpSpPr/>
            <p:nvPr/>
          </p:nvGrpSpPr>
          <p:grpSpPr>
            <a:xfrm>
              <a:off x="2225040" y="1219200"/>
              <a:ext cx="1066800" cy="1905000"/>
              <a:chOff x="0" y="2971800"/>
              <a:chExt cx="1066800" cy="1905000"/>
            </a:xfrm>
          </p:grpSpPr>
          <p:pic>
            <p:nvPicPr>
              <p:cNvPr id="280"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81"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2"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3"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4"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5"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6"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8" name="Group 145"/>
            <p:cNvGrpSpPr/>
            <p:nvPr/>
          </p:nvGrpSpPr>
          <p:grpSpPr>
            <a:xfrm>
              <a:off x="3421380" y="1219200"/>
              <a:ext cx="1066800" cy="1905000"/>
              <a:chOff x="0" y="2971800"/>
              <a:chExt cx="1066800" cy="1905000"/>
            </a:xfrm>
          </p:grpSpPr>
          <p:pic>
            <p:nvPicPr>
              <p:cNvPr id="273"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74"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5"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6"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7"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8"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9"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9" name="Group 153"/>
            <p:cNvGrpSpPr/>
            <p:nvPr/>
          </p:nvGrpSpPr>
          <p:grpSpPr>
            <a:xfrm>
              <a:off x="4617720" y="1181100"/>
              <a:ext cx="1066800" cy="1905000"/>
              <a:chOff x="0" y="2971800"/>
              <a:chExt cx="1066800" cy="1905000"/>
            </a:xfrm>
          </p:grpSpPr>
          <p:pic>
            <p:nvPicPr>
              <p:cNvPr id="266"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67"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8"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9"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0"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1"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2"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50" name="Group 161"/>
            <p:cNvGrpSpPr/>
            <p:nvPr/>
          </p:nvGrpSpPr>
          <p:grpSpPr>
            <a:xfrm>
              <a:off x="5814060" y="1181100"/>
              <a:ext cx="1066800" cy="1905000"/>
              <a:chOff x="0" y="2971800"/>
              <a:chExt cx="1066800" cy="1905000"/>
            </a:xfrm>
          </p:grpSpPr>
          <p:pic>
            <p:nvPicPr>
              <p:cNvPr id="259"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60"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1"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2"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3"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4"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5"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51" name="Group 169"/>
            <p:cNvGrpSpPr/>
            <p:nvPr/>
          </p:nvGrpSpPr>
          <p:grpSpPr>
            <a:xfrm>
              <a:off x="7010400" y="1181100"/>
              <a:ext cx="1066800" cy="1905000"/>
              <a:chOff x="0" y="2971800"/>
              <a:chExt cx="1066800" cy="1905000"/>
            </a:xfrm>
          </p:grpSpPr>
          <p:pic>
            <p:nvPicPr>
              <p:cNvPr id="252"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53"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4"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5"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6"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7"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8"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sp>
        <p:nvSpPr>
          <p:cNvPr id="234" name="TextBox 233"/>
          <p:cNvSpPr txBox="1"/>
          <p:nvPr/>
        </p:nvSpPr>
        <p:spPr>
          <a:xfrm>
            <a:off x="15544800" y="7467600"/>
            <a:ext cx="1050935" cy="5754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a:t>
            </a:r>
            <a:endParaRPr kumimoji="0" lang="en-US" sz="2800" b="1" i="0" u="none" strike="noStrike" kern="0" cap="none" spc="0" normalizeH="0" baseline="0" noProof="0" dirty="0">
              <a:ln>
                <a:noFill/>
              </a:ln>
              <a:solidFill>
                <a:sysClr val="windowText" lastClr="000000"/>
              </a:solidFill>
              <a:effectLst/>
              <a:uLnTx/>
              <a:uFillTx/>
            </a:endParaRPr>
          </a:p>
        </p:txBody>
      </p:sp>
      <p:sp>
        <p:nvSpPr>
          <p:cNvPr id="235" name="TextBox 234"/>
          <p:cNvSpPr txBox="1"/>
          <p:nvPr/>
        </p:nvSpPr>
        <p:spPr>
          <a:xfrm>
            <a:off x="16565844" y="7471483"/>
            <a:ext cx="1201069" cy="10493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0.01%</a:t>
            </a:r>
            <a:endParaRPr kumimoji="0" lang="en-US" sz="2800" b="1" i="0" u="none" strike="noStrike" kern="0" cap="none" spc="0" normalizeH="0" baseline="0" noProof="0" dirty="0">
              <a:ln>
                <a:noFill/>
              </a:ln>
              <a:solidFill>
                <a:sysClr val="windowText" lastClr="000000"/>
              </a:solidFill>
              <a:effectLst/>
              <a:uLnTx/>
              <a:uFillTx/>
            </a:endParaRPr>
          </a:p>
        </p:txBody>
      </p:sp>
      <p:sp>
        <p:nvSpPr>
          <p:cNvPr id="236" name="TextBox 235"/>
          <p:cNvSpPr txBox="1"/>
          <p:nvPr/>
        </p:nvSpPr>
        <p:spPr>
          <a:xfrm>
            <a:off x="17963493" y="7491582"/>
            <a:ext cx="146750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0.025%</a:t>
            </a:r>
            <a:endParaRPr kumimoji="0" lang="en-US" sz="2800" b="1" i="0" u="none" strike="noStrike" kern="0" cap="none" spc="0" normalizeH="0" baseline="0" noProof="0" dirty="0">
              <a:ln>
                <a:noFill/>
              </a:ln>
              <a:solidFill>
                <a:sysClr val="windowText" lastClr="000000"/>
              </a:solidFill>
              <a:effectLst/>
              <a:uLnTx/>
              <a:uFillTx/>
            </a:endParaRPr>
          </a:p>
        </p:txBody>
      </p:sp>
      <p:sp>
        <p:nvSpPr>
          <p:cNvPr id="237" name="TextBox 236"/>
          <p:cNvSpPr txBox="1"/>
          <p:nvPr/>
        </p:nvSpPr>
        <p:spPr>
          <a:xfrm>
            <a:off x="19435270" y="7533821"/>
            <a:ext cx="1093266" cy="10493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0.05%</a:t>
            </a:r>
            <a:endParaRPr kumimoji="0" lang="en-US" sz="2800" b="1" i="0" u="none" strike="noStrike" kern="0" cap="none" spc="0" normalizeH="0" baseline="0" noProof="0" dirty="0">
              <a:ln>
                <a:noFill/>
              </a:ln>
              <a:solidFill>
                <a:sysClr val="windowText" lastClr="000000"/>
              </a:solidFill>
              <a:effectLst/>
              <a:uLnTx/>
              <a:uFillTx/>
            </a:endParaRPr>
          </a:p>
        </p:txBody>
      </p:sp>
      <p:sp>
        <p:nvSpPr>
          <p:cNvPr id="238" name="TextBox 237"/>
          <p:cNvSpPr txBox="1"/>
          <p:nvPr/>
        </p:nvSpPr>
        <p:spPr>
          <a:xfrm>
            <a:off x="20602541" y="7533821"/>
            <a:ext cx="956610" cy="10493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0.1%</a:t>
            </a:r>
            <a:endParaRPr kumimoji="0" lang="en-US" sz="2800" b="1" i="0" u="none" strike="noStrike" kern="0" cap="none" spc="0" normalizeH="0" baseline="0" noProof="0" dirty="0">
              <a:ln>
                <a:noFill/>
              </a:ln>
              <a:solidFill>
                <a:sysClr val="windowText" lastClr="000000"/>
              </a:solidFill>
              <a:effectLst/>
              <a:uLnTx/>
              <a:uFillTx/>
            </a:endParaRPr>
          </a:p>
        </p:txBody>
      </p:sp>
      <p:sp>
        <p:nvSpPr>
          <p:cNvPr id="239" name="TextBox 238"/>
          <p:cNvSpPr txBox="1"/>
          <p:nvPr/>
        </p:nvSpPr>
        <p:spPr>
          <a:xfrm>
            <a:off x="21719061" y="7618299"/>
            <a:ext cx="1093266" cy="10493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0.15%</a:t>
            </a:r>
            <a:endParaRPr kumimoji="0" lang="en-US" sz="2800" b="1" i="0" u="none" strike="noStrike" kern="0" cap="none" spc="0" normalizeH="0" baseline="0" noProof="0" dirty="0">
              <a:ln>
                <a:noFill/>
              </a:ln>
              <a:solidFill>
                <a:sysClr val="windowText" lastClr="000000"/>
              </a:solidFill>
              <a:effectLst/>
              <a:uLnTx/>
              <a:uFillTx/>
            </a:endParaRPr>
          </a:p>
        </p:txBody>
      </p:sp>
      <p:sp>
        <p:nvSpPr>
          <p:cNvPr id="240" name="TextBox 239"/>
          <p:cNvSpPr txBox="1"/>
          <p:nvPr/>
        </p:nvSpPr>
        <p:spPr>
          <a:xfrm>
            <a:off x="14249400" y="10395327"/>
            <a:ext cx="4648200" cy="954107"/>
          </a:xfrm>
          <a:prstGeom prst="rect">
            <a:avLst/>
          </a:prstGeom>
          <a:noFill/>
        </p:spPr>
        <p:txBody>
          <a:bodyPr wrap="square" rtlCol="0">
            <a:spAutoFit/>
          </a:bodyPr>
          <a:lstStyle/>
          <a:p>
            <a:pPr algn="ctr"/>
            <a:r>
              <a:rPr lang="en-US" sz="2800" b="1" dirty="0" smtClean="0">
                <a:solidFill>
                  <a:srgbClr val="00B050"/>
                </a:solidFill>
              </a:rPr>
              <a:t>Dihydrorhodamine 123 </a:t>
            </a:r>
          </a:p>
          <a:p>
            <a:pPr algn="ctr"/>
            <a:r>
              <a:rPr lang="en-US" sz="2800" b="1" dirty="0" smtClean="0">
                <a:solidFill>
                  <a:srgbClr val="00B050"/>
                </a:solidFill>
              </a:rPr>
              <a:t>(DHR)</a:t>
            </a:r>
            <a:endParaRPr lang="en-US" sz="2800" b="1" dirty="0">
              <a:solidFill>
                <a:srgbClr val="00B050"/>
              </a:solidFill>
            </a:endParaRPr>
          </a:p>
        </p:txBody>
      </p:sp>
      <p:pic>
        <p:nvPicPr>
          <p:cNvPr id="242" name="Picture 6" descr="http://probes.invitrogen.com/media/structure/844.jpg"/>
          <p:cNvPicPr>
            <a:picLocks noChangeAspect="1" noChangeArrowheads="1"/>
          </p:cNvPicPr>
          <p:nvPr/>
        </p:nvPicPr>
        <p:blipFill>
          <a:blip r:embed="rId9" cstate="print"/>
          <a:srcRect/>
          <a:stretch>
            <a:fillRect/>
          </a:stretch>
        </p:blipFill>
        <p:spPr bwMode="auto">
          <a:xfrm>
            <a:off x="19942779" y="9414408"/>
            <a:ext cx="2030037" cy="1061040"/>
          </a:xfrm>
          <a:prstGeom prst="rect">
            <a:avLst/>
          </a:prstGeom>
          <a:noFill/>
        </p:spPr>
      </p:pic>
      <p:pic>
        <p:nvPicPr>
          <p:cNvPr id="243" name="Picture 8" descr="http://probes.invitrogen.com/media/structure/572.jpg"/>
          <p:cNvPicPr>
            <a:picLocks noChangeAspect="1" noChangeArrowheads="1"/>
          </p:cNvPicPr>
          <p:nvPr/>
        </p:nvPicPr>
        <p:blipFill>
          <a:blip r:embed="rId10" cstate="print"/>
          <a:srcRect/>
          <a:stretch>
            <a:fillRect/>
          </a:stretch>
        </p:blipFill>
        <p:spPr bwMode="auto">
          <a:xfrm>
            <a:off x="16339464" y="9434569"/>
            <a:ext cx="1952613" cy="1058055"/>
          </a:xfrm>
          <a:prstGeom prst="rect">
            <a:avLst/>
          </a:prstGeom>
          <a:noFill/>
        </p:spPr>
      </p:pic>
      <p:sp>
        <p:nvSpPr>
          <p:cNvPr id="244" name="Down Arrow 243"/>
          <p:cNvSpPr/>
          <p:nvPr/>
        </p:nvSpPr>
        <p:spPr>
          <a:xfrm>
            <a:off x="19080014" y="9561284"/>
            <a:ext cx="350985" cy="202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pic>
        <p:nvPicPr>
          <p:cNvPr id="245" name="Picture 2" descr="https://encrypted-tbn3.gstatic.com/images?q=tbn:ANd9GcRa7alljsFCINEQe5WEn9WCemasTASzqOSEsi5YuQpPqZaTzi5ydg"/>
          <p:cNvPicPr>
            <a:picLocks noChangeAspect="1" noChangeArrowheads="1"/>
          </p:cNvPicPr>
          <p:nvPr/>
        </p:nvPicPr>
        <p:blipFill>
          <a:blip r:embed="rId11" cstate="print"/>
          <a:srcRect/>
          <a:stretch>
            <a:fillRect/>
          </a:stretch>
        </p:blipFill>
        <p:spPr bwMode="auto">
          <a:xfrm>
            <a:off x="16002000" y="12115800"/>
            <a:ext cx="3260025" cy="1508523"/>
          </a:xfrm>
          <a:prstGeom prst="rect">
            <a:avLst/>
          </a:prstGeom>
          <a:noFill/>
        </p:spPr>
      </p:pic>
      <p:sp>
        <p:nvSpPr>
          <p:cNvPr id="241" name="TextBox 240"/>
          <p:cNvSpPr txBox="1"/>
          <p:nvPr/>
        </p:nvSpPr>
        <p:spPr>
          <a:xfrm>
            <a:off x="19583400" y="10323493"/>
            <a:ext cx="3810000" cy="954107"/>
          </a:xfrm>
          <a:prstGeom prst="rect">
            <a:avLst/>
          </a:prstGeom>
          <a:noFill/>
        </p:spPr>
        <p:txBody>
          <a:bodyPr wrap="square" rtlCol="0">
            <a:spAutoFit/>
          </a:bodyPr>
          <a:lstStyle/>
          <a:p>
            <a:pPr algn="ctr"/>
            <a:r>
              <a:rPr lang="en-US" sz="2800" b="1" dirty="0" smtClean="0">
                <a:solidFill>
                  <a:srgbClr val="FF0000"/>
                </a:solidFill>
              </a:rPr>
              <a:t>Dihydroethidium </a:t>
            </a:r>
          </a:p>
          <a:p>
            <a:pPr algn="ctr"/>
            <a:r>
              <a:rPr lang="en-US" sz="2800" b="1" dirty="0" smtClean="0">
                <a:solidFill>
                  <a:srgbClr val="FF0000"/>
                </a:solidFill>
              </a:rPr>
              <a:t>(DHE)</a:t>
            </a:r>
            <a:endParaRPr lang="en-US" sz="2800" b="1" dirty="0">
              <a:solidFill>
                <a:srgbClr val="FF0000"/>
              </a:solidFill>
            </a:endParaRPr>
          </a:p>
        </p:txBody>
      </p:sp>
      <p:sp>
        <p:nvSpPr>
          <p:cNvPr id="294" name="TextBox 293"/>
          <p:cNvSpPr txBox="1"/>
          <p:nvPr/>
        </p:nvSpPr>
        <p:spPr>
          <a:xfrm>
            <a:off x="14249400" y="15621000"/>
            <a:ext cx="7772400"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Materials and Methods</a:t>
            </a:r>
            <a:endParaRPr lang="en-US" sz="4400" b="1" dirty="0">
              <a:solidFill>
                <a:schemeClr val="tx2">
                  <a:lumMod val="75000"/>
                </a:schemeClr>
              </a:solidFill>
              <a:latin typeface="Arial" pitchFamily="34" charset="0"/>
              <a:cs typeface="Arial" pitchFamily="34" charset="0"/>
            </a:endParaRPr>
          </a:p>
        </p:txBody>
      </p:sp>
      <p:sp>
        <p:nvSpPr>
          <p:cNvPr id="295" name="Rectangle 15"/>
          <p:cNvSpPr>
            <a:spLocks noChangeArrowheads="1"/>
          </p:cNvSpPr>
          <p:nvPr/>
        </p:nvSpPr>
        <p:spPr bwMode="auto">
          <a:xfrm>
            <a:off x="14478000" y="15935980"/>
            <a:ext cx="9905999" cy="4759906"/>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endParaRPr lang="en-US" sz="4400" dirty="0" smtClean="0">
              <a:latin typeface="Arial" pitchFamily="34" charset="0"/>
              <a:cs typeface="Arial" pitchFamily="34" charset="0"/>
            </a:endParaRPr>
          </a:p>
          <a:p>
            <a:pPr defTabSz="3857122" fontAlgn="base">
              <a:spcBef>
                <a:spcPct val="0"/>
              </a:spcBef>
              <a:spcAft>
                <a:spcPct val="0"/>
              </a:spcAft>
            </a:pPr>
            <a:endParaRPr lang="en-US" sz="2400" dirty="0">
              <a:latin typeface="Arial" pitchFamily="34" charset="0"/>
              <a:cs typeface="Arial" pitchFamily="34" charset="0"/>
            </a:endParaRPr>
          </a:p>
          <a:p>
            <a:pPr algn="just" defTabSz="3857122" fontAlgn="base">
              <a:spcBef>
                <a:spcPct val="0"/>
              </a:spcBef>
              <a:spcAft>
                <a:spcPct val="0"/>
              </a:spcAft>
            </a:pPr>
            <a:r>
              <a:rPr lang="en-US" sz="3200" dirty="0" smtClean="0">
                <a:latin typeface="Times New Roman" pitchFamily="18" charset="0"/>
                <a:cs typeface="Times New Roman" pitchFamily="18" charset="0"/>
              </a:rPr>
              <a:t>Different </a:t>
            </a:r>
            <a:r>
              <a:rPr lang="en-US" sz="3200" dirty="0">
                <a:latin typeface="Times New Roman" pitchFamily="18" charset="0"/>
                <a:cs typeface="Times New Roman" pitchFamily="18" charset="0"/>
              </a:rPr>
              <a:t>yeast strain </a:t>
            </a:r>
            <a:r>
              <a:rPr lang="en-US" sz="3200" dirty="0" smtClean="0">
                <a:latin typeface="Times New Roman" pitchFamily="18" charset="0"/>
                <a:cs typeface="Times New Roman" pitchFamily="18" charset="0"/>
              </a:rPr>
              <a:t>types were grown, the cells were restaged, a </a:t>
            </a:r>
            <a:r>
              <a:rPr lang="en-US" sz="3200" dirty="0">
                <a:latin typeface="Times New Roman" pitchFamily="18" charset="0"/>
                <a:cs typeface="Times New Roman" pitchFamily="18" charset="0"/>
              </a:rPr>
              <a:t>hydrogen peroxide </a:t>
            </a:r>
            <a:r>
              <a:rPr lang="en-US" sz="3200" dirty="0" smtClean="0">
                <a:latin typeface="Times New Roman" pitchFamily="18" charset="0"/>
                <a:cs typeface="Times New Roman" pitchFamily="18" charset="0"/>
              </a:rPr>
              <a:t>treatment was performed, a </a:t>
            </a:r>
            <a:r>
              <a:rPr lang="en-US" sz="3200" dirty="0">
                <a:latin typeface="Times New Roman" pitchFamily="18" charset="0"/>
                <a:cs typeface="Times New Roman" pitchFamily="18" charset="0"/>
              </a:rPr>
              <a:t>D</a:t>
            </a:r>
            <a:r>
              <a:rPr lang="en-US" sz="3200" dirty="0" smtClean="0">
                <a:latin typeface="Times New Roman" pitchFamily="18" charset="0"/>
                <a:cs typeface="Times New Roman" pitchFamily="18" charset="0"/>
              </a:rPr>
              <a:t>HR </a:t>
            </a:r>
            <a:r>
              <a:rPr lang="en-US" sz="3200" dirty="0">
                <a:latin typeface="Times New Roman" pitchFamily="18" charset="0"/>
                <a:cs typeface="Times New Roman" pitchFamily="18" charset="0"/>
              </a:rPr>
              <a:t>and DHE </a:t>
            </a:r>
            <a:r>
              <a:rPr lang="en-US" sz="3200" dirty="0" smtClean="0">
                <a:latin typeface="Times New Roman" pitchFamily="18" charset="0"/>
                <a:cs typeface="Times New Roman" pitchFamily="18" charset="0"/>
              </a:rPr>
              <a:t>labeling was performed, </a:t>
            </a:r>
            <a:r>
              <a:rPr lang="en-US" sz="3200" dirty="0">
                <a:latin typeface="Times New Roman" pitchFamily="18" charset="0"/>
                <a:cs typeface="Times New Roman" pitchFamily="18" charset="0"/>
              </a:rPr>
              <a:t>then </a:t>
            </a:r>
            <a:r>
              <a:rPr lang="en-US" sz="3200" dirty="0" smtClean="0">
                <a:latin typeface="Times New Roman" pitchFamily="18" charset="0"/>
                <a:cs typeface="Times New Roman" pitchFamily="18" charset="0"/>
              </a:rPr>
              <a:t>DHR </a:t>
            </a:r>
            <a:r>
              <a:rPr lang="en-US" sz="3200" dirty="0">
                <a:latin typeface="Times New Roman" pitchFamily="18" charset="0"/>
                <a:cs typeface="Times New Roman" pitchFamily="18" charset="0"/>
              </a:rPr>
              <a:t>and DHE </a:t>
            </a:r>
            <a:r>
              <a:rPr lang="en-US" sz="3200" dirty="0" smtClean="0">
                <a:latin typeface="Times New Roman" pitchFamily="18" charset="0"/>
                <a:cs typeface="Times New Roman" pitchFamily="18" charset="0"/>
              </a:rPr>
              <a:t>were both labeled in calibur.</a:t>
            </a:r>
            <a:r>
              <a:rPr lang="en-US" sz="3200" dirty="0">
                <a:latin typeface="Times New Roman" pitchFamily="18" charset="0"/>
                <a:cs typeface="Times New Roman" pitchFamily="18" charset="0"/>
              </a:rPr>
              <a:t> </a:t>
            </a:r>
            <a:r>
              <a:rPr lang="en-US" sz="3200" dirty="0" smtClean="0">
                <a:latin typeface="Times New Roman" pitchFamily="18" charset="0"/>
                <a:ea typeface="Calibri" pitchFamily="34" charset="0"/>
                <a:cs typeface="Times New Roman" pitchFamily="18" charset="0"/>
              </a:rPr>
              <a:t>FACS data were analyzed using R package flowCore and flowClust available at bioconductor.org. </a:t>
            </a:r>
          </a:p>
          <a:p>
            <a:pPr defTabSz="3857122" fontAlgn="base">
              <a:spcBef>
                <a:spcPct val="0"/>
              </a:spcBef>
              <a:spcAft>
                <a:spcPct val="0"/>
              </a:spcAft>
            </a:pPr>
            <a:endParaRPr lang="en-US" sz="2400" dirty="0" smtClean="0">
              <a:latin typeface="Arial" pitchFamily="34" charset="0"/>
              <a:ea typeface="Calibri" pitchFamily="34" charset="0"/>
              <a:cs typeface="Arial" pitchFamily="34" charset="0"/>
            </a:endParaRPr>
          </a:p>
        </p:txBody>
      </p:sp>
      <p:pic>
        <p:nvPicPr>
          <p:cNvPr id="3" name="Picture 2" descr="http://www.bdbiosciences.com/wcmimages/facscalibur_features_opticalpath.jpg"/>
          <p:cNvPicPr>
            <a:picLocks noChangeAspect="1" noChangeArrowheads="1"/>
          </p:cNvPicPr>
          <p:nvPr/>
        </p:nvPicPr>
        <p:blipFill>
          <a:blip r:embed="rId12" cstate="print"/>
          <a:srcRect/>
          <a:stretch>
            <a:fillRect/>
          </a:stretch>
        </p:blipFill>
        <p:spPr bwMode="auto">
          <a:xfrm>
            <a:off x="19659600" y="11353799"/>
            <a:ext cx="3429000" cy="3000375"/>
          </a:xfrm>
          <a:prstGeom prst="rect">
            <a:avLst/>
          </a:prstGeom>
          <a:noFill/>
        </p:spPr>
      </p:pic>
      <p:pic>
        <p:nvPicPr>
          <p:cNvPr id="299" name="Picture 2" descr="C:\Documents and Settings\hqin\My Documents\Dropbox\ppt-H2O2-ROS-FACS\figures\fcs.DHRDHE.YPS163.20120809.FL1-3marginal copy.png"/>
          <p:cNvPicPr>
            <a:picLocks noChangeAspect="1" noChangeArrowheads="1"/>
          </p:cNvPicPr>
          <p:nvPr/>
        </p:nvPicPr>
        <p:blipFill>
          <a:blip r:embed="rId13" cstate="print"/>
          <a:srcRect l="37500" r="4167"/>
          <a:stretch>
            <a:fillRect/>
          </a:stretch>
        </p:blipFill>
        <p:spPr bwMode="auto">
          <a:xfrm>
            <a:off x="16002000" y="24612600"/>
            <a:ext cx="3200400" cy="3657600"/>
          </a:xfrm>
          <a:prstGeom prst="rect">
            <a:avLst/>
          </a:prstGeom>
          <a:noFill/>
        </p:spPr>
      </p:pic>
      <p:sp>
        <p:nvSpPr>
          <p:cNvPr id="300" name="TextBox 299"/>
          <p:cNvSpPr txBox="1"/>
          <p:nvPr/>
        </p:nvSpPr>
        <p:spPr>
          <a:xfrm>
            <a:off x="14325600" y="23926800"/>
            <a:ext cx="342900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smtClean="0">
                <a:solidFill>
                  <a:sysClr val="windowText" lastClr="000000"/>
                </a:solidFill>
                <a:latin typeface="Century Schoolbook"/>
                <a:cs typeface="Arial" pitchFamily="34" charset="0"/>
              </a:rPr>
              <a:t>Strain YPS163</a:t>
            </a:r>
            <a:endParaRPr kumimoji="0" lang="en-US" sz="2800" b="1" i="0" u="none" strike="noStrike" kern="0" cap="none" spc="0" normalizeH="0" baseline="-25000" noProof="0" dirty="0">
              <a:ln>
                <a:noFill/>
              </a:ln>
              <a:solidFill>
                <a:sysClr val="windowText" lastClr="000000"/>
              </a:solidFill>
              <a:effectLst/>
              <a:uLnTx/>
              <a:uFillTx/>
              <a:latin typeface="Century Schoolbook"/>
            </a:endParaRPr>
          </a:p>
        </p:txBody>
      </p:sp>
      <p:pic>
        <p:nvPicPr>
          <p:cNvPr id="301" name="Picture 2" descr="C:\Documents and Settings\hqin\My Documents\Dropbox\ppt-H2O2-ROS-FACS\figures\fcs.DHRDHE.BY4743.20120821.FL1-3marginal copy.png"/>
          <p:cNvPicPr>
            <a:picLocks noChangeAspect="1" noChangeArrowheads="1"/>
          </p:cNvPicPr>
          <p:nvPr/>
        </p:nvPicPr>
        <p:blipFill>
          <a:blip r:embed="rId14" cstate="print"/>
          <a:srcRect l="33333" r="4167"/>
          <a:stretch>
            <a:fillRect/>
          </a:stretch>
        </p:blipFill>
        <p:spPr bwMode="auto">
          <a:xfrm>
            <a:off x="27736800" y="7848600"/>
            <a:ext cx="3429000" cy="3657600"/>
          </a:xfrm>
          <a:prstGeom prst="rect">
            <a:avLst/>
          </a:prstGeom>
          <a:noFill/>
        </p:spPr>
      </p:pic>
      <p:pic>
        <p:nvPicPr>
          <p:cNvPr id="302" name="Picture 2" descr="C:\Documents and Settings\hqin\My Documents\Dropbox\ppt-H2O2-ROS-FACS\figures\fcs.DHRDHE.M5.20120816.FL1-3marginal copy.png"/>
          <p:cNvPicPr>
            <a:picLocks noChangeAspect="1" noChangeArrowheads="1"/>
          </p:cNvPicPr>
          <p:nvPr/>
        </p:nvPicPr>
        <p:blipFill>
          <a:blip r:embed="rId15" cstate="print"/>
          <a:srcRect l="30556" r="2778"/>
          <a:stretch>
            <a:fillRect/>
          </a:stretch>
        </p:blipFill>
        <p:spPr bwMode="auto">
          <a:xfrm>
            <a:off x="20878800" y="24536400"/>
            <a:ext cx="3657600" cy="3657600"/>
          </a:xfrm>
          <a:prstGeom prst="rect">
            <a:avLst/>
          </a:prstGeom>
          <a:noFill/>
        </p:spPr>
      </p:pic>
      <p:sp>
        <p:nvSpPr>
          <p:cNvPr id="303" name="TextBox 302"/>
          <p:cNvSpPr txBox="1"/>
          <p:nvPr/>
        </p:nvSpPr>
        <p:spPr>
          <a:xfrm>
            <a:off x="19354800" y="23926800"/>
            <a:ext cx="342900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smtClean="0">
                <a:solidFill>
                  <a:sysClr val="windowText" lastClr="000000"/>
                </a:solidFill>
                <a:latin typeface="Century Schoolbook"/>
                <a:cs typeface="Arial" pitchFamily="34" charset="0"/>
              </a:rPr>
              <a:t>Strain M5</a:t>
            </a:r>
            <a:endParaRPr kumimoji="0" lang="en-US" sz="2800" b="1" i="0" u="none" strike="noStrike" kern="0" cap="none" spc="0" normalizeH="0" baseline="-25000" noProof="0" dirty="0">
              <a:ln>
                <a:noFill/>
              </a:ln>
              <a:solidFill>
                <a:sysClr val="windowText" lastClr="000000"/>
              </a:solidFill>
              <a:effectLst/>
              <a:uLnTx/>
              <a:uFillTx/>
              <a:latin typeface="Century Schoolbook"/>
            </a:endParaRPr>
          </a:p>
        </p:txBody>
      </p:sp>
      <p:sp>
        <p:nvSpPr>
          <p:cNvPr id="305" name="Rectangle 304"/>
          <p:cNvSpPr/>
          <p:nvPr/>
        </p:nvSpPr>
        <p:spPr bwMode="auto">
          <a:xfrm>
            <a:off x="19354800" y="24841200"/>
            <a:ext cx="1348445" cy="284197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H</a:t>
            </a:r>
            <a:r>
              <a:rPr kumimoji="0" lang="en-US" sz="2300" b="1" i="0" u="none" strike="noStrike" kern="0" cap="none" spc="0" normalizeH="0" baseline="-25000" noProof="0" dirty="0" smtClean="0">
                <a:ln>
                  <a:noFill/>
                </a:ln>
                <a:solidFill>
                  <a:srgbClr val="000000"/>
                </a:solidFill>
                <a:effectLst/>
                <a:uLnTx/>
                <a:uFillTx/>
                <a:latin typeface="Times New Roman" pitchFamily="18" charset="0"/>
              </a:rPr>
              <a:t>2</a:t>
            </a:r>
            <a:r>
              <a:rPr kumimoji="0" lang="en-US" sz="2300" b="1" i="0" u="none" strike="noStrike" kern="0" cap="none" spc="0" normalizeH="0" baseline="0" noProof="0" dirty="0" smtClean="0">
                <a:ln>
                  <a:noFill/>
                </a:ln>
                <a:solidFill>
                  <a:srgbClr val="000000"/>
                </a:solidFill>
                <a:effectLst/>
                <a:uLnTx/>
                <a:uFillTx/>
                <a:latin typeface="Times New Roman" pitchFamily="18" charset="0"/>
              </a:rPr>
              <a:t>O</a:t>
            </a:r>
            <a:r>
              <a:rPr kumimoji="0" lang="en-US" sz="2300" b="1" i="0" u="none" strike="noStrike" kern="0" cap="none" spc="0" normalizeH="0" baseline="-25000" noProof="0" dirty="0" smtClean="0">
                <a:ln>
                  <a:noFill/>
                </a:ln>
                <a:solidFill>
                  <a:srgbClr val="000000"/>
                </a:solidFill>
                <a:effectLst/>
                <a:uLnTx/>
                <a:uFillTx/>
                <a:latin typeface="Times New Roman" pitchFamily="18" charset="0"/>
              </a:rPr>
              <a:t>2</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0.2%</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000000"/>
                </a:solidFill>
                <a:effectLst/>
                <a:uLnTx/>
                <a:uFillTx/>
                <a:latin typeface="Times New Roman" pitchFamily="18" charset="0"/>
              </a:rPr>
              <a:t>0.1%</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0.075%</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000000"/>
                </a:solidFill>
                <a:effectLst/>
                <a:uLnTx/>
                <a:uFillTx/>
                <a:latin typeface="Times New Roman" pitchFamily="18" charset="0"/>
              </a:rPr>
              <a:t>0.05%</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0.025%</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000000"/>
                </a:solidFill>
                <a:effectLst/>
                <a:uLnTx/>
                <a:uFillTx/>
                <a:latin typeface="Times New Roman" pitchFamily="18" charset="0"/>
              </a:rPr>
              <a:t>0%</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300" b="1" i="0" u="none" strike="noStrike" kern="0" cap="none" spc="0" normalizeH="0" baseline="0" noProof="0" dirty="0" smtClean="0">
              <a:ln>
                <a:noFill/>
              </a:ln>
              <a:solidFill>
                <a:srgbClr val="000000"/>
              </a:solidFill>
              <a:effectLst/>
              <a:uLnTx/>
              <a:uFillTx/>
              <a:latin typeface="Times New Roman" pitchFamily="18" charset="0"/>
            </a:endParaRPr>
          </a:p>
        </p:txBody>
      </p:sp>
      <p:sp>
        <p:nvSpPr>
          <p:cNvPr id="306" name="Rectangle 305"/>
          <p:cNvSpPr/>
          <p:nvPr/>
        </p:nvSpPr>
        <p:spPr bwMode="auto">
          <a:xfrm>
            <a:off x="14478000" y="24688800"/>
            <a:ext cx="1348445" cy="284197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H</a:t>
            </a:r>
            <a:r>
              <a:rPr kumimoji="0" lang="en-US" sz="2300" b="1" i="0" u="none" strike="noStrike" kern="0" cap="none" spc="0" normalizeH="0" baseline="-25000" noProof="0" dirty="0" smtClean="0">
                <a:ln>
                  <a:noFill/>
                </a:ln>
                <a:solidFill>
                  <a:srgbClr val="000000"/>
                </a:solidFill>
                <a:effectLst/>
                <a:uLnTx/>
                <a:uFillTx/>
                <a:latin typeface="Times New Roman" pitchFamily="18" charset="0"/>
              </a:rPr>
              <a:t>2</a:t>
            </a:r>
            <a:r>
              <a:rPr kumimoji="0" lang="en-US" sz="2300" b="1" i="0" u="none" strike="noStrike" kern="0" cap="none" spc="0" normalizeH="0" baseline="0" noProof="0" dirty="0" smtClean="0">
                <a:ln>
                  <a:noFill/>
                </a:ln>
                <a:solidFill>
                  <a:srgbClr val="000000"/>
                </a:solidFill>
                <a:effectLst/>
                <a:uLnTx/>
                <a:uFillTx/>
                <a:latin typeface="Times New Roman" pitchFamily="18" charset="0"/>
              </a:rPr>
              <a:t>O</a:t>
            </a:r>
            <a:r>
              <a:rPr kumimoji="0" lang="en-US" sz="2300" b="1" i="0" u="none" strike="noStrike" kern="0" cap="none" spc="0" normalizeH="0" baseline="-25000" noProof="0" dirty="0" smtClean="0">
                <a:ln>
                  <a:noFill/>
                </a:ln>
                <a:solidFill>
                  <a:srgbClr val="000000"/>
                </a:solidFill>
                <a:effectLst/>
                <a:uLnTx/>
                <a:uFillTx/>
                <a:latin typeface="Times New Roman" pitchFamily="18" charset="0"/>
              </a:rPr>
              <a:t>2</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0.2%</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000000"/>
                </a:solidFill>
                <a:effectLst/>
                <a:uLnTx/>
                <a:uFillTx/>
                <a:latin typeface="Times New Roman" pitchFamily="18" charset="0"/>
              </a:rPr>
              <a:t>0.1%</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0.075%</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000000"/>
                </a:solidFill>
                <a:effectLst/>
                <a:uLnTx/>
                <a:uFillTx/>
                <a:latin typeface="Times New Roman" pitchFamily="18" charset="0"/>
              </a:rPr>
              <a:t>0.05%</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0.025%</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000000"/>
                </a:solidFill>
                <a:effectLst/>
                <a:uLnTx/>
                <a:uFillTx/>
                <a:latin typeface="Times New Roman" pitchFamily="18" charset="0"/>
              </a:rPr>
              <a:t>0%</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300" b="1" i="0" u="none" strike="noStrike" kern="0" cap="none" spc="0" normalizeH="0" baseline="0" noProof="0" dirty="0" smtClean="0">
              <a:ln>
                <a:noFill/>
              </a:ln>
              <a:solidFill>
                <a:srgbClr val="000000"/>
              </a:solidFill>
              <a:effectLst/>
              <a:uLnTx/>
              <a:uFillTx/>
              <a:latin typeface="Times New Roman" pitchFamily="18" charset="0"/>
            </a:endParaRPr>
          </a:p>
        </p:txBody>
      </p:sp>
      <p:sp>
        <p:nvSpPr>
          <p:cNvPr id="307" name="Rectangle 306"/>
          <p:cNvSpPr/>
          <p:nvPr/>
        </p:nvSpPr>
        <p:spPr bwMode="auto">
          <a:xfrm>
            <a:off x="26517600" y="8229600"/>
            <a:ext cx="1348445" cy="284197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H</a:t>
            </a:r>
            <a:r>
              <a:rPr kumimoji="0" lang="en-US" sz="2300" b="1" i="0" u="none" strike="noStrike" kern="0" cap="none" spc="0" normalizeH="0" baseline="-25000" noProof="0" dirty="0" smtClean="0">
                <a:ln>
                  <a:noFill/>
                </a:ln>
                <a:solidFill>
                  <a:srgbClr val="000000"/>
                </a:solidFill>
                <a:effectLst/>
                <a:uLnTx/>
                <a:uFillTx/>
                <a:latin typeface="Times New Roman" pitchFamily="18" charset="0"/>
              </a:rPr>
              <a:t>2</a:t>
            </a:r>
            <a:r>
              <a:rPr kumimoji="0" lang="en-US" sz="2300" b="1" i="0" u="none" strike="noStrike" kern="0" cap="none" spc="0" normalizeH="0" baseline="0" noProof="0" dirty="0" smtClean="0">
                <a:ln>
                  <a:noFill/>
                </a:ln>
                <a:solidFill>
                  <a:srgbClr val="000000"/>
                </a:solidFill>
                <a:effectLst/>
                <a:uLnTx/>
                <a:uFillTx/>
                <a:latin typeface="Times New Roman" pitchFamily="18" charset="0"/>
              </a:rPr>
              <a:t>O</a:t>
            </a:r>
            <a:r>
              <a:rPr kumimoji="0" lang="en-US" sz="2300" b="1" i="0" u="none" strike="noStrike" kern="0" cap="none" spc="0" normalizeH="0" baseline="-25000" noProof="0" dirty="0" smtClean="0">
                <a:ln>
                  <a:noFill/>
                </a:ln>
                <a:solidFill>
                  <a:srgbClr val="000000"/>
                </a:solidFill>
                <a:effectLst/>
                <a:uLnTx/>
                <a:uFillTx/>
                <a:latin typeface="Times New Roman" pitchFamily="18" charset="0"/>
              </a:rPr>
              <a:t>2</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0.2%</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000000"/>
                </a:solidFill>
                <a:effectLst/>
                <a:uLnTx/>
                <a:uFillTx/>
                <a:latin typeface="Times New Roman" pitchFamily="18" charset="0"/>
              </a:rPr>
              <a:t>0.1%</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0.075%</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000000"/>
                </a:solidFill>
                <a:effectLst/>
                <a:uLnTx/>
                <a:uFillTx/>
                <a:latin typeface="Times New Roman" pitchFamily="18" charset="0"/>
              </a:rPr>
              <a:t>0.05%</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0.025%</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000000"/>
                </a:solidFill>
                <a:effectLst/>
                <a:uLnTx/>
                <a:uFillTx/>
                <a:latin typeface="Times New Roman" pitchFamily="18" charset="0"/>
              </a:rPr>
              <a:t>0%</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300" b="1" i="0" u="none" strike="noStrike" kern="0" cap="none" spc="0" normalizeH="0" baseline="0" noProof="0" dirty="0" smtClean="0">
              <a:ln>
                <a:noFill/>
              </a:ln>
              <a:solidFill>
                <a:srgbClr val="000000"/>
              </a:solidFill>
              <a:effectLst/>
              <a:uLnTx/>
              <a:uFillTx/>
              <a:latin typeface="Times New Roman" pitchFamily="18" charset="0"/>
            </a:endParaRPr>
          </a:p>
        </p:txBody>
      </p:sp>
      <p:pic>
        <p:nvPicPr>
          <p:cNvPr id="310" name="Picture 2" descr="C:\Documents and Settings\hqin\My Documents\Dropbox\ppt-H2O2-ROS-FACS\figures\fcs.DHRDHE.SOD2.20120823.FL1-3marginal copy.png"/>
          <p:cNvPicPr>
            <a:picLocks noChangeAspect="1" noChangeArrowheads="1"/>
          </p:cNvPicPr>
          <p:nvPr/>
        </p:nvPicPr>
        <p:blipFill>
          <a:blip r:embed="rId16" cstate="print"/>
          <a:srcRect l="34722" r="4167"/>
          <a:stretch>
            <a:fillRect/>
          </a:stretch>
        </p:blipFill>
        <p:spPr bwMode="auto">
          <a:xfrm>
            <a:off x="33451800" y="7848600"/>
            <a:ext cx="3352800" cy="3657600"/>
          </a:xfrm>
          <a:prstGeom prst="rect">
            <a:avLst/>
          </a:prstGeom>
          <a:noFill/>
        </p:spPr>
      </p:pic>
      <p:sp>
        <p:nvSpPr>
          <p:cNvPr id="311" name="Rectangle 310"/>
          <p:cNvSpPr/>
          <p:nvPr/>
        </p:nvSpPr>
        <p:spPr bwMode="auto">
          <a:xfrm>
            <a:off x="32004000" y="8309460"/>
            <a:ext cx="1377938" cy="245792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H</a:t>
            </a:r>
            <a:r>
              <a:rPr kumimoji="0" lang="en-US" sz="2300" b="1" i="0" u="none" strike="noStrike" kern="0" cap="none" spc="0" normalizeH="0" baseline="-25000" noProof="0" dirty="0" smtClean="0">
                <a:ln>
                  <a:noFill/>
                </a:ln>
                <a:solidFill>
                  <a:srgbClr val="000000"/>
                </a:solidFill>
                <a:effectLst/>
                <a:uLnTx/>
                <a:uFillTx/>
                <a:latin typeface="Times New Roman" pitchFamily="18" charset="0"/>
              </a:rPr>
              <a:t>2</a:t>
            </a:r>
            <a:r>
              <a:rPr kumimoji="0" lang="en-US" sz="2300" b="1" i="0" u="none" strike="noStrike" kern="0" cap="none" spc="0" normalizeH="0" baseline="0" noProof="0" dirty="0" smtClean="0">
                <a:ln>
                  <a:noFill/>
                </a:ln>
                <a:solidFill>
                  <a:srgbClr val="000000"/>
                </a:solidFill>
                <a:effectLst/>
                <a:uLnTx/>
                <a:uFillTx/>
                <a:latin typeface="Times New Roman" pitchFamily="18" charset="0"/>
              </a:rPr>
              <a:t>O</a:t>
            </a:r>
            <a:r>
              <a:rPr kumimoji="0" lang="en-US" sz="2300" b="1" i="0" u="none" strike="noStrike" kern="0" cap="none" spc="0" normalizeH="0" baseline="-25000" noProof="0" dirty="0" smtClean="0">
                <a:ln>
                  <a:noFill/>
                </a:ln>
                <a:solidFill>
                  <a:srgbClr val="000000"/>
                </a:solidFill>
                <a:effectLst/>
                <a:uLnTx/>
                <a:uFillTx/>
                <a:latin typeface="Times New Roman" pitchFamily="18" charset="0"/>
              </a:rPr>
              <a:t>2</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0.2%</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000000"/>
                </a:solidFill>
                <a:effectLst/>
                <a:uLnTx/>
                <a:uFillTx/>
                <a:latin typeface="Times New Roman" pitchFamily="18" charset="0"/>
              </a:rPr>
              <a:t>0.1%</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0.075%</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000000"/>
                </a:solidFill>
                <a:effectLst/>
                <a:uLnTx/>
                <a:uFillTx/>
                <a:latin typeface="Times New Roman" pitchFamily="18" charset="0"/>
              </a:rPr>
              <a:t>0.05%</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1" i="0" u="none" strike="noStrike" kern="0" cap="none" spc="0" normalizeH="0" baseline="0" noProof="0" dirty="0" smtClean="0">
                <a:ln>
                  <a:noFill/>
                </a:ln>
                <a:solidFill>
                  <a:srgbClr val="000000"/>
                </a:solidFill>
                <a:effectLst/>
                <a:uLnTx/>
                <a:uFillTx/>
                <a:latin typeface="Times New Roman" pitchFamily="18" charset="0"/>
              </a:rPr>
              <a:t>0.025%</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000000"/>
                </a:solidFill>
                <a:effectLst/>
                <a:uLnTx/>
                <a:uFillTx/>
                <a:latin typeface="Times New Roman" pitchFamily="18" charset="0"/>
              </a:rPr>
              <a:t>0%</a:t>
            </a:r>
            <a:endParaRPr kumimoji="0" lang="en-US" sz="2300" b="1" i="0" u="none" strike="noStrike" kern="0" cap="none" spc="0" normalizeH="0" baseline="0" noProof="0" dirty="0" smtClean="0">
              <a:ln>
                <a:noFill/>
              </a:ln>
              <a:solidFill>
                <a:srgbClr val="000000"/>
              </a:solidFill>
              <a:effectLst/>
              <a:uLnTx/>
              <a:uFillTx/>
              <a:latin typeface="Times New Roman" pitchFamily="18" charset="0"/>
            </a:endParaRPr>
          </a:p>
        </p:txBody>
      </p:sp>
      <p:sp>
        <p:nvSpPr>
          <p:cNvPr id="312" name="Rectangle 16"/>
          <p:cNvSpPr>
            <a:spLocks noChangeArrowheads="1"/>
          </p:cNvSpPr>
          <p:nvPr/>
        </p:nvSpPr>
        <p:spPr bwMode="auto">
          <a:xfrm>
            <a:off x="31927800" y="6858000"/>
            <a:ext cx="3742712" cy="88192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3200" b="1" dirty="0" smtClean="0">
                <a:solidFill>
                  <a:srgbClr val="000000"/>
                </a:solidFill>
                <a:latin typeface="Arial" pitchFamily="34" charset="0"/>
                <a:ea typeface="Calibri" pitchFamily="34" charset="0"/>
                <a:cs typeface="Arial" pitchFamily="34" charset="0"/>
              </a:rPr>
              <a:t>Strain sod2</a:t>
            </a:r>
            <a:r>
              <a:rPr lang="el-GR" sz="3200" b="1" dirty="0" smtClean="0">
                <a:solidFill>
                  <a:srgbClr val="000000"/>
                </a:solidFill>
                <a:latin typeface="Arial" pitchFamily="34" charset="0"/>
                <a:ea typeface="Calibri" pitchFamily="34" charset="0"/>
                <a:cs typeface="Arial" pitchFamily="34" charset="0"/>
              </a:rPr>
              <a:t>Δ</a:t>
            </a:r>
            <a:r>
              <a:rPr lang="en-US" sz="3200" b="1" dirty="0" smtClean="0">
                <a:solidFill>
                  <a:srgbClr val="000000"/>
                </a:solidFill>
                <a:latin typeface="Arial" pitchFamily="34" charset="0"/>
                <a:ea typeface="Calibri" pitchFamily="34" charset="0"/>
                <a:cs typeface="Arial" pitchFamily="34" charset="0"/>
              </a:rPr>
              <a:t>/</a:t>
            </a:r>
            <a:r>
              <a:rPr lang="el-GR" sz="3200" b="1" dirty="0" smtClean="0">
                <a:solidFill>
                  <a:srgbClr val="000000"/>
                </a:solidFill>
                <a:latin typeface="Arial" pitchFamily="34" charset="0"/>
                <a:ea typeface="Calibri" pitchFamily="34" charset="0"/>
                <a:cs typeface="Arial" pitchFamily="34" charset="0"/>
              </a:rPr>
              <a:t>Δ</a:t>
            </a:r>
            <a:endParaRPr lang="en-US" sz="3200" dirty="0" smtClean="0">
              <a:solidFill>
                <a:srgbClr val="000000"/>
              </a:solidFill>
              <a:latin typeface="Arial" pitchFamily="34" charset="0"/>
              <a:ea typeface="Calibri" pitchFamily="34" charset="0"/>
              <a:cs typeface="Arial" pitchFamily="34" charset="0"/>
            </a:endParaRPr>
          </a:p>
        </p:txBody>
      </p:sp>
      <p:sp>
        <p:nvSpPr>
          <p:cNvPr id="170" name="Content Placeholder 2"/>
          <p:cNvSpPr txBox="1">
            <a:spLocks/>
          </p:cNvSpPr>
          <p:nvPr/>
        </p:nvSpPr>
        <p:spPr bwMode="auto">
          <a:xfrm>
            <a:off x="1752600" y="2514600"/>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3200" b="0" i="0" u="none" strike="noStrike" kern="0" cap="none" spc="0" normalizeH="0" baseline="0" noProof="0" dirty="0" smtClean="0">
              <a:ln>
                <a:noFill/>
              </a:ln>
              <a:solidFill>
                <a:schemeClr val="bg2"/>
              </a:solidFill>
              <a:effectLst/>
              <a:uLnTx/>
              <a:uFillTx/>
              <a:latin typeface="+mn-lt"/>
              <a:ea typeface="ＭＳ Ｐゴシック" charset="-128"/>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3200" b="0" i="0" u="none" strike="noStrike" kern="0" cap="none" spc="0" normalizeH="0" baseline="0" noProof="0" dirty="0" smtClean="0">
              <a:ln>
                <a:noFill/>
              </a:ln>
              <a:solidFill>
                <a:schemeClr val="bg2"/>
              </a:solidFill>
              <a:effectLst/>
              <a:uLnTx/>
              <a:uFillTx/>
              <a:latin typeface="+mn-lt"/>
              <a:ea typeface="ＭＳ Ｐゴシック" charset="-128"/>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3200" b="0" i="0" u="none" strike="noStrike" kern="0" cap="none" spc="0" normalizeH="0" baseline="0" noProof="0" dirty="0">
              <a:ln>
                <a:noFill/>
              </a:ln>
              <a:solidFill>
                <a:schemeClr val="bg2"/>
              </a:solidFill>
              <a:effectLst/>
              <a:uLnTx/>
              <a:uFillTx/>
              <a:latin typeface="+mn-lt"/>
              <a:ea typeface="ＭＳ Ｐゴシック" charset="-128"/>
              <a:cs typeface="+mn-cs"/>
            </a:endParaRPr>
          </a:p>
        </p:txBody>
      </p:sp>
      <p:sp>
        <p:nvSpPr>
          <p:cNvPr id="173" name="Content Placeholder 2"/>
          <p:cNvSpPr>
            <a:spLocks noGrp="1"/>
          </p:cNvSpPr>
          <p:nvPr/>
        </p:nvSpPr>
        <p:spPr bwMode="auto">
          <a:xfrm>
            <a:off x="28041600" y="15163800"/>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2"/>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bg2"/>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bg2"/>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bg2"/>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bg2"/>
                </a:solidFill>
                <a:latin typeface="+mn-lt"/>
                <a:ea typeface="ＭＳ Ｐゴシック" charset="-128"/>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a:lstStyle>
          <a:p>
            <a:endParaRPr lang="en-US" dirty="0" smtClean="0"/>
          </a:p>
          <a:p>
            <a:endParaRPr lang="en-US" dirty="0" smtClean="0"/>
          </a:p>
          <a:p>
            <a:endParaRPr lang="en-US" dirty="0"/>
          </a:p>
        </p:txBody>
      </p:sp>
      <p:pic>
        <p:nvPicPr>
          <p:cNvPr id="324" name="Picture 323" descr="C:\Users\hqin\Downloads\sharpbell.tiff"/>
          <p:cNvPicPr>
            <a:picLocks noChangeAspect="1" noChangeArrowheads="1"/>
          </p:cNvPicPr>
          <p:nvPr/>
        </p:nvPicPr>
        <p:blipFill>
          <a:blip r:embed="rId6" cstate="print"/>
          <a:srcRect l="4364" t="12444" b="11111"/>
          <a:stretch>
            <a:fillRect/>
          </a:stretch>
        </p:blipFill>
        <p:spPr bwMode="auto">
          <a:xfrm>
            <a:off x="27191822" y="13691247"/>
            <a:ext cx="3818923" cy="2920353"/>
          </a:xfrm>
          <a:prstGeom prst="rect">
            <a:avLst/>
          </a:prstGeom>
          <a:noFill/>
        </p:spPr>
      </p:pic>
      <p:pic>
        <p:nvPicPr>
          <p:cNvPr id="325" name="Picture 324" descr="C:\Users\hqin\Downloads\broadbell.tiff"/>
          <p:cNvPicPr>
            <a:picLocks noChangeAspect="1" noChangeArrowheads="1"/>
          </p:cNvPicPr>
          <p:nvPr/>
        </p:nvPicPr>
        <p:blipFill>
          <a:blip r:embed="rId7" cstate="print"/>
          <a:srcRect l="4364" t="12444" b="12889"/>
          <a:stretch>
            <a:fillRect/>
          </a:stretch>
        </p:blipFill>
        <p:spPr bwMode="auto">
          <a:xfrm>
            <a:off x="31925143" y="13691247"/>
            <a:ext cx="3679697" cy="2920353"/>
          </a:xfrm>
          <a:prstGeom prst="rect">
            <a:avLst/>
          </a:prstGeom>
          <a:noFill/>
        </p:spPr>
      </p:pic>
      <p:cxnSp>
        <p:nvCxnSpPr>
          <p:cNvPr id="326" name="Straight Arrow Connector 325"/>
          <p:cNvCxnSpPr/>
          <p:nvPr/>
        </p:nvCxnSpPr>
        <p:spPr>
          <a:xfrm rot="10800000">
            <a:off x="30934544" y="15468600"/>
            <a:ext cx="914398" cy="1588"/>
          </a:xfrm>
          <a:prstGeom prst="straightConnector1">
            <a:avLst/>
          </a:prstGeom>
          <a:noFill/>
          <a:ln w="38100" cap="flat" cmpd="sng" algn="ctr">
            <a:solidFill>
              <a:srgbClr val="000000"/>
            </a:solidFill>
            <a:prstDash val="solid"/>
            <a:headEnd type="triangle"/>
            <a:tailEnd type="none"/>
          </a:ln>
          <a:effectLst/>
        </p:spPr>
      </p:cxnSp>
      <p:sp>
        <p:nvSpPr>
          <p:cNvPr id="327" name="Oval Callout 326"/>
          <p:cNvSpPr/>
          <p:nvPr/>
        </p:nvSpPr>
        <p:spPr bwMode="auto">
          <a:xfrm>
            <a:off x="29867744" y="140208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sp>
        <p:nvSpPr>
          <p:cNvPr id="328" name="Oval Callout 327"/>
          <p:cNvSpPr/>
          <p:nvPr/>
        </p:nvSpPr>
        <p:spPr bwMode="auto">
          <a:xfrm>
            <a:off x="33601544" y="140208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pic>
        <p:nvPicPr>
          <p:cNvPr id="329" name="Picture 328" descr="happy face"/>
          <p:cNvPicPr>
            <a:picLocks noChangeAspect="1"/>
          </p:cNvPicPr>
          <p:nvPr/>
        </p:nvPicPr>
        <p:blipFill>
          <a:blip r:embed="rId17"/>
          <a:stretch>
            <a:fillRect/>
          </a:stretch>
        </p:blipFill>
        <p:spPr>
          <a:xfrm>
            <a:off x="27925794" y="16611600"/>
            <a:ext cx="2703950" cy="2703950"/>
          </a:xfrm>
          <a:prstGeom prst="rect">
            <a:avLst/>
          </a:prstGeom>
        </p:spPr>
      </p:pic>
      <p:sp>
        <p:nvSpPr>
          <p:cNvPr id="330" name="TextBox 329"/>
          <p:cNvSpPr txBox="1"/>
          <p:nvPr/>
        </p:nvSpPr>
        <p:spPr>
          <a:xfrm>
            <a:off x="30822030" y="14935200"/>
            <a:ext cx="1102335"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H2O2</a:t>
            </a:r>
          </a:p>
        </p:txBody>
      </p:sp>
      <p:sp>
        <p:nvSpPr>
          <p:cNvPr id="331" name="TextBox 330"/>
          <p:cNvSpPr txBox="1"/>
          <p:nvPr/>
        </p:nvSpPr>
        <p:spPr>
          <a:xfrm>
            <a:off x="28346400" y="17177586"/>
            <a:ext cx="18466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pic>
        <p:nvPicPr>
          <p:cNvPr id="332" name="Picture 331" descr="sad face"/>
          <p:cNvPicPr>
            <a:picLocks noChangeAspect="1"/>
          </p:cNvPicPr>
          <p:nvPr/>
        </p:nvPicPr>
        <p:blipFill>
          <a:blip r:embed="rId18"/>
          <a:stretch>
            <a:fillRect/>
          </a:stretch>
        </p:blipFill>
        <p:spPr>
          <a:xfrm>
            <a:off x="32156399" y="16535399"/>
            <a:ext cx="3972978" cy="3449483"/>
          </a:xfrm>
          <a:prstGeom prst="rect">
            <a:avLst/>
          </a:prstGeom>
        </p:spPr>
      </p:pic>
      <p:sp>
        <p:nvSpPr>
          <p:cNvPr id="333" name="Rectangle 332"/>
          <p:cNvSpPr/>
          <p:nvPr/>
        </p:nvSpPr>
        <p:spPr>
          <a:xfrm>
            <a:off x="14554200" y="23088600"/>
            <a:ext cx="10515600" cy="584776"/>
          </a:xfrm>
          <a:prstGeom prst="rect">
            <a:avLst/>
          </a:prstGeom>
        </p:spPr>
        <p:txBody>
          <a:bodyPr wrap="square">
            <a:spAutoFit/>
          </a:bodyPr>
          <a:lstStyle/>
          <a:p>
            <a:r>
              <a:rPr lang="en-US" sz="3200" b="1" dirty="0" smtClean="0">
                <a:solidFill>
                  <a:schemeClr val="tx2">
                    <a:lumMod val="75000"/>
                  </a:schemeClr>
                </a:solidFill>
                <a:latin typeface="Arial" pitchFamily="34" charset="0"/>
                <a:cs typeface="Arial" pitchFamily="34" charset="0"/>
              </a:rPr>
              <a:t>H2O2 increases CV and decreases robustness</a:t>
            </a:r>
            <a:endParaRPr lang="en-US" sz="3200" b="1" dirty="0">
              <a:solidFill>
                <a:schemeClr val="tx2">
                  <a:lumMod val="75000"/>
                </a:schemeClr>
              </a:solidFill>
              <a:latin typeface="Arial" pitchFamily="34" charset="0"/>
              <a:cs typeface="Arial" pitchFamily="34" charset="0"/>
            </a:endParaRPr>
          </a:p>
        </p:txBody>
      </p:sp>
      <p:sp>
        <p:nvSpPr>
          <p:cNvPr id="334" name="Rectangle 333"/>
          <p:cNvSpPr/>
          <p:nvPr/>
        </p:nvSpPr>
        <p:spPr>
          <a:xfrm>
            <a:off x="26441400" y="6248400"/>
            <a:ext cx="10515600" cy="584776"/>
          </a:xfrm>
          <a:prstGeom prst="rect">
            <a:avLst/>
          </a:prstGeom>
        </p:spPr>
        <p:txBody>
          <a:bodyPr wrap="square">
            <a:spAutoFit/>
          </a:bodyPr>
          <a:lstStyle/>
          <a:p>
            <a:r>
              <a:rPr lang="en-US" sz="3200" b="1" dirty="0" smtClean="0">
                <a:solidFill>
                  <a:schemeClr val="tx2">
                    <a:lumMod val="75000"/>
                  </a:schemeClr>
                </a:solidFill>
                <a:latin typeface="Arial" pitchFamily="34" charset="0"/>
                <a:cs typeface="Arial" pitchFamily="34" charset="0"/>
              </a:rPr>
              <a:t>SOD2 is not required for H2O2 effect.</a:t>
            </a:r>
            <a:endParaRPr lang="en-US" sz="3200" b="1" dirty="0">
              <a:solidFill>
                <a:schemeClr val="tx2">
                  <a:lumMod val="75000"/>
                </a:schemeClr>
              </a:solidFill>
              <a:latin typeface="Arial" pitchFamily="34" charset="0"/>
              <a:cs typeface="Arial" pitchFamily="34" charset="0"/>
            </a:endParaRPr>
          </a:p>
        </p:txBody>
      </p:sp>
      <p:sp>
        <p:nvSpPr>
          <p:cNvPr id="29" name="Rectangle 28"/>
          <p:cNvSpPr/>
          <p:nvPr/>
        </p:nvSpPr>
        <p:spPr>
          <a:xfrm>
            <a:off x="30405553" y="12584117"/>
            <a:ext cx="2757486" cy="769441"/>
          </a:xfrm>
          <a:prstGeom prst="rect">
            <a:avLst/>
          </a:prstGeom>
        </p:spPr>
        <p:txBody>
          <a:bodyPr wrap="none">
            <a:spAutoFit/>
          </a:bodyPr>
          <a:lstStyle/>
          <a:p>
            <a:pPr algn="ctr"/>
            <a:r>
              <a:rPr lang="en-US" sz="4400" b="1" dirty="0" smtClean="0">
                <a:solidFill>
                  <a:schemeClr val="tx2">
                    <a:lumMod val="75000"/>
                  </a:schemeClr>
                </a:solidFill>
                <a:latin typeface="Arial" pitchFamily="34" charset="0"/>
                <a:cs typeface="Arial" pitchFamily="34" charset="0"/>
              </a:rPr>
              <a:t>Summary</a:t>
            </a:r>
            <a:endParaRPr lang="en-US" sz="4400" b="1" dirty="0">
              <a:solidFill>
                <a:schemeClr val="tx2">
                  <a:lumMod val="75000"/>
                </a:schemeClr>
              </a:solidFill>
              <a:latin typeface="Arial" pitchFamily="34" charset="0"/>
              <a:cs typeface="Arial" pitchFamily="34" charset="0"/>
            </a:endParaRPr>
          </a:p>
        </p:txBody>
      </p:sp>
      <p:pic>
        <p:nvPicPr>
          <p:cNvPr id="48" name="Picture 3"/>
          <p:cNvPicPr>
            <a:picLocks noChangeAspect="1" noChangeArrowheads="1"/>
          </p:cNvPicPr>
          <p:nvPr/>
        </p:nvPicPr>
        <p:blipFill>
          <a:blip r:embed="rId19">
            <a:extLst>
              <a:ext uri="{28A0092B-C50C-407E-A947-70E740481C1C}">
                <a14:useLocalDpi xmlns:a14="http://schemas.microsoft.com/office/drawing/2010/main" xmlns="" val="0"/>
              </a:ext>
            </a:extLst>
          </a:blip>
          <a:srcRect/>
          <a:stretch>
            <a:fillRect/>
          </a:stretch>
        </p:blipFill>
        <p:spPr bwMode="auto">
          <a:xfrm flipH="1">
            <a:off x="2485963" y="21564600"/>
            <a:ext cx="1319181" cy="5450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TotalTime>
  <Words>688</Words>
  <Application>Microsoft Office PowerPoint</Application>
  <PresentationFormat>Custom</PresentationFormat>
  <Paragraphs>102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hqin</dc:creator>
  <cp:lastModifiedBy>abeveret</cp:lastModifiedBy>
  <cp:revision>77</cp:revision>
  <dcterms:created xsi:type="dcterms:W3CDTF">2012-10-19T18:16:10Z</dcterms:created>
  <dcterms:modified xsi:type="dcterms:W3CDTF">2012-10-24T17:48:55Z</dcterms:modified>
</cp:coreProperties>
</file>