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7" r:id="rId2"/>
    <p:sldId id="256" r:id="rId3"/>
    <p:sldId id="258" r:id="rId4"/>
    <p:sldId id="261" r:id="rId5"/>
    <p:sldId id="279" r:id="rId6"/>
    <p:sldId id="262" r:id="rId7"/>
    <p:sldId id="260" r:id="rId8"/>
    <p:sldId id="259" r:id="rId9"/>
    <p:sldId id="278" r:id="rId10"/>
    <p:sldId id="266" r:id="rId11"/>
    <p:sldId id="269" r:id="rId12"/>
    <p:sldId id="270" r:id="rId13"/>
    <p:sldId id="272" r:id="rId14"/>
    <p:sldId id="271" r:id="rId15"/>
    <p:sldId id="273" r:id="rId16"/>
    <p:sldId id="276" r:id="rId17"/>
    <p:sldId id="275" r:id="rId18"/>
    <p:sldId id="277" r:id="rId19"/>
    <p:sldId id="274" r:id="rId20"/>
    <p:sldId id="267" r:id="rId21"/>
    <p:sldId id="268" r:id="rId22"/>
    <p:sldId id="263" r:id="rId23"/>
    <p:sldId id="265"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85" d="100"/>
          <a:sy n="85" d="100"/>
        </p:scale>
        <p:origin x="61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inal Basak Shuvo" userId="4382de201e40bf13" providerId="LiveId" clId="{901D1692-7DE6-49CF-9364-9F88FE72E614}"/>
    <pc:docChg chg="undo custSel modSld sldOrd">
      <pc:chgData name="Mrinal Basak Shuvo" userId="4382de201e40bf13" providerId="LiveId" clId="{901D1692-7DE6-49CF-9364-9F88FE72E614}" dt="2023-08-09T12:15:49.341" v="11" actId="20577"/>
      <pc:docMkLst>
        <pc:docMk/>
      </pc:docMkLst>
      <pc:sldChg chg="modSp mod">
        <pc:chgData name="Mrinal Basak Shuvo" userId="4382de201e40bf13" providerId="LiveId" clId="{901D1692-7DE6-49CF-9364-9F88FE72E614}" dt="2023-08-09T12:15:49.341" v="11" actId="20577"/>
        <pc:sldMkLst>
          <pc:docMk/>
          <pc:sldMk cId="2200145344" sldId="256"/>
        </pc:sldMkLst>
        <pc:spChg chg="mod">
          <ac:chgData name="Mrinal Basak Shuvo" userId="4382de201e40bf13" providerId="LiveId" clId="{901D1692-7DE6-49CF-9364-9F88FE72E614}" dt="2023-08-09T12:15:49.341" v="11" actId="20577"/>
          <ac:spMkLst>
            <pc:docMk/>
            <pc:sldMk cId="2200145344" sldId="256"/>
            <ac:spMk id="3" creationId="{382A814A-BCB3-7021-E2BE-E7ECDF161D92}"/>
          </ac:spMkLst>
        </pc:spChg>
      </pc:sldChg>
      <pc:sldChg chg="modSp mod ord">
        <pc:chgData name="Mrinal Basak Shuvo" userId="4382de201e40bf13" providerId="LiveId" clId="{901D1692-7DE6-49CF-9364-9F88FE72E614}" dt="2023-08-09T12:14:03.584" v="10"/>
        <pc:sldMkLst>
          <pc:docMk/>
          <pc:sldMk cId="132530438" sldId="261"/>
        </pc:sldMkLst>
        <pc:spChg chg="mod">
          <ac:chgData name="Mrinal Basak Shuvo" userId="4382de201e40bf13" providerId="LiveId" clId="{901D1692-7DE6-49CF-9364-9F88FE72E614}" dt="2023-08-09T11:21:14.868" v="2" actId="20577"/>
          <ac:spMkLst>
            <pc:docMk/>
            <pc:sldMk cId="132530438" sldId="261"/>
            <ac:spMk id="3" creationId="{5D89989E-E69A-2DE1-9ED2-697D1C74AC90}"/>
          </ac:spMkLst>
        </pc:spChg>
      </pc:sldChg>
      <pc:sldChg chg="modSp mod">
        <pc:chgData name="Mrinal Basak Shuvo" userId="4382de201e40bf13" providerId="LiveId" clId="{901D1692-7DE6-49CF-9364-9F88FE72E614}" dt="2023-08-09T11:38:46.226" v="4" actId="20577"/>
        <pc:sldMkLst>
          <pc:docMk/>
          <pc:sldMk cId="1182463918" sldId="269"/>
        </pc:sldMkLst>
        <pc:spChg chg="mod">
          <ac:chgData name="Mrinal Basak Shuvo" userId="4382de201e40bf13" providerId="LiveId" clId="{901D1692-7DE6-49CF-9364-9F88FE72E614}" dt="2023-08-09T11:38:46.226" v="4" actId="20577"/>
          <ac:spMkLst>
            <pc:docMk/>
            <pc:sldMk cId="1182463918" sldId="269"/>
            <ac:spMk id="2" creationId="{1E15C1A1-5916-628B-DFFB-18EC3D215882}"/>
          </ac:spMkLst>
        </pc:spChg>
      </pc:sldChg>
      <pc:sldChg chg="ord">
        <pc:chgData name="Mrinal Basak Shuvo" userId="4382de201e40bf13" providerId="LiveId" clId="{901D1692-7DE6-49CF-9364-9F88FE72E614}" dt="2023-08-09T12:06:22.234" v="8"/>
        <pc:sldMkLst>
          <pc:docMk/>
          <pc:sldMk cId="2619038804"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239938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393779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287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2632912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4471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26778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2945471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388176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19852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F6E4-51D1-4008-846A-F4888917D5A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56437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F6E4-51D1-4008-846A-F4888917D5A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186640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F6E4-51D1-4008-846A-F4888917D5AC}"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278942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2F6E4-51D1-4008-846A-F4888917D5AC}"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42372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F6E4-51D1-4008-846A-F4888917D5AC}"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259243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2F6E4-51D1-4008-846A-F4888917D5A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27020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F6E4-51D1-4008-846A-F4888917D5A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6596F-21F3-4D8F-88F8-B03CE3DCED14}" type="slidenum">
              <a:rPr lang="en-US" smtClean="0"/>
              <a:t>‹#›</a:t>
            </a:fld>
            <a:endParaRPr lang="en-US"/>
          </a:p>
        </p:txBody>
      </p:sp>
    </p:spTree>
    <p:extLst>
      <p:ext uri="{BB962C8B-B14F-4D97-AF65-F5344CB8AC3E}">
        <p14:creationId xmlns:p14="http://schemas.microsoft.com/office/powerpoint/2010/main" val="206993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92F6E4-51D1-4008-846A-F4888917D5AC}" type="datetimeFigureOut">
              <a:rPr lang="en-US" smtClean="0"/>
              <a:t>8/9/2023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86596F-21F3-4D8F-88F8-B03CE3DCED14}" type="slidenum">
              <a:rPr lang="en-US" smtClean="0"/>
              <a:t>‹#›</a:t>
            </a:fld>
            <a:endParaRPr lang="en-US"/>
          </a:p>
        </p:txBody>
      </p:sp>
    </p:spTree>
    <p:extLst>
      <p:ext uri="{BB962C8B-B14F-4D97-AF65-F5344CB8AC3E}">
        <p14:creationId xmlns:p14="http://schemas.microsoft.com/office/powerpoint/2010/main" val="2706213151"/>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playlist?list=PLgH5QX0i9K3rAHKr6IteF5kdgN6BorH9l" TargetMode="External"/><Relationship Id="rId7" Type="http://schemas.openxmlformats.org/officeDocument/2006/relationships/hyperlink" Target="https://www.google.com/"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2.xml"/><Relationship Id="rId6" Type="http://schemas.openxmlformats.org/officeDocument/2006/relationships/hyperlink" Target="https://www.facebook.com/" TargetMode="External"/><Relationship Id="rId5" Type="http://schemas.openxmlformats.org/officeDocument/2006/relationships/hyperlink" Target="https://www.oracle.com/tools/technologies/netbeans-ide.html" TargetMode="External"/><Relationship Id="rId4" Type="http://schemas.openxmlformats.org/officeDocument/2006/relationships/hyperlink" Target="https://netbeans.apache.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DE9B-CB67-BB61-E9E9-14E43ED20143}"/>
              </a:ext>
            </a:extLst>
          </p:cNvPr>
          <p:cNvSpPr>
            <a:spLocks noGrp="1"/>
          </p:cNvSpPr>
          <p:nvPr>
            <p:ph type="title"/>
          </p:nvPr>
        </p:nvSpPr>
        <p:spPr>
          <a:xfrm>
            <a:off x="968188" y="244772"/>
            <a:ext cx="7449946" cy="1356360"/>
          </a:xfrm>
        </p:spPr>
        <p:txBody>
          <a:bodyPr>
            <a:normAutofit/>
          </a:bodyPr>
          <a:lstStyle/>
          <a:p>
            <a:r>
              <a:rPr lang="en-US" dirty="0"/>
              <a:t>			  </a:t>
            </a:r>
            <a:r>
              <a:rPr lang="en-US" sz="8000" b="1" dirty="0">
                <a:latin typeface="+mn-lt"/>
              </a:rPr>
              <a:t>WELCOME</a:t>
            </a:r>
          </a:p>
        </p:txBody>
      </p:sp>
      <p:pic>
        <p:nvPicPr>
          <p:cNvPr id="5" name="Content Placeholder 4">
            <a:extLst>
              <a:ext uri="{FF2B5EF4-FFF2-40B4-BE49-F238E27FC236}">
                <a16:creationId xmlns:a16="http://schemas.microsoft.com/office/drawing/2014/main" id="{5D839E91-B02E-0A49-572C-88C00DE87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830" y="2160588"/>
            <a:ext cx="3914377" cy="3881437"/>
          </a:xfrm>
        </p:spPr>
      </p:pic>
    </p:spTree>
    <p:extLst>
      <p:ext uri="{BB962C8B-B14F-4D97-AF65-F5344CB8AC3E}">
        <p14:creationId xmlns:p14="http://schemas.microsoft.com/office/powerpoint/2010/main" val="169211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60E8-7634-45AC-7951-0C9FC49E3009}"/>
              </a:ext>
            </a:extLst>
          </p:cNvPr>
          <p:cNvSpPr>
            <a:spLocks noGrp="1"/>
          </p:cNvSpPr>
          <p:nvPr>
            <p:ph type="title"/>
          </p:nvPr>
        </p:nvSpPr>
        <p:spPr>
          <a:xfrm>
            <a:off x="1640156" y="244282"/>
            <a:ext cx="8911687" cy="1280890"/>
          </a:xfrm>
        </p:spPr>
        <p:txBody>
          <a:bodyPr>
            <a:normAutofit/>
          </a:bodyPr>
          <a:lstStyle/>
          <a:p>
            <a:r>
              <a:rPr lang="en-US" sz="6000" u="sng" dirty="0">
                <a:solidFill>
                  <a:srgbClr val="00B0F0"/>
                </a:solidFill>
                <a:latin typeface="Calibri" panose="020F0502020204030204" pitchFamily="34" charset="0"/>
                <a:cs typeface="Calibri" panose="020F0502020204030204" pitchFamily="34" charset="0"/>
              </a:rPr>
              <a:t>Home page</a:t>
            </a:r>
          </a:p>
        </p:txBody>
      </p:sp>
      <p:pic>
        <p:nvPicPr>
          <p:cNvPr id="5" name="Content Placeholder 4">
            <a:extLst>
              <a:ext uri="{FF2B5EF4-FFF2-40B4-BE49-F238E27FC236}">
                <a16:creationId xmlns:a16="http://schemas.microsoft.com/office/drawing/2014/main" id="{DBA83BD5-0BEE-9352-9BA2-0F720909E4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176" y="1525173"/>
            <a:ext cx="9377386" cy="4552070"/>
          </a:xfrm>
        </p:spPr>
      </p:pic>
    </p:spTree>
    <p:extLst>
      <p:ext uri="{BB962C8B-B14F-4D97-AF65-F5344CB8AC3E}">
        <p14:creationId xmlns:p14="http://schemas.microsoft.com/office/powerpoint/2010/main" val="12675568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C1A1-5916-628B-DFFB-18EC3D215882}"/>
              </a:ext>
            </a:extLst>
          </p:cNvPr>
          <p:cNvSpPr>
            <a:spLocks noGrp="1"/>
          </p:cNvSpPr>
          <p:nvPr>
            <p:ph type="title"/>
          </p:nvPr>
        </p:nvSpPr>
        <p:spPr>
          <a:xfrm>
            <a:off x="1609743" y="196217"/>
            <a:ext cx="8911687" cy="1280890"/>
          </a:xfrm>
        </p:spPr>
        <p:txBody>
          <a:bodyPr/>
          <a:lstStyle/>
          <a:p>
            <a:r>
              <a:rPr lang="en-US" dirty="0"/>
              <a:t> Category of Organizations</a:t>
            </a:r>
          </a:p>
        </p:txBody>
      </p:sp>
      <p:pic>
        <p:nvPicPr>
          <p:cNvPr id="7" name="Content Placeholder 6">
            <a:extLst>
              <a:ext uri="{FF2B5EF4-FFF2-40B4-BE49-F238E27FC236}">
                <a16:creationId xmlns:a16="http://schemas.microsoft.com/office/drawing/2014/main" id="{600EC899-DBAF-767E-A4B4-AD8913B36C60}"/>
              </a:ext>
            </a:extLst>
          </p:cNvPr>
          <p:cNvPicPr>
            <a:picLocks noGrp="1" noChangeAspect="1"/>
          </p:cNvPicPr>
          <p:nvPr>
            <p:ph idx="1"/>
          </p:nvPr>
        </p:nvPicPr>
        <p:blipFill>
          <a:blip r:embed="rId2"/>
          <a:stretch>
            <a:fillRect/>
          </a:stretch>
        </p:blipFill>
        <p:spPr>
          <a:xfrm>
            <a:off x="2312894" y="1057398"/>
            <a:ext cx="6463553" cy="5800602"/>
          </a:xfrm>
        </p:spPr>
      </p:pic>
    </p:spTree>
    <p:extLst>
      <p:ext uri="{BB962C8B-B14F-4D97-AF65-F5344CB8AC3E}">
        <p14:creationId xmlns:p14="http://schemas.microsoft.com/office/powerpoint/2010/main" val="118246391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294D65-DE60-FD53-380E-5DA5F9DC4C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 y="703386"/>
            <a:ext cx="5913120" cy="5929534"/>
          </a:xfrm>
        </p:spPr>
      </p:pic>
      <p:pic>
        <p:nvPicPr>
          <p:cNvPr id="7" name="Picture 6">
            <a:extLst>
              <a:ext uri="{FF2B5EF4-FFF2-40B4-BE49-F238E27FC236}">
                <a16:creationId xmlns:a16="http://schemas.microsoft.com/office/drawing/2014/main" id="{A1F5CEFC-BA5F-4FEE-BD2F-D99B9D455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03386"/>
            <a:ext cx="5913120" cy="5929534"/>
          </a:xfrm>
          <a:prstGeom prst="rect">
            <a:avLst/>
          </a:prstGeom>
        </p:spPr>
      </p:pic>
    </p:spTree>
    <p:extLst>
      <p:ext uri="{BB962C8B-B14F-4D97-AF65-F5344CB8AC3E}">
        <p14:creationId xmlns:p14="http://schemas.microsoft.com/office/powerpoint/2010/main" val="331322551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DEC7-4B42-DFFC-C16D-E39A294F33E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0E1872F-F73D-1371-031D-E36F2CB46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56" y="260252"/>
            <a:ext cx="5772444" cy="6337495"/>
          </a:xfrm>
        </p:spPr>
      </p:pic>
      <p:pic>
        <p:nvPicPr>
          <p:cNvPr id="7" name="Picture 6">
            <a:extLst>
              <a:ext uri="{FF2B5EF4-FFF2-40B4-BE49-F238E27FC236}">
                <a16:creationId xmlns:a16="http://schemas.microsoft.com/office/drawing/2014/main" id="{E736072C-44A1-07F2-E5F6-CD8D466C4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99" y="260252"/>
            <a:ext cx="6119446" cy="6337495"/>
          </a:xfrm>
          <a:prstGeom prst="rect">
            <a:avLst/>
          </a:prstGeom>
        </p:spPr>
      </p:pic>
    </p:spTree>
    <p:extLst>
      <p:ext uri="{BB962C8B-B14F-4D97-AF65-F5344CB8AC3E}">
        <p14:creationId xmlns:p14="http://schemas.microsoft.com/office/powerpoint/2010/main" val="1368764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F218-55F7-E9BD-B8DF-8BD6D82CC68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4DC9E8C-5F42-8723-64C4-E941FCD69E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45" y="248749"/>
            <a:ext cx="5739618" cy="6360499"/>
          </a:xfrm>
        </p:spPr>
      </p:pic>
      <p:pic>
        <p:nvPicPr>
          <p:cNvPr id="7" name="Picture 6">
            <a:extLst>
              <a:ext uri="{FF2B5EF4-FFF2-40B4-BE49-F238E27FC236}">
                <a16:creationId xmlns:a16="http://schemas.microsoft.com/office/drawing/2014/main" id="{3CC5D2EC-14D3-E55E-D4E9-F2E749F07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4362" y="248750"/>
            <a:ext cx="6297637" cy="6360499"/>
          </a:xfrm>
          <a:prstGeom prst="rect">
            <a:avLst/>
          </a:prstGeom>
        </p:spPr>
      </p:pic>
    </p:spTree>
    <p:extLst>
      <p:ext uri="{BB962C8B-B14F-4D97-AF65-F5344CB8AC3E}">
        <p14:creationId xmlns:p14="http://schemas.microsoft.com/office/powerpoint/2010/main" val="41507709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4A24-DFDA-09CC-429E-198F2300CA1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CE1FD09-92B3-3B0B-8634-E5BD142ECF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9" y="624111"/>
            <a:ext cx="5950633" cy="5931434"/>
          </a:xfrm>
        </p:spPr>
      </p:pic>
      <p:pic>
        <p:nvPicPr>
          <p:cNvPr id="7" name="Picture 6">
            <a:extLst>
              <a:ext uri="{FF2B5EF4-FFF2-40B4-BE49-F238E27FC236}">
                <a16:creationId xmlns:a16="http://schemas.microsoft.com/office/drawing/2014/main" id="{2624F534-19F0-782A-9C41-51BB4E091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852" y="323557"/>
            <a:ext cx="5734929" cy="6231987"/>
          </a:xfrm>
          <a:prstGeom prst="rect">
            <a:avLst/>
          </a:prstGeom>
        </p:spPr>
      </p:pic>
    </p:spTree>
    <p:extLst>
      <p:ext uri="{BB962C8B-B14F-4D97-AF65-F5344CB8AC3E}">
        <p14:creationId xmlns:p14="http://schemas.microsoft.com/office/powerpoint/2010/main" val="12324501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9407-A9A4-20DB-3AD9-BCA2C67AE2A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7AB9963-612E-4305-387A-662EF2F7E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87" y="464235"/>
            <a:ext cx="5641144" cy="6189784"/>
          </a:xfrm>
        </p:spPr>
      </p:pic>
      <p:pic>
        <p:nvPicPr>
          <p:cNvPr id="9" name="Picture 8">
            <a:extLst>
              <a:ext uri="{FF2B5EF4-FFF2-40B4-BE49-F238E27FC236}">
                <a16:creationId xmlns:a16="http://schemas.microsoft.com/office/drawing/2014/main" id="{2BA156AE-66C0-2D64-629B-7DD9B509D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432" y="464233"/>
            <a:ext cx="6133514" cy="6189785"/>
          </a:xfrm>
          <a:prstGeom prst="rect">
            <a:avLst/>
          </a:prstGeom>
        </p:spPr>
      </p:pic>
    </p:spTree>
    <p:extLst>
      <p:ext uri="{BB962C8B-B14F-4D97-AF65-F5344CB8AC3E}">
        <p14:creationId xmlns:p14="http://schemas.microsoft.com/office/powerpoint/2010/main" val="26804213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4921-FA9E-07ED-9EB8-6043230E27E0}"/>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282C1E43-C410-24A4-67D6-B52C422ADC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95" y="520504"/>
            <a:ext cx="5930405" cy="6147582"/>
          </a:xfrm>
        </p:spPr>
      </p:pic>
      <p:pic>
        <p:nvPicPr>
          <p:cNvPr id="13" name="Picture 12">
            <a:extLst>
              <a:ext uri="{FF2B5EF4-FFF2-40B4-BE49-F238E27FC236}">
                <a16:creationId xmlns:a16="http://schemas.microsoft.com/office/drawing/2014/main" id="{D3FFD214-688A-092C-32E8-5A41A5D30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724" y="520504"/>
            <a:ext cx="5930405" cy="6147581"/>
          </a:xfrm>
          <a:prstGeom prst="rect">
            <a:avLst/>
          </a:prstGeom>
        </p:spPr>
      </p:pic>
    </p:spTree>
    <p:extLst>
      <p:ext uri="{BB962C8B-B14F-4D97-AF65-F5344CB8AC3E}">
        <p14:creationId xmlns:p14="http://schemas.microsoft.com/office/powerpoint/2010/main" val="21307152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E86F-22B7-75A0-A493-6A68EC60E99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F6DEC6-6BDB-EB33-02D8-FD5F68BC2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76" y="520505"/>
            <a:ext cx="5597146" cy="6147581"/>
          </a:xfrm>
        </p:spPr>
      </p:pic>
      <p:pic>
        <p:nvPicPr>
          <p:cNvPr id="7" name="Picture 6">
            <a:extLst>
              <a:ext uri="{FF2B5EF4-FFF2-40B4-BE49-F238E27FC236}">
                <a16:creationId xmlns:a16="http://schemas.microsoft.com/office/drawing/2014/main" id="{68DD9215-3DF7-2E35-1B74-5D650A37A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36" y="520505"/>
            <a:ext cx="5995905" cy="6147581"/>
          </a:xfrm>
          <a:prstGeom prst="rect">
            <a:avLst/>
          </a:prstGeom>
        </p:spPr>
      </p:pic>
    </p:spTree>
    <p:extLst>
      <p:ext uri="{BB962C8B-B14F-4D97-AF65-F5344CB8AC3E}">
        <p14:creationId xmlns:p14="http://schemas.microsoft.com/office/powerpoint/2010/main" val="305915911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D539-1981-FE6E-D9D0-FC3D2515D20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6F0FD71-AE5C-EEBF-C679-E170E757B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183" y="239151"/>
            <a:ext cx="10719580" cy="6386731"/>
          </a:xfrm>
        </p:spPr>
      </p:pic>
    </p:spTree>
    <p:extLst>
      <p:ext uri="{BB962C8B-B14F-4D97-AF65-F5344CB8AC3E}">
        <p14:creationId xmlns:p14="http://schemas.microsoft.com/office/powerpoint/2010/main" val="19628069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9FC9-F4A8-C797-2E6A-CDF997121A7A}"/>
              </a:ext>
            </a:extLst>
          </p:cNvPr>
          <p:cNvSpPr>
            <a:spLocks noGrp="1"/>
          </p:cNvSpPr>
          <p:nvPr>
            <p:ph type="ctrTitle"/>
          </p:nvPr>
        </p:nvSpPr>
        <p:spPr/>
        <p:txBody>
          <a:bodyPr>
            <a:normAutofit fontScale="90000"/>
          </a:bodyPr>
          <a:lstStyle/>
          <a:p>
            <a:r>
              <a:rPr lang="en-US" b="1" dirty="0">
                <a:solidFill>
                  <a:srgbClr val="7030A0"/>
                </a:solidFill>
              </a:rPr>
              <a:t>BackStop</a:t>
            </a:r>
            <a:br>
              <a:rPr lang="en-US" dirty="0"/>
            </a:br>
            <a:r>
              <a:rPr lang="en-US" sz="4000" dirty="0"/>
              <a:t>“Desktop Application”</a:t>
            </a: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382A814A-BCB3-7021-E2BE-E7ECDF161D92}"/>
              </a:ext>
            </a:extLst>
          </p:cNvPr>
          <p:cNvSpPr>
            <a:spLocks noGrp="1"/>
          </p:cNvSpPr>
          <p:nvPr>
            <p:ph type="subTitle" idx="1"/>
          </p:nvPr>
        </p:nvSpPr>
        <p:spPr/>
        <p:txBody>
          <a:bodyPr>
            <a:normAutofit/>
          </a:bodyPr>
          <a:lstStyle/>
          <a:p>
            <a:pPr algn="l"/>
            <a:r>
              <a:rPr lang="en-US" sz="2400" dirty="0">
                <a:solidFill>
                  <a:schemeClr val="tx1">
                    <a:lumMod val="65000"/>
                    <a:lumOff val="35000"/>
                  </a:schemeClr>
                </a:solidFill>
              </a:rPr>
              <a:t>Course Name </a:t>
            </a:r>
            <a:r>
              <a:rPr lang="en-US" sz="2400" dirty="0"/>
              <a:t>:</a:t>
            </a:r>
            <a:r>
              <a:rPr lang="en-US" dirty="0"/>
              <a:t>Application Development Sessional</a:t>
            </a:r>
          </a:p>
          <a:p>
            <a:pPr algn="l"/>
            <a:r>
              <a:rPr lang="en-US" dirty="0"/>
              <a:t> </a:t>
            </a:r>
            <a:r>
              <a:rPr lang="en-US" sz="2400" dirty="0">
                <a:solidFill>
                  <a:schemeClr val="tx1">
                    <a:lumMod val="65000"/>
                    <a:lumOff val="35000"/>
                  </a:schemeClr>
                </a:solidFill>
              </a:rPr>
              <a:t>Course</a:t>
            </a:r>
            <a:r>
              <a:rPr lang="en-US" dirty="0">
                <a:solidFill>
                  <a:schemeClr val="tx1">
                    <a:lumMod val="65000"/>
                    <a:lumOff val="35000"/>
                  </a:schemeClr>
                </a:solidFill>
              </a:rPr>
              <a:t> </a:t>
            </a:r>
            <a:r>
              <a:rPr lang="en-US" sz="2400" dirty="0">
                <a:solidFill>
                  <a:schemeClr val="tx1">
                    <a:lumMod val="65000"/>
                    <a:lumOff val="35000"/>
                  </a:schemeClr>
                </a:solidFill>
              </a:rPr>
              <a:t>Code</a:t>
            </a:r>
            <a:r>
              <a:rPr lang="en-US" dirty="0">
                <a:solidFill>
                  <a:schemeClr val="tx1">
                    <a:lumMod val="65000"/>
                    <a:lumOff val="35000"/>
                  </a:schemeClr>
                </a:solidFill>
              </a:rPr>
              <a:t>  </a:t>
            </a:r>
            <a:r>
              <a:rPr lang="en-US" dirty="0"/>
              <a:t>:CSE-252</a:t>
            </a:r>
          </a:p>
        </p:txBody>
      </p:sp>
    </p:spTree>
    <p:extLst>
      <p:ext uri="{BB962C8B-B14F-4D97-AF65-F5344CB8AC3E}">
        <p14:creationId xmlns:p14="http://schemas.microsoft.com/office/powerpoint/2010/main" val="22001453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3490-230C-C042-8D4D-12748169261C}"/>
              </a:ext>
            </a:extLst>
          </p:cNvPr>
          <p:cNvSpPr>
            <a:spLocks noGrp="1"/>
          </p:cNvSpPr>
          <p:nvPr>
            <p:ph type="title"/>
          </p:nvPr>
        </p:nvSpPr>
        <p:spPr>
          <a:xfrm>
            <a:off x="1434905" y="624110"/>
            <a:ext cx="10069707" cy="1280890"/>
          </a:xfrm>
        </p:spPr>
        <p:txBody>
          <a:bodyPr>
            <a:normAutofit/>
          </a:bodyPr>
          <a:lstStyle/>
          <a:p>
            <a:pPr algn="l"/>
            <a:r>
              <a:rPr lang="en-US" sz="4400" b="1" u="sng" dirty="0">
                <a:solidFill>
                  <a:srgbClr val="7030A0"/>
                </a:solidFill>
                <a:latin typeface="Calibri" panose="020F0502020204030204" pitchFamily="34" charset="0"/>
                <a:cs typeface="Calibri" panose="020F0502020204030204" pitchFamily="34" charset="0"/>
              </a:rPr>
              <a:t>Future plan of backstop </a:t>
            </a:r>
            <a:r>
              <a:rPr lang="en-US" sz="4400" b="1" dirty="0">
                <a:solidFill>
                  <a:srgbClr val="7030A0"/>
                </a:solidFill>
                <a:latin typeface="Calibri" panose="020F0502020204030204" pitchFamily="34" charset="0"/>
                <a:cs typeface="Calibri" panose="020F0502020204030204" pitchFamily="34" charset="0"/>
              </a:rPr>
              <a:t>:</a:t>
            </a:r>
          </a:p>
        </p:txBody>
      </p:sp>
      <p:sp>
        <p:nvSpPr>
          <p:cNvPr id="3" name="Content Placeholder 2">
            <a:extLst>
              <a:ext uri="{FF2B5EF4-FFF2-40B4-BE49-F238E27FC236}">
                <a16:creationId xmlns:a16="http://schemas.microsoft.com/office/drawing/2014/main" id="{7F8FB4E6-44C2-1047-52AC-125A6BF77900}"/>
              </a:ext>
            </a:extLst>
          </p:cNvPr>
          <p:cNvSpPr>
            <a:spLocks noGrp="1"/>
          </p:cNvSpPr>
          <p:nvPr>
            <p:ph idx="1"/>
          </p:nvPr>
        </p:nvSpPr>
        <p:spPr>
          <a:xfrm>
            <a:off x="1434905" y="2259320"/>
            <a:ext cx="8915400" cy="3777622"/>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Adding database so that the university can store the information of the applicants and can contact with them as per need, e.g., “HSTU Blood bank” can directly contact with the volunteers in emergency and also filter the possible donors by seeing if they have already given blood in the last few months.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Adding features so that students can directly apply to an organization as per their interest rather than being physically present to be registered.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Organizations can place any notice for their upcoming activity so that students can have the knowledge about 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07014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9B2A-2EC7-29EA-BC4B-99BA0B320A61}"/>
              </a:ext>
            </a:extLst>
          </p:cNvPr>
          <p:cNvSpPr>
            <a:spLocks noGrp="1"/>
          </p:cNvSpPr>
          <p:nvPr>
            <p:ph type="title"/>
          </p:nvPr>
        </p:nvSpPr>
        <p:spPr>
          <a:xfrm>
            <a:off x="1350499" y="624110"/>
            <a:ext cx="10154114" cy="1280890"/>
          </a:xfrm>
        </p:spPr>
        <p:txBody>
          <a:bodyPr>
            <a:normAutofit/>
          </a:bodyPr>
          <a:lstStyle/>
          <a:p>
            <a:pPr algn="l"/>
            <a:r>
              <a:rPr lang="en-US" sz="3600" b="1" u="sng" kern="100" dirty="0">
                <a:effectLst/>
                <a:latin typeface="Times New Roman" panose="02020603050405020304" pitchFamily="18" charset="0"/>
                <a:ea typeface="Calibri" panose="020F0502020204030204" pitchFamily="34" charset="0"/>
                <a:cs typeface="Times New Roman" panose="02020603050405020304" pitchFamily="18" charset="0"/>
              </a:rPr>
              <a:t>Scope and Limitation of this project:</a:t>
            </a:r>
            <a:br>
              <a:rPr lang="en-U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FD2382B-E8CF-6B75-5CD2-17F7A8D9406B}"/>
              </a:ext>
            </a:extLst>
          </p:cNvPr>
          <p:cNvSpPr>
            <a:spLocks noGrp="1"/>
          </p:cNvSpPr>
          <p:nvPr>
            <p:ph idx="1"/>
          </p:nvPr>
        </p:nvSpPr>
        <p:spPr>
          <a:xfrm>
            <a:off x="1520067" y="1905000"/>
            <a:ext cx="8915400" cy="3777622"/>
          </a:xfrm>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BackStop has been designed to provide an easy way for students to have access to the information that couldn’t reach to them for lacking technological facilities and proper promotion. However, this project is facing some obstacles which is repressing it achieving of its goals, like lacking of skills in us to make this project more practical as we just tried to make a graphical user interface by using only the means that we are taught till now. Though we’ve plans to add Database like features to store the information of the students so that the organizers can contact them as per need and also create a complete platform to make it a complete media to interact. Another challenge is to introduce it among the students. For this collaboration among the students and teachers can make it happen and can be represented it with other official facilities.</a:t>
            </a:r>
          </a:p>
          <a:p>
            <a:pPr marL="0" indent="0">
              <a:buNone/>
            </a:pPr>
            <a:endParaRPr lang="en-US" dirty="0"/>
          </a:p>
        </p:txBody>
      </p:sp>
    </p:spTree>
    <p:extLst>
      <p:ext uri="{BB962C8B-B14F-4D97-AF65-F5344CB8AC3E}">
        <p14:creationId xmlns:p14="http://schemas.microsoft.com/office/powerpoint/2010/main" val="26014711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809D-80EA-10E5-A493-E9601EFC3A3A}"/>
              </a:ext>
            </a:extLst>
          </p:cNvPr>
          <p:cNvSpPr>
            <a:spLocks noGrp="1"/>
          </p:cNvSpPr>
          <p:nvPr>
            <p:ph type="title"/>
          </p:nvPr>
        </p:nvSpPr>
        <p:spPr>
          <a:xfrm>
            <a:off x="1425307" y="567838"/>
            <a:ext cx="8911687" cy="1280890"/>
          </a:xfrm>
        </p:spPr>
        <p:txBody>
          <a:bodyPr>
            <a:normAutofit fontScale="90000"/>
          </a:bodyPr>
          <a:lstStyle/>
          <a:p>
            <a:pPr algn="l"/>
            <a:r>
              <a:rPr lang="en-US" sz="4400" b="1" u="sng" kern="100" dirty="0">
                <a:solidFill>
                  <a:srgbClr val="7030A0"/>
                </a:solidFill>
                <a:effectLst/>
                <a:ea typeface="Calibri" panose="020F0502020204030204" pitchFamily="34" charset="0"/>
                <a:cs typeface="Times New Roman" panose="02020603050405020304" pitchFamily="18" charset="0"/>
              </a:rPr>
              <a:t>Conclusion of the project:</a:t>
            </a:r>
            <a:br>
              <a:rPr lang="en-US" sz="4400" u="sng" kern="100" dirty="0">
                <a:solidFill>
                  <a:srgbClr val="7030A0"/>
                </a:solidFill>
                <a:effectLst/>
                <a:ea typeface="Calibri" panose="020F0502020204030204" pitchFamily="34" charset="0"/>
                <a:cs typeface="Times New Roman" panose="02020603050405020304" pitchFamily="18" charset="0"/>
              </a:rPr>
            </a:br>
            <a:endParaRPr lang="en-US" u="sng" dirty="0">
              <a:solidFill>
                <a:srgbClr val="7030A0"/>
              </a:solidFill>
            </a:endParaRPr>
          </a:p>
        </p:txBody>
      </p:sp>
      <p:sp>
        <p:nvSpPr>
          <p:cNvPr id="3" name="Content Placeholder 2">
            <a:extLst>
              <a:ext uri="{FF2B5EF4-FFF2-40B4-BE49-F238E27FC236}">
                <a16:creationId xmlns:a16="http://schemas.microsoft.com/office/drawing/2014/main" id="{D1E2DBDB-C2CD-2E3C-5A74-3C8AF6ABD17E}"/>
              </a:ext>
            </a:extLst>
          </p:cNvPr>
          <p:cNvSpPr>
            <a:spLocks noGrp="1"/>
          </p:cNvSpPr>
          <p:nvPr>
            <p:ph idx="1"/>
          </p:nvPr>
        </p:nvSpPr>
        <p:spPr>
          <a:xfrm>
            <a:off x="1421594" y="2189871"/>
            <a:ext cx="8915400" cy="3777622"/>
          </a:xfrm>
        </p:spPr>
        <p:txBody>
          <a:bodyPr>
            <a:normAutofit/>
          </a:bodyPr>
          <a:lstStyle/>
          <a:p>
            <a:pPr marL="0" marR="0" indent="0">
              <a:lnSpc>
                <a:spcPct val="107000"/>
              </a:lnSpc>
              <a:spcBef>
                <a:spcPts val="0"/>
              </a:spcBef>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developed an interface between the organizations and the students to collaborate effectively without any lengthy process. For any complaint, recommendation or anything they can directly contact with the control panel. It provides an easier way to access . University, in this process truly become a training warehouse by providing the students many facilities to make them capable for the competitive world.</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777715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CADA-C61F-2313-C3C7-6444839250EA}"/>
              </a:ext>
            </a:extLst>
          </p:cNvPr>
          <p:cNvSpPr>
            <a:spLocks noGrp="1"/>
          </p:cNvSpPr>
          <p:nvPr>
            <p:ph type="title"/>
          </p:nvPr>
        </p:nvSpPr>
        <p:spPr>
          <a:xfrm>
            <a:off x="1640156" y="666313"/>
            <a:ext cx="8911687" cy="1280890"/>
          </a:xfrm>
        </p:spPr>
        <p:txBody>
          <a:bodyPr>
            <a:normAutofit fontScale="90000"/>
          </a:bodyPr>
          <a:lstStyle/>
          <a:p>
            <a:pPr algn="l"/>
            <a:r>
              <a:rPr lang="en-US" sz="4400" b="1" u="sng" kern="100" dirty="0">
                <a:effectLst/>
                <a:latin typeface="Times New Roman" panose="02020603050405020304" pitchFamily="18" charset="0"/>
                <a:ea typeface="Calibri" panose="020F0502020204030204" pitchFamily="34" charset="0"/>
                <a:cs typeface="Times New Roman" panose="02020603050405020304" pitchFamily="18" charset="0"/>
              </a:rPr>
              <a:t>Reference</a:t>
            </a:r>
            <a:r>
              <a:rPr lang="en-US" sz="3600" b="1" u="sng"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3600" u="sng" kern="100" dirty="0">
                <a:effectLst/>
                <a:latin typeface="Calibri" panose="020F0502020204030204" pitchFamily="34" charset="0"/>
                <a:ea typeface="Calibri" panose="020F0502020204030204" pitchFamily="34" charset="0"/>
                <a:cs typeface="Times New Roman" panose="02020603050405020304" pitchFamily="18" charset="0"/>
              </a:rPr>
            </a:br>
            <a:endParaRPr lang="en-US" u="sng" dirty="0"/>
          </a:p>
        </p:txBody>
      </p:sp>
      <p:sp>
        <p:nvSpPr>
          <p:cNvPr id="3" name="Content Placeholder 2">
            <a:extLst>
              <a:ext uri="{FF2B5EF4-FFF2-40B4-BE49-F238E27FC236}">
                <a16:creationId xmlns:a16="http://schemas.microsoft.com/office/drawing/2014/main" id="{502E55F0-8A53-0D22-B532-6B320CD82CEA}"/>
              </a:ext>
            </a:extLst>
          </p:cNvPr>
          <p:cNvSpPr>
            <a:spLocks noGrp="1"/>
          </p:cNvSpPr>
          <p:nvPr>
            <p:ph idx="1"/>
          </p:nvPr>
        </p:nvSpPr>
        <p:spPr>
          <a:xfrm>
            <a:off x="1415073" y="1947203"/>
            <a:ext cx="8915400" cy="3777622"/>
          </a:xfrm>
        </p:spPr>
        <p:txBody>
          <a:bodyPr/>
          <a:lstStyle/>
          <a:p>
            <a:pPr marL="342900" marR="0" lvl="0" indent="-342900">
              <a:lnSpc>
                <a:spcPct val="107000"/>
              </a:lnSpc>
              <a:spcBef>
                <a:spcPts val="0"/>
              </a:spcBef>
              <a:spcAft>
                <a:spcPts val="0"/>
              </a:spcAft>
              <a:buFont typeface="Wingdings" panose="05000000000000000000" pitchFamily="2" charset="2"/>
              <a:buChar char=""/>
            </a:pPr>
            <a:r>
              <a:rPr lang="en-US" sz="1800" b="1" u="sng"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https://www.wikipedia.org/</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u="sng"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https://www.youtube.com/playlist?list=PLgH5QX0i9K3rAHKr6IteF5kdgN6BorH9l</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u="sng"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https://netbeans.apache.org/</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u="sng"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https://www.oracle.com/tools/technologies/netbeans-ide.html</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u="sng"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https://www.facebook.com/</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u="sng"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https://www.google.com/</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Introduction to Java Programming by Y. Daniel Liang</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18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32307843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2E4C800-9916-2232-07E7-2BE4F2FCA697}"/>
              </a:ext>
            </a:extLst>
          </p:cNvPr>
          <p:cNvSpPr>
            <a:spLocks noGrp="1"/>
          </p:cNvSpPr>
          <p:nvPr>
            <p:ph idx="1"/>
          </p:nvPr>
        </p:nvSpPr>
        <p:spPr>
          <a:xfrm>
            <a:off x="1238713" y="1540189"/>
            <a:ext cx="8915400" cy="3777622"/>
          </a:xfrm>
        </p:spPr>
        <p:txBody>
          <a:bodyPr/>
          <a:lstStyle/>
          <a:p>
            <a:pPr marL="0" indent="0">
              <a:buNone/>
            </a:pPr>
            <a:r>
              <a:rPr lang="en-US" sz="2000" b="1" dirty="0">
                <a:latin typeface="+mn-lt"/>
              </a:rPr>
              <a:t> </a:t>
            </a:r>
            <a:br>
              <a:rPr lang="en-US" sz="2000" b="1" dirty="0">
                <a:latin typeface="+mn-lt"/>
              </a:rPr>
            </a:br>
            <a:br>
              <a:rPr lang="en-US" sz="2000" b="1" dirty="0">
                <a:latin typeface="+mn-lt"/>
              </a:rPr>
            </a:br>
            <a:br>
              <a:rPr lang="en-US" sz="2000" b="1" dirty="0">
                <a:latin typeface="+mn-lt"/>
              </a:rPr>
            </a:br>
            <a:r>
              <a:rPr lang="en-US" sz="9600" b="1" dirty="0"/>
              <a:t>     </a:t>
            </a:r>
            <a:r>
              <a:rPr lang="en-US" sz="9600" b="1" u="sng" dirty="0"/>
              <a:t>THANK YOU</a:t>
            </a:r>
            <a:endParaRPr lang="en-US" sz="9600" u="sng" dirty="0"/>
          </a:p>
        </p:txBody>
      </p:sp>
    </p:spTree>
    <p:extLst>
      <p:ext uri="{BB962C8B-B14F-4D97-AF65-F5344CB8AC3E}">
        <p14:creationId xmlns:p14="http://schemas.microsoft.com/office/powerpoint/2010/main" val="30127717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BD8C4-E11A-747E-9C9A-F193ECB55F40}"/>
              </a:ext>
            </a:extLst>
          </p:cNvPr>
          <p:cNvSpPr>
            <a:spLocks noGrp="1"/>
          </p:cNvSpPr>
          <p:nvPr>
            <p:ph idx="1"/>
          </p:nvPr>
        </p:nvSpPr>
        <p:spPr>
          <a:xfrm>
            <a:off x="838200" y="531397"/>
            <a:ext cx="10515600" cy="4351338"/>
          </a:xfrm>
        </p:spPr>
        <p:txBody>
          <a:bodyPr>
            <a:normAutofit/>
          </a:bodyPr>
          <a:lstStyle/>
          <a:p>
            <a:pPr marL="0" indent="0">
              <a:buNone/>
            </a:pPr>
            <a:r>
              <a:rPr lang="en-US" b="1" u="sng" dirty="0"/>
              <a:t>Supervisor  :</a:t>
            </a:r>
          </a:p>
          <a:p>
            <a:pPr marL="0" indent="0">
              <a:buNone/>
            </a:pPr>
            <a:r>
              <a:rPr lang="en-US" sz="2400" dirty="0"/>
              <a:t>Md. Nahid Sultan</a:t>
            </a:r>
          </a:p>
          <a:p>
            <a:pPr marL="0" indent="0">
              <a:buNone/>
            </a:pPr>
            <a:r>
              <a:rPr lang="en-US" sz="2400" dirty="0"/>
              <a:t>Assistant Professor </a:t>
            </a:r>
          </a:p>
          <a:p>
            <a:pPr marL="0" indent="0">
              <a:buNone/>
            </a:pPr>
            <a:r>
              <a:rPr lang="en-US" sz="2400" dirty="0"/>
              <a:t>Dept. of Computer Science and Engineering</a:t>
            </a:r>
          </a:p>
          <a:p>
            <a:pPr marL="0" indent="0">
              <a:buNone/>
            </a:pPr>
            <a:endParaRPr lang="en-US" sz="2400" dirty="0"/>
          </a:p>
          <a:p>
            <a:pPr marL="0" indent="0">
              <a:buNone/>
            </a:pPr>
            <a:r>
              <a:rPr lang="en-US" b="1" u="sng" dirty="0"/>
              <a:t>Presented by : </a:t>
            </a:r>
          </a:p>
          <a:p>
            <a:pPr marL="0" indent="0">
              <a:buNone/>
            </a:pPr>
            <a:r>
              <a:rPr lang="en-US" sz="2400" dirty="0"/>
              <a:t>Mrinal Basak Shuvo (2002064)  </a:t>
            </a:r>
          </a:p>
          <a:p>
            <a:pPr marL="0" indent="0">
              <a:buNone/>
            </a:pPr>
            <a:r>
              <a:rPr lang="en-US" sz="2400" dirty="0"/>
              <a:t>Adity  Barua (2002014)</a:t>
            </a:r>
          </a:p>
          <a:p>
            <a:pPr marL="0" indent="0">
              <a:buNone/>
            </a:pPr>
            <a:r>
              <a:rPr lang="en-US" sz="2400" dirty="0"/>
              <a:t>Arjon  Talukder ( 2002022)</a:t>
            </a:r>
          </a:p>
          <a:p>
            <a:pPr marL="0" indent="0">
              <a:buNone/>
            </a:pPr>
            <a:endParaRPr lang="en-US" sz="2400" dirty="0"/>
          </a:p>
        </p:txBody>
      </p:sp>
    </p:spTree>
    <p:extLst>
      <p:ext uri="{BB962C8B-B14F-4D97-AF65-F5344CB8AC3E}">
        <p14:creationId xmlns:p14="http://schemas.microsoft.com/office/powerpoint/2010/main" val="20363696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507D-D748-CDE3-2937-C56368729D77}"/>
              </a:ext>
            </a:extLst>
          </p:cNvPr>
          <p:cNvSpPr>
            <a:spLocks noGrp="1"/>
          </p:cNvSpPr>
          <p:nvPr>
            <p:ph type="title"/>
          </p:nvPr>
        </p:nvSpPr>
        <p:spPr>
          <a:xfrm>
            <a:off x="1473200" y="427162"/>
            <a:ext cx="8911687" cy="1280890"/>
          </a:xfrm>
        </p:spPr>
        <p:txBody>
          <a:bodyPr>
            <a:normAutofit/>
          </a:bodyPr>
          <a:lstStyle/>
          <a:p>
            <a:pPr algn="l"/>
            <a:r>
              <a:rPr lang="en-US" b="1" dirty="0">
                <a:solidFill>
                  <a:srgbClr val="7030A0"/>
                </a:solidFill>
              </a:rPr>
              <a:t>The contribution of the organizations in a university :</a:t>
            </a:r>
          </a:p>
        </p:txBody>
      </p:sp>
      <p:sp>
        <p:nvSpPr>
          <p:cNvPr id="3" name="Content Placeholder 2">
            <a:extLst>
              <a:ext uri="{FF2B5EF4-FFF2-40B4-BE49-F238E27FC236}">
                <a16:creationId xmlns:a16="http://schemas.microsoft.com/office/drawing/2014/main" id="{5D89989E-E69A-2DE1-9ED2-697D1C74AC90}"/>
              </a:ext>
            </a:extLst>
          </p:cNvPr>
          <p:cNvSpPr>
            <a:spLocks noGrp="1"/>
          </p:cNvSpPr>
          <p:nvPr>
            <p:ph idx="1"/>
          </p:nvPr>
        </p:nvSpPr>
        <p:spPr>
          <a:xfrm>
            <a:off x="1638300" y="1844040"/>
            <a:ext cx="8915400" cy="3777622"/>
          </a:xfrm>
        </p:spPr>
        <p:txBody>
          <a:bodyPr numCol="2">
            <a:noAutofit/>
          </a:bodyPr>
          <a:lstStyle/>
          <a:p>
            <a:pPr marL="0" marR="0">
              <a:lnSpc>
                <a:spcPct val="107000"/>
              </a:lnSpc>
              <a:spcBef>
                <a:spcPts val="0"/>
              </a:spcBef>
              <a:spcAft>
                <a:spcPts val="800"/>
              </a:spcAft>
            </a:pPr>
            <a:r>
              <a:rPr lang="en-US" sz="2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u="sng"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Development of Good Characteristics:</a:t>
            </a:r>
            <a:endParaRPr lang="en-US" sz="2400" u="sng"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Leadership Skills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Communication Skills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Time Management</a:t>
            </a: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Collaboration and Teamwork</a:t>
            </a: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Problem-Solving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Adaptability</a:t>
            </a:r>
          </a:p>
          <a:p>
            <a:pPr marL="0" marR="0">
              <a:lnSpc>
                <a:spcPct val="107000"/>
              </a:lnSpc>
              <a:spcBef>
                <a:spcPts val="0"/>
              </a:spcBef>
              <a:spcAft>
                <a:spcPts val="800"/>
              </a:spcAft>
            </a:pPr>
            <a:endParaRPr lang="en-US" sz="2400" b="1"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u="sng"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Career Advancement</a:t>
            </a:r>
            <a:endParaRPr lang="en-US" sz="2400" u="sng"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u="sng"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Networking:</a:t>
            </a:r>
            <a:endParaRPr lang="en-US" sz="2400" u="sng"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Skill Development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Practical Experience</a:t>
            </a: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Demonstrating Initiative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Exposure to Industry Trends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Soft Skills </a:t>
            </a:r>
            <a:endParaRPr lang="en-US" sz="2400" dirty="0"/>
          </a:p>
          <a:p>
            <a:pPr marL="0" marR="0">
              <a:lnSpc>
                <a:spcPct val="107000"/>
              </a:lnSpc>
              <a:spcBef>
                <a:spcPts val="0"/>
              </a:spcBef>
              <a:spcAft>
                <a:spcPts val="800"/>
              </a:spcAft>
            </a:pP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5304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3C8F-7D78-3DC5-5D68-B2D43193DCF7}"/>
              </a:ext>
            </a:extLst>
          </p:cNvPr>
          <p:cNvSpPr>
            <a:spLocks noGrp="1"/>
          </p:cNvSpPr>
          <p:nvPr>
            <p:ph type="title"/>
          </p:nvPr>
        </p:nvSpPr>
        <p:spPr/>
        <p:txBody>
          <a:bodyPr/>
          <a:lstStyle/>
          <a:p>
            <a:r>
              <a:rPr lang="en-US" b="1" u="sng" dirty="0">
                <a:solidFill>
                  <a:schemeClr val="accent2">
                    <a:lumMod val="75000"/>
                  </a:schemeClr>
                </a:solidFill>
              </a:rPr>
              <a:t>Type Of Organizations</a:t>
            </a:r>
          </a:p>
        </p:txBody>
      </p:sp>
      <p:sp>
        <p:nvSpPr>
          <p:cNvPr id="3" name="Oval 2">
            <a:extLst>
              <a:ext uri="{FF2B5EF4-FFF2-40B4-BE49-F238E27FC236}">
                <a16:creationId xmlns:a16="http://schemas.microsoft.com/office/drawing/2014/main" id="{1ADE3842-D5DE-F8D0-AA00-916CF93C612E}"/>
              </a:ext>
            </a:extLst>
          </p:cNvPr>
          <p:cNvSpPr/>
          <p:nvPr/>
        </p:nvSpPr>
        <p:spPr>
          <a:xfrm>
            <a:off x="1107640" y="2922492"/>
            <a:ext cx="2250141" cy="1936377"/>
          </a:xfrm>
          <a:prstGeom prst="ellipse">
            <a:avLst/>
          </a:prstGeom>
          <a:solidFill>
            <a:srgbClr val="92D050"/>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C00000"/>
                </a:solidFill>
              </a:rPr>
              <a:t>Educational</a:t>
            </a:r>
            <a:r>
              <a:rPr lang="en-US" dirty="0">
                <a:solidFill>
                  <a:srgbClr val="C00000"/>
                </a:solidFill>
              </a:rPr>
              <a:t> </a:t>
            </a:r>
            <a:r>
              <a:rPr lang="en-US" b="1" u="sng" dirty="0">
                <a:solidFill>
                  <a:srgbClr val="C00000"/>
                </a:solidFill>
              </a:rPr>
              <a:t>And</a:t>
            </a:r>
            <a:r>
              <a:rPr lang="en-US" dirty="0">
                <a:solidFill>
                  <a:srgbClr val="C00000"/>
                </a:solidFill>
              </a:rPr>
              <a:t> </a:t>
            </a:r>
            <a:r>
              <a:rPr lang="en-US" b="1" u="sng" dirty="0">
                <a:solidFill>
                  <a:srgbClr val="C00000"/>
                </a:solidFill>
              </a:rPr>
              <a:t>Guideline</a:t>
            </a:r>
            <a:r>
              <a:rPr lang="en-US" dirty="0">
                <a:solidFill>
                  <a:srgbClr val="C00000"/>
                </a:solidFill>
              </a:rPr>
              <a:t> </a:t>
            </a:r>
          </a:p>
          <a:p>
            <a:pPr algn="ctr"/>
            <a:r>
              <a:rPr lang="en-US" b="1" u="sng" dirty="0">
                <a:solidFill>
                  <a:srgbClr val="C00000"/>
                </a:solidFill>
              </a:rPr>
              <a:t>Organization</a:t>
            </a:r>
          </a:p>
        </p:txBody>
      </p:sp>
      <p:sp>
        <p:nvSpPr>
          <p:cNvPr id="5" name="Oval 4">
            <a:extLst>
              <a:ext uri="{FF2B5EF4-FFF2-40B4-BE49-F238E27FC236}">
                <a16:creationId xmlns:a16="http://schemas.microsoft.com/office/drawing/2014/main" id="{03930F7E-1FE1-B669-5EFC-B15BAA36C5E3}"/>
              </a:ext>
            </a:extLst>
          </p:cNvPr>
          <p:cNvSpPr/>
          <p:nvPr/>
        </p:nvSpPr>
        <p:spPr>
          <a:xfrm>
            <a:off x="4818785" y="2922490"/>
            <a:ext cx="2250140" cy="193637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C00000"/>
                </a:solidFill>
              </a:rPr>
              <a:t>Volunteer</a:t>
            </a:r>
          </a:p>
          <a:p>
            <a:pPr algn="ctr"/>
            <a:r>
              <a:rPr lang="en-US" b="1" u="sng" dirty="0">
                <a:solidFill>
                  <a:srgbClr val="C00000"/>
                </a:solidFill>
              </a:rPr>
              <a:t>Organization</a:t>
            </a:r>
          </a:p>
        </p:txBody>
      </p:sp>
      <p:sp>
        <p:nvSpPr>
          <p:cNvPr id="6" name="Oval 5">
            <a:extLst>
              <a:ext uri="{FF2B5EF4-FFF2-40B4-BE49-F238E27FC236}">
                <a16:creationId xmlns:a16="http://schemas.microsoft.com/office/drawing/2014/main" id="{9AEF1432-6313-5D6D-33BA-E3C115936F32}"/>
              </a:ext>
            </a:extLst>
          </p:cNvPr>
          <p:cNvSpPr/>
          <p:nvPr/>
        </p:nvSpPr>
        <p:spPr>
          <a:xfrm>
            <a:off x="8529930" y="2922491"/>
            <a:ext cx="2250139" cy="193637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C00000"/>
                </a:solidFill>
              </a:rPr>
              <a:t>Cultural</a:t>
            </a:r>
            <a:r>
              <a:rPr lang="en-US" dirty="0">
                <a:solidFill>
                  <a:srgbClr val="C00000"/>
                </a:solidFill>
              </a:rPr>
              <a:t> </a:t>
            </a:r>
          </a:p>
          <a:p>
            <a:pPr algn="ctr"/>
            <a:r>
              <a:rPr lang="en-US" b="1" u="sng" dirty="0">
                <a:solidFill>
                  <a:srgbClr val="C00000"/>
                </a:solidFill>
              </a:rPr>
              <a:t>Organization</a:t>
            </a:r>
          </a:p>
        </p:txBody>
      </p:sp>
    </p:spTree>
    <p:extLst>
      <p:ext uri="{BB962C8B-B14F-4D97-AF65-F5344CB8AC3E}">
        <p14:creationId xmlns:p14="http://schemas.microsoft.com/office/powerpoint/2010/main" val="26190388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7D31-C8D3-67C2-EEA7-0048D1FAD3EA}"/>
              </a:ext>
            </a:extLst>
          </p:cNvPr>
          <p:cNvSpPr>
            <a:spLocks noGrp="1"/>
          </p:cNvSpPr>
          <p:nvPr>
            <p:ph type="title"/>
          </p:nvPr>
        </p:nvSpPr>
        <p:spPr>
          <a:xfrm>
            <a:off x="1439374" y="624110"/>
            <a:ext cx="8911687" cy="1280890"/>
          </a:xfrm>
        </p:spPr>
        <p:txBody>
          <a:bodyPr/>
          <a:lstStyle/>
          <a:p>
            <a:pPr algn="l"/>
            <a:r>
              <a:rPr lang="en-US" b="1" u="sng" dirty="0">
                <a:solidFill>
                  <a:srgbClr val="7030A0"/>
                </a:solidFill>
                <a:latin typeface="+mn-lt"/>
              </a:rPr>
              <a:t>What BackStop Does?</a:t>
            </a:r>
          </a:p>
        </p:txBody>
      </p:sp>
      <p:sp>
        <p:nvSpPr>
          <p:cNvPr id="3" name="Content Placeholder 2">
            <a:extLst>
              <a:ext uri="{FF2B5EF4-FFF2-40B4-BE49-F238E27FC236}">
                <a16:creationId xmlns:a16="http://schemas.microsoft.com/office/drawing/2014/main" id="{59AFAE8D-5455-5BCF-CCB6-E7751DF435EA}"/>
              </a:ext>
            </a:extLst>
          </p:cNvPr>
          <p:cNvSpPr>
            <a:spLocks noGrp="1"/>
          </p:cNvSpPr>
          <p:nvPr>
            <p:ph idx="1"/>
          </p:nvPr>
        </p:nvSpPr>
        <p:spPr>
          <a:xfrm>
            <a:off x="1435661" y="1905000"/>
            <a:ext cx="8915400" cy="3777622"/>
          </a:xfrm>
        </p:spPr>
        <p:txBody>
          <a:bodyPr/>
          <a:lstStyle/>
          <a:p>
            <a:pPr marL="0" indent="0" algn="just">
              <a:buNone/>
            </a:pPr>
            <a:r>
              <a:rPr lang="en-US" dirty="0"/>
              <a:t>Providing an integrated platform for the existing organizations  in HSTU and  building an online community for providing the solutions and guidelines so that it could reach more and more students and work for their welfares.</a:t>
            </a:r>
          </a:p>
        </p:txBody>
      </p:sp>
    </p:spTree>
    <p:extLst>
      <p:ext uri="{BB962C8B-B14F-4D97-AF65-F5344CB8AC3E}">
        <p14:creationId xmlns:p14="http://schemas.microsoft.com/office/powerpoint/2010/main" val="11937532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9367-BE11-A0F3-E592-0900EA476391}"/>
              </a:ext>
            </a:extLst>
          </p:cNvPr>
          <p:cNvSpPr>
            <a:spLocks noGrp="1"/>
          </p:cNvSpPr>
          <p:nvPr>
            <p:ph type="title"/>
          </p:nvPr>
        </p:nvSpPr>
        <p:spPr>
          <a:xfrm>
            <a:off x="1294984" y="862372"/>
            <a:ext cx="8911687" cy="1280890"/>
          </a:xfrm>
        </p:spPr>
        <p:txBody>
          <a:bodyPr>
            <a:normAutofit/>
          </a:bodyPr>
          <a:lstStyle/>
          <a:p>
            <a:pPr algn="l"/>
            <a:r>
              <a:rPr lang="en-US" b="1" u="sng" kern="100" dirty="0">
                <a:solidFill>
                  <a:srgbClr val="7030A0"/>
                </a:solidFill>
                <a:effectLst/>
                <a:ea typeface="Calibri" panose="020F0502020204030204" pitchFamily="34" charset="0"/>
                <a:cs typeface="Times New Roman" panose="02020603050405020304" pitchFamily="18" charset="0"/>
              </a:rPr>
              <a:t>Necessity of BackStop:</a:t>
            </a:r>
            <a:br>
              <a:rPr lang="en-US" sz="1800" u="sng" kern="100" dirty="0">
                <a:effectLst/>
                <a:ea typeface="Calibri" panose="020F0502020204030204" pitchFamily="34" charset="0"/>
                <a:cs typeface="Times New Roman" panose="02020603050405020304" pitchFamily="18" charset="0"/>
              </a:rPr>
            </a:br>
            <a:endParaRPr lang="en-US" u="sng" dirty="0"/>
          </a:p>
        </p:txBody>
      </p:sp>
      <p:sp>
        <p:nvSpPr>
          <p:cNvPr id="3" name="Content Placeholder 2">
            <a:extLst>
              <a:ext uri="{FF2B5EF4-FFF2-40B4-BE49-F238E27FC236}">
                <a16:creationId xmlns:a16="http://schemas.microsoft.com/office/drawing/2014/main" id="{96AAC5C9-F98E-A583-2D36-41A75DA45D0D}"/>
              </a:ext>
            </a:extLst>
          </p:cNvPr>
          <p:cNvSpPr>
            <a:spLocks noGrp="1"/>
          </p:cNvSpPr>
          <p:nvPr>
            <p:ph idx="1"/>
          </p:nvPr>
        </p:nvSpPr>
        <p:spPr>
          <a:xfrm>
            <a:off x="1294984" y="2218006"/>
            <a:ext cx="8915400" cy="3777622"/>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BackStop basically focusses on the promotion of the organizations of HSTU. Educational, cultural, and volunteer organizations within a university play a significant role in helping students develop good characteristics and enhancing their career prospects.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 BackStop has been designed to provide an easy way for students to have access to the information that couldn’t reach to them for lacking technological facilities and proper promotion. </a:t>
            </a:r>
          </a:p>
          <a:p>
            <a:endParaRPr lang="en-US" dirty="0"/>
          </a:p>
        </p:txBody>
      </p:sp>
    </p:spTree>
    <p:extLst>
      <p:ext uri="{BB962C8B-B14F-4D97-AF65-F5344CB8AC3E}">
        <p14:creationId xmlns:p14="http://schemas.microsoft.com/office/powerpoint/2010/main" val="15597385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0C6F-8CA0-4B21-4180-C4BAB8928164}"/>
              </a:ext>
            </a:extLst>
          </p:cNvPr>
          <p:cNvSpPr>
            <a:spLocks noGrp="1"/>
          </p:cNvSpPr>
          <p:nvPr>
            <p:ph type="title"/>
          </p:nvPr>
        </p:nvSpPr>
        <p:spPr>
          <a:xfrm>
            <a:off x="1059546" y="624110"/>
            <a:ext cx="8911687" cy="1280890"/>
          </a:xfrm>
        </p:spPr>
        <p:txBody>
          <a:bodyPr/>
          <a:lstStyle/>
          <a:p>
            <a:pPr algn="l"/>
            <a:r>
              <a:rPr lang="en-US" u="sng" dirty="0">
                <a:solidFill>
                  <a:srgbClr val="7030A0"/>
                </a:solidFill>
              </a:rPr>
              <a:t>Project “</a:t>
            </a:r>
            <a:r>
              <a:rPr lang="en-US" b="1" u="sng" dirty="0">
                <a:solidFill>
                  <a:srgbClr val="7030A0"/>
                </a:solidFill>
              </a:rPr>
              <a:t>BackStop</a:t>
            </a:r>
            <a:r>
              <a:rPr lang="en-US" u="sng" dirty="0">
                <a:solidFill>
                  <a:srgbClr val="7030A0"/>
                </a:solidFill>
              </a:rPr>
              <a:t>” Objective </a:t>
            </a:r>
            <a:r>
              <a:rPr lang="en-US" dirty="0">
                <a:solidFill>
                  <a:srgbClr val="7030A0"/>
                </a:solidFill>
              </a:rPr>
              <a:t>:</a:t>
            </a:r>
          </a:p>
        </p:txBody>
      </p:sp>
      <p:sp>
        <p:nvSpPr>
          <p:cNvPr id="3" name="Content Placeholder 2">
            <a:extLst>
              <a:ext uri="{FF2B5EF4-FFF2-40B4-BE49-F238E27FC236}">
                <a16:creationId xmlns:a16="http://schemas.microsoft.com/office/drawing/2014/main" id="{A00FF895-EF5D-9E45-8C5D-0B4F97045EB5}"/>
              </a:ext>
            </a:extLst>
          </p:cNvPr>
          <p:cNvSpPr>
            <a:spLocks noGrp="1"/>
          </p:cNvSpPr>
          <p:nvPr>
            <p:ph idx="1"/>
          </p:nvPr>
        </p:nvSpPr>
        <p:spPr>
          <a:xfrm>
            <a:off x="1055833" y="2105465"/>
            <a:ext cx="8915400" cy="3777622"/>
          </a:xfrm>
        </p:spPr>
        <p:txBody>
          <a:bodyPr>
            <a:normAutofit/>
          </a:bodyPr>
          <a:lstStyle/>
          <a:p>
            <a:pPr marR="0" lvl="0" algn="just">
              <a:lnSpc>
                <a:spcPct val="107000"/>
              </a:lnSpc>
              <a:spcBef>
                <a:spcPts val="0"/>
              </a:spcBef>
              <a:spcAft>
                <a:spcPts val="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provide the contact numbers of the core members of the organization so that students can contact for further information.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Provides official E-mail ID of the organization where students can add their comments, suggestions and complaints.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provide the information about the existing organizations of HSTU so that students can show interest joining them based on their needs and interests.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rPr>
              <a:t>Enables the students to download a registration form and join that organization</a:t>
            </a:r>
            <a:endParaRPr lang="en-US" dirty="0"/>
          </a:p>
        </p:txBody>
      </p:sp>
    </p:spTree>
    <p:extLst>
      <p:ext uri="{BB962C8B-B14F-4D97-AF65-F5344CB8AC3E}">
        <p14:creationId xmlns:p14="http://schemas.microsoft.com/office/powerpoint/2010/main" val="816033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E538-8ECD-FB7E-F391-1F30FC965C00}"/>
              </a:ext>
            </a:extLst>
          </p:cNvPr>
          <p:cNvSpPr>
            <a:spLocks noGrp="1"/>
          </p:cNvSpPr>
          <p:nvPr>
            <p:ph type="title"/>
          </p:nvPr>
        </p:nvSpPr>
        <p:spPr/>
        <p:txBody>
          <a:bodyPr/>
          <a:lstStyle/>
          <a:p>
            <a:r>
              <a:rPr lang="en-US" b="1" u="sng" dirty="0">
                <a:solidFill>
                  <a:schemeClr val="accent6">
                    <a:lumMod val="75000"/>
                  </a:schemeClr>
                </a:solidFill>
              </a:rPr>
              <a:t>Tools And Technology</a:t>
            </a:r>
          </a:p>
        </p:txBody>
      </p:sp>
      <p:sp>
        <p:nvSpPr>
          <p:cNvPr id="3" name="Oval 2">
            <a:extLst>
              <a:ext uri="{FF2B5EF4-FFF2-40B4-BE49-F238E27FC236}">
                <a16:creationId xmlns:a16="http://schemas.microsoft.com/office/drawing/2014/main" id="{52A2E242-917F-AA71-460B-C490BD319041}"/>
              </a:ext>
            </a:extLst>
          </p:cNvPr>
          <p:cNvSpPr/>
          <p:nvPr/>
        </p:nvSpPr>
        <p:spPr>
          <a:xfrm>
            <a:off x="677334" y="2465293"/>
            <a:ext cx="2241177" cy="1864660"/>
          </a:xfrm>
          <a:prstGeom prst="ellipse">
            <a:avLst/>
          </a:prstGeom>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NetBeans</a:t>
            </a:r>
          </a:p>
        </p:txBody>
      </p:sp>
      <p:sp>
        <p:nvSpPr>
          <p:cNvPr id="4" name="Oval 3">
            <a:extLst>
              <a:ext uri="{FF2B5EF4-FFF2-40B4-BE49-F238E27FC236}">
                <a16:creationId xmlns:a16="http://schemas.microsoft.com/office/drawing/2014/main" id="{48953037-77C4-BE2D-35A2-2C931F09650A}"/>
              </a:ext>
            </a:extLst>
          </p:cNvPr>
          <p:cNvSpPr/>
          <p:nvPr/>
        </p:nvSpPr>
        <p:spPr>
          <a:xfrm>
            <a:off x="3718361" y="2496670"/>
            <a:ext cx="2124635" cy="1864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Java</a:t>
            </a:r>
          </a:p>
        </p:txBody>
      </p:sp>
      <p:sp>
        <p:nvSpPr>
          <p:cNvPr id="5" name="Oval 4">
            <a:extLst>
              <a:ext uri="{FF2B5EF4-FFF2-40B4-BE49-F238E27FC236}">
                <a16:creationId xmlns:a16="http://schemas.microsoft.com/office/drawing/2014/main" id="{14CCDADE-07B2-ADEB-E1CE-4CF99A84CC75}"/>
              </a:ext>
            </a:extLst>
          </p:cNvPr>
          <p:cNvSpPr/>
          <p:nvPr/>
        </p:nvSpPr>
        <p:spPr>
          <a:xfrm>
            <a:off x="6642847" y="2469775"/>
            <a:ext cx="2124635" cy="1864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Java</a:t>
            </a:r>
          </a:p>
          <a:p>
            <a:pPr algn="ctr"/>
            <a:r>
              <a:rPr lang="en-US" b="1" dirty="0">
                <a:solidFill>
                  <a:schemeClr val="bg1"/>
                </a:solidFill>
              </a:rPr>
              <a:t>Swing</a:t>
            </a:r>
          </a:p>
        </p:txBody>
      </p:sp>
      <p:pic>
        <p:nvPicPr>
          <p:cNvPr id="7" name="Picture 6">
            <a:extLst>
              <a:ext uri="{FF2B5EF4-FFF2-40B4-BE49-F238E27FC236}">
                <a16:creationId xmlns:a16="http://schemas.microsoft.com/office/drawing/2014/main" id="{1264F334-8923-912B-F941-159DF9DAD1A0}"/>
              </a:ext>
            </a:extLst>
          </p:cNvPr>
          <p:cNvPicPr>
            <a:picLocks noChangeAspect="1"/>
          </p:cNvPicPr>
          <p:nvPr/>
        </p:nvPicPr>
        <p:blipFill>
          <a:blip r:embed="rId2"/>
          <a:stretch>
            <a:fillRect/>
          </a:stretch>
        </p:blipFill>
        <p:spPr>
          <a:xfrm>
            <a:off x="3718361" y="4520458"/>
            <a:ext cx="2124635" cy="1727941"/>
          </a:xfrm>
          <a:prstGeom prst="rect">
            <a:avLst/>
          </a:prstGeom>
        </p:spPr>
      </p:pic>
      <p:pic>
        <p:nvPicPr>
          <p:cNvPr id="1026" name="Picture 2" descr="Java course in guwahati">
            <a:extLst>
              <a:ext uri="{FF2B5EF4-FFF2-40B4-BE49-F238E27FC236}">
                <a16:creationId xmlns:a16="http://schemas.microsoft.com/office/drawing/2014/main" id="{097346E4-0BA1-935F-B982-7AE4E2C4E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539" y="4774829"/>
            <a:ext cx="23812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9CC63CE-6181-EBF8-5986-C8534DCB2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4" y="4927601"/>
            <a:ext cx="2241177" cy="14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990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248</TotalTime>
  <Words>749</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Symbol</vt:lpstr>
      <vt:lpstr>Times New Roman</vt:lpstr>
      <vt:lpstr>Trebuchet MS</vt:lpstr>
      <vt:lpstr>Wingdings</vt:lpstr>
      <vt:lpstr>Wingdings 3</vt:lpstr>
      <vt:lpstr>Facet</vt:lpstr>
      <vt:lpstr>     WELCOME</vt:lpstr>
      <vt:lpstr>BackStop “Desktop Application”  </vt:lpstr>
      <vt:lpstr>PowerPoint Presentation</vt:lpstr>
      <vt:lpstr>The contribution of the organizations in a university :</vt:lpstr>
      <vt:lpstr>Type Of Organizations</vt:lpstr>
      <vt:lpstr>What BackStop Does?</vt:lpstr>
      <vt:lpstr>Necessity of BackStop: </vt:lpstr>
      <vt:lpstr>Project “BackStop” Objective :</vt:lpstr>
      <vt:lpstr>Tools And Technology</vt:lpstr>
      <vt:lpstr>Home page</vt:lpstr>
      <vt:lpstr> Category of Organizations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 of backstop :</vt:lpstr>
      <vt:lpstr>Scope and Limitation of this project: </vt:lpstr>
      <vt:lpstr>Conclusion of the project: </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User</dc:creator>
  <cp:lastModifiedBy>Mrinal Basak Shuvo</cp:lastModifiedBy>
  <cp:revision>6</cp:revision>
  <dcterms:created xsi:type="dcterms:W3CDTF">2023-08-09T05:05:51Z</dcterms:created>
  <dcterms:modified xsi:type="dcterms:W3CDTF">2023-08-09T12:16:22Z</dcterms:modified>
</cp:coreProperties>
</file>