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 id="262" r:id="rId8"/>
    <p:sldId id="265"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8EBC5E-7D40-4739-B9B8-9A01B491840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3F830FA-C304-4F27-B407-B75E136FA7D8}">
      <dgm:prSet/>
      <dgm:spPr/>
      <dgm:t>
        <a:bodyPr/>
        <a:lstStyle/>
        <a:p>
          <a:pPr>
            <a:lnSpc>
              <a:spcPct val="100000"/>
            </a:lnSpc>
            <a:defRPr cap="all"/>
          </a:pPr>
          <a:r>
            <a:rPr lang="en-US"/>
            <a:t>Cluster 0: Places to go for peaceful activities like Yoga, Rest areas etc.</a:t>
          </a:r>
        </a:p>
      </dgm:t>
    </dgm:pt>
    <dgm:pt modelId="{14FC4248-59C5-4FB1-9BD4-7A35CD443C5A}" type="parTrans" cxnId="{82F74121-E294-466E-AA98-B289C18CB4C7}">
      <dgm:prSet/>
      <dgm:spPr/>
      <dgm:t>
        <a:bodyPr/>
        <a:lstStyle/>
        <a:p>
          <a:endParaRPr lang="en-US"/>
        </a:p>
      </dgm:t>
    </dgm:pt>
    <dgm:pt modelId="{3F917608-28A7-4DA5-AC82-570962867EEB}" type="sibTrans" cxnId="{82F74121-E294-466E-AA98-B289C18CB4C7}">
      <dgm:prSet/>
      <dgm:spPr/>
      <dgm:t>
        <a:bodyPr/>
        <a:lstStyle/>
        <a:p>
          <a:endParaRPr lang="en-US"/>
        </a:p>
      </dgm:t>
    </dgm:pt>
    <dgm:pt modelId="{6AB7902B-0D4D-4E8A-8AE7-0A95E83445C3}">
      <dgm:prSet/>
      <dgm:spPr/>
      <dgm:t>
        <a:bodyPr/>
        <a:lstStyle/>
        <a:p>
          <a:pPr>
            <a:lnSpc>
              <a:spcPct val="100000"/>
            </a:lnSpc>
            <a:defRPr cap="all"/>
          </a:pPr>
          <a:r>
            <a:rPr lang="en-US"/>
            <a:t>Cluster 1: Places for any outdoor activity like soccer field, park, fishing spot etc.</a:t>
          </a:r>
        </a:p>
      </dgm:t>
    </dgm:pt>
    <dgm:pt modelId="{57EEAFD9-3C92-4C15-9B38-E8A94808FBC7}" type="parTrans" cxnId="{A7DC5539-27BC-4AB7-9CD6-7AC226ECAE15}">
      <dgm:prSet/>
      <dgm:spPr/>
      <dgm:t>
        <a:bodyPr/>
        <a:lstStyle/>
        <a:p>
          <a:endParaRPr lang="en-US"/>
        </a:p>
      </dgm:t>
    </dgm:pt>
    <dgm:pt modelId="{E2C1D22F-C5DE-4798-9CC9-73FE176DAA22}" type="sibTrans" cxnId="{A7DC5539-27BC-4AB7-9CD6-7AC226ECAE15}">
      <dgm:prSet/>
      <dgm:spPr/>
      <dgm:t>
        <a:bodyPr/>
        <a:lstStyle/>
        <a:p>
          <a:endParaRPr lang="en-US"/>
        </a:p>
      </dgm:t>
    </dgm:pt>
    <dgm:pt modelId="{7DDBDABB-5F8C-4226-8841-25FA6D12F47A}">
      <dgm:prSet/>
      <dgm:spPr/>
      <dgm:t>
        <a:bodyPr/>
        <a:lstStyle/>
        <a:p>
          <a:pPr>
            <a:lnSpc>
              <a:spcPct val="100000"/>
            </a:lnSpc>
            <a:defRPr cap="all"/>
          </a:pPr>
          <a:r>
            <a:rPr lang="en-US"/>
            <a:t>Cluster 2: Fast food and restaurants</a:t>
          </a:r>
        </a:p>
      </dgm:t>
    </dgm:pt>
    <dgm:pt modelId="{84E33688-C570-41D0-B7E4-E09515512E4F}" type="parTrans" cxnId="{ABE0D611-70DB-45E9-B67D-FE806A91E61A}">
      <dgm:prSet/>
      <dgm:spPr/>
      <dgm:t>
        <a:bodyPr/>
        <a:lstStyle/>
        <a:p>
          <a:endParaRPr lang="en-US"/>
        </a:p>
      </dgm:t>
    </dgm:pt>
    <dgm:pt modelId="{64603864-215E-4935-A66E-4E0937902EC7}" type="sibTrans" cxnId="{ABE0D611-70DB-45E9-B67D-FE806A91E61A}">
      <dgm:prSet/>
      <dgm:spPr/>
      <dgm:t>
        <a:bodyPr/>
        <a:lstStyle/>
        <a:p>
          <a:endParaRPr lang="en-US"/>
        </a:p>
      </dgm:t>
    </dgm:pt>
    <dgm:pt modelId="{37FDB77A-9C96-4B59-8942-21E8F2FB7B35}">
      <dgm:prSet/>
      <dgm:spPr/>
      <dgm:t>
        <a:bodyPr/>
        <a:lstStyle/>
        <a:p>
          <a:pPr>
            <a:lnSpc>
              <a:spcPct val="100000"/>
            </a:lnSpc>
            <a:defRPr cap="all"/>
          </a:pPr>
          <a:r>
            <a:rPr lang="en-US"/>
            <a:t>Cluster 3: Wide array of utilities and healthcare venues are present here.</a:t>
          </a:r>
        </a:p>
      </dgm:t>
    </dgm:pt>
    <dgm:pt modelId="{D1E28C4E-42AC-47B9-9AF0-41C74A5B1B36}" type="parTrans" cxnId="{F6A048F8-2F3A-42A3-B99C-1AC4CA21D2AF}">
      <dgm:prSet/>
      <dgm:spPr/>
      <dgm:t>
        <a:bodyPr/>
        <a:lstStyle/>
        <a:p>
          <a:endParaRPr lang="en-US"/>
        </a:p>
      </dgm:t>
    </dgm:pt>
    <dgm:pt modelId="{43A4E2FE-493C-4E2E-A7C9-9B70CC482F74}" type="sibTrans" cxnId="{F6A048F8-2F3A-42A3-B99C-1AC4CA21D2AF}">
      <dgm:prSet/>
      <dgm:spPr/>
      <dgm:t>
        <a:bodyPr/>
        <a:lstStyle/>
        <a:p>
          <a:endParaRPr lang="en-US"/>
        </a:p>
      </dgm:t>
    </dgm:pt>
    <dgm:pt modelId="{A39329E0-8E36-46AC-9F18-9C7BE3DBDD06}" type="pres">
      <dgm:prSet presAssocID="{898EBC5E-7D40-4739-B9B8-9A01B4918405}" presName="root" presStyleCnt="0">
        <dgm:presLayoutVars>
          <dgm:dir/>
          <dgm:resizeHandles val="exact"/>
        </dgm:presLayoutVars>
      </dgm:prSet>
      <dgm:spPr/>
    </dgm:pt>
    <dgm:pt modelId="{6EBF87F7-D540-49E6-A0D3-6B545679C618}" type="pres">
      <dgm:prSet presAssocID="{93F830FA-C304-4F27-B407-B75E136FA7D8}" presName="compNode" presStyleCnt="0"/>
      <dgm:spPr/>
    </dgm:pt>
    <dgm:pt modelId="{1935137B-9B40-4F6C-BF31-DA90CA730AB4}" type="pres">
      <dgm:prSet presAssocID="{93F830FA-C304-4F27-B407-B75E136FA7D8}" presName="iconBgRect" presStyleLbl="bgShp" presStyleIdx="0" presStyleCnt="4"/>
      <dgm:spPr/>
    </dgm:pt>
    <dgm:pt modelId="{D7A60208-62DC-4153-841A-0E0DA2FF72B3}" type="pres">
      <dgm:prSet presAssocID="{93F830FA-C304-4F27-B407-B75E136FA7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wim"/>
        </a:ext>
      </dgm:extLst>
    </dgm:pt>
    <dgm:pt modelId="{4C299BB6-E097-4C05-AA92-F5C17BFDAFFC}" type="pres">
      <dgm:prSet presAssocID="{93F830FA-C304-4F27-B407-B75E136FA7D8}" presName="spaceRect" presStyleCnt="0"/>
      <dgm:spPr/>
    </dgm:pt>
    <dgm:pt modelId="{E3E1E807-530E-49E9-88F8-DB7E5EEDE10B}" type="pres">
      <dgm:prSet presAssocID="{93F830FA-C304-4F27-B407-B75E136FA7D8}" presName="textRect" presStyleLbl="revTx" presStyleIdx="0" presStyleCnt="4">
        <dgm:presLayoutVars>
          <dgm:chMax val="1"/>
          <dgm:chPref val="1"/>
        </dgm:presLayoutVars>
      </dgm:prSet>
      <dgm:spPr/>
    </dgm:pt>
    <dgm:pt modelId="{6FEA29E6-E40F-45AD-B409-2373C52EB952}" type="pres">
      <dgm:prSet presAssocID="{3F917608-28A7-4DA5-AC82-570962867EEB}" presName="sibTrans" presStyleCnt="0"/>
      <dgm:spPr/>
    </dgm:pt>
    <dgm:pt modelId="{65DD0F7B-BD87-498E-B63C-220E64ED4BA0}" type="pres">
      <dgm:prSet presAssocID="{6AB7902B-0D4D-4E8A-8AE7-0A95E83445C3}" presName="compNode" presStyleCnt="0"/>
      <dgm:spPr/>
    </dgm:pt>
    <dgm:pt modelId="{D59FED5E-BFD9-4B0C-929F-9C025FB01757}" type="pres">
      <dgm:prSet presAssocID="{6AB7902B-0D4D-4E8A-8AE7-0A95E83445C3}" presName="iconBgRect" presStyleLbl="bgShp" presStyleIdx="1" presStyleCnt="4"/>
      <dgm:spPr/>
    </dgm:pt>
    <dgm:pt modelId="{7AC92181-F7C8-4104-A5C5-F7BB2073D19D}" type="pres">
      <dgm:prSet presAssocID="{6AB7902B-0D4D-4E8A-8AE7-0A95E83445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 Polo player"/>
        </a:ext>
      </dgm:extLst>
    </dgm:pt>
    <dgm:pt modelId="{8E4BE2A9-2EF0-48F1-BFB1-FAA4939B93FD}" type="pres">
      <dgm:prSet presAssocID="{6AB7902B-0D4D-4E8A-8AE7-0A95E83445C3}" presName="spaceRect" presStyleCnt="0"/>
      <dgm:spPr/>
    </dgm:pt>
    <dgm:pt modelId="{1DB098ED-1E27-4FA7-A8DB-E0E8B551D5A6}" type="pres">
      <dgm:prSet presAssocID="{6AB7902B-0D4D-4E8A-8AE7-0A95E83445C3}" presName="textRect" presStyleLbl="revTx" presStyleIdx="1" presStyleCnt="4">
        <dgm:presLayoutVars>
          <dgm:chMax val="1"/>
          <dgm:chPref val="1"/>
        </dgm:presLayoutVars>
      </dgm:prSet>
      <dgm:spPr/>
    </dgm:pt>
    <dgm:pt modelId="{A88BE19B-FA65-48CF-91FA-310B9D92DEEE}" type="pres">
      <dgm:prSet presAssocID="{E2C1D22F-C5DE-4798-9CC9-73FE176DAA22}" presName="sibTrans" presStyleCnt="0"/>
      <dgm:spPr/>
    </dgm:pt>
    <dgm:pt modelId="{FB29948A-4CB1-45A5-A5C1-21EA2DBEBC42}" type="pres">
      <dgm:prSet presAssocID="{7DDBDABB-5F8C-4226-8841-25FA6D12F47A}" presName="compNode" presStyleCnt="0"/>
      <dgm:spPr/>
    </dgm:pt>
    <dgm:pt modelId="{EEAD16F9-6C03-49F5-B19E-BD7C1DCB783E}" type="pres">
      <dgm:prSet presAssocID="{7DDBDABB-5F8C-4226-8841-25FA6D12F47A}" presName="iconBgRect" presStyleLbl="bgShp" presStyleIdx="2" presStyleCnt="4"/>
      <dgm:spPr/>
    </dgm:pt>
    <dgm:pt modelId="{D9E5A2A7-C30A-41BE-A753-B6FCE6FE017F}" type="pres">
      <dgm:prSet presAssocID="{7DDBDABB-5F8C-4226-8841-25FA6D12F47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rger and Drink"/>
        </a:ext>
      </dgm:extLst>
    </dgm:pt>
    <dgm:pt modelId="{FB3DA1F6-A0B4-45A5-80C2-B528F2745AE0}" type="pres">
      <dgm:prSet presAssocID="{7DDBDABB-5F8C-4226-8841-25FA6D12F47A}" presName="spaceRect" presStyleCnt="0"/>
      <dgm:spPr/>
    </dgm:pt>
    <dgm:pt modelId="{D4017D50-F201-452A-9DE1-D40397A257E3}" type="pres">
      <dgm:prSet presAssocID="{7DDBDABB-5F8C-4226-8841-25FA6D12F47A}" presName="textRect" presStyleLbl="revTx" presStyleIdx="2" presStyleCnt="4">
        <dgm:presLayoutVars>
          <dgm:chMax val="1"/>
          <dgm:chPref val="1"/>
        </dgm:presLayoutVars>
      </dgm:prSet>
      <dgm:spPr/>
    </dgm:pt>
    <dgm:pt modelId="{D122EC4A-6851-475C-A3A6-DBA7CFAC1F4F}" type="pres">
      <dgm:prSet presAssocID="{64603864-215E-4935-A66E-4E0937902EC7}" presName="sibTrans" presStyleCnt="0"/>
      <dgm:spPr/>
    </dgm:pt>
    <dgm:pt modelId="{542BB811-2291-41B0-BF2B-02CCA899E524}" type="pres">
      <dgm:prSet presAssocID="{37FDB77A-9C96-4B59-8942-21E8F2FB7B35}" presName="compNode" presStyleCnt="0"/>
      <dgm:spPr/>
    </dgm:pt>
    <dgm:pt modelId="{BDD4A95B-E8EE-4878-80AF-77486C33BA8F}" type="pres">
      <dgm:prSet presAssocID="{37FDB77A-9C96-4B59-8942-21E8F2FB7B35}" presName="iconBgRect" presStyleLbl="bgShp" presStyleIdx="3" presStyleCnt="4"/>
      <dgm:spPr/>
    </dgm:pt>
    <dgm:pt modelId="{EDB282CE-6F68-47DA-9307-800E6BE08F63}" type="pres">
      <dgm:prSet presAssocID="{37FDB77A-9C96-4B59-8942-21E8F2FB7B3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F636C5EB-BBE0-4998-9002-95AC213E3276}" type="pres">
      <dgm:prSet presAssocID="{37FDB77A-9C96-4B59-8942-21E8F2FB7B35}" presName="spaceRect" presStyleCnt="0"/>
      <dgm:spPr/>
    </dgm:pt>
    <dgm:pt modelId="{0D10B41B-6DA2-4321-954E-21C5DE952D64}" type="pres">
      <dgm:prSet presAssocID="{37FDB77A-9C96-4B59-8942-21E8F2FB7B35}" presName="textRect" presStyleLbl="revTx" presStyleIdx="3" presStyleCnt="4">
        <dgm:presLayoutVars>
          <dgm:chMax val="1"/>
          <dgm:chPref val="1"/>
        </dgm:presLayoutVars>
      </dgm:prSet>
      <dgm:spPr/>
    </dgm:pt>
  </dgm:ptLst>
  <dgm:cxnLst>
    <dgm:cxn modelId="{ABE0D611-70DB-45E9-B67D-FE806A91E61A}" srcId="{898EBC5E-7D40-4739-B9B8-9A01B4918405}" destId="{7DDBDABB-5F8C-4226-8841-25FA6D12F47A}" srcOrd="2" destOrd="0" parTransId="{84E33688-C570-41D0-B7E4-E09515512E4F}" sibTransId="{64603864-215E-4935-A66E-4E0937902EC7}"/>
    <dgm:cxn modelId="{82F74121-E294-466E-AA98-B289C18CB4C7}" srcId="{898EBC5E-7D40-4739-B9B8-9A01B4918405}" destId="{93F830FA-C304-4F27-B407-B75E136FA7D8}" srcOrd="0" destOrd="0" parTransId="{14FC4248-59C5-4FB1-9BD4-7A35CD443C5A}" sibTransId="{3F917608-28A7-4DA5-AC82-570962867EEB}"/>
    <dgm:cxn modelId="{A7DC5539-27BC-4AB7-9CD6-7AC226ECAE15}" srcId="{898EBC5E-7D40-4739-B9B8-9A01B4918405}" destId="{6AB7902B-0D4D-4E8A-8AE7-0A95E83445C3}" srcOrd="1" destOrd="0" parTransId="{57EEAFD9-3C92-4C15-9B38-E8A94808FBC7}" sibTransId="{E2C1D22F-C5DE-4798-9CC9-73FE176DAA22}"/>
    <dgm:cxn modelId="{F45A7DA5-B40B-414E-8382-20BA5FD82713}" type="presOf" srcId="{93F830FA-C304-4F27-B407-B75E136FA7D8}" destId="{E3E1E807-530E-49E9-88F8-DB7E5EEDE10B}" srcOrd="0" destOrd="0" presId="urn:microsoft.com/office/officeart/2018/5/layout/IconCircleLabelList"/>
    <dgm:cxn modelId="{B5BE74A9-9770-449E-B429-1A5945AFED7D}" type="presOf" srcId="{898EBC5E-7D40-4739-B9B8-9A01B4918405}" destId="{A39329E0-8E36-46AC-9F18-9C7BE3DBDD06}" srcOrd="0" destOrd="0" presId="urn:microsoft.com/office/officeart/2018/5/layout/IconCircleLabelList"/>
    <dgm:cxn modelId="{9D9DF0A9-E771-4E39-8504-D1986532EA0F}" type="presOf" srcId="{7DDBDABB-5F8C-4226-8841-25FA6D12F47A}" destId="{D4017D50-F201-452A-9DE1-D40397A257E3}" srcOrd="0" destOrd="0" presId="urn:microsoft.com/office/officeart/2018/5/layout/IconCircleLabelList"/>
    <dgm:cxn modelId="{33914FB9-753C-4AC6-A673-1FEE4EAF205E}" type="presOf" srcId="{6AB7902B-0D4D-4E8A-8AE7-0A95E83445C3}" destId="{1DB098ED-1E27-4FA7-A8DB-E0E8B551D5A6}" srcOrd="0" destOrd="0" presId="urn:microsoft.com/office/officeart/2018/5/layout/IconCircleLabelList"/>
    <dgm:cxn modelId="{786B9FCE-CE01-4E8A-AEAD-D5C8896FAF10}" type="presOf" srcId="{37FDB77A-9C96-4B59-8942-21E8F2FB7B35}" destId="{0D10B41B-6DA2-4321-954E-21C5DE952D64}" srcOrd="0" destOrd="0" presId="urn:microsoft.com/office/officeart/2018/5/layout/IconCircleLabelList"/>
    <dgm:cxn modelId="{F6A048F8-2F3A-42A3-B99C-1AC4CA21D2AF}" srcId="{898EBC5E-7D40-4739-B9B8-9A01B4918405}" destId="{37FDB77A-9C96-4B59-8942-21E8F2FB7B35}" srcOrd="3" destOrd="0" parTransId="{D1E28C4E-42AC-47B9-9AF0-41C74A5B1B36}" sibTransId="{43A4E2FE-493C-4E2E-A7C9-9B70CC482F74}"/>
    <dgm:cxn modelId="{E402DAAC-DEF2-4479-898F-142729E1650F}" type="presParOf" srcId="{A39329E0-8E36-46AC-9F18-9C7BE3DBDD06}" destId="{6EBF87F7-D540-49E6-A0D3-6B545679C618}" srcOrd="0" destOrd="0" presId="urn:microsoft.com/office/officeart/2018/5/layout/IconCircleLabelList"/>
    <dgm:cxn modelId="{2A879A2F-A9DC-4C88-89FE-BFC1FF64FDBF}" type="presParOf" srcId="{6EBF87F7-D540-49E6-A0D3-6B545679C618}" destId="{1935137B-9B40-4F6C-BF31-DA90CA730AB4}" srcOrd="0" destOrd="0" presId="urn:microsoft.com/office/officeart/2018/5/layout/IconCircleLabelList"/>
    <dgm:cxn modelId="{BC16F6A4-7A81-4167-87EA-4A59D7915B4B}" type="presParOf" srcId="{6EBF87F7-D540-49E6-A0D3-6B545679C618}" destId="{D7A60208-62DC-4153-841A-0E0DA2FF72B3}" srcOrd="1" destOrd="0" presId="urn:microsoft.com/office/officeart/2018/5/layout/IconCircleLabelList"/>
    <dgm:cxn modelId="{EB3E5865-0B87-4788-B63A-158793034AEA}" type="presParOf" srcId="{6EBF87F7-D540-49E6-A0D3-6B545679C618}" destId="{4C299BB6-E097-4C05-AA92-F5C17BFDAFFC}" srcOrd="2" destOrd="0" presId="urn:microsoft.com/office/officeart/2018/5/layout/IconCircleLabelList"/>
    <dgm:cxn modelId="{EFAB70D8-7638-43C3-A5F7-11C9B255AFE2}" type="presParOf" srcId="{6EBF87F7-D540-49E6-A0D3-6B545679C618}" destId="{E3E1E807-530E-49E9-88F8-DB7E5EEDE10B}" srcOrd="3" destOrd="0" presId="urn:microsoft.com/office/officeart/2018/5/layout/IconCircleLabelList"/>
    <dgm:cxn modelId="{3139F89B-9297-4155-81B7-D010023E79A7}" type="presParOf" srcId="{A39329E0-8E36-46AC-9F18-9C7BE3DBDD06}" destId="{6FEA29E6-E40F-45AD-B409-2373C52EB952}" srcOrd="1" destOrd="0" presId="urn:microsoft.com/office/officeart/2018/5/layout/IconCircleLabelList"/>
    <dgm:cxn modelId="{5F950A87-2280-47C8-BEC9-EAC37366C299}" type="presParOf" srcId="{A39329E0-8E36-46AC-9F18-9C7BE3DBDD06}" destId="{65DD0F7B-BD87-498E-B63C-220E64ED4BA0}" srcOrd="2" destOrd="0" presId="urn:microsoft.com/office/officeart/2018/5/layout/IconCircleLabelList"/>
    <dgm:cxn modelId="{2DD37B53-24B5-48A3-A750-591D0C1A7BCB}" type="presParOf" srcId="{65DD0F7B-BD87-498E-B63C-220E64ED4BA0}" destId="{D59FED5E-BFD9-4B0C-929F-9C025FB01757}" srcOrd="0" destOrd="0" presId="urn:microsoft.com/office/officeart/2018/5/layout/IconCircleLabelList"/>
    <dgm:cxn modelId="{49F8FD8C-42E6-4BBA-B85A-37C6DD33DEB9}" type="presParOf" srcId="{65DD0F7B-BD87-498E-B63C-220E64ED4BA0}" destId="{7AC92181-F7C8-4104-A5C5-F7BB2073D19D}" srcOrd="1" destOrd="0" presId="urn:microsoft.com/office/officeart/2018/5/layout/IconCircleLabelList"/>
    <dgm:cxn modelId="{19EE885D-77D4-42EE-B024-E12D65700975}" type="presParOf" srcId="{65DD0F7B-BD87-498E-B63C-220E64ED4BA0}" destId="{8E4BE2A9-2EF0-48F1-BFB1-FAA4939B93FD}" srcOrd="2" destOrd="0" presId="urn:microsoft.com/office/officeart/2018/5/layout/IconCircleLabelList"/>
    <dgm:cxn modelId="{AD52B605-5557-47CC-BFC3-7253EEBB504E}" type="presParOf" srcId="{65DD0F7B-BD87-498E-B63C-220E64ED4BA0}" destId="{1DB098ED-1E27-4FA7-A8DB-E0E8B551D5A6}" srcOrd="3" destOrd="0" presId="urn:microsoft.com/office/officeart/2018/5/layout/IconCircleLabelList"/>
    <dgm:cxn modelId="{3B14C86B-19DE-4453-A179-FD4769EF8AD2}" type="presParOf" srcId="{A39329E0-8E36-46AC-9F18-9C7BE3DBDD06}" destId="{A88BE19B-FA65-48CF-91FA-310B9D92DEEE}" srcOrd="3" destOrd="0" presId="urn:microsoft.com/office/officeart/2018/5/layout/IconCircleLabelList"/>
    <dgm:cxn modelId="{ECD851E3-D6E5-4A57-9B6E-4DB31A38FB82}" type="presParOf" srcId="{A39329E0-8E36-46AC-9F18-9C7BE3DBDD06}" destId="{FB29948A-4CB1-45A5-A5C1-21EA2DBEBC42}" srcOrd="4" destOrd="0" presId="urn:microsoft.com/office/officeart/2018/5/layout/IconCircleLabelList"/>
    <dgm:cxn modelId="{662CFC02-8717-45DD-8692-58446BB65E4E}" type="presParOf" srcId="{FB29948A-4CB1-45A5-A5C1-21EA2DBEBC42}" destId="{EEAD16F9-6C03-49F5-B19E-BD7C1DCB783E}" srcOrd="0" destOrd="0" presId="urn:microsoft.com/office/officeart/2018/5/layout/IconCircleLabelList"/>
    <dgm:cxn modelId="{E019DC17-B672-41BA-ABA4-230BFDFF6E57}" type="presParOf" srcId="{FB29948A-4CB1-45A5-A5C1-21EA2DBEBC42}" destId="{D9E5A2A7-C30A-41BE-A753-B6FCE6FE017F}" srcOrd="1" destOrd="0" presId="urn:microsoft.com/office/officeart/2018/5/layout/IconCircleLabelList"/>
    <dgm:cxn modelId="{B84AE10A-FB73-4846-9EEB-C768AE744BF4}" type="presParOf" srcId="{FB29948A-4CB1-45A5-A5C1-21EA2DBEBC42}" destId="{FB3DA1F6-A0B4-45A5-80C2-B528F2745AE0}" srcOrd="2" destOrd="0" presId="urn:microsoft.com/office/officeart/2018/5/layout/IconCircleLabelList"/>
    <dgm:cxn modelId="{019CC95E-AA42-43F4-8CE9-8975C81E6054}" type="presParOf" srcId="{FB29948A-4CB1-45A5-A5C1-21EA2DBEBC42}" destId="{D4017D50-F201-452A-9DE1-D40397A257E3}" srcOrd="3" destOrd="0" presId="urn:microsoft.com/office/officeart/2018/5/layout/IconCircleLabelList"/>
    <dgm:cxn modelId="{1F048217-AE1E-4B24-B6F7-956D36F26E0C}" type="presParOf" srcId="{A39329E0-8E36-46AC-9F18-9C7BE3DBDD06}" destId="{D122EC4A-6851-475C-A3A6-DBA7CFAC1F4F}" srcOrd="5" destOrd="0" presId="urn:microsoft.com/office/officeart/2018/5/layout/IconCircleLabelList"/>
    <dgm:cxn modelId="{6000CCDE-8872-4FB3-B42F-9D0FC22900FD}" type="presParOf" srcId="{A39329E0-8E36-46AC-9F18-9C7BE3DBDD06}" destId="{542BB811-2291-41B0-BF2B-02CCA899E524}" srcOrd="6" destOrd="0" presId="urn:microsoft.com/office/officeart/2018/5/layout/IconCircleLabelList"/>
    <dgm:cxn modelId="{69C02367-6000-4FD2-A8C7-D6A1486390AF}" type="presParOf" srcId="{542BB811-2291-41B0-BF2B-02CCA899E524}" destId="{BDD4A95B-E8EE-4878-80AF-77486C33BA8F}" srcOrd="0" destOrd="0" presId="urn:microsoft.com/office/officeart/2018/5/layout/IconCircleLabelList"/>
    <dgm:cxn modelId="{96A03EC5-3146-41F3-92FD-06F959853DC3}" type="presParOf" srcId="{542BB811-2291-41B0-BF2B-02CCA899E524}" destId="{EDB282CE-6F68-47DA-9307-800E6BE08F63}" srcOrd="1" destOrd="0" presId="urn:microsoft.com/office/officeart/2018/5/layout/IconCircleLabelList"/>
    <dgm:cxn modelId="{F5505FA0-7A90-4BAD-BE51-9F7032A232D8}" type="presParOf" srcId="{542BB811-2291-41B0-BF2B-02CCA899E524}" destId="{F636C5EB-BBE0-4998-9002-95AC213E3276}" srcOrd="2" destOrd="0" presId="urn:microsoft.com/office/officeart/2018/5/layout/IconCircleLabelList"/>
    <dgm:cxn modelId="{5F7EDFF2-A567-4126-9E94-C8980AFFF3A4}" type="presParOf" srcId="{542BB811-2291-41B0-BF2B-02CCA899E524}" destId="{0D10B41B-6DA2-4321-954E-21C5DE952D6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5137B-9B40-4F6C-BF31-DA90CA730AB4}">
      <dsp:nvSpPr>
        <dsp:cNvPr id="0" name=""/>
        <dsp:cNvSpPr/>
      </dsp:nvSpPr>
      <dsp:spPr>
        <a:xfrm>
          <a:off x="552786" y="502109"/>
          <a:ext cx="1444955" cy="144495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60208-62DC-4153-841A-0E0DA2FF72B3}">
      <dsp:nvSpPr>
        <dsp:cNvPr id="0" name=""/>
        <dsp:cNvSpPr/>
      </dsp:nvSpPr>
      <dsp:spPr>
        <a:xfrm>
          <a:off x="860727" y="810050"/>
          <a:ext cx="829072" cy="8290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E1E807-530E-49E9-88F8-DB7E5EEDE10B}">
      <dsp:nvSpPr>
        <dsp:cNvPr id="0" name=""/>
        <dsp:cNvSpPr/>
      </dsp:nvSpPr>
      <dsp:spPr>
        <a:xfrm>
          <a:off x="90874" y="2397132"/>
          <a:ext cx="23687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Cluster 0: Places to go for peaceful activities like Yoga, Rest areas etc.</a:t>
          </a:r>
        </a:p>
      </dsp:txBody>
      <dsp:txXfrm>
        <a:off x="90874" y="2397132"/>
        <a:ext cx="2368779" cy="720000"/>
      </dsp:txXfrm>
    </dsp:sp>
    <dsp:sp modelId="{D59FED5E-BFD9-4B0C-929F-9C025FB01757}">
      <dsp:nvSpPr>
        <dsp:cNvPr id="0" name=""/>
        <dsp:cNvSpPr/>
      </dsp:nvSpPr>
      <dsp:spPr>
        <a:xfrm>
          <a:off x="3336102" y="502109"/>
          <a:ext cx="1444955" cy="144495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92181-F7C8-4104-A5C5-F7BB2073D19D}">
      <dsp:nvSpPr>
        <dsp:cNvPr id="0" name=""/>
        <dsp:cNvSpPr/>
      </dsp:nvSpPr>
      <dsp:spPr>
        <a:xfrm>
          <a:off x="3644043" y="810050"/>
          <a:ext cx="829072" cy="8290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B098ED-1E27-4FA7-A8DB-E0E8B551D5A6}">
      <dsp:nvSpPr>
        <dsp:cNvPr id="0" name=""/>
        <dsp:cNvSpPr/>
      </dsp:nvSpPr>
      <dsp:spPr>
        <a:xfrm>
          <a:off x="2874190" y="2397132"/>
          <a:ext cx="23687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Cluster 1: Places for any outdoor activity like soccer field, park, fishing spot etc.</a:t>
          </a:r>
        </a:p>
      </dsp:txBody>
      <dsp:txXfrm>
        <a:off x="2874190" y="2397132"/>
        <a:ext cx="2368779" cy="720000"/>
      </dsp:txXfrm>
    </dsp:sp>
    <dsp:sp modelId="{EEAD16F9-6C03-49F5-B19E-BD7C1DCB783E}">
      <dsp:nvSpPr>
        <dsp:cNvPr id="0" name=""/>
        <dsp:cNvSpPr/>
      </dsp:nvSpPr>
      <dsp:spPr>
        <a:xfrm>
          <a:off x="6119418" y="502109"/>
          <a:ext cx="1444955" cy="144495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5A2A7-C30A-41BE-A753-B6FCE6FE017F}">
      <dsp:nvSpPr>
        <dsp:cNvPr id="0" name=""/>
        <dsp:cNvSpPr/>
      </dsp:nvSpPr>
      <dsp:spPr>
        <a:xfrm>
          <a:off x="6427360" y="810050"/>
          <a:ext cx="829072" cy="8290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017D50-F201-452A-9DE1-D40397A257E3}">
      <dsp:nvSpPr>
        <dsp:cNvPr id="0" name=""/>
        <dsp:cNvSpPr/>
      </dsp:nvSpPr>
      <dsp:spPr>
        <a:xfrm>
          <a:off x="5657506" y="2397132"/>
          <a:ext cx="23687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Cluster 2: Fast food and restaurants</a:t>
          </a:r>
        </a:p>
      </dsp:txBody>
      <dsp:txXfrm>
        <a:off x="5657506" y="2397132"/>
        <a:ext cx="2368779" cy="720000"/>
      </dsp:txXfrm>
    </dsp:sp>
    <dsp:sp modelId="{BDD4A95B-E8EE-4878-80AF-77486C33BA8F}">
      <dsp:nvSpPr>
        <dsp:cNvPr id="0" name=""/>
        <dsp:cNvSpPr/>
      </dsp:nvSpPr>
      <dsp:spPr>
        <a:xfrm>
          <a:off x="8902735" y="502109"/>
          <a:ext cx="1444955" cy="144495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B282CE-6F68-47DA-9307-800E6BE08F63}">
      <dsp:nvSpPr>
        <dsp:cNvPr id="0" name=""/>
        <dsp:cNvSpPr/>
      </dsp:nvSpPr>
      <dsp:spPr>
        <a:xfrm>
          <a:off x="9210676" y="810050"/>
          <a:ext cx="829072" cy="8290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10B41B-6DA2-4321-954E-21C5DE952D64}">
      <dsp:nvSpPr>
        <dsp:cNvPr id="0" name=""/>
        <dsp:cNvSpPr/>
      </dsp:nvSpPr>
      <dsp:spPr>
        <a:xfrm>
          <a:off x="8440823" y="2397132"/>
          <a:ext cx="23687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Cluster 3: Wide array of utilities and healthcare venues are present here.</a:t>
          </a:r>
        </a:p>
      </dsp:txBody>
      <dsp:txXfrm>
        <a:off x="8440823" y="2397132"/>
        <a:ext cx="236877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727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985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60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100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251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115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061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43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335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3590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495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59502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bsuraj/Clustering_Neighborhoods_Using_FoursquareAPI/blob/master/Phoenix_Zip.csv" TargetMode="External"/><Relationship Id="rId2" Type="http://schemas.openxmlformats.org/officeDocument/2006/relationships/hyperlink" Target="https://www.google.com/searchq=phoenix+zip+codes&amp;rlz=1C1CHZL_enIN746IN746&amp;oq=phoenix+zip+codes&amp;aqs=chrome..69i57j0l7.3844j1j4&amp;sourceid=chrome&amp;ie=UTF-8" TargetMode="External"/><Relationship Id="rId1" Type="http://schemas.openxmlformats.org/officeDocument/2006/relationships/slideLayout" Target="../slideLayouts/slideLayout2.xml"/><Relationship Id="rId4" Type="http://schemas.openxmlformats.org/officeDocument/2006/relationships/hyperlink" Target="https://github.com/mbsuraj/Clustering_Neighborhoods_Using_FoursquareAPI/blob/master/Neighborhood_of_Phoenix.ipynb"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60A09E-477D-434F-A1E5-FBC3BCF33FC2}"/>
              </a:ext>
            </a:extLst>
          </p:cNvPr>
          <p:cNvPicPr>
            <a:picLocks noChangeAspect="1"/>
          </p:cNvPicPr>
          <p:nvPr/>
        </p:nvPicPr>
        <p:blipFill rotWithShape="1">
          <a:blip r:embed="rId2"/>
          <a:srcRect t="9249" r="-1" b="-1"/>
          <a:stretch/>
        </p:blipFill>
        <p:spPr>
          <a:xfrm>
            <a:off x="16" y="10"/>
            <a:ext cx="7556889" cy="6857990"/>
          </a:xfrm>
          <a:prstGeom prst="rect">
            <a:avLst/>
          </a:prstGeom>
        </p:spPr>
      </p:pic>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6BD4E6-9E7F-4779-A49F-A2A675F10618}"/>
              </a:ext>
            </a:extLst>
          </p:cNvPr>
          <p:cNvSpPr>
            <a:spLocks noGrp="1"/>
          </p:cNvSpPr>
          <p:nvPr>
            <p:ph type="ctrTitle"/>
          </p:nvPr>
        </p:nvSpPr>
        <p:spPr>
          <a:xfrm>
            <a:off x="8047939" y="640080"/>
            <a:ext cx="3659246" cy="2850320"/>
          </a:xfrm>
        </p:spPr>
        <p:txBody>
          <a:bodyPr>
            <a:noAutofit/>
          </a:bodyPr>
          <a:lstStyle/>
          <a:p>
            <a:r>
              <a:rPr lang="en-US" sz="4000" b="1" dirty="0">
                <a:solidFill>
                  <a:srgbClr val="FFFFFF"/>
                </a:solidFill>
              </a:rPr>
              <a:t>Targeted Marketing Campaign for Internet Service Provider</a:t>
            </a:r>
            <a:br>
              <a:rPr lang="en-US" sz="4000" dirty="0">
                <a:solidFill>
                  <a:srgbClr val="FFFFFF"/>
                </a:solidFill>
              </a:rPr>
            </a:br>
            <a:endParaRPr lang="en-US" sz="4000" dirty="0">
              <a:solidFill>
                <a:srgbClr val="FFFFFF"/>
              </a:solidFill>
            </a:endParaRPr>
          </a:p>
        </p:txBody>
      </p:sp>
      <p:sp>
        <p:nvSpPr>
          <p:cNvPr id="3" name="Subtitle 2">
            <a:extLst>
              <a:ext uri="{FF2B5EF4-FFF2-40B4-BE49-F238E27FC236}">
                <a16:creationId xmlns:a16="http://schemas.microsoft.com/office/drawing/2014/main" id="{62362704-6B9F-46C5-BEEF-C7F8EC16B3BF}"/>
              </a:ext>
            </a:extLst>
          </p:cNvPr>
          <p:cNvSpPr>
            <a:spLocks noGrp="1"/>
          </p:cNvSpPr>
          <p:nvPr>
            <p:ph type="subTitle" idx="1"/>
          </p:nvPr>
        </p:nvSpPr>
        <p:spPr>
          <a:xfrm>
            <a:off x="8047939" y="3812135"/>
            <a:ext cx="3659246" cy="1596655"/>
          </a:xfrm>
        </p:spPr>
        <p:txBody>
          <a:bodyPr>
            <a:normAutofit/>
          </a:bodyPr>
          <a:lstStyle/>
          <a:p>
            <a:r>
              <a:rPr lang="en-US" sz="1800" b="1" dirty="0">
                <a:solidFill>
                  <a:srgbClr val="FFFFFF"/>
                </a:solidFill>
              </a:rPr>
              <a:t>Bhanu Suraj Malla</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3080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68DD64-14DD-47A3-8859-E5FF86722CC4}"/>
              </a:ext>
            </a:extLst>
          </p:cNvPr>
          <p:cNvSpPr>
            <a:spLocks noGrp="1"/>
          </p:cNvSpPr>
          <p:nvPr>
            <p:ph type="title"/>
          </p:nvPr>
        </p:nvSpPr>
        <p:spPr>
          <a:xfrm>
            <a:off x="1066800" y="5208104"/>
            <a:ext cx="10058400" cy="1073547"/>
          </a:xfrm>
        </p:spPr>
        <p:txBody>
          <a:bodyPr anchor="ctr">
            <a:normAutofit/>
          </a:bodyPr>
          <a:lstStyle/>
          <a:p>
            <a:pPr algn="ctr"/>
            <a:r>
              <a:rPr lang="en-US" sz="3800" b="1">
                <a:solidFill>
                  <a:srgbClr val="FFFFFF"/>
                </a:solidFill>
              </a:rPr>
              <a:t>Discussion and Conclusion</a:t>
            </a:r>
            <a:br>
              <a:rPr lang="en-US" sz="3800">
                <a:solidFill>
                  <a:srgbClr val="FFFFFF"/>
                </a:solidFill>
              </a:rPr>
            </a:br>
            <a:endParaRPr lang="en-US" sz="3800">
              <a:solidFill>
                <a:srgbClr val="FFFFFF"/>
              </a:solidFill>
            </a:endParaRPr>
          </a:p>
        </p:txBody>
      </p:sp>
      <p:sp>
        <p:nvSpPr>
          <p:cNvPr id="3" name="Content Placeholder 2">
            <a:extLst>
              <a:ext uri="{FF2B5EF4-FFF2-40B4-BE49-F238E27FC236}">
                <a16:creationId xmlns:a16="http://schemas.microsoft.com/office/drawing/2014/main" id="{D8C3B29D-26B5-4251-89B1-7B6F4E733960}"/>
              </a:ext>
            </a:extLst>
          </p:cNvPr>
          <p:cNvSpPr>
            <a:spLocks noGrp="1"/>
          </p:cNvSpPr>
          <p:nvPr>
            <p:ph idx="1"/>
          </p:nvPr>
        </p:nvSpPr>
        <p:spPr>
          <a:xfrm>
            <a:off x="1097280" y="1086678"/>
            <a:ext cx="10027920" cy="3471467"/>
          </a:xfrm>
        </p:spPr>
        <p:txBody>
          <a:bodyPr>
            <a:normAutofit/>
          </a:bodyPr>
          <a:lstStyle/>
          <a:p>
            <a:pPr algn="just"/>
            <a:r>
              <a:rPr lang="en-US" dirty="0"/>
              <a:t>As noted above, all the zip codes in cluster 2 seem to be of fast food and restaurant type businesses. The internet provider now has the zip codes it can target for its initial marketing campaign and be assured of greater market penetration. However, I also believe the marketing campaign would not be as much straightforward. We would be learning several things during the campaign itself – such as customer feedback, customer sentiment and the company’s brand perception.</a:t>
            </a:r>
          </a:p>
          <a:p>
            <a:pPr algn="just"/>
            <a:endParaRPr lang="en-US" dirty="0"/>
          </a:p>
        </p:txBody>
      </p:sp>
    </p:spTree>
    <p:extLst>
      <p:ext uri="{BB962C8B-B14F-4D97-AF65-F5344CB8AC3E}">
        <p14:creationId xmlns:p14="http://schemas.microsoft.com/office/powerpoint/2010/main" val="390452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24D6DD5-63BE-4EB0-8F95-46E89E487E31}"/>
              </a:ext>
            </a:extLst>
          </p:cNvPr>
          <p:cNvSpPr>
            <a:spLocks noGrp="1"/>
          </p:cNvSpPr>
          <p:nvPr>
            <p:ph type="title"/>
          </p:nvPr>
        </p:nvSpPr>
        <p:spPr>
          <a:xfrm>
            <a:off x="3836504" y="758951"/>
            <a:ext cx="7319175" cy="3374931"/>
          </a:xfrm>
        </p:spPr>
        <p:txBody>
          <a:bodyPr vert="horz" lIns="91440" tIns="45720" rIns="91440" bIns="45720" rtlCol="0" anchor="b">
            <a:normAutofit/>
          </a:bodyPr>
          <a:lstStyle/>
          <a:p>
            <a:pPr>
              <a:lnSpc>
                <a:spcPct val="90000"/>
              </a:lnSpc>
            </a:pPr>
            <a:r>
              <a:rPr lang="en-US" sz="8000">
                <a:solidFill>
                  <a:schemeClr val="tx1">
                    <a:lumMod val="85000"/>
                    <a:lumOff val="15000"/>
                  </a:schemeClr>
                </a:solidFill>
              </a:rPr>
              <a:t>Thank You</a:t>
            </a:r>
          </a:p>
        </p:txBody>
      </p:sp>
      <p:pic>
        <p:nvPicPr>
          <p:cNvPr id="8" name="Graphic 7" descr="Accept">
            <a:extLst>
              <a:ext uri="{FF2B5EF4-FFF2-40B4-BE49-F238E27FC236}">
                <a16:creationId xmlns:a16="http://schemas.microsoft.com/office/drawing/2014/main" id="{89A5FE90-8211-45B4-A6EA-77CC2609BF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7" name="Straight Connector 16">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137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A6F3C5-AD7E-4AEF-B393-EE10A10E373C}"/>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Business Problem</a:t>
            </a:r>
          </a:p>
        </p:txBody>
      </p:sp>
      <p:sp>
        <p:nvSpPr>
          <p:cNvPr id="3" name="Content Placeholder 2">
            <a:extLst>
              <a:ext uri="{FF2B5EF4-FFF2-40B4-BE49-F238E27FC236}">
                <a16:creationId xmlns:a16="http://schemas.microsoft.com/office/drawing/2014/main" id="{2857D6FC-1F9B-4136-AC1B-9F48B638CA06}"/>
              </a:ext>
            </a:extLst>
          </p:cNvPr>
          <p:cNvSpPr>
            <a:spLocks noGrp="1"/>
          </p:cNvSpPr>
          <p:nvPr>
            <p:ph idx="1"/>
          </p:nvPr>
        </p:nvSpPr>
        <p:spPr>
          <a:xfrm>
            <a:off x="5231958" y="605896"/>
            <a:ext cx="5923721" cy="5646208"/>
          </a:xfrm>
        </p:spPr>
        <p:txBody>
          <a:bodyPr anchor="ctr">
            <a:normAutofit/>
          </a:bodyPr>
          <a:lstStyle/>
          <a:p>
            <a:pPr algn="just">
              <a:lnSpc>
                <a:spcPct val="100000"/>
              </a:lnSpc>
            </a:pPr>
            <a:r>
              <a:rPr lang="en-US" sz="2200" dirty="0"/>
              <a:t>An internet service company based out of Phoenix is looking to expand its market share in the City. The company was providing services to 2 kinds of customers - individual customers and families; and small and medium size businesses. It was found out that the profit earned from small-size business such as restaurants, Fast Food chains was quite high; however, the company's market share of such customers was quite low (about 5%). From market research, the root cause for such a small market share was due to the customers not aware of the company and its services. Now, the internet service company aims to identify and target all the fast food and restaurant businesses using Foursquare API.</a:t>
            </a:r>
          </a:p>
          <a:p>
            <a:pPr algn="just">
              <a:lnSpc>
                <a:spcPct val="100000"/>
              </a:lnSpc>
            </a:pPr>
            <a:endParaRPr lang="en-US" sz="2200" dirty="0"/>
          </a:p>
        </p:txBody>
      </p:sp>
    </p:spTree>
    <p:extLst>
      <p:ext uri="{BB962C8B-B14F-4D97-AF65-F5344CB8AC3E}">
        <p14:creationId xmlns:p14="http://schemas.microsoft.com/office/powerpoint/2010/main" val="239004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49C6E5-9173-4231-B3A5-779C6B7758EF}"/>
              </a:ext>
            </a:extLst>
          </p:cNvPr>
          <p:cNvSpPr>
            <a:spLocks noGrp="1"/>
          </p:cNvSpPr>
          <p:nvPr>
            <p:ph type="title"/>
          </p:nvPr>
        </p:nvSpPr>
        <p:spPr>
          <a:xfrm>
            <a:off x="1097280" y="286603"/>
            <a:ext cx="10058400" cy="1450757"/>
          </a:xfrm>
        </p:spPr>
        <p:txBody>
          <a:bodyPr anchor="ctr">
            <a:normAutofit/>
          </a:bodyPr>
          <a:lstStyle/>
          <a:p>
            <a:r>
              <a:rPr lang="en-US" b="1">
                <a:solidFill>
                  <a:srgbClr val="FFFFFF"/>
                </a:solidFill>
              </a:rPr>
              <a:t>Background</a:t>
            </a:r>
            <a:endParaRPr lang="en-US">
              <a:solidFill>
                <a:srgbClr val="FFFFFF"/>
              </a:solidFill>
            </a:endParaRPr>
          </a:p>
        </p:txBody>
      </p:sp>
      <p:sp>
        <p:nvSpPr>
          <p:cNvPr id="3" name="Content Placeholder 2">
            <a:extLst>
              <a:ext uri="{FF2B5EF4-FFF2-40B4-BE49-F238E27FC236}">
                <a16:creationId xmlns:a16="http://schemas.microsoft.com/office/drawing/2014/main" id="{C54D4D18-0F86-4816-B0B3-FA5D166E9484}"/>
              </a:ext>
            </a:extLst>
          </p:cNvPr>
          <p:cNvSpPr>
            <a:spLocks noGrp="1"/>
          </p:cNvSpPr>
          <p:nvPr>
            <p:ph idx="1"/>
          </p:nvPr>
        </p:nvSpPr>
        <p:spPr>
          <a:xfrm>
            <a:off x="1096963" y="2675694"/>
            <a:ext cx="10058400" cy="3193294"/>
          </a:xfrm>
        </p:spPr>
        <p:txBody>
          <a:bodyPr>
            <a:normAutofit/>
          </a:bodyPr>
          <a:lstStyle/>
          <a:p>
            <a:pPr algn="just">
              <a:lnSpc>
                <a:spcPct val="100000"/>
              </a:lnSpc>
            </a:pPr>
            <a:r>
              <a:rPr lang="en-US" sz="1800" dirty="0"/>
              <a:t>The given internet service provider is the 5th largest cable service provider and amongst the top 20 internet service providers. In fiscal year 2017, it reported 0.7% customer growth, and this was largely attributed to reduction in broadband promotions. The company slowly started regionally customizable marketing campaigns while moving away from ‘one size fits all’ marketing philosophy. At the end of 2017, residential high-speed internet (HSI) broadband users grew at 24.7% while video customers decreased by 11.9%. One year later, over 60% of the company’s revenue was from residential broadband and business services. By 2019, a whopping 70% of the company’s subscribers preferred the buy only it’s broadband services rather than bundling it with video. With a slew of new marketing strategies in place and launched new product plans, the company looks to further reduce its customer churn through a data-driven model; and target small-sized businesses which show higher retention and lower customer churn. </a:t>
            </a:r>
          </a:p>
          <a:p>
            <a:pPr algn="just">
              <a:lnSpc>
                <a:spcPct val="100000"/>
              </a:lnSpc>
            </a:pPr>
            <a:endParaRPr lang="en-US" sz="1800"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488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8D9A5A-46DA-4DA4-A401-585CDD0DE43D}"/>
              </a:ext>
            </a:extLst>
          </p:cNvPr>
          <p:cNvSpPr>
            <a:spLocks noGrp="1"/>
          </p:cNvSpPr>
          <p:nvPr>
            <p:ph type="title"/>
          </p:nvPr>
        </p:nvSpPr>
        <p:spPr>
          <a:xfrm>
            <a:off x="1097280" y="286603"/>
            <a:ext cx="10058400" cy="1450757"/>
          </a:xfrm>
        </p:spPr>
        <p:txBody>
          <a:bodyPr anchor="ctr">
            <a:normAutofit/>
          </a:bodyPr>
          <a:lstStyle/>
          <a:p>
            <a:r>
              <a:rPr lang="en-US" b="1">
                <a:solidFill>
                  <a:srgbClr val="FFFFFF"/>
                </a:solidFill>
              </a:rPr>
              <a:t>Data</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29BF5BF3-92D6-4029-9A10-B00F99D266D1}"/>
              </a:ext>
            </a:extLst>
          </p:cNvPr>
          <p:cNvSpPr>
            <a:spLocks noGrp="1"/>
          </p:cNvSpPr>
          <p:nvPr>
            <p:ph idx="1"/>
          </p:nvPr>
        </p:nvSpPr>
        <p:spPr>
          <a:xfrm>
            <a:off x="1096963" y="2675694"/>
            <a:ext cx="10058400" cy="3193294"/>
          </a:xfrm>
        </p:spPr>
        <p:txBody>
          <a:bodyPr>
            <a:normAutofit/>
          </a:bodyPr>
          <a:lstStyle/>
          <a:p>
            <a:pPr>
              <a:lnSpc>
                <a:spcPct val="100000"/>
              </a:lnSpc>
            </a:pPr>
            <a:r>
              <a:rPr lang="en-US" sz="1400"/>
              <a:t>1. Phoenix zip codes were simply taken out from google search as in below link:</a:t>
            </a:r>
          </a:p>
          <a:p>
            <a:pPr>
              <a:lnSpc>
                <a:spcPct val="100000"/>
              </a:lnSpc>
            </a:pPr>
            <a:r>
              <a:rPr lang="en-US" sz="1400" u="sng">
                <a:hlinkClick r:id="rId2"/>
              </a:rPr>
              <a:t>https://www.google.com/</a:t>
            </a:r>
            <a:r>
              <a:rPr lang="en-US" sz="1400" u="sng" err="1">
                <a:hlinkClick r:id="rId2"/>
              </a:rPr>
              <a:t>searchq</a:t>
            </a:r>
            <a:r>
              <a:rPr lang="en-US" sz="1400" u="sng">
                <a:hlinkClick r:id="rId2"/>
              </a:rPr>
              <a:t>=</a:t>
            </a:r>
            <a:r>
              <a:rPr lang="en-US" sz="1400" u="sng" err="1">
                <a:hlinkClick r:id="rId2"/>
              </a:rPr>
              <a:t>phoenix+zip+codes&amp;rlz</a:t>
            </a:r>
            <a:r>
              <a:rPr lang="en-US" sz="1400" u="sng">
                <a:hlinkClick r:id="rId2"/>
              </a:rPr>
              <a:t>=1C1CHZL_enIN746IN746&amp;oq=</a:t>
            </a:r>
            <a:r>
              <a:rPr lang="en-US" sz="1400" u="sng" err="1">
                <a:hlinkClick r:id="rId2"/>
              </a:rPr>
              <a:t>phoenix+zip+codes&amp;aqs</a:t>
            </a:r>
            <a:r>
              <a:rPr lang="en-US" sz="1400" u="sng">
                <a:hlinkClick r:id="rId2"/>
              </a:rPr>
              <a:t>=chrome..69i57j0l7.3844j1j4&amp;sourceid=</a:t>
            </a:r>
            <a:r>
              <a:rPr lang="en-US" sz="1400" u="sng" err="1">
                <a:hlinkClick r:id="rId2"/>
              </a:rPr>
              <a:t>chrome&amp;ie</a:t>
            </a:r>
            <a:r>
              <a:rPr lang="en-US" sz="1400" u="sng">
                <a:hlinkClick r:id="rId2"/>
              </a:rPr>
              <a:t>=UTF-8</a:t>
            </a:r>
            <a:endParaRPr lang="en-US" sz="1400"/>
          </a:p>
          <a:p>
            <a:pPr>
              <a:lnSpc>
                <a:spcPct val="100000"/>
              </a:lnSpc>
            </a:pPr>
            <a:r>
              <a:rPr lang="en-US" sz="1400"/>
              <a:t>2. The zip code data exported from the above link is also uploaded in the link below:</a:t>
            </a:r>
          </a:p>
          <a:p>
            <a:pPr>
              <a:lnSpc>
                <a:spcPct val="100000"/>
              </a:lnSpc>
            </a:pPr>
            <a:r>
              <a:rPr lang="en-US" sz="1400" u="sng">
                <a:hlinkClick r:id="rId3"/>
              </a:rPr>
              <a:t>https://github.com/mbsuraj/Clustering_Neighborhoods_Using_FoursquareAPI/blob/master/Phoenix_Zip.csv</a:t>
            </a:r>
            <a:endParaRPr lang="en-US" sz="1400"/>
          </a:p>
          <a:p>
            <a:pPr>
              <a:lnSpc>
                <a:spcPct val="100000"/>
              </a:lnSpc>
            </a:pPr>
            <a:r>
              <a:rPr lang="en-US" sz="1400"/>
              <a:t>3. The code to cluster the city and determine the zip codes for marketing campaign is in the link below:</a:t>
            </a:r>
          </a:p>
          <a:p>
            <a:pPr>
              <a:lnSpc>
                <a:spcPct val="100000"/>
              </a:lnSpc>
            </a:pPr>
            <a:r>
              <a:rPr lang="en-US" sz="1400" u="sng">
                <a:hlinkClick r:id="rId4"/>
              </a:rPr>
              <a:t>https://github.com/mbsuraj/Clustering_Neighborhoods_Using_FoursquareAPI/blob/master/Neighborhood_of_Phoenix.ipynb</a:t>
            </a:r>
            <a:endParaRPr lang="en-US" sz="1400"/>
          </a:p>
          <a:p>
            <a:pPr>
              <a:lnSpc>
                <a:spcPct val="100000"/>
              </a:lnSpc>
            </a:pPr>
            <a:r>
              <a:rPr lang="en-US" sz="1400"/>
              <a:t> </a:t>
            </a:r>
          </a:p>
          <a:p>
            <a:pPr>
              <a:lnSpc>
                <a:spcPct val="100000"/>
              </a:lnSpc>
            </a:pPr>
            <a:endParaRPr lang="en-US" sz="140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150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A screenshot of a cell phone&#10;&#10;Description automatically generated">
            <a:extLst>
              <a:ext uri="{FF2B5EF4-FFF2-40B4-BE49-F238E27FC236}">
                <a16:creationId xmlns:a16="http://schemas.microsoft.com/office/drawing/2014/main" id="{6126F0F2-5991-44D3-9693-CB5558E230C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416" r="3420" b="3"/>
          <a:stretch/>
        </p:blipFill>
        <p:spPr bwMode="auto">
          <a:xfrm>
            <a:off x="-32" y="10"/>
            <a:ext cx="12192031" cy="4915066"/>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627086-0DB7-4BB8-B475-03BD3C946922}"/>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lnSpc>
                <a:spcPct val="90000"/>
              </a:lnSpc>
            </a:pPr>
            <a:r>
              <a:rPr lang="en-US" sz="4100" b="1">
                <a:solidFill>
                  <a:srgbClr val="FFFFFF"/>
                </a:solidFill>
              </a:rPr>
              <a:t>Methodology</a:t>
            </a:r>
            <a:br>
              <a:rPr lang="en-US" sz="4100">
                <a:solidFill>
                  <a:srgbClr val="FFFFFF"/>
                </a:solidFill>
              </a:rPr>
            </a:br>
            <a:endParaRPr lang="en-US" sz="4100">
              <a:solidFill>
                <a:srgbClr val="FFFFFF"/>
              </a:solidFill>
            </a:endParaRPr>
          </a:p>
        </p:txBody>
      </p:sp>
      <p:cxnSp>
        <p:nvCxnSpPr>
          <p:cNvPr id="77" name="Straight Connector 76">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995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EA25AD-2E23-44F8-9553-842E072C6A6F}"/>
              </a:ext>
            </a:extLst>
          </p:cNvPr>
          <p:cNvSpPr>
            <a:spLocks noGrp="1"/>
          </p:cNvSpPr>
          <p:nvPr>
            <p:ph type="title"/>
          </p:nvPr>
        </p:nvSpPr>
        <p:spPr>
          <a:xfrm>
            <a:off x="484814" y="640080"/>
            <a:ext cx="3659246" cy="2850319"/>
          </a:xfrm>
        </p:spPr>
        <p:txBody>
          <a:bodyPr vert="horz" lIns="91440" tIns="45720" rIns="91440" bIns="45720" rtlCol="0" anchor="b">
            <a:normAutofit/>
          </a:bodyPr>
          <a:lstStyle/>
          <a:p>
            <a:pPr>
              <a:lnSpc>
                <a:spcPct val="90000"/>
              </a:lnSpc>
            </a:pPr>
            <a:r>
              <a:rPr lang="en-US" sz="5000" dirty="0">
                <a:solidFill>
                  <a:srgbClr val="FFFFFF"/>
                </a:solidFill>
              </a:rPr>
              <a:t>The Zip Codes Before Clustering</a:t>
            </a:r>
          </a:p>
        </p:txBody>
      </p:sp>
      <p:cxnSp>
        <p:nvCxnSpPr>
          <p:cNvPr id="26" name="Straight Connector 2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96813C62-55B9-4712-9058-F398F72E0506}"/>
              </a:ext>
            </a:extLst>
          </p:cNvPr>
          <p:cNvPicPr>
            <a:picLocks noGrp="1"/>
          </p:cNvPicPr>
          <p:nvPr>
            <p:ph idx="1"/>
          </p:nvPr>
        </p:nvPicPr>
        <p:blipFill rotWithShape="1">
          <a:blip r:embed="rId2"/>
          <a:srcRect l="26317" r="16658" b="-1"/>
          <a:stretch/>
        </p:blipFill>
        <p:spPr>
          <a:xfrm>
            <a:off x="4635095" y="10"/>
            <a:ext cx="7556889" cy="6857990"/>
          </a:xfrm>
          <a:prstGeom prst="rect">
            <a:avLst/>
          </a:prstGeom>
        </p:spPr>
      </p:pic>
    </p:spTree>
    <p:extLst>
      <p:ext uri="{BB962C8B-B14F-4D97-AF65-F5344CB8AC3E}">
        <p14:creationId xmlns:p14="http://schemas.microsoft.com/office/powerpoint/2010/main" val="6179239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63CCE1-901C-4263-B1E8-989051EBC0C5}"/>
              </a:ext>
            </a:extLst>
          </p:cNvPr>
          <p:cNvSpPr>
            <a:spLocks noGrp="1"/>
          </p:cNvSpPr>
          <p:nvPr>
            <p:ph type="title"/>
          </p:nvPr>
        </p:nvSpPr>
        <p:spPr>
          <a:xfrm>
            <a:off x="484814" y="640080"/>
            <a:ext cx="3659246" cy="2850319"/>
          </a:xfrm>
        </p:spPr>
        <p:txBody>
          <a:bodyPr vert="horz" lIns="91440" tIns="45720" rIns="91440" bIns="45720" rtlCol="0" anchor="b">
            <a:normAutofit/>
          </a:bodyPr>
          <a:lstStyle/>
          <a:p>
            <a:pPr>
              <a:lnSpc>
                <a:spcPct val="90000"/>
              </a:lnSpc>
            </a:pPr>
            <a:r>
              <a:rPr lang="en-US" sz="5000">
                <a:solidFill>
                  <a:srgbClr val="FFFFFF"/>
                </a:solidFill>
              </a:rPr>
              <a:t>Elbow Method before Clustering</a:t>
            </a:r>
          </a:p>
        </p:txBody>
      </p:sp>
      <p:cxnSp>
        <p:nvCxnSpPr>
          <p:cNvPr id="15" name="Straight Connector 14">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2DBF16B-3FE7-46BA-9034-801D599227F4}"/>
              </a:ext>
            </a:extLst>
          </p:cNvPr>
          <p:cNvPicPr>
            <a:picLocks noGrp="1"/>
          </p:cNvPicPr>
          <p:nvPr>
            <p:ph idx="1"/>
          </p:nvPr>
        </p:nvPicPr>
        <p:blipFill rotWithShape="1">
          <a:blip r:embed="rId2"/>
          <a:srcRect l="1034" r="12448" b="2"/>
          <a:stretch/>
        </p:blipFill>
        <p:spPr>
          <a:xfrm>
            <a:off x="4635094" y="380530"/>
            <a:ext cx="7181768" cy="5929532"/>
          </a:xfrm>
          <a:prstGeom prst="rect">
            <a:avLst/>
          </a:prstGeom>
        </p:spPr>
      </p:pic>
    </p:spTree>
    <p:extLst>
      <p:ext uri="{BB962C8B-B14F-4D97-AF65-F5344CB8AC3E}">
        <p14:creationId xmlns:p14="http://schemas.microsoft.com/office/powerpoint/2010/main" val="26695860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EA25AD-2E23-44F8-9553-842E072C6A6F}"/>
              </a:ext>
            </a:extLst>
          </p:cNvPr>
          <p:cNvSpPr>
            <a:spLocks noGrp="1"/>
          </p:cNvSpPr>
          <p:nvPr>
            <p:ph type="title"/>
          </p:nvPr>
        </p:nvSpPr>
        <p:spPr>
          <a:xfrm>
            <a:off x="643467" y="516835"/>
            <a:ext cx="3448259" cy="1666501"/>
          </a:xfrm>
        </p:spPr>
        <p:txBody>
          <a:bodyPr vert="horz" lIns="91440" tIns="45720" rIns="91440" bIns="45720" rtlCol="0">
            <a:normAutofit/>
          </a:bodyPr>
          <a:lstStyle/>
          <a:p>
            <a:r>
              <a:rPr lang="en-US" sz="4000" dirty="0">
                <a:solidFill>
                  <a:srgbClr val="FFFFFF"/>
                </a:solidFill>
              </a:rPr>
              <a:t>The Zip Codes After Clustering</a:t>
            </a:r>
          </a:p>
        </p:txBody>
      </p:sp>
      <p:cxnSp>
        <p:nvCxnSpPr>
          <p:cNvPr id="33" name="Straight Connector 3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E82D2C75-14A9-48C5-83E3-F1CBA05641DC}"/>
              </a:ext>
            </a:extLst>
          </p:cNvPr>
          <p:cNvSpPr>
            <a:spLocks noGrp="1"/>
          </p:cNvSpPr>
          <p:nvPr>
            <p:ph idx="1"/>
          </p:nvPr>
        </p:nvSpPr>
        <p:spPr>
          <a:xfrm>
            <a:off x="643467" y="2546224"/>
            <a:ext cx="3448259" cy="3342747"/>
          </a:xfrm>
        </p:spPr>
        <p:txBody>
          <a:bodyPr>
            <a:normAutofit/>
          </a:bodyPr>
          <a:lstStyle/>
          <a:p>
            <a:endParaRPr lang="en-US" sz="1800" dirty="0">
              <a:solidFill>
                <a:srgbClr val="FFFFFF"/>
              </a:solidFill>
            </a:endParaRPr>
          </a:p>
        </p:txBody>
      </p:sp>
      <p:pic>
        <p:nvPicPr>
          <p:cNvPr id="10" name="Picture 9">
            <a:extLst>
              <a:ext uri="{FF2B5EF4-FFF2-40B4-BE49-F238E27FC236}">
                <a16:creationId xmlns:a16="http://schemas.microsoft.com/office/drawing/2014/main" id="{86516B1E-5413-4A22-A173-413DE3D5DFC8}"/>
              </a:ext>
            </a:extLst>
          </p:cNvPr>
          <p:cNvPicPr/>
          <p:nvPr/>
        </p:nvPicPr>
        <p:blipFill rotWithShape="1">
          <a:blip r:embed="rId2"/>
          <a:srcRect l="91" t="-1" r="26336" b="-1"/>
          <a:stretch/>
        </p:blipFill>
        <p:spPr>
          <a:xfrm>
            <a:off x="4313470" y="242683"/>
            <a:ext cx="7732985" cy="6372633"/>
          </a:xfrm>
          <a:prstGeom prst="rect">
            <a:avLst/>
          </a:prstGeom>
        </p:spPr>
      </p:pic>
    </p:spTree>
    <p:extLst>
      <p:ext uri="{BB962C8B-B14F-4D97-AF65-F5344CB8AC3E}">
        <p14:creationId xmlns:p14="http://schemas.microsoft.com/office/powerpoint/2010/main" val="30934833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6C9846-B5AB-4E52-988D-F7E5865C9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F3D7E8E-8467-4198-87E0-ADC1B604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819C6F-E096-49D8-9E3B-330A32977885}"/>
              </a:ext>
            </a:extLst>
          </p:cNvPr>
          <p:cNvSpPr>
            <a:spLocks noGrp="1"/>
          </p:cNvSpPr>
          <p:nvPr>
            <p:ph type="title"/>
          </p:nvPr>
        </p:nvSpPr>
        <p:spPr>
          <a:xfrm>
            <a:off x="1066800" y="5252936"/>
            <a:ext cx="10058400" cy="1028715"/>
          </a:xfrm>
        </p:spPr>
        <p:txBody>
          <a:bodyPr>
            <a:normAutofit/>
          </a:bodyPr>
          <a:lstStyle/>
          <a:p>
            <a:pPr algn="ctr"/>
            <a:r>
              <a:rPr lang="en-US">
                <a:solidFill>
                  <a:schemeClr val="bg1"/>
                </a:solidFill>
              </a:rPr>
              <a:t>Results</a:t>
            </a:r>
          </a:p>
        </p:txBody>
      </p:sp>
      <p:graphicFrame>
        <p:nvGraphicFramePr>
          <p:cNvPr id="5" name="Content Placeholder 2">
            <a:extLst>
              <a:ext uri="{FF2B5EF4-FFF2-40B4-BE49-F238E27FC236}">
                <a16:creationId xmlns:a16="http://schemas.microsoft.com/office/drawing/2014/main" id="{8F91090C-AC95-434C-9069-79E68B98C604}"/>
              </a:ext>
            </a:extLst>
          </p:cNvPr>
          <p:cNvGraphicFramePr>
            <a:graphicFrameLocks noGrp="1"/>
          </p:cNvGraphicFramePr>
          <p:nvPr>
            <p:ph idx="1"/>
            <p:extLst>
              <p:ext uri="{D42A27DB-BD31-4B8C-83A1-F6EECF244321}">
                <p14:modId xmlns:p14="http://schemas.microsoft.com/office/powerpoint/2010/main" val="3368651428"/>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243253"/>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C3522"/>
      </a:dk2>
      <a:lt2>
        <a:srgbClr val="E2E6E8"/>
      </a:lt2>
      <a:accent1>
        <a:srgbClr val="EC895A"/>
      </a:accent1>
      <a:accent2>
        <a:srgbClr val="C39D33"/>
      </a:accent2>
      <a:accent3>
        <a:srgbClr val="9BAA4E"/>
      </a:accent3>
      <a:accent4>
        <a:srgbClr val="6EB23B"/>
      </a:accent4>
      <a:accent5>
        <a:srgbClr val="2EBC2D"/>
      </a:accent5>
      <a:accent6>
        <a:srgbClr val="31B968"/>
      </a:accent6>
      <a:hlink>
        <a:srgbClr val="5C879B"/>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TotalTime>
  <Words>633</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RetrospectVTI</vt:lpstr>
      <vt:lpstr>Targeted Marketing Campaign for Internet Service Provider </vt:lpstr>
      <vt:lpstr>Business Problem</vt:lpstr>
      <vt:lpstr>Background</vt:lpstr>
      <vt:lpstr>Data </vt:lpstr>
      <vt:lpstr>Methodology </vt:lpstr>
      <vt:lpstr>The Zip Codes Before Clustering</vt:lpstr>
      <vt:lpstr>Elbow Method before Clustering</vt:lpstr>
      <vt:lpstr>The Zip Codes After Clustering</vt:lpstr>
      <vt:lpstr>Results</vt:lpstr>
      <vt:lpstr>Discussion and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Targeted Marketing Campaign for Internet Service Provider </dc:title>
  <dc:creator>Bhanu Suraj Malla (Student)</dc:creator>
  <cp:lastModifiedBy>Bhanu Suraj Malla (Student)</cp:lastModifiedBy>
  <cp:revision>1</cp:revision>
  <dcterms:created xsi:type="dcterms:W3CDTF">2020-05-10T01:44:29Z</dcterms:created>
  <dcterms:modified xsi:type="dcterms:W3CDTF">2020-05-10T01:45:37Z</dcterms:modified>
</cp:coreProperties>
</file>