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73" r:id="rId7"/>
    <p:sldId id="269" r:id="rId8"/>
    <p:sldId id="272" r:id="rId9"/>
    <p:sldId id="274" r:id="rId10"/>
    <p:sldId id="275" r:id="rId11"/>
    <p:sldId id="276" r:id="rId12"/>
    <p:sldId id="278" r:id="rId13"/>
    <p:sldId id="271" r:id="rId14"/>
    <p:sldId id="27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>
      <p:cViewPr varScale="1">
        <p:scale>
          <a:sx n="93" d="100"/>
          <a:sy n="93" d="100"/>
        </p:scale>
        <p:origin x="675" y="7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DETECTING DISASTERS FROM TWITTER DATA</a:t>
            </a:r>
          </a:p>
        </p:txBody>
      </p:sp>
      <p:pic>
        <p:nvPicPr>
          <p:cNvPr id="7" name="Picture 6" descr="A white bird with wings&#10;&#10;Description automatically generated">
            <a:extLst>
              <a:ext uri="{FF2B5EF4-FFF2-40B4-BE49-F238E27FC236}">
                <a16:creationId xmlns:a16="http://schemas.microsoft.com/office/drawing/2014/main" id="{660B5F5C-315F-4225-5162-5E5E396DB4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54" y="34290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1371600"/>
            <a:ext cx="4062942" cy="2438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7254F59-AD63-7AD7-A830-EF4A5AF89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639581"/>
              </p:ext>
            </p:extLst>
          </p:nvPr>
        </p:nvGraphicFramePr>
        <p:xfrm>
          <a:off x="4799013" y="1143000"/>
          <a:ext cx="6172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7817129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910156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9448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9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Majority Vote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63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4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2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2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6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Majority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3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DETECTING DISASTERS FROM TWITTER DATA</a:t>
            </a:r>
          </a:p>
        </p:txBody>
      </p:sp>
      <p:pic>
        <p:nvPicPr>
          <p:cNvPr id="7" name="Picture 6" descr="A white bird with wings&#10;&#10;Description automatically generated">
            <a:extLst>
              <a:ext uri="{FF2B5EF4-FFF2-40B4-BE49-F238E27FC236}">
                <a16:creationId xmlns:a16="http://schemas.microsoft.com/office/drawing/2014/main" id="{660B5F5C-315F-4225-5162-5E5E396DB4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249" y="34290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Presentation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Topic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Model Training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1600200"/>
            <a:ext cx="4062942" cy="2438400"/>
          </a:xfrm>
        </p:spPr>
        <p:txBody>
          <a:bodyPr/>
          <a:lstStyle/>
          <a:p>
            <a:r>
              <a:rPr lang="en-US" dirty="0"/>
              <a:t>Project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 NLP to analyze twitter data and</a:t>
            </a:r>
          </a:p>
          <a:p>
            <a:pPr marL="0" indent="0">
              <a:buNone/>
            </a:pPr>
            <a:r>
              <a:rPr lang="en-US" dirty="0"/>
              <a:t>    classify text</a:t>
            </a:r>
          </a:p>
          <a:p>
            <a:r>
              <a:rPr lang="en-US" dirty="0"/>
              <a:t>Popular beginner’s Kaggle challenge</a:t>
            </a:r>
          </a:p>
          <a:p>
            <a:r>
              <a:rPr lang="en-US" dirty="0"/>
              <a:t>Over 1,000 people have attempted the challenge</a:t>
            </a:r>
          </a:p>
          <a:p>
            <a:r>
              <a:rPr lang="en-US" dirty="0"/>
              <a:t>Tweet about a real disaster or not?</a:t>
            </a:r>
          </a:p>
          <a:p>
            <a:r>
              <a:rPr lang="en-US" dirty="0"/>
              <a:t>~ 7,600 Tweets</a:t>
            </a:r>
          </a:p>
          <a:p>
            <a:r>
              <a:rPr lang="en-US" dirty="0"/>
              <a:t>7 different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ID - Discarded</a:t>
            </a:r>
          </a:p>
          <a:p>
            <a:r>
              <a:rPr lang="en-US" dirty="0"/>
              <a:t>Keyword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Assigned by data labelers</a:t>
            </a:r>
          </a:p>
          <a:p>
            <a:r>
              <a:rPr lang="en-US" dirty="0"/>
              <a:t>Location</a:t>
            </a:r>
          </a:p>
          <a:p>
            <a:pPr lvl="1"/>
            <a:r>
              <a:rPr lang="en-US" dirty="0"/>
              <a:t>Text…sometimes</a:t>
            </a:r>
          </a:p>
          <a:p>
            <a:pPr lvl="1"/>
            <a:r>
              <a:rPr lang="en-US" dirty="0"/>
              <a:t>Optional, user entered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Text</a:t>
            </a:r>
          </a:p>
          <a:p>
            <a:pPr lvl="1" indent="-304747">
              <a:spcBef>
                <a:spcPts val="1600"/>
              </a:spcBef>
              <a:buClr>
                <a:srgbClr val="009999"/>
              </a:buClr>
              <a:buSzPct val="100000"/>
              <a:defRPr/>
            </a:pPr>
            <a:r>
              <a:rPr lang="en-US" dirty="0"/>
              <a:t>Text…sorta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1" indent="-304747">
              <a:spcBef>
                <a:spcPts val="1600"/>
              </a:spcBef>
              <a:buClr>
                <a:srgbClr val="009999"/>
              </a:buClr>
              <a:buSzPct val="100000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body of the tweet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</a:t>
            </a:r>
          </a:p>
          <a:p>
            <a:pPr lvl="1" indent="-304747">
              <a:spcBef>
                <a:spcPts val="1600"/>
              </a:spcBef>
              <a:buClr>
                <a:srgbClr val="009999"/>
              </a:buClr>
              <a:buSzPct val="100000"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Binary, real disaster or not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77886" lvl="1" indent="0">
              <a:buNone/>
            </a:pPr>
            <a:endParaRPr lang="en-US" dirty="0"/>
          </a:p>
          <a:p>
            <a:pPr marL="377886" lvl="1" indent="0">
              <a:buNone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2531712"/>
              </p:ext>
            </p:extLst>
          </p:nvPr>
        </p:nvGraphicFramePr>
        <p:xfrm>
          <a:off x="4737725" y="1914406"/>
          <a:ext cx="6858000" cy="3029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863367959"/>
                    </a:ext>
                  </a:extLst>
                </a:gridCol>
              </a:tblGrid>
              <a:tr h="735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ablaze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Reading a 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Man, this book is fire…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crash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 ABALZE…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car%20crash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milky way!!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##??http:blah…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red and blue lines&#10;&#10;Description automatically generated">
            <a:extLst>
              <a:ext uri="{FF2B5EF4-FFF2-40B4-BE49-F238E27FC236}">
                <a16:creationId xmlns:a16="http://schemas.microsoft.com/office/drawing/2014/main" id="{24E888BD-5E11-05DB-D0B9-89051DE25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28" y="3629459"/>
            <a:ext cx="4650412" cy="2660026"/>
          </a:xfrm>
          <a:prstGeom prst="rect">
            <a:avLst/>
          </a:prstGeom>
        </p:spPr>
      </p:pic>
      <p:pic>
        <p:nvPicPr>
          <p:cNvPr id="3" name="Picture 2" descr="A graph of a number of words&#10;&#10;Description automatically generated with medium confidence">
            <a:extLst>
              <a:ext uri="{FF2B5EF4-FFF2-40B4-BE49-F238E27FC236}">
                <a16:creationId xmlns:a16="http://schemas.microsoft.com/office/drawing/2014/main" id="{5F2D83C8-3E3D-560A-A51A-46811BE61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2" y="3629459"/>
            <a:ext cx="4605019" cy="2678818"/>
          </a:xfrm>
          <a:prstGeom prst="rect">
            <a:avLst/>
          </a:prstGeom>
        </p:spPr>
      </p:pic>
      <p:sp>
        <p:nvSpPr>
          <p:cNvPr id="4" name="Title 12">
            <a:extLst>
              <a:ext uri="{FF2B5EF4-FFF2-40B4-BE49-F238E27FC236}">
                <a16:creationId xmlns:a16="http://schemas.microsoft.com/office/drawing/2014/main" id="{21EA9444-7EEA-5913-E956-FB440FA405AB}"/>
              </a:ext>
            </a:extLst>
          </p:cNvPr>
          <p:cNvSpPr txBox="1">
            <a:spLocks/>
          </p:cNvSpPr>
          <p:nvPr/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Keyword Variable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B77E0E36-819A-4060-71DE-5B362FF51872}"/>
              </a:ext>
            </a:extLst>
          </p:cNvPr>
          <p:cNvSpPr txBox="1">
            <a:spLocks/>
          </p:cNvSpPr>
          <p:nvPr/>
        </p:nvSpPr>
        <p:spPr>
          <a:xfrm>
            <a:off x="1218883" y="1066800"/>
            <a:ext cx="10360501" cy="4462272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Fairly Clean</a:t>
            </a:r>
          </a:p>
          <a:p>
            <a:r>
              <a:rPr lang="en-US" dirty="0"/>
              <a:t>Few Missing</a:t>
            </a:r>
          </a:p>
          <a:p>
            <a:r>
              <a:rPr lang="en-US" dirty="0"/>
              <a:t>Hard to Impute</a:t>
            </a:r>
          </a:p>
          <a:p>
            <a:r>
              <a:rPr lang="en-US" dirty="0"/>
              <a:t>Hash Encoded</a:t>
            </a:r>
          </a:p>
        </p:txBody>
      </p:sp>
      <p:pic>
        <p:nvPicPr>
          <p:cNvPr id="7" name="Picture 6" descr="A black and white image of a barcode&#10;&#10;Description automatically generated">
            <a:extLst>
              <a:ext uri="{FF2B5EF4-FFF2-40B4-BE49-F238E27FC236}">
                <a16:creationId xmlns:a16="http://schemas.microsoft.com/office/drawing/2014/main" id="{CB92D822-AF2C-8412-013F-CB4E7B62C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129" y="461961"/>
            <a:ext cx="4650412" cy="28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21EA9444-7EEA-5913-E956-FB440FA405AB}"/>
              </a:ext>
            </a:extLst>
          </p:cNvPr>
          <p:cNvSpPr txBox="1">
            <a:spLocks/>
          </p:cNvSpPr>
          <p:nvPr/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Location Variable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B77E0E36-819A-4060-71DE-5B362FF51872}"/>
              </a:ext>
            </a:extLst>
          </p:cNvPr>
          <p:cNvSpPr txBox="1">
            <a:spLocks/>
          </p:cNvSpPr>
          <p:nvPr/>
        </p:nvSpPr>
        <p:spPr>
          <a:xfrm>
            <a:off x="1218882" y="990600"/>
            <a:ext cx="10360501" cy="4462272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Mess</a:t>
            </a:r>
          </a:p>
          <a:p>
            <a:r>
              <a:rPr lang="en-US" dirty="0"/>
              <a:t>Mostly Unique</a:t>
            </a:r>
          </a:p>
          <a:p>
            <a:r>
              <a:rPr lang="en-US" dirty="0"/>
              <a:t>Hard to Impute</a:t>
            </a:r>
          </a:p>
          <a:p>
            <a:r>
              <a:rPr lang="en-US" dirty="0"/>
              <a:t>Hash Encoded</a:t>
            </a:r>
          </a:p>
        </p:txBody>
      </p:sp>
      <p:pic>
        <p:nvPicPr>
          <p:cNvPr id="8" name="Picture 7" descr="A red and blue bar graph&#10;&#10;Description automatically generated">
            <a:extLst>
              <a:ext uri="{FF2B5EF4-FFF2-40B4-BE49-F238E27FC236}">
                <a16:creationId xmlns:a16="http://schemas.microsoft.com/office/drawing/2014/main" id="{4FD3D59A-ECF3-F1B6-DFDE-F27817F1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0" y="3641675"/>
            <a:ext cx="4570731" cy="2647810"/>
          </a:xfrm>
          <a:prstGeom prst="rect">
            <a:avLst/>
          </a:prstGeom>
        </p:spPr>
      </p:pic>
      <p:pic>
        <p:nvPicPr>
          <p:cNvPr id="9" name="Picture 8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35BE7AE-D2FC-0E96-AA2A-5D00CA9D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28" y="615173"/>
            <a:ext cx="4644027" cy="2601152"/>
          </a:xfrm>
          <a:prstGeom prst="rect">
            <a:avLst/>
          </a:prstGeom>
        </p:spPr>
      </p:pic>
      <p:pic>
        <p:nvPicPr>
          <p:cNvPr id="10" name="Picture 9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28F69906-CEE3-BCB3-6684-E3753746C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129" y="3641675"/>
            <a:ext cx="4644028" cy="26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21EA9444-7EEA-5913-E956-FB440FA405AB}"/>
              </a:ext>
            </a:extLst>
          </p:cNvPr>
          <p:cNvSpPr txBox="1">
            <a:spLocks/>
          </p:cNvSpPr>
          <p:nvPr/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Text Variable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B77E0E36-819A-4060-71DE-5B362FF51872}"/>
              </a:ext>
            </a:extLst>
          </p:cNvPr>
          <p:cNvSpPr txBox="1">
            <a:spLocks/>
          </p:cNvSpPr>
          <p:nvPr/>
        </p:nvSpPr>
        <p:spPr>
          <a:xfrm>
            <a:off x="1227531" y="886618"/>
            <a:ext cx="10360501" cy="4462272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Needs Cleaned</a:t>
            </a:r>
          </a:p>
          <a:p>
            <a:r>
              <a:rPr lang="en-US" dirty="0"/>
              <a:t>Over 6000 unique words</a:t>
            </a:r>
          </a:p>
          <a:p>
            <a:r>
              <a:rPr lang="en-US" dirty="0"/>
              <a:t>None missing</a:t>
            </a:r>
          </a:p>
          <a:p>
            <a:r>
              <a:rPr lang="en-US" dirty="0"/>
              <a:t>TF-IDF Encoding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1C198-B702-CA7A-A8EC-F6C4EECB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312917"/>
            <a:ext cx="3299853" cy="2963376"/>
          </a:xfrm>
          <a:prstGeom prst="rect">
            <a:avLst/>
          </a:prstGeom>
        </p:spPr>
      </p:pic>
      <p:pic>
        <p:nvPicPr>
          <p:cNvPr id="6" name="Picture 5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3B189423-82C7-54CC-E5AD-BABEFA13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44" y="3581400"/>
            <a:ext cx="4710598" cy="2743200"/>
          </a:xfrm>
          <a:prstGeom prst="rect">
            <a:avLst/>
          </a:prstGeom>
        </p:spPr>
      </p:pic>
      <p:pic>
        <p:nvPicPr>
          <p:cNvPr id="10" name="Picture 9" descr="A graph of a number of words&#10;&#10;Description automatically generated with medium confidence">
            <a:extLst>
              <a:ext uri="{FF2B5EF4-FFF2-40B4-BE49-F238E27FC236}">
                <a16:creationId xmlns:a16="http://schemas.microsoft.com/office/drawing/2014/main" id="{B994C7E4-CBF8-9245-749D-1274E38DA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655" y="3581707"/>
            <a:ext cx="4710598" cy="274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0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151131"/>
            <a:ext cx="6932929" cy="5706869"/>
          </a:xfrm>
        </p:spPr>
        <p:txBody>
          <a:bodyPr>
            <a:normAutofit/>
          </a:bodyPr>
          <a:lstStyle/>
          <a:p>
            <a:r>
              <a:rPr lang="en-US" dirty="0"/>
              <a:t>KNN Classifier				</a:t>
            </a:r>
          </a:p>
          <a:p>
            <a:r>
              <a:rPr lang="en-US" dirty="0"/>
              <a:t>Naïve Bayes				</a:t>
            </a:r>
          </a:p>
          <a:p>
            <a:r>
              <a:rPr lang="en-US" dirty="0"/>
              <a:t>Elastic Net Regression			</a:t>
            </a:r>
          </a:p>
          <a:p>
            <a:r>
              <a:rPr lang="en-US" dirty="0"/>
              <a:t>Random Forest			</a:t>
            </a:r>
          </a:p>
          <a:p>
            <a:r>
              <a:rPr lang="en-US" dirty="0"/>
              <a:t>Gradient Boosted Machine		</a:t>
            </a:r>
          </a:p>
          <a:p>
            <a:r>
              <a:rPr lang="en-US" dirty="0"/>
              <a:t>Support Vector Machine		</a:t>
            </a:r>
          </a:p>
          <a:p>
            <a:r>
              <a:rPr lang="en-US" dirty="0"/>
              <a:t>Neural Network			</a:t>
            </a:r>
          </a:p>
          <a:p>
            <a:r>
              <a:rPr lang="en-US" dirty="0"/>
              <a:t>Majority Vote Ensemble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DE0EA-B3AD-5A6B-1684-100FA409714B}"/>
              </a:ext>
            </a:extLst>
          </p:cNvPr>
          <p:cNvSpPr txBox="1"/>
          <p:nvPr/>
        </p:nvSpPr>
        <p:spPr>
          <a:xfrm>
            <a:off x="7161212" y="2951946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all" spc="200" dirty="0">
                <a:solidFill>
                  <a:srgbClr val="009999"/>
                </a:solidFill>
                <a:latin typeface="Calibri"/>
                <a:ea typeface="+mj-ea"/>
                <a:cs typeface="+mj-cs"/>
              </a:rPr>
              <a:t>Machine learning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596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1600200"/>
            <a:ext cx="4062942" cy="2438400"/>
          </a:xfrm>
        </p:spPr>
        <p:txBody>
          <a:bodyPr/>
          <a:lstStyle/>
          <a:p>
            <a:r>
              <a:rPr lang="en-US" dirty="0"/>
              <a:t>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~ 6,900 Rows </a:t>
            </a:r>
            <a:r>
              <a:rPr lang="en-US"/>
              <a:t>of Training Data</a:t>
            </a:r>
            <a:endParaRPr lang="en-US" dirty="0"/>
          </a:p>
          <a:p>
            <a:r>
              <a:rPr lang="en-US" dirty="0"/>
              <a:t>90/10 Split for Train/Test Sets</a:t>
            </a:r>
          </a:p>
          <a:p>
            <a:r>
              <a:rPr lang="en-US" dirty="0"/>
              <a:t> ~ 530 Columns/Variables</a:t>
            </a:r>
          </a:p>
          <a:p>
            <a:r>
              <a:rPr lang="en-US" dirty="0"/>
              <a:t>TF-IDF is Z Normalized for all models</a:t>
            </a:r>
          </a:p>
          <a:p>
            <a:r>
              <a:rPr lang="en-US" dirty="0"/>
              <a:t>Caret Auto Tuning and FRUNS/FLAGS</a:t>
            </a:r>
          </a:p>
          <a:p>
            <a:r>
              <a:rPr lang="en-US" dirty="0"/>
              <a:t>10 – Fold Cross Validation</a:t>
            </a:r>
          </a:p>
          <a:p>
            <a:r>
              <a:rPr lang="en-US" dirty="0"/>
              <a:t>F1, Accuracy, AUC, Precision, Recall</a:t>
            </a:r>
          </a:p>
          <a:p>
            <a:r>
              <a:rPr lang="en-US" dirty="0"/>
              <a:t>Majority Class Heuristic</a:t>
            </a:r>
          </a:p>
        </p:txBody>
      </p:sp>
    </p:spTree>
    <p:extLst>
      <p:ext uri="{BB962C8B-B14F-4D97-AF65-F5344CB8AC3E}">
        <p14:creationId xmlns:p14="http://schemas.microsoft.com/office/powerpoint/2010/main" val="8166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333</TotalTime>
  <Words>309</Words>
  <Application>Microsoft Office PowerPoint</Application>
  <PresentationFormat>Custom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Final Project</vt:lpstr>
      <vt:lpstr>Summary of Presentation</vt:lpstr>
      <vt:lpstr>Project Explanation</vt:lpstr>
      <vt:lpstr>Data Analysis</vt:lpstr>
      <vt:lpstr>PowerPoint Presentation</vt:lpstr>
      <vt:lpstr>PowerPoint Presentation</vt:lpstr>
      <vt:lpstr>PowerPoint Presentation</vt:lpstr>
      <vt:lpstr>PowerPoint Presentation</vt:lpstr>
      <vt:lpstr>Training and Evaluation</vt:lpstr>
      <vt:lpstr>Results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Buchanan, Matt R</dc:creator>
  <cp:lastModifiedBy>Buchanan, Matt R</cp:lastModifiedBy>
  <cp:revision>53</cp:revision>
  <dcterms:created xsi:type="dcterms:W3CDTF">2024-05-07T02:30:47Z</dcterms:created>
  <dcterms:modified xsi:type="dcterms:W3CDTF">2024-05-07T08:49:59Z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