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8" r:id="rId2"/>
    <p:sldId id="259" r:id="rId3"/>
    <p:sldId id="354" r:id="rId4"/>
    <p:sldId id="357" r:id="rId5"/>
    <p:sldId id="355" r:id="rId6"/>
    <p:sldId id="356" r:id="rId7"/>
    <p:sldId id="358" r:id="rId8"/>
    <p:sldId id="362" r:id="rId9"/>
    <p:sldId id="359" r:id="rId10"/>
    <p:sldId id="363" r:id="rId11"/>
    <p:sldId id="360" r:id="rId12"/>
    <p:sldId id="361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  <a:srgbClr val="A6A6A6"/>
    <a:srgbClr val="F2F2E8"/>
    <a:srgbClr val="385D8A"/>
    <a:srgbClr val="BFBFBF"/>
    <a:srgbClr val="F0F8FA"/>
    <a:srgbClr val="CA6008"/>
    <a:srgbClr val="E16B09"/>
    <a:srgbClr val="F68222"/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3" autoAdjust="0"/>
    <p:restoredTop sz="93913" autoAdjust="0"/>
  </p:normalViewPr>
  <p:slideViewPr>
    <p:cSldViewPr>
      <p:cViewPr varScale="1">
        <p:scale>
          <a:sx n="64" d="100"/>
          <a:sy n="64" d="100"/>
        </p:scale>
        <p:origin x="152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01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B1D7-05F0-584A-9F40-A0B21DFAD573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2FA7C-C7E0-1848-A8C0-7A975CF12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0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8440B53-8CAD-4664-83B2-8A6264A70EED}" type="datetimeFigureOut">
              <a:rPr lang="en-US"/>
              <a:pPr>
                <a:defRPr/>
              </a:pPr>
              <a:t>9/7/2017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7246CA7-762C-4352-8EE0-2EC7B52983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8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1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46CA7-762C-4352-8EE0-2EC7B52983B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0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35CFFB97-D4E5-4D33-9837-A192F44559EB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8E3AA11-1BAC-4A1E-BCEB-749EFB840255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057400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199"/>
            <a:ext cx="6629400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6497F678-2A94-4641-8EBF-B4519E8A64ED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001000" cy="1825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86BDE2A5-E15A-447A-9463-8091C6E988D3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175"/>
            <a:ext cx="530225" cy="5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534025"/>
            <a:ext cx="8077200" cy="528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3775" y="638175"/>
            <a:ext cx="530225" cy="5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-1891506" y="3061494"/>
            <a:ext cx="4892675" cy="46037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143625" y="3062288"/>
            <a:ext cx="4891087" cy="46038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225" y="5487988"/>
            <a:ext cx="8074025" cy="46037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85800"/>
            <a:ext cx="7772400" cy="4800600"/>
          </a:xfrm>
        </p:spPr>
        <p:txBody>
          <a:bodyPr anchorCtr="1"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4572000"/>
            <a:ext cx="7772400" cy="825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A3ABFB84-B8A1-47E0-B65C-8978DB4CCE25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78B523F-4EF9-45CF-8020-5D8ACE03B604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3449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344988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3465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3465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1BABDFC1-A06E-46FD-AC3A-EC691EC23EDA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8DE143E-6FF4-466A-AFC7-626D3D3B4635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FC6F663-7530-44DA-9211-2BA4F16FF263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33131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199"/>
            <a:ext cx="5416550" cy="51054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981200"/>
            <a:ext cx="3313113" cy="3962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6002747F-BC4C-4B27-A0C1-D2FD7BD33C91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8100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87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C483ED7D-3C2C-41E3-9809-249F83C0130D}" type="slidenum">
              <a:rPr lang="en-US"/>
              <a:pPr>
                <a:defRPr/>
              </a:pPr>
              <a:t>‹#›</a:t>
            </a:fld>
            <a:r>
              <a:rPr lang="en-US" dirty="0"/>
              <a:t> of 35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rgbClr val="F2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7" name="Picture 14" descr="PresentationFooter2010Print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64250"/>
            <a:ext cx="9144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0953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9763"/>
            <a:ext cx="9144000" cy="46037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563"/>
            <a:ext cx="8001000" cy="381000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8382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629400"/>
            <a:ext cx="1371600" cy="228600"/>
          </a:xfrm>
          <a:prstGeom prst="rect">
            <a:avLst/>
          </a:prstGeom>
        </p:spPr>
        <p:txBody>
          <a:bodyPr vert="horz" lIns="45720" tIns="0" rIns="4572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E09EA1"/>
                </a:solidFill>
                <a:latin typeface="Gotham Black" pitchFamily="50" charset="0"/>
                <a:cs typeface="Gotham Black" pitchFamily="50" charset="0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3C3A12A9-869C-486D-9AE0-DB03946F4A9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15</a:t>
            </a:r>
          </a:p>
        </p:txBody>
      </p:sp>
      <p:pic>
        <p:nvPicPr>
          <p:cNvPr id="1034" name="Picture 11" descr="csllogo_black_red_100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83563" y="201613"/>
            <a:ext cx="8874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6" r:id="rId2"/>
    <p:sldLayoutId id="214748395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 cap="small">
          <a:solidFill>
            <a:schemeClr val="tx1"/>
          </a:solidFill>
          <a:latin typeface="Whitney-Bold" pitchFamily="2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rgbClr val="B31B1B"/>
          </a:solidFill>
          <a:latin typeface="Palatino Linotype" pitchFamily="18" charset="0"/>
          <a:ea typeface="+mn-ea"/>
          <a:cs typeface="+mn-cs"/>
        </a:defRPr>
      </a:lvl1pPr>
      <a:lvl2pPr marL="639763" indent="-228600" algn="l" rtl="0" eaLnBrk="1" fontAlgn="base" hangingPunct="1">
        <a:spcBef>
          <a:spcPts val="400"/>
        </a:spcBef>
        <a:spcAft>
          <a:spcPct val="0"/>
        </a:spcAft>
        <a:buFont typeface="Arial" charset="0"/>
        <a:buChar char="•"/>
        <a:defRPr sz="2800" kern="1200">
          <a:solidFill>
            <a:srgbClr val="5F5F5F"/>
          </a:solidFill>
          <a:latin typeface="Palatino Linotype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Font typeface="Palatino Linotype" pitchFamily="18" charset="0"/>
        <a:buChar char="»"/>
        <a:defRPr sz="2400" kern="1200">
          <a:solidFill>
            <a:srgbClr val="5F5F5F"/>
          </a:solidFill>
          <a:latin typeface="Palatino Linotype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F5F5F"/>
          </a:solidFill>
          <a:latin typeface="Palatino Linotype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rgbClr val="5F5F5F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PresentationTitle2010Pri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7494"/>
            <a:ext cx="9269279" cy="695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444625"/>
            <a:ext cx="9144000" cy="20605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Developing In Docker</a:t>
            </a:r>
            <a:endParaRPr lang="en-US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6" name="Subtitle 8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229600" cy="1524000"/>
          </a:xfrm>
        </p:spPr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Mark Buckler</a:t>
            </a:r>
            <a:endParaRPr lang="en-US" sz="1800" b="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September 8, 2017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7136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X Windows (GUIs)?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Pae</a:t>
            </a:r>
            <a:r>
              <a:rPr lang="en-US" dirty="0"/>
              <a:t> </a:t>
            </a:r>
            <a:fld id="{86BDE2A5-E15A-447A-9463-8091C6E988D3}" type="slidenum">
              <a:rPr lang="en-US" smtClean="0"/>
              <a:pPr>
                <a:defRPr/>
              </a:pPr>
              <a:t>9</a:t>
            </a:fld>
            <a:r>
              <a:rPr lang="en-US" dirty="0"/>
              <a:t> of 35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/>
          <a:lstStyle/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Include the X packages in your Docker image</a:t>
            </a:r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Set the path to your .</a:t>
            </a:r>
            <a:r>
              <a:rPr lang="en-US" sz="2400" dirty="0" err="1"/>
              <a:t>Xauthority</a:t>
            </a:r>
            <a:r>
              <a:rPr lang="en-US" sz="2400" dirty="0"/>
              <a:t> file (and make if no </a:t>
            </a:r>
            <a:r>
              <a:rPr lang="en-US" sz="2400" dirty="0" err="1"/>
              <a:t>ssh</a:t>
            </a:r>
            <a:r>
              <a:rPr lang="en-US" sz="2400" dirty="0"/>
              <a:t>)</a:t>
            </a:r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Use host’s networking stack &amp; connect your displace and </a:t>
            </a:r>
            <a:r>
              <a:rPr lang="en-US" sz="2400" dirty="0" err="1"/>
              <a:t>Xauthority</a:t>
            </a:r>
            <a:r>
              <a:rPr lang="en-US" sz="2400" dirty="0"/>
              <a:t> environment file when you run the container</a:t>
            </a:r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defTabSz="8697913" eaLnBrk="0" hangingPunct="0">
              <a:lnSpc>
                <a:spcPct val="120000"/>
              </a:lnSpc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3F0CB-CF0F-4710-B48A-D4C566F92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1" y="1582578"/>
            <a:ext cx="3836670" cy="601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05AA3-00E3-4905-81FE-B17397F14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1" y="3093402"/>
            <a:ext cx="2731770" cy="569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855C0-8A2E-4D6A-AA90-3A32FEBA0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05" y="5011710"/>
            <a:ext cx="8763000" cy="5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6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Downsides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6BDE2A5-E15A-447A-9463-8091C6E988D3}" type="slidenum">
              <a:rPr lang="en-US" smtClean="0"/>
              <a:pPr>
                <a:defRPr/>
              </a:pPr>
              <a:t>10</a:t>
            </a:fld>
            <a:r>
              <a:rPr lang="en-US"/>
              <a:t> of 35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/>
          <a:lstStyle/>
          <a:p>
            <a:pPr defTabSz="8697913" eaLnBrk="0" hangingPunct="0">
              <a:lnSpc>
                <a:spcPct val="120000"/>
              </a:lnSpc>
            </a:pPr>
            <a:r>
              <a:rPr lang="en-US" sz="2400"/>
              <a:t>Storing </a:t>
            </a:r>
            <a:r>
              <a:rPr lang="en-US" sz="2400" dirty="0"/>
              <a:t>many Docker images can fill up disk space</a:t>
            </a:r>
          </a:p>
          <a:p>
            <a:pPr defTabSz="8697913" eaLnBrk="0" hangingPunct="0">
              <a:lnSpc>
                <a:spcPct val="120000"/>
              </a:lnSpc>
            </a:pPr>
            <a:endParaRPr lang="en-US" sz="2400" dirty="0"/>
          </a:p>
          <a:p>
            <a:pPr defTabSz="8697913" eaLnBrk="0" hangingPunct="0">
              <a:lnSpc>
                <a:spcPct val="120000"/>
              </a:lnSpc>
            </a:pPr>
            <a:r>
              <a:rPr lang="en-US" sz="2400" dirty="0"/>
              <a:t>Docker users have </a:t>
            </a:r>
            <a:r>
              <a:rPr lang="en-US" sz="2400" dirty="0" err="1"/>
              <a:t>sudo</a:t>
            </a:r>
            <a:r>
              <a:rPr lang="en-US" sz="2400" dirty="0"/>
              <a:t> privilege on the local machine when running containers. Two options:</a:t>
            </a:r>
          </a:p>
          <a:p>
            <a:pPr marL="868363" lvl="1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Require that </a:t>
            </a:r>
            <a:r>
              <a:rPr lang="en-US" sz="2000" dirty="0" err="1"/>
              <a:t>docker</a:t>
            </a:r>
            <a:r>
              <a:rPr lang="en-US" sz="2000" dirty="0"/>
              <a:t> users run containers by invoking </a:t>
            </a:r>
            <a:r>
              <a:rPr lang="en-US" sz="2000" dirty="0" err="1"/>
              <a:t>sudo</a:t>
            </a:r>
            <a:endParaRPr lang="en-US" sz="2000" dirty="0"/>
          </a:p>
          <a:p>
            <a:pPr marL="868363" lvl="1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docker</a:t>
            </a:r>
            <a:r>
              <a:rPr lang="en-US" sz="2000" dirty="0"/>
              <a:t> group - Users have </a:t>
            </a:r>
            <a:r>
              <a:rPr lang="en-US" sz="2000" dirty="0" err="1"/>
              <a:t>sudo</a:t>
            </a:r>
            <a:r>
              <a:rPr lang="en-US" sz="2000" dirty="0"/>
              <a:t> privileges in container, not out</a:t>
            </a:r>
          </a:p>
          <a:p>
            <a:pPr defTabSz="8697913" eaLnBrk="0" hangingPunct="0">
              <a:lnSpc>
                <a:spcPct val="120000"/>
              </a:lnSpc>
            </a:pPr>
            <a:endParaRPr lang="en-US" sz="2400" dirty="0"/>
          </a:p>
          <a:p>
            <a:pPr defTabSz="8697913" eaLnBrk="0" hangingPunct="0">
              <a:lnSpc>
                <a:spcPct val="120000"/>
              </a:lnSpc>
            </a:pPr>
            <a:endParaRPr lang="en-US" sz="2400" dirty="0"/>
          </a:p>
          <a:p>
            <a:pPr defTabSz="8697913" eaLnBrk="0" hangingPunct="0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85074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6BDE2A5-E15A-447A-9463-8091C6E988D3}" type="slidenum">
              <a:rPr lang="en-US" smtClean="0"/>
              <a:pPr>
                <a:defRPr/>
              </a:pPr>
              <a:t>11</a:t>
            </a:fld>
            <a:r>
              <a:rPr lang="en-US"/>
              <a:t> of 35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/>
          <a:lstStyle/>
          <a:p>
            <a:pPr defTabSz="8697913" eaLnBrk="0" hangingPunct="0">
              <a:lnSpc>
                <a:spcPct val="120000"/>
              </a:lnSpc>
            </a:pPr>
            <a:r>
              <a:rPr lang="en-US" sz="2400" dirty="0"/>
              <a:t>Docker is very useful!</a:t>
            </a:r>
          </a:p>
          <a:p>
            <a:pPr lvl="1" defTabSz="8697913" eaLnBrk="0" hangingPunct="0">
              <a:lnSpc>
                <a:spcPct val="120000"/>
              </a:lnSpc>
            </a:pPr>
            <a:r>
              <a:rPr lang="en-US" sz="2000" dirty="0"/>
              <a:t>I use it every day in my research</a:t>
            </a:r>
          </a:p>
          <a:p>
            <a:pPr defTabSz="8697913" eaLnBrk="0" hangingPunct="0">
              <a:lnSpc>
                <a:spcPct val="120000"/>
              </a:lnSpc>
            </a:pPr>
            <a:endParaRPr lang="en-US" sz="2400" dirty="0"/>
          </a:p>
          <a:p>
            <a:pPr defTabSz="8697913" eaLnBrk="0" hangingPunct="0">
              <a:lnSpc>
                <a:spcPct val="120000"/>
              </a:lnSpc>
            </a:pPr>
            <a:r>
              <a:rPr lang="en-US" sz="2400" dirty="0"/>
              <a:t>Highly recommended for people who…</a:t>
            </a:r>
          </a:p>
          <a:p>
            <a:pPr lvl="1" defTabSz="8697913" eaLnBrk="0" hangingPunct="0">
              <a:lnSpc>
                <a:spcPct val="120000"/>
              </a:lnSpc>
            </a:pPr>
            <a:r>
              <a:rPr lang="en-US" sz="2000" dirty="0"/>
              <a:t>Want their code to be easy to run (Docker for </a:t>
            </a:r>
            <a:r>
              <a:rPr lang="en-US" sz="2000" dirty="0" err="1"/>
              <a:t>brg</a:t>
            </a:r>
            <a:r>
              <a:rPr lang="en-US" sz="2000" dirty="0"/>
              <a:t>/</a:t>
            </a:r>
            <a:r>
              <a:rPr lang="en-US" sz="2000" dirty="0" err="1"/>
              <a:t>pymtl</a:t>
            </a:r>
            <a:r>
              <a:rPr lang="en-US" sz="2000" dirty="0"/>
              <a:t>?)</a:t>
            </a:r>
          </a:p>
          <a:p>
            <a:pPr lvl="1" defTabSz="8697913" eaLnBrk="0" hangingPunct="0">
              <a:lnSpc>
                <a:spcPct val="120000"/>
              </a:lnSpc>
            </a:pPr>
            <a:r>
              <a:rPr lang="en-US" sz="2000" dirty="0"/>
              <a:t>Need to install many diverse sets of dependencies (deep learning)</a:t>
            </a:r>
          </a:p>
          <a:p>
            <a:pPr lvl="1" defTabSz="8697913" eaLnBrk="0" hangingPunct="0">
              <a:lnSpc>
                <a:spcPct val="120000"/>
              </a:lnSpc>
            </a:pPr>
            <a:endParaRPr lang="en-US" sz="2000" dirty="0"/>
          </a:p>
          <a:p>
            <a:pPr defTabSz="8697913" eaLnBrk="0" hangingPunct="0">
              <a:lnSpc>
                <a:spcPct val="120000"/>
              </a:lnSpc>
            </a:pPr>
            <a:r>
              <a:rPr lang="en-US" sz="2400" dirty="0"/>
              <a:t>These instructions will be on the CSL wiki and my website</a:t>
            </a:r>
          </a:p>
          <a:p>
            <a:pPr lvl="1" defTabSz="8697913" eaLnBrk="0" hangingPunct="0">
              <a:lnSpc>
                <a:spcPct val="120000"/>
              </a:lnSpc>
            </a:pPr>
            <a:r>
              <a:rPr lang="en-US" sz="2000" dirty="0"/>
              <a:t>www.markbuckler.com/post/docker-use/</a:t>
            </a:r>
          </a:p>
          <a:p>
            <a:pPr defTabSz="8697913" eaLnBrk="0" hangingPunct="0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4388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sentationTitle2010Pri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Footer Placeholder 3"/>
          <p:cNvSpPr txBox="1">
            <a:spLocks/>
          </p:cNvSpPr>
          <p:nvPr/>
        </p:nvSpPr>
        <p:spPr bwMode="auto">
          <a:xfrm>
            <a:off x="2971800" y="6096000"/>
            <a:ext cx="617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45720" bIns="0" anchor="ctr"/>
          <a:lstStyle/>
          <a:p>
            <a:pPr algn="r"/>
            <a:endParaRPr lang="en-US" sz="1400" dirty="0">
              <a:solidFill>
                <a:srgbClr val="ECC4C6"/>
              </a:solidFill>
              <a:latin typeface="Gotham Black" pitchFamily="50" charset="0"/>
              <a:ea typeface="Gotham Black" pitchFamily="50" charset="0"/>
              <a:cs typeface="Gotham Black" pitchFamily="50" charset="0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8837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Modern code is heavily dependent on packages/libraries</a:t>
            </a:r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Installing dependencies can be time consuming, especially if installation instructions are incomplete or wrong</a:t>
            </a:r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Multiple dependency versions can be cumbersome </a:t>
            </a:r>
            <a:endParaRPr lang="en-US" sz="2000" dirty="0"/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Bit rot can break make environments </a:t>
            </a:r>
          </a:p>
          <a:p>
            <a:pPr defTabSz="8697913" eaLnBrk="0" hangingPunct="0">
              <a:lnSpc>
                <a:spcPct val="120000"/>
              </a:lnSpc>
            </a:pPr>
            <a:endParaRPr lang="en-US" sz="2400" dirty="0"/>
          </a:p>
          <a:p>
            <a:pPr marL="0" indent="0" defTabSz="8697913" eaLnBrk="0" hangingPunct="0">
              <a:lnSpc>
                <a:spcPct val="120000"/>
              </a:lnSpc>
              <a:buNone/>
            </a:pPr>
            <a:r>
              <a:rPr lang="en-US" sz="2400" dirty="0"/>
              <a:t>Summary: </a:t>
            </a:r>
          </a:p>
          <a:p>
            <a:pPr marL="0" indent="0" defTabSz="8697913" eaLnBrk="0" hangingPunct="0">
              <a:lnSpc>
                <a:spcPct val="120000"/>
              </a:lnSpc>
              <a:buNone/>
            </a:pPr>
            <a:r>
              <a:rPr lang="en-US" sz="2400" dirty="0"/>
              <a:t>Huge headache for people reproducing research as well as general users and developers</a:t>
            </a:r>
          </a:p>
          <a:p>
            <a:pPr defTabSz="8697913" eaLnBrk="0" hangingPunct="0">
              <a:lnSpc>
                <a:spcPct val="120000"/>
              </a:lnSpc>
            </a:pPr>
            <a:endParaRPr lang="en-US" sz="2400" dirty="0"/>
          </a:p>
          <a:p>
            <a:pPr defTabSz="8697913" eaLnBrk="0" hangingPunct="0">
              <a:lnSpc>
                <a:spcPct val="120000"/>
              </a:lnSpc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6BDE2A5-E15A-447A-9463-8091C6E988D3}" type="slidenum">
              <a:rPr lang="en-US" smtClean="0"/>
              <a:pPr>
                <a:defRPr/>
              </a:pPr>
              <a:t>2</a:t>
            </a:fld>
            <a:r>
              <a:rPr lang="en-US"/>
              <a:t> of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010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=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Users/co-developers can run your code without needing to install dependencies on their machine</a:t>
            </a:r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Users/co-developers can maintain multiple dependency versions on a server without conflicts</a:t>
            </a:r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 defTabSz="8697913" eaLnBrk="0" hangingPunct="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Environments can be “pulled” as simply as cloning from a GitHub repository, and therefore can easily be moved between multiple machines</a:t>
            </a:r>
          </a:p>
          <a:p>
            <a:pPr defTabSz="8697913" eaLnBrk="0" hangingPunct="0">
              <a:lnSpc>
                <a:spcPct val="120000"/>
              </a:lnSpc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6BDE2A5-E15A-447A-9463-8091C6E988D3}" type="slidenum">
              <a:rPr lang="en-US" smtClean="0"/>
              <a:pPr>
                <a:defRPr/>
              </a:pPr>
              <a:t>3</a:t>
            </a:fld>
            <a:r>
              <a:rPr lang="en-US"/>
              <a:t> of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28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6BDE2A5-E15A-447A-9463-8091C6E988D3}" type="slidenum">
              <a:rPr lang="en-US" smtClean="0"/>
              <a:pPr>
                <a:defRPr/>
              </a:pPr>
              <a:t>4</a:t>
            </a:fld>
            <a:r>
              <a:rPr lang="en-US"/>
              <a:t> of 35</a:t>
            </a:r>
            <a:endParaRPr lang="en-US" dirty="0"/>
          </a:p>
        </p:txBody>
      </p:sp>
      <p:pic>
        <p:nvPicPr>
          <p:cNvPr id="2050" name="Picture 2" descr="Contain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0964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rtual machi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9" y="1371600"/>
            <a:ext cx="390027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4748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6BDE2A5-E15A-447A-9463-8091C6E988D3}" type="slidenum">
              <a:rPr lang="en-US" smtClean="0"/>
              <a:pPr>
                <a:defRPr/>
              </a:pPr>
              <a:t>5</a:t>
            </a:fld>
            <a:r>
              <a:rPr lang="en-US"/>
              <a:t> of 35</a:t>
            </a:r>
            <a:endParaRPr lang="en-US" dirty="0"/>
          </a:p>
        </p:txBody>
      </p:sp>
      <p:pic>
        <p:nvPicPr>
          <p:cNvPr id="1026" name="Picture 2" descr="http://www.iconsdb.com/icons/preview/black/text-file-3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407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4133" y="2014311"/>
            <a:ext cx="1188867" cy="114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</a:t>
            </a:r>
          </a:p>
        </p:txBody>
      </p:sp>
      <p:pic>
        <p:nvPicPr>
          <p:cNvPr id="1028" name="Picture 4" descr="https://raw.githubusercontent.com/docker-library/docs/c350af05d3fac7b5c3f6327ac82fe4d990d8729c/docker/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r="11262"/>
          <a:stretch/>
        </p:blipFill>
        <p:spPr bwMode="auto">
          <a:xfrm>
            <a:off x="6329083" y="1843223"/>
            <a:ext cx="1322266" cy="14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64131" y="4187674"/>
            <a:ext cx="1188867" cy="114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cxnSp>
        <p:nvCxnSpPr>
          <p:cNvPr id="7" name="Straight Arrow Connector 6"/>
          <p:cNvCxnSpPr>
            <a:stCxn id="1026" idx="3"/>
            <a:endCxn id="6" idx="1"/>
          </p:cNvCxnSpPr>
          <p:nvPr/>
        </p:nvCxnSpPr>
        <p:spPr>
          <a:xfrm>
            <a:off x="2362200" y="2587474"/>
            <a:ext cx="1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53000" y="2362200"/>
            <a:ext cx="13760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4358565" y="3160637"/>
            <a:ext cx="2" cy="10270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4540" y="144780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27176" y="2191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9172" y="201431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53000" y="2895600"/>
            <a:ext cx="13760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2526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8742" y="14649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Docker Hub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58708" y="3489489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53001" y="4299172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or Deployment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3798124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6BDE2A5-E15A-447A-9463-8091C6E988D3}" type="slidenum">
              <a:rPr lang="en-US" smtClean="0"/>
              <a:pPr>
                <a:defRPr/>
              </a:pPr>
              <a:t>6</a:t>
            </a:fld>
            <a:r>
              <a:rPr lang="en-US"/>
              <a:t> of 35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C48AB-A4A3-40E5-A040-BB7C5237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724715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61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Docker Container: Volumes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6BDE2A5-E15A-447A-9463-8091C6E988D3}" type="slidenum">
              <a:rPr lang="en-US" smtClean="0"/>
              <a:pPr>
                <a:defRPr/>
              </a:pPr>
              <a:t>7</a:t>
            </a:fld>
            <a:r>
              <a:rPr lang="en-US"/>
              <a:t> of 35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/>
          <a:lstStyle/>
          <a:p>
            <a:pPr marL="0" indent="0" defTabSz="8697913" eaLnBrk="0" hangingPunct="0">
              <a:lnSpc>
                <a:spcPct val="120000"/>
              </a:lnSpc>
              <a:buNone/>
            </a:pPr>
            <a:endParaRPr lang="en-US" sz="2400" b="0" dirty="0"/>
          </a:p>
          <a:p>
            <a:pPr marL="0" indent="0" defTabSz="8697913" eaLnBrk="0" hangingPunct="0">
              <a:lnSpc>
                <a:spcPct val="120000"/>
              </a:lnSpc>
              <a:buNone/>
            </a:pPr>
            <a:r>
              <a:rPr lang="en-US" sz="2400" b="0" dirty="0"/>
              <a:t>docker pull </a:t>
            </a:r>
            <a:r>
              <a:rPr lang="en-US" sz="2400" b="0" dirty="0" err="1"/>
              <a:t>mbuckler</a:t>
            </a:r>
            <a:r>
              <a:rPr lang="en-US" sz="2400" b="0" dirty="0"/>
              <a:t>/</a:t>
            </a:r>
            <a:r>
              <a:rPr lang="en-US" sz="2400" b="0" dirty="0" err="1"/>
              <a:t>approx</a:t>
            </a:r>
            <a:r>
              <a:rPr lang="en-US" sz="2400" b="0" dirty="0"/>
              <a:t>-vision</a:t>
            </a:r>
          </a:p>
          <a:p>
            <a:pPr marL="0" indent="0" defTabSz="8697913" eaLnBrk="0" hangingPunct="0">
              <a:lnSpc>
                <a:spcPct val="120000"/>
              </a:lnSpc>
              <a:buNone/>
            </a:pPr>
            <a:endParaRPr lang="en-US" sz="2400" b="0" dirty="0"/>
          </a:p>
          <a:p>
            <a:pPr marL="0" indent="0" defTabSz="8697913" eaLnBrk="0" hangingPunct="0">
              <a:lnSpc>
                <a:spcPct val="120000"/>
              </a:lnSpc>
              <a:buNone/>
            </a:pPr>
            <a:r>
              <a:rPr lang="en-US" sz="2400" b="0" dirty="0" err="1"/>
              <a:t>docker</a:t>
            </a:r>
            <a:r>
              <a:rPr lang="en-US" sz="2400" b="0" dirty="0"/>
              <a:t> run \</a:t>
            </a:r>
          </a:p>
          <a:p>
            <a:pPr marL="0" indent="0" defTabSz="8697913" eaLnBrk="0" hangingPunct="0">
              <a:lnSpc>
                <a:spcPct val="120000"/>
              </a:lnSpc>
              <a:buNone/>
            </a:pPr>
            <a:r>
              <a:rPr lang="en-US" sz="2400" b="0" dirty="0"/>
              <a:t>-v &lt;path to datasets&gt;:/datasets \</a:t>
            </a:r>
          </a:p>
          <a:p>
            <a:pPr marL="0" indent="0" defTabSz="8697913" eaLnBrk="0" hangingPunct="0">
              <a:lnSpc>
                <a:spcPct val="120000"/>
              </a:lnSpc>
              <a:buNone/>
            </a:pPr>
            <a:r>
              <a:rPr lang="en-US" sz="2400" b="0" dirty="0"/>
              <a:t>-v &lt;path to </a:t>
            </a:r>
            <a:r>
              <a:rPr lang="en-US" sz="2400" b="0" dirty="0" err="1"/>
              <a:t>approx</a:t>
            </a:r>
            <a:r>
              <a:rPr lang="en-US" sz="2400" b="0" dirty="0"/>
              <a:t>-vision&gt;:/</a:t>
            </a:r>
            <a:r>
              <a:rPr lang="en-US" sz="2400" b="0" dirty="0" err="1"/>
              <a:t>approx</a:t>
            </a:r>
            <a:r>
              <a:rPr lang="en-US" sz="2400" b="0" dirty="0"/>
              <a:t>-vision \</a:t>
            </a:r>
          </a:p>
          <a:p>
            <a:pPr marL="0" indent="0" defTabSz="8697913" eaLnBrk="0" hangingPunct="0">
              <a:lnSpc>
                <a:spcPct val="120000"/>
              </a:lnSpc>
              <a:buNone/>
            </a:pPr>
            <a:r>
              <a:rPr lang="en-US" sz="2400" b="0" dirty="0"/>
              <a:t>-it </a:t>
            </a:r>
            <a:r>
              <a:rPr lang="en-US" sz="2400" b="0" dirty="0" err="1"/>
              <a:t>mbuckler</a:t>
            </a:r>
            <a:r>
              <a:rPr lang="en-US" sz="2400" b="0" dirty="0"/>
              <a:t>/</a:t>
            </a:r>
            <a:r>
              <a:rPr lang="en-US" sz="2400" b="0" dirty="0" err="1"/>
              <a:t>approx</a:t>
            </a:r>
            <a:r>
              <a:rPr lang="en-US" sz="2400" b="0" dirty="0"/>
              <a:t>-vision \</a:t>
            </a:r>
          </a:p>
          <a:p>
            <a:pPr marL="0" indent="0" defTabSz="8697913" eaLnBrk="0" hangingPunct="0">
              <a:lnSpc>
                <a:spcPct val="120000"/>
              </a:lnSpc>
              <a:buNone/>
            </a:pPr>
            <a:r>
              <a:rPr lang="en-US" sz="2400" b="0" dirty="0"/>
              <a:t>/bin/bash</a:t>
            </a:r>
            <a:endParaRPr lang="en-US" sz="2400" dirty="0"/>
          </a:p>
          <a:p>
            <a:pPr defTabSz="8697913" eaLnBrk="0" hangingPunct="0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71008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GPU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6BDE2A5-E15A-447A-9463-8091C6E988D3}" type="slidenum">
              <a:rPr lang="en-US" smtClean="0"/>
              <a:pPr>
                <a:defRPr/>
              </a:pPr>
              <a:t>8</a:t>
            </a:fld>
            <a:r>
              <a:rPr lang="en-US"/>
              <a:t> of 35</a:t>
            </a:r>
            <a:endParaRPr lang="en-US" dirty="0"/>
          </a:p>
        </p:txBody>
      </p:sp>
      <p:pic>
        <p:nvPicPr>
          <p:cNvPr id="4098" name="Picture 2" descr="nvidia-gpu-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0534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/>
          <a:lstStyle/>
          <a:p>
            <a:pPr defTabSz="8697913" eaLnBrk="0" hangingPunct="0">
              <a:lnSpc>
                <a:spcPct val="120000"/>
              </a:lnSpc>
            </a:pPr>
            <a:r>
              <a:rPr lang="en-US" sz="2400" dirty="0"/>
              <a:t>NVIDIA Docker</a:t>
            </a:r>
          </a:p>
          <a:p>
            <a:pPr defTabSz="8697913" eaLnBrk="0" hangingPunct="0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9660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nellC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CornellCSL</Template>
  <TotalTime>17764</TotalTime>
  <Words>401</Words>
  <Application>Microsoft Office PowerPoint</Application>
  <PresentationFormat>On-screen Show (4:3)</PresentationFormat>
  <Paragraphs>79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Gotham Black</vt:lpstr>
      <vt:lpstr>Palatino Linotype</vt:lpstr>
      <vt:lpstr>Whitney-Bold</vt:lpstr>
      <vt:lpstr>Wingdings</vt:lpstr>
      <vt:lpstr>CornellCSL</vt:lpstr>
      <vt:lpstr>Developing In Docker</vt:lpstr>
      <vt:lpstr>PowerPoint Presentation</vt:lpstr>
      <vt:lpstr>Motivation</vt:lpstr>
      <vt:lpstr>The Solution = Docker</vt:lpstr>
      <vt:lpstr>What is Docker?</vt:lpstr>
      <vt:lpstr>How Do I Use It?</vt:lpstr>
      <vt:lpstr>Writing a Dockerfile</vt:lpstr>
      <vt:lpstr>Running a Docker Container: Volumes</vt:lpstr>
      <vt:lpstr>What About GPU Use?</vt:lpstr>
      <vt:lpstr>What About X Windows (GUIs)?</vt:lpstr>
      <vt:lpstr>Docker Downsides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Saugata Ghose</dc:creator>
  <cp:lastModifiedBy>Mark Buckler</cp:lastModifiedBy>
  <cp:revision>1400</cp:revision>
  <dcterms:created xsi:type="dcterms:W3CDTF">2012-06-14T14:21:13Z</dcterms:created>
  <dcterms:modified xsi:type="dcterms:W3CDTF">2017-09-07T22:31:41Z</dcterms:modified>
</cp:coreProperties>
</file>