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8" r:id="rId2"/>
    <p:sldId id="259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6" r:id="rId12"/>
    <p:sldId id="395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7" r:id="rId23"/>
    <p:sldId id="406" r:id="rId24"/>
    <p:sldId id="408" r:id="rId25"/>
    <p:sldId id="409" r:id="rId26"/>
    <p:sldId id="410" r:id="rId27"/>
    <p:sldId id="411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2F2E8"/>
    <a:srgbClr val="385D8A"/>
    <a:srgbClr val="BFBFBF"/>
    <a:srgbClr val="F0F8FA"/>
    <a:srgbClr val="CA6008"/>
    <a:srgbClr val="F0720A"/>
    <a:srgbClr val="E16B09"/>
    <a:srgbClr val="F68222"/>
    <a:srgbClr val="F57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3913" autoAdjust="0"/>
  </p:normalViewPr>
  <p:slideViewPr>
    <p:cSldViewPr>
      <p:cViewPr varScale="1">
        <p:scale>
          <a:sx n="79" d="100"/>
          <a:sy n="79" d="100"/>
        </p:scale>
        <p:origin x="162" y="7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01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1B1D7-05F0-584A-9F40-A0B21DFAD573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2FA7C-C7E0-1848-A8C0-7A975CF120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0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58440B53-8CAD-4664-83B2-8A6264A70EED}" type="datetimeFigureOut">
              <a:rPr lang="en-US"/>
              <a:pPr>
                <a:defRPr/>
              </a:pPr>
              <a:t>3/4/2018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33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Criticality</a:t>
            </a:r>
            <a:r>
              <a:rPr lang="en-US" baseline="0" dirty="0"/>
              <a:t> to be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80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https://www.greyb.com/4-cases-examiner-found-ridiculously-awesome-prior-art/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12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3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13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5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5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31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20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5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49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6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11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38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05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99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30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52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12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50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52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8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6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36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07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29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54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4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35CFFB97-D4E5-4D33-9837-A192F44559EB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8E3AA11-1BAC-4A1E-BCEB-749EFB840255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0"/>
            <a:ext cx="2057400" cy="51054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38199"/>
            <a:ext cx="6629400" cy="5105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6497F678-2A94-4641-8EBF-B4519E8A64ED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001000" cy="1825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86BDE2A5-E15A-447A-9463-8091C6E988D3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8175"/>
            <a:ext cx="530225" cy="541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5534025"/>
            <a:ext cx="8077200" cy="528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3775" y="638175"/>
            <a:ext cx="530225" cy="541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 rot="5400000">
            <a:off x="-1891506" y="3061494"/>
            <a:ext cx="4892675" cy="46037"/>
          </a:xfrm>
          <a:prstGeom prst="rect">
            <a:avLst/>
          </a:prstGeom>
          <a:solidFill>
            <a:srgbClr val="DD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6143625" y="3062288"/>
            <a:ext cx="4891087" cy="46038"/>
          </a:xfrm>
          <a:prstGeom prst="rect">
            <a:avLst/>
          </a:prstGeom>
          <a:solidFill>
            <a:srgbClr val="DD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225" y="5487988"/>
            <a:ext cx="8074025" cy="46037"/>
          </a:xfrm>
          <a:prstGeom prst="rect">
            <a:avLst/>
          </a:prstGeom>
          <a:solidFill>
            <a:srgbClr val="DD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85800"/>
            <a:ext cx="7772400" cy="4800600"/>
          </a:xfrm>
        </p:spPr>
        <p:txBody>
          <a:bodyPr anchorCtr="1"/>
          <a:lstStyle>
            <a:lvl1pPr algn="ct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4572000"/>
            <a:ext cx="7772400" cy="825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A3ABFB84-B8A1-47E0-B65C-8978DB4CCE25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078B523F-4EF9-45CF-8020-5D8ACE03B604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43449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344988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34657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3465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1BABDFC1-A06E-46FD-AC3A-EC691EC23EDA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F8DE143E-6FF4-466A-AFC7-626D3D3B4635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FC6F663-7530-44DA-9211-2BA4F16FF263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3313113" cy="1143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199"/>
            <a:ext cx="5416550" cy="51054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981200"/>
            <a:ext cx="3313113" cy="3962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6002747F-BC4C-4B27-A0C1-D2FD7BD33C91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720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81000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387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C483ED7D-3C2C-41E3-9809-249F83C0130D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rgbClr val="F2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7" name="Picture 14" descr="PresentationFooter2010Print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64250"/>
            <a:ext cx="9144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0953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9763"/>
            <a:ext cx="9144000" cy="46037"/>
          </a:xfrm>
          <a:prstGeom prst="rect">
            <a:avLst/>
          </a:prstGeom>
          <a:solidFill>
            <a:srgbClr val="DD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82563"/>
            <a:ext cx="8001000" cy="381000"/>
          </a:xfrm>
          <a:prstGeom prst="rect">
            <a:avLst/>
          </a:prstGeom>
        </p:spPr>
        <p:txBody>
          <a:bodyPr vert="horz" lIns="45720" tIns="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838200"/>
            <a:ext cx="8839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629400"/>
            <a:ext cx="1371600" cy="228600"/>
          </a:xfrm>
          <a:prstGeom prst="rect">
            <a:avLst/>
          </a:prstGeom>
        </p:spPr>
        <p:txBody>
          <a:bodyPr vert="horz" lIns="45720" tIns="0" rIns="4572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rgbClr val="E09EA1"/>
                </a:solidFill>
                <a:latin typeface="Gotham Black" pitchFamily="50" charset="0"/>
                <a:cs typeface="Gotham Black" pitchFamily="50" charset="0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3C3A12A9-869C-486D-9AE0-DB03946F4A9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15</a:t>
            </a:r>
          </a:p>
        </p:txBody>
      </p:sp>
      <p:pic>
        <p:nvPicPr>
          <p:cNvPr id="1034" name="Picture 11" descr="csllogo_black_red_100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83563" y="201613"/>
            <a:ext cx="8874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6" r:id="rId2"/>
    <p:sldLayoutId id="214748395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 cap="small">
          <a:solidFill>
            <a:schemeClr val="tx1"/>
          </a:solidFill>
          <a:latin typeface="Whitney-Bold" pitchFamily="2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Whitney-Bold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Whitney-Bold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Whitney-Bold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Whitney-Bold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Whitney-Bold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Whitney-Bold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Whitney-Bold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Whitney-Bold" pitchFamily="2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rgbClr val="B31B1B"/>
          </a:solidFill>
          <a:latin typeface="Palatino Linotype" pitchFamily="18" charset="0"/>
          <a:ea typeface="+mn-ea"/>
          <a:cs typeface="+mn-cs"/>
        </a:defRPr>
      </a:lvl1pPr>
      <a:lvl2pPr marL="639763" indent="-228600" algn="l" rtl="0" eaLnBrk="1" fontAlgn="base" hangingPunct="1">
        <a:spcBef>
          <a:spcPts val="400"/>
        </a:spcBef>
        <a:spcAft>
          <a:spcPct val="0"/>
        </a:spcAft>
        <a:buFont typeface="Arial" charset="0"/>
        <a:buChar char="•"/>
        <a:defRPr sz="2800" kern="1200">
          <a:solidFill>
            <a:srgbClr val="5F5F5F"/>
          </a:solidFill>
          <a:latin typeface="Palatino Linotype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ts val="300"/>
        </a:spcBef>
        <a:spcAft>
          <a:spcPct val="0"/>
        </a:spcAft>
        <a:buFont typeface="Palatino Linotype" pitchFamily="18" charset="0"/>
        <a:buChar char="»"/>
        <a:defRPr sz="2400" kern="1200">
          <a:solidFill>
            <a:srgbClr val="5F5F5F"/>
          </a:solidFill>
          <a:latin typeface="Palatino Linotype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F5F5F"/>
          </a:solidFill>
          <a:latin typeface="Palatino Linotype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rgbClr val="5F5F5F"/>
          </a:solidFill>
          <a:latin typeface="Palatino Linotyp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 descr="PresentationTitle2010Pri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7494"/>
            <a:ext cx="9269279" cy="695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1444625"/>
            <a:ext cx="9144000" cy="206057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Patenting in Academia </a:t>
            </a:r>
            <a:br>
              <a:rPr lang="en-US" sz="4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and Industry</a:t>
            </a:r>
            <a:endParaRPr lang="en-US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16" name="Subtitle 8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8229600" cy="1524000"/>
          </a:xfrm>
        </p:spPr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Mark Buckler</a:t>
            </a:r>
            <a:endParaRPr lang="en-US" sz="1800" b="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8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0" dirty="0">
                <a:solidFill>
                  <a:schemeClr val="bg1">
                    <a:lumMod val="95000"/>
                  </a:schemeClr>
                </a:solidFill>
              </a:rPr>
              <a:t>March 4, 2018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7136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What can be patented?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A patentable idea must have all of the following properties:</a:t>
            </a:r>
          </a:p>
          <a:p>
            <a:pPr lvl="1"/>
            <a:r>
              <a:rPr lang="en-US" sz="2000" dirty="0">
                <a:latin typeface="Palatino Linotype" charset="0"/>
              </a:rPr>
              <a:t>Non-abstract</a:t>
            </a:r>
          </a:p>
          <a:p>
            <a:pPr lvl="1"/>
            <a:r>
              <a:rPr lang="en-US" sz="2000" dirty="0">
                <a:latin typeface="Palatino Linotype" charset="0"/>
              </a:rPr>
              <a:t>Man-made</a:t>
            </a:r>
          </a:p>
          <a:p>
            <a:pPr lvl="1"/>
            <a:r>
              <a:rPr lang="en-US" sz="2000" b="1" dirty="0">
                <a:latin typeface="Palatino Linotype" charset="0"/>
              </a:rPr>
              <a:t>Novel</a:t>
            </a:r>
          </a:p>
          <a:p>
            <a:pPr lvl="1"/>
            <a:r>
              <a:rPr lang="en-US" sz="2000" dirty="0">
                <a:latin typeface="Palatino Linotype" charset="0"/>
              </a:rPr>
              <a:t>Non-obvious</a:t>
            </a:r>
            <a:endParaRPr lang="en-US" sz="1600" dirty="0">
              <a:latin typeface="Palatino Linotype" charset="0"/>
            </a:endParaRPr>
          </a:p>
          <a:p>
            <a:pPr lvl="1"/>
            <a:r>
              <a:rPr lang="en-US" sz="2000" dirty="0">
                <a:latin typeface="Palatino Linotype" charset="0"/>
              </a:rPr>
              <a:t>Useful</a:t>
            </a:r>
          </a:p>
        </p:txBody>
      </p:sp>
      <p:pic>
        <p:nvPicPr>
          <p:cNvPr id="4098" name="Picture 2" descr="finding-prior-art-in-unusual-source">
            <a:extLst>
              <a:ext uri="{FF2B5EF4-FFF2-40B4-BE49-F238E27FC236}">
                <a16:creationId xmlns:a16="http://schemas.microsoft.com/office/drawing/2014/main" id="{E8185ED7-424C-44DB-9E56-2978135E0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82" y="3202115"/>
            <a:ext cx="2567465" cy="266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nding-prior-art-in-unusual-source">
            <a:extLst>
              <a:ext uri="{FF2B5EF4-FFF2-40B4-BE49-F238E27FC236}">
                <a16:creationId xmlns:a16="http://schemas.microsoft.com/office/drawing/2014/main" id="{6C75FD22-BC2B-4FC4-8681-FDCD315A9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" r="6535"/>
          <a:stretch/>
        </p:blipFill>
        <p:spPr bwMode="auto">
          <a:xfrm>
            <a:off x="3320794" y="2016887"/>
            <a:ext cx="5486401" cy="384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2489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What can be patented?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A patentable idea must have all of the following properties:</a:t>
            </a:r>
          </a:p>
          <a:p>
            <a:pPr lvl="1"/>
            <a:r>
              <a:rPr lang="en-US" sz="2000" dirty="0">
                <a:latin typeface="Palatino Linotype" charset="0"/>
              </a:rPr>
              <a:t>Non-abstract</a:t>
            </a:r>
          </a:p>
          <a:p>
            <a:pPr lvl="1"/>
            <a:r>
              <a:rPr lang="en-US" sz="2000" dirty="0">
                <a:latin typeface="Palatino Linotype" charset="0"/>
              </a:rPr>
              <a:t>Man-made</a:t>
            </a:r>
          </a:p>
          <a:p>
            <a:pPr lvl="1"/>
            <a:r>
              <a:rPr lang="en-US" sz="2000" dirty="0">
                <a:latin typeface="Palatino Linotype" charset="0"/>
              </a:rPr>
              <a:t>Novel</a:t>
            </a:r>
          </a:p>
          <a:p>
            <a:pPr lvl="1"/>
            <a:r>
              <a:rPr lang="en-US" sz="2000" b="1" dirty="0">
                <a:latin typeface="Palatino Linotype" charset="0"/>
              </a:rPr>
              <a:t>Non-obvious</a:t>
            </a:r>
            <a:endParaRPr lang="en-US" sz="1600" b="1" dirty="0">
              <a:latin typeface="Palatino Linotype" charset="0"/>
            </a:endParaRPr>
          </a:p>
          <a:p>
            <a:pPr lvl="1"/>
            <a:r>
              <a:rPr lang="en-US" sz="2000" dirty="0">
                <a:latin typeface="Palatino Linotype" charset="0"/>
              </a:rPr>
              <a:t>Useful</a:t>
            </a:r>
          </a:p>
        </p:txBody>
      </p:sp>
      <p:pic>
        <p:nvPicPr>
          <p:cNvPr id="1030" name="Picture 6" descr="Image result for cake">
            <a:extLst>
              <a:ext uri="{FF2B5EF4-FFF2-40B4-BE49-F238E27FC236}">
                <a16:creationId xmlns:a16="http://schemas.microsoft.com/office/drawing/2014/main" id="{DB03F75B-39DD-4CED-AB96-60CB43F8B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b="14444"/>
          <a:stretch/>
        </p:blipFill>
        <p:spPr bwMode="auto">
          <a:xfrm>
            <a:off x="3124200" y="1447800"/>
            <a:ext cx="3348487" cy="2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083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What can be patented?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A patentable idea must have all of the following properties:</a:t>
            </a:r>
          </a:p>
          <a:p>
            <a:pPr lvl="1"/>
            <a:r>
              <a:rPr lang="en-US" sz="2000" dirty="0">
                <a:latin typeface="Palatino Linotype" charset="0"/>
              </a:rPr>
              <a:t>Non-abstract</a:t>
            </a:r>
          </a:p>
          <a:p>
            <a:pPr lvl="1"/>
            <a:r>
              <a:rPr lang="en-US" sz="2000" dirty="0">
                <a:latin typeface="Palatino Linotype" charset="0"/>
              </a:rPr>
              <a:t>Man-made</a:t>
            </a:r>
          </a:p>
          <a:p>
            <a:pPr lvl="1"/>
            <a:r>
              <a:rPr lang="en-US" sz="2000" dirty="0">
                <a:latin typeface="Palatino Linotype" charset="0"/>
              </a:rPr>
              <a:t>Novel</a:t>
            </a:r>
          </a:p>
          <a:p>
            <a:pPr lvl="1"/>
            <a:r>
              <a:rPr lang="en-US" sz="2000" dirty="0">
                <a:latin typeface="Palatino Linotype" charset="0"/>
              </a:rPr>
              <a:t>Non-obvious</a:t>
            </a:r>
            <a:endParaRPr lang="en-US" sz="1600" dirty="0">
              <a:latin typeface="Palatino Linotype" charset="0"/>
            </a:endParaRPr>
          </a:p>
          <a:p>
            <a:pPr lvl="1"/>
            <a:r>
              <a:rPr lang="en-US" sz="2000" b="1" dirty="0">
                <a:latin typeface="Palatino Linotype" charset="0"/>
              </a:rPr>
              <a:t>Useful</a:t>
            </a:r>
          </a:p>
        </p:txBody>
      </p:sp>
      <p:pic>
        <p:nvPicPr>
          <p:cNvPr id="5122" name="Picture 2" descr="https://www.oddee.com/wp-content/uploads/_media/imgs/articles2/a96675_a445_motorized_ice_cream_cone.jpg">
            <a:extLst>
              <a:ext uri="{FF2B5EF4-FFF2-40B4-BE49-F238E27FC236}">
                <a16:creationId xmlns:a16="http://schemas.microsoft.com/office/drawing/2014/main" id="{D3892BC7-E92B-44C2-ADC2-8F59E564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686" y="1787779"/>
            <a:ext cx="5200650" cy="40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5838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If I don’t own the patent, why bother?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In either a company or a university, they NEED you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Industry</a:t>
            </a:r>
          </a:p>
          <a:p>
            <a:pPr lvl="1"/>
            <a:r>
              <a:rPr lang="en-US" sz="2000" dirty="0">
                <a:latin typeface="Palatino Linotype" charset="0"/>
              </a:rPr>
              <a:t>Patents can be a replacement for publishing (useful for visa)</a:t>
            </a:r>
          </a:p>
          <a:p>
            <a:pPr lvl="1"/>
            <a:r>
              <a:rPr lang="en-US" sz="2000" dirty="0">
                <a:latin typeface="Palatino Linotype" charset="0"/>
              </a:rPr>
              <a:t>Cash bonuses for having an IDF approved and eventual issued patent</a:t>
            </a:r>
          </a:p>
          <a:p>
            <a:pPr lvl="1"/>
            <a:endParaRPr lang="en-US" sz="20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Academia</a:t>
            </a:r>
          </a:p>
          <a:p>
            <a:pPr lvl="1"/>
            <a:r>
              <a:rPr lang="en-US" sz="2000" dirty="0">
                <a:latin typeface="Palatino Linotype" charset="0"/>
              </a:rPr>
              <a:t>Possible influence over who uses the patent</a:t>
            </a:r>
          </a:p>
          <a:p>
            <a:pPr lvl="1"/>
            <a:r>
              <a:rPr lang="en-US" sz="2000" dirty="0">
                <a:latin typeface="Palatino Linotype" charset="0"/>
              </a:rPr>
              <a:t>Personal share of licensing fees</a:t>
            </a:r>
          </a:p>
          <a:p>
            <a:pPr lvl="2"/>
            <a:r>
              <a:rPr lang="en-US" sz="1600" dirty="0">
                <a:latin typeface="Palatino Linotype" charset="0"/>
              </a:rPr>
              <a:t>Cornell: 1/3 Inventor(s), 1/3 CTL, 1/3 Department</a:t>
            </a:r>
          </a:p>
        </p:txBody>
      </p:sp>
    </p:spTree>
    <p:extLst>
      <p:ext uri="{BB962C8B-B14F-4D97-AF65-F5344CB8AC3E}">
        <p14:creationId xmlns:p14="http://schemas.microsoft.com/office/powerpoint/2010/main" val="45299170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Should I file a provisional application?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Provisional applications are inexpensive, free-form, and last for a year 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Personal:</a:t>
            </a:r>
          </a:p>
          <a:p>
            <a:pPr lvl="1"/>
            <a:r>
              <a:rPr lang="en-US" sz="2000" dirty="0">
                <a:latin typeface="Palatino Linotype" charset="0"/>
              </a:rPr>
              <a:t>If you aren’t under a Confidential Information and Inventions Assignment Agreement (CIIAA) then its probably worth it!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In an organization:</a:t>
            </a:r>
            <a:endParaRPr lang="en-US" sz="1600" dirty="0">
              <a:latin typeface="Palatino Linotype" charset="0"/>
            </a:endParaRPr>
          </a:p>
          <a:p>
            <a:pPr lvl="1"/>
            <a:r>
              <a:rPr lang="en-US" sz="2000" dirty="0">
                <a:latin typeface="Palatino Linotype" charset="0"/>
              </a:rPr>
              <a:t>Gets the filing date started before making claims</a:t>
            </a:r>
          </a:p>
        </p:txBody>
      </p:sp>
    </p:spTree>
    <p:extLst>
      <p:ext uri="{BB962C8B-B14F-4D97-AF65-F5344CB8AC3E}">
        <p14:creationId xmlns:p14="http://schemas.microsoft.com/office/powerpoint/2010/main" val="14632427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When should I file?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ASAP! A good choice is right after conference submission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The US</a:t>
            </a:r>
          </a:p>
          <a:p>
            <a:pPr lvl="1"/>
            <a:r>
              <a:rPr lang="en-US" sz="2000" dirty="0">
                <a:latin typeface="Palatino Linotype" charset="0"/>
              </a:rPr>
              <a:t>A “first-inventor-to-file” country as of 2013</a:t>
            </a:r>
          </a:p>
          <a:p>
            <a:pPr lvl="1"/>
            <a:r>
              <a:rPr lang="en-US" sz="2000" dirty="0">
                <a:latin typeface="Palatino Linotype" charset="0"/>
              </a:rPr>
              <a:t>One year grace period after publishing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Other countries</a:t>
            </a:r>
          </a:p>
          <a:p>
            <a:pPr lvl="1"/>
            <a:r>
              <a:rPr lang="en-US" sz="2000" dirty="0">
                <a:latin typeface="Palatino Linotype" charset="0"/>
              </a:rPr>
              <a:t>No such thing as an international patent (IPCU)</a:t>
            </a:r>
          </a:p>
          <a:p>
            <a:pPr lvl="1"/>
            <a:r>
              <a:rPr lang="en-US" sz="2000" dirty="0">
                <a:latin typeface="Palatino Linotype" charset="0"/>
              </a:rPr>
              <a:t>Some are “first-to-invent” and others “first-to-file”</a:t>
            </a:r>
          </a:p>
          <a:p>
            <a:pPr lvl="1"/>
            <a:r>
              <a:rPr lang="en-US" sz="2000" dirty="0">
                <a:latin typeface="Palatino Linotype" charset="0"/>
              </a:rPr>
              <a:t>Most others have no grace period</a:t>
            </a:r>
          </a:p>
          <a:p>
            <a:pPr lvl="1"/>
            <a:endParaRPr lang="en-US" sz="2400" dirty="0">
              <a:latin typeface="Palatino Linotype" charset="0"/>
            </a:endParaRPr>
          </a:p>
          <a:p>
            <a:endParaRPr lang="en-US" sz="2400" dirty="0">
              <a:latin typeface="Palatino Linotype" charset="0"/>
            </a:endParaRPr>
          </a:p>
          <a:p>
            <a:pPr lvl="1"/>
            <a:endParaRPr lang="en-US" sz="20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995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Ok you want to file. Now 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The Invention Disclosure Form (IDF)</a:t>
            </a:r>
            <a:endParaRPr lang="en-US" sz="2000" dirty="0">
              <a:latin typeface="Palatino Linotype" charset="0"/>
            </a:endParaRPr>
          </a:p>
          <a:p>
            <a:pPr marL="868363" lvl="1" indent="-457200">
              <a:buFont typeface="+mj-lt"/>
              <a:buAutoNum type="arabicPeriod"/>
            </a:pPr>
            <a:r>
              <a:rPr lang="en-US" sz="2000" dirty="0">
                <a:latin typeface="Palatino Linotype" charset="0"/>
              </a:rPr>
              <a:t>Who are the inventors?</a:t>
            </a:r>
          </a:p>
          <a:p>
            <a:pPr marL="868363" lvl="1" indent="-457200">
              <a:buFont typeface="+mj-lt"/>
              <a:buAutoNum type="arabicPeriod"/>
            </a:pPr>
            <a:r>
              <a:rPr lang="en-US" sz="2000" dirty="0">
                <a:latin typeface="Palatino Linotype" charset="0"/>
              </a:rPr>
              <a:t>What problem does the invention solve?</a:t>
            </a:r>
          </a:p>
          <a:p>
            <a:pPr marL="868363" lvl="1" indent="-457200">
              <a:buFont typeface="+mj-lt"/>
              <a:buAutoNum type="arabicPeriod"/>
            </a:pPr>
            <a:r>
              <a:rPr lang="en-US" sz="2000" dirty="0">
                <a:latin typeface="Palatino Linotype" charset="0"/>
              </a:rPr>
              <a:t>What prior art are you aware of?</a:t>
            </a:r>
          </a:p>
          <a:p>
            <a:pPr marL="868363" lvl="1" indent="-457200">
              <a:buFont typeface="+mj-lt"/>
              <a:buAutoNum type="arabicPeriod"/>
            </a:pPr>
            <a:r>
              <a:rPr lang="en-US" sz="2000" dirty="0">
                <a:latin typeface="Palatino Linotype" charset="0"/>
              </a:rPr>
              <a:t>What competitors are you aware of?</a:t>
            </a:r>
          </a:p>
          <a:p>
            <a:pPr marL="868363" lvl="1" indent="-457200">
              <a:buFont typeface="+mj-lt"/>
              <a:buAutoNum type="arabicPeriod"/>
            </a:pPr>
            <a:r>
              <a:rPr lang="en-US" sz="2000" dirty="0">
                <a:latin typeface="Palatino Linotype" charset="0"/>
              </a:rPr>
              <a:t>What are the unique features of the invention?</a:t>
            </a:r>
          </a:p>
          <a:p>
            <a:pPr marL="868363" lvl="1" indent="-457200">
              <a:buFont typeface="+mj-lt"/>
              <a:buAutoNum type="arabicPeriod"/>
            </a:pPr>
            <a:r>
              <a:rPr lang="en-US" sz="2000" dirty="0">
                <a:latin typeface="Palatino Linotype" charset="0"/>
              </a:rPr>
              <a:t>How does the invention work?</a:t>
            </a:r>
          </a:p>
          <a:p>
            <a:pPr marL="868363" lvl="1" indent="-457200">
              <a:buFont typeface="+mj-lt"/>
              <a:buAutoNum type="arabicPeriod"/>
            </a:pPr>
            <a:r>
              <a:rPr lang="en-US" sz="2000" dirty="0">
                <a:latin typeface="Palatino Linotype" charset="0"/>
              </a:rPr>
              <a:t>Are there any alternative versions of the invention?</a:t>
            </a:r>
          </a:p>
          <a:p>
            <a:pPr marL="868363" lvl="1" indent="-457200">
              <a:buFont typeface="+mj-lt"/>
              <a:buAutoNum type="arabicPeriod"/>
            </a:pPr>
            <a:r>
              <a:rPr lang="en-US" sz="2000" dirty="0">
                <a:latin typeface="Palatino Linotype" charset="0"/>
              </a:rPr>
              <a:t>How could the invention be used?</a:t>
            </a:r>
          </a:p>
          <a:p>
            <a:pPr marL="868363" lvl="1" indent="-457200">
              <a:buFont typeface="+mj-lt"/>
              <a:buAutoNum type="arabicPeriod"/>
            </a:pPr>
            <a:r>
              <a:rPr lang="en-US" sz="2000" dirty="0">
                <a:latin typeface="Palatino Linotype" charset="0"/>
              </a:rPr>
              <a:t>How can the use of this invention be detected?</a:t>
            </a:r>
          </a:p>
          <a:p>
            <a:pPr marL="868363" lvl="1" indent="-457200">
              <a:buFont typeface="+mj-lt"/>
              <a:buAutoNum type="arabicPeriod"/>
            </a:pPr>
            <a:r>
              <a:rPr lang="en-US" sz="2000" dirty="0">
                <a:latin typeface="Palatino Linotype" charset="0"/>
              </a:rPr>
              <a:t>Who might want to purchase or license the potential patent?</a:t>
            </a:r>
          </a:p>
        </p:txBody>
      </p:sp>
    </p:spTree>
    <p:extLst>
      <p:ext uri="{BB962C8B-B14F-4D97-AF65-F5344CB8AC3E}">
        <p14:creationId xmlns:p14="http://schemas.microsoft.com/office/powerpoint/2010/main" val="18614458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Who are the inventors?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i="1" dirty="0">
                <a:latin typeface="Palatino Linotype" charset="0"/>
              </a:rPr>
              <a:t>Author:</a:t>
            </a:r>
            <a:r>
              <a:rPr lang="en-US" sz="2400" dirty="0">
                <a:latin typeface="Palatino Linotype" charset="0"/>
              </a:rPr>
              <a:t> Person who made important contributions (building prototypes, testing, writing)</a:t>
            </a:r>
          </a:p>
          <a:p>
            <a:r>
              <a:rPr lang="en-US" sz="2400" i="1" dirty="0">
                <a:latin typeface="Palatino Linotype" charset="0"/>
              </a:rPr>
              <a:t>Inventor:</a:t>
            </a:r>
            <a:r>
              <a:rPr lang="en-US" sz="2400" dirty="0">
                <a:latin typeface="Palatino Linotype" charset="0"/>
              </a:rPr>
              <a:t> Person who conceives of an original, useful, and non-obvious idea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Use best judgement to consider if any of your collaborators co-conceived the idea with you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Be careful! Patents have been invalidated before for incorrect inventor lists.</a:t>
            </a:r>
            <a:endParaRPr lang="en-US" sz="20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883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What problem does the invention solve?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Think about this like the </a:t>
            </a:r>
            <a:r>
              <a:rPr lang="en-US" sz="2400" i="1" dirty="0">
                <a:latin typeface="Palatino Linotype" charset="0"/>
              </a:rPr>
              <a:t>Motivation + Background </a:t>
            </a:r>
            <a:r>
              <a:rPr lang="en-US" sz="2400" dirty="0">
                <a:latin typeface="Palatino Linotype" charset="0"/>
              </a:rPr>
              <a:t>sections of a paper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Background: Set the stage. What is the state of your field like?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Motivation: Why was the invention created? Why are people worse off without your invention?</a:t>
            </a:r>
          </a:p>
          <a:p>
            <a:endParaRPr lang="en-US" sz="24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5314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What prior art are you aware of?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Think about this like the </a:t>
            </a:r>
            <a:r>
              <a:rPr lang="en-US" sz="2400" i="1" dirty="0">
                <a:latin typeface="Palatino Linotype" charset="0"/>
              </a:rPr>
              <a:t>Related Work </a:t>
            </a:r>
            <a:r>
              <a:rPr lang="en-US" sz="2400" dirty="0">
                <a:latin typeface="Palatino Linotype" charset="0"/>
              </a:rPr>
              <a:t>section of a paper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Prior art includes any patents, papers, documentation, or other published information</a:t>
            </a:r>
          </a:p>
          <a:p>
            <a:endParaRPr lang="en-US" sz="2400" dirty="0">
              <a:latin typeface="Palatino Linotype" charset="0"/>
            </a:endParaRPr>
          </a:p>
          <a:p>
            <a:endParaRPr lang="en-US" sz="24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0729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sentationTitle2010Pri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Footer Placeholder 3"/>
          <p:cNvSpPr txBox="1">
            <a:spLocks/>
          </p:cNvSpPr>
          <p:nvPr/>
        </p:nvSpPr>
        <p:spPr bwMode="auto">
          <a:xfrm>
            <a:off x="2971800" y="6096000"/>
            <a:ext cx="617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0" rIns="45720" bIns="0" anchor="ctr"/>
          <a:lstStyle/>
          <a:p>
            <a:pPr algn="r"/>
            <a:endParaRPr lang="en-US" sz="1400" dirty="0">
              <a:solidFill>
                <a:srgbClr val="ECC4C6"/>
              </a:solidFill>
              <a:latin typeface="Gotham Black" pitchFamily="50" charset="0"/>
              <a:ea typeface="Gotham Black" pitchFamily="50" charset="0"/>
              <a:cs typeface="Gotham Black" pitchFamily="50" charset="0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88379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What competitors are you aware of?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Who else (people, research groups, companies, universities) is working on the same problems that you are?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What competing inventions or full products are you aware of? 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What flaws do these competitors have that necessitate a better solution?</a:t>
            </a:r>
          </a:p>
          <a:p>
            <a:endParaRPr lang="en-US" sz="2400" dirty="0">
              <a:latin typeface="Palatino Linotype" charset="0"/>
            </a:endParaRPr>
          </a:p>
          <a:p>
            <a:endParaRPr lang="en-US" sz="24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122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What are the unique features of the invention?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Think about this like the </a:t>
            </a:r>
            <a:r>
              <a:rPr lang="en-US" sz="2400" i="1" dirty="0">
                <a:latin typeface="Palatino Linotype" charset="0"/>
              </a:rPr>
              <a:t>Contributions</a:t>
            </a:r>
            <a:r>
              <a:rPr lang="en-US" sz="2400" dirty="0">
                <a:latin typeface="Palatino Linotype" charset="0"/>
              </a:rPr>
              <a:t> section of a paper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This is where you put the big sales pitch for your invention. Stress why your differences represent a competitive advantage</a:t>
            </a:r>
          </a:p>
          <a:p>
            <a:endParaRPr lang="en-US" sz="2400" dirty="0">
              <a:latin typeface="Palatino Linotype" charset="0"/>
            </a:endParaRPr>
          </a:p>
          <a:p>
            <a:endParaRPr lang="en-US" sz="24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687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What are the unique features of the invention?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Think about this like the </a:t>
            </a:r>
            <a:r>
              <a:rPr lang="en-US" sz="2400" i="1" dirty="0">
                <a:latin typeface="Palatino Linotype" charset="0"/>
              </a:rPr>
              <a:t>Contributions</a:t>
            </a:r>
            <a:r>
              <a:rPr lang="en-US" sz="2400" dirty="0">
                <a:latin typeface="Palatino Linotype" charset="0"/>
              </a:rPr>
              <a:t> section of a paper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This is where you put the big sales pitch for your invention. Stress why your differences represent a competitive advantage</a:t>
            </a:r>
          </a:p>
          <a:p>
            <a:endParaRPr lang="en-US" sz="2400" dirty="0">
              <a:latin typeface="Palatino Linotype" charset="0"/>
            </a:endParaRPr>
          </a:p>
          <a:p>
            <a:endParaRPr lang="en-US" sz="24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4918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How does the invention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The most complex section of the IDF… Try to focus on clarity for a non-expert reader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Use pictures whenever possible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Consider adding in a jargon glossary</a:t>
            </a:r>
          </a:p>
          <a:p>
            <a:endParaRPr lang="en-US" sz="2400" dirty="0">
              <a:latin typeface="Palatino Linotype" charset="0"/>
            </a:endParaRPr>
          </a:p>
          <a:p>
            <a:endParaRPr lang="en-US" sz="24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3904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Are there any alternative versions?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Your prototype represents only one possible choice for each design decision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Explain the entire design space to ensure broad claims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Include versions which you consider inferior!</a:t>
            </a:r>
          </a:p>
          <a:p>
            <a:endParaRPr lang="en-US" sz="2400" dirty="0">
              <a:latin typeface="Palatino Linotype" charset="0"/>
            </a:endParaRPr>
          </a:p>
          <a:p>
            <a:endParaRPr lang="en-US" sz="24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2883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How can the use of this invention be detected?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Part of a patent’s value is how easy the invention can be detected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Consider general forensic methods in your field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If its too hard to detect use, your organization may prefer to protect your invention as a Trade Secret</a:t>
            </a:r>
          </a:p>
          <a:p>
            <a:endParaRPr lang="en-US" sz="2400" dirty="0">
              <a:latin typeface="Palatino Linotype" charset="0"/>
            </a:endParaRPr>
          </a:p>
          <a:p>
            <a:endParaRPr lang="en-US" sz="24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6439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Who might want to license the patent?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If you are in a company, this likely won’t even be asked since it is assumed the company will use the patent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Otherwise, consider:</a:t>
            </a:r>
          </a:p>
          <a:p>
            <a:pPr lvl="1"/>
            <a:r>
              <a:rPr lang="en-US" sz="2000" dirty="0">
                <a:latin typeface="Palatino Linotype" charset="0"/>
              </a:rPr>
              <a:t>Large companies</a:t>
            </a:r>
          </a:p>
          <a:p>
            <a:pPr lvl="1"/>
            <a:r>
              <a:rPr lang="en-US" sz="2000" dirty="0">
                <a:latin typeface="Palatino Linotype" charset="0"/>
              </a:rPr>
              <a:t>Startup companies</a:t>
            </a:r>
          </a:p>
          <a:p>
            <a:pPr lvl="1"/>
            <a:r>
              <a:rPr lang="en-US" sz="2000" strike="sngStrike" dirty="0">
                <a:latin typeface="Palatino Linotype" charset="0"/>
              </a:rPr>
              <a:t>Non-practicing entities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If you want to use the patent in a startup of your own, be very clear about this!</a:t>
            </a:r>
          </a:p>
        </p:txBody>
      </p:sp>
    </p:spTree>
    <p:extLst>
      <p:ext uri="{BB962C8B-B14F-4D97-AF65-F5344CB8AC3E}">
        <p14:creationId xmlns:p14="http://schemas.microsoft.com/office/powerpoint/2010/main" val="216993719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Final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Palatino Linotype" charset="0"/>
            </a:endParaRPr>
          </a:p>
          <a:p>
            <a:pPr marL="0" indent="0">
              <a:buNone/>
            </a:pPr>
            <a:endParaRPr lang="en-US" sz="2400" dirty="0">
              <a:latin typeface="Palatino Linotype" charset="0"/>
            </a:endParaRPr>
          </a:p>
          <a:p>
            <a:pPr marL="0" indent="0">
              <a:buNone/>
            </a:pPr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CTL hosts workshops pretty frequently, have been helpful</a:t>
            </a:r>
          </a:p>
          <a:p>
            <a:endParaRPr lang="en-US" sz="2400" dirty="0">
              <a:latin typeface="Palatino Linotype" charset="0"/>
            </a:endParaRPr>
          </a:p>
          <a:p>
            <a:endParaRPr lang="en-US" sz="2400" dirty="0">
              <a:latin typeface="Palatino Linotype" charset="0"/>
            </a:endParaRPr>
          </a:p>
          <a:p>
            <a:endParaRPr lang="en-US" sz="2400" dirty="0">
              <a:latin typeface="Palatino Linotype" charset="0"/>
            </a:endParaRPr>
          </a:p>
          <a:p>
            <a:endParaRPr lang="en-US" sz="2400" dirty="0">
              <a:latin typeface="Palatino Linotype" charset="0"/>
            </a:endParaRPr>
          </a:p>
          <a:p>
            <a:endParaRPr lang="en-US" sz="2400" dirty="0">
              <a:latin typeface="Palatino Linotype" charset="0"/>
            </a:endParaRP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CAPRA has filed 5 IDFs so far, repo with template available!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BCFF6-4BF4-43B8-9733-8AAE190CC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" y="975360"/>
            <a:ext cx="4038600" cy="1060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2349D-EBA8-47AB-9DE5-480A7CEAC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56" y="2717864"/>
            <a:ext cx="6479440" cy="240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646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Why do we do research?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Many possible reasons…</a:t>
            </a:r>
          </a:p>
          <a:p>
            <a:pPr lvl="1"/>
            <a:r>
              <a:rPr lang="en-US" sz="2000" dirty="0">
                <a:latin typeface="Palatino Linotype" charset="0"/>
              </a:rPr>
              <a:t>To altruistically expand human knowledge</a:t>
            </a:r>
          </a:p>
          <a:p>
            <a:pPr lvl="1"/>
            <a:r>
              <a:rPr lang="en-US" sz="2000" dirty="0">
                <a:latin typeface="Palatino Linotype" charset="0"/>
              </a:rPr>
              <a:t>To support engineering industry</a:t>
            </a:r>
          </a:p>
          <a:p>
            <a:pPr lvl="1"/>
            <a:r>
              <a:rPr lang="en-US" sz="2000" dirty="0">
                <a:latin typeface="Palatino Linotype" charset="0"/>
              </a:rPr>
              <a:t>To solve interesting puzzles</a:t>
            </a:r>
          </a:p>
          <a:p>
            <a:pPr lvl="1"/>
            <a:r>
              <a:rPr lang="en-US" sz="2000" dirty="0">
                <a:latin typeface="Palatino Linotype" charset="0"/>
              </a:rPr>
              <a:t>As an excuse to travel to exotic conference destinations</a:t>
            </a:r>
          </a:p>
          <a:p>
            <a:pPr lvl="1"/>
            <a:r>
              <a:rPr lang="en-US" sz="2000" dirty="0">
                <a:latin typeface="Palatino Linotype" charset="0"/>
              </a:rPr>
              <a:t>Always thought our name would sound cool with “</a:t>
            </a:r>
            <a:r>
              <a:rPr lang="en-US" sz="2000" dirty="0" err="1">
                <a:latin typeface="Palatino Linotype" charset="0"/>
              </a:rPr>
              <a:t>Dr</a:t>
            </a:r>
            <a:r>
              <a:rPr lang="en-US" sz="2000" dirty="0">
                <a:latin typeface="Palatino Linotype" charset="0"/>
              </a:rPr>
              <a:t>” in front</a:t>
            </a:r>
          </a:p>
        </p:txBody>
      </p:sp>
    </p:spTree>
    <p:extLst>
      <p:ext uri="{BB962C8B-B14F-4D97-AF65-F5344CB8AC3E}">
        <p14:creationId xmlns:p14="http://schemas.microsoft.com/office/powerpoint/2010/main" val="992828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Why do we do research?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Many possible reasons…</a:t>
            </a:r>
          </a:p>
          <a:p>
            <a:pPr lvl="1"/>
            <a:r>
              <a:rPr lang="en-US" sz="2000" dirty="0">
                <a:latin typeface="Palatino Linotype" charset="0"/>
              </a:rPr>
              <a:t>To altruistically expand human knowledge</a:t>
            </a:r>
          </a:p>
          <a:p>
            <a:pPr lvl="1"/>
            <a:r>
              <a:rPr lang="en-US" sz="2000" b="1" dirty="0">
                <a:latin typeface="Palatino Linotype" charset="0"/>
              </a:rPr>
              <a:t>To support engineering industry </a:t>
            </a:r>
            <a:r>
              <a:rPr lang="en-US" sz="2000" b="1" dirty="0">
                <a:solidFill>
                  <a:srgbClr val="00B050"/>
                </a:solidFill>
                <a:latin typeface="Palatino Linotype" charset="0"/>
              </a:rPr>
              <a:t>$$$</a:t>
            </a:r>
          </a:p>
          <a:p>
            <a:pPr lvl="1"/>
            <a:r>
              <a:rPr lang="en-US" sz="2000" dirty="0">
                <a:latin typeface="Palatino Linotype" charset="0"/>
              </a:rPr>
              <a:t>To solve interesting puzzles</a:t>
            </a:r>
          </a:p>
          <a:p>
            <a:pPr lvl="1"/>
            <a:r>
              <a:rPr lang="en-US" sz="2000" dirty="0">
                <a:latin typeface="Palatino Linotype" charset="0"/>
              </a:rPr>
              <a:t>As an excuse to travel to exotic conference destinations</a:t>
            </a:r>
          </a:p>
          <a:p>
            <a:pPr lvl="1"/>
            <a:r>
              <a:rPr lang="en-US" sz="2000" dirty="0">
                <a:latin typeface="Palatino Linotype" charset="0"/>
              </a:rPr>
              <a:t>Always thought our name would sound cool with “</a:t>
            </a:r>
            <a:r>
              <a:rPr lang="en-US" sz="2000" dirty="0" err="1">
                <a:latin typeface="Palatino Linotype" charset="0"/>
              </a:rPr>
              <a:t>Dr</a:t>
            </a:r>
            <a:r>
              <a:rPr lang="en-US" sz="2000" dirty="0">
                <a:latin typeface="Palatino Linotype" charset="0"/>
              </a:rPr>
              <a:t>” in front</a:t>
            </a:r>
          </a:p>
        </p:txBody>
      </p:sp>
    </p:spTree>
    <p:extLst>
      <p:ext uri="{BB962C8B-B14F-4D97-AF65-F5344CB8AC3E}">
        <p14:creationId xmlns:p14="http://schemas.microsoft.com/office/powerpoint/2010/main" val="24553391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How to make money from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Useful but intangible ideas are “Intellectual Property” (IP)</a:t>
            </a:r>
          </a:p>
          <a:p>
            <a:pPr lvl="1"/>
            <a:r>
              <a:rPr lang="en-US" sz="2000" i="1" dirty="0">
                <a:latin typeface="Palatino Linotype" charset="0"/>
              </a:rPr>
              <a:t>Trademark </a:t>
            </a:r>
            <a:r>
              <a:rPr lang="en-US" sz="2000" dirty="0">
                <a:latin typeface="Palatino Linotype" charset="0"/>
              </a:rPr>
              <a:t>– recognizable sign, design, or expression</a:t>
            </a:r>
          </a:p>
          <a:p>
            <a:pPr lvl="1"/>
            <a:r>
              <a:rPr lang="en-US" sz="2000" i="1" dirty="0">
                <a:latin typeface="Palatino Linotype" charset="0"/>
              </a:rPr>
              <a:t>Trade secret </a:t>
            </a:r>
            <a:r>
              <a:rPr lang="en-US" sz="2000" dirty="0">
                <a:latin typeface="Palatino Linotype" charset="0"/>
              </a:rPr>
              <a:t>– secret information which gives economic advantage over competitors or customers</a:t>
            </a:r>
          </a:p>
          <a:p>
            <a:pPr lvl="1"/>
            <a:r>
              <a:rPr lang="en-US" sz="2000" i="1" dirty="0">
                <a:latin typeface="Palatino Linotype" charset="0"/>
              </a:rPr>
              <a:t>Copywrite </a:t>
            </a:r>
            <a:r>
              <a:rPr lang="en-US" sz="2000" dirty="0">
                <a:latin typeface="Palatino Linotype" charset="0"/>
              </a:rPr>
              <a:t>– exclusive rights to an “original work of authorship”</a:t>
            </a:r>
          </a:p>
          <a:p>
            <a:pPr lvl="1"/>
            <a:r>
              <a:rPr lang="en-US" sz="2000" i="1" dirty="0">
                <a:latin typeface="Palatino Linotype" charset="0"/>
              </a:rPr>
              <a:t>Patent </a:t>
            </a:r>
            <a:r>
              <a:rPr lang="en-US" sz="2000" dirty="0">
                <a:latin typeface="Palatino Linotype" charset="0"/>
              </a:rPr>
              <a:t>– exclusive rights to a solution to a specific technological problem </a:t>
            </a:r>
          </a:p>
        </p:txBody>
      </p:sp>
    </p:spTree>
    <p:extLst>
      <p:ext uri="{BB962C8B-B14F-4D97-AF65-F5344CB8AC3E}">
        <p14:creationId xmlns:p14="http://schemas.microsoft.com/office/powerpoint/2010/main" val="20905279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What is a Patent, and how do we make money?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A patent on a specific invention gives exclusive usage rights of that idea to whoever holds the patent.</a:t>
            </a:r>
          </a:p>
          <a:p>
            <a:pPr lvl="1"/>
            <a:r>
              <a:rPr lang="en-US" sz="2000" dirty="0">
                <a:latin typeface="Palatino Linotype" charset="0"/>
              </a:rPr>
              <a:t>Inventor(s): Person or people who conceived of the patented invention</a:t>
            </a:r>
          </a:p>
          <a:p>
            <a:pPr lvl="1"/>
            <a:r>
              <a:rPr lang="en-US" sz="2000" dirty="0">
                <a:latin typeface="Palatino Linotype" charset="0"/>
              </a:rPr>
              <a:t>Assignee: Person or company who owns the patent</a:t>
            </a:r>
          </a:p>
          <a:p>
            <a:endParaRPr lang="en-US" sz="2400" dirty="0">
              <a:latin typeface="Palatino Linotype" charset="0"/>
            </a:endParaRPr>
          </a:p>
          <a:p>
            <a:r>
              <a:rPr lang="en-US" sz="2400" dirty="0">
                <a:latin typeface="Palatino Linotype" charset="0"/>
              </a:rPr>
              <a:t>You can make money by…</a:t>
            </a:r>
          </a:p>
          <a:p>
            <a:pPr lvl="1"/>
            <a:r>
              <a:rPr lang="en-US" sz="2000" dirty="0">
                <a:latin typeface="Palatino Linotype" charset="0"/>
              </a:rPr>
              <a:t>Making and selling products or services with the patented invention</a:t>
            </a:r>
          </a:p>
          <a:p>
            <a:pPr lvl="1"/>
            <a:r>
              <a:rPr lang="en-US" sz="2000" dirty="0">
                <a:latin typeface="Palatino Linotype" charset="0"/>
              </a:rPr>
              <a:t>Selling the patent to another organization</a:t>
            </a:r>
          </a:p>
          <a:p>
            <a:pPr lvl="1"/>
            <a:r>
              <a:rPr lang="en-US" sz="2000" dirty="0">
                <a:latin typeface="Palatino Linotype" charset="0"/>
              </a:rPr>
              <a:t>Licensing out the patent in exchange for a percentage of sales</a:t>
            </a:r>
          </a:p>
          <a:p>
            <a:pPr lvl="1"/>
            <a:r>
              <a:rPr lang="en-US" sz="2000" dirty="0">
                <a:latin typeface="Palatino Linotype" charset="0"/>
              </a:rPr>
              <a:t>Suing for the profits made by an organization who used the patented invention without your permission</a:t>
            </a:r>
          </a:p>
        </p:txBody>
      </p:sp>
    </p:spTree>
    <p:extLst>
      <p:ext uri="{BB962C8B-B14F-4D97-AF65-F5344CB8AC3E}">
        <p14:creationId xmlns:p14="http://schemas.microsoft.com/office/powerpoint/2010/main" val="26487794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What can be patented?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A patentable idea must have all of the following properties:</a:t>
            </a:r>
          </a:p>
          <a:p>
            <a:pPr lvl="1"/>
            <a:r>
              <a:rPr lang="en-US" sz="2000" dirty="0">
                <a:latin typeface="Palatino Linotype" charset="0"/>
              </a:rPr>
              <a:t>Non-abstract</a:t>
            </a:r>
          </a:p>
          <a:p>
            <a:pPr lvl="1"/>
            <a:r>
              <a:rPr lang="en-US" sz="2000" dirty="0">
                <a:latin typeface="Palatino Linotype" charset="0"/>
              </a:rPr>
              <a:t>Man-made</a:t>
            </a:r>
          </a:p>
          <a:p>
            <a:pPr lvl="1"/>
            <a:r>
              <a:rPr lang="en-US" sz="2000" dirty="0">
                <a:latin typeface="Palatino Linotype" charset="0"/>
              </a:rPr>
              <a:t>Novel</a:t>
            </a:r>
          </a:p>
          <a:p>
            <a:pPr lvl="1"/>
            <a:r>
              <a:rPr lang="en-US" sz="2000" dirty="0">
                <a:latin typeface="Palatino Linotype" charset="0"/>
              </a:rPr>
              <a:t>Non-obvious</a:t>
            </a:r>
          </a:p>
          <a:p>
            <a:pPr lvl="1"/>
            <a:r>
              <a:rPr lang="en-US" sz="2000" dirty="0">
                <a:latin typeface="Palatino Linotype" charset="0"/>
              </a:rPr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291274297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What can be patented?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A patentable idea must have all of the following properties:</a:t>
            </a:r>
          </a:p>
          <a:p>
            <a:pPr lvl="1"/>
            <a:r>
              <a:rPr lang="en-US" sz="2000" b="1" dirty="0">
                <a:latin typeface="Palatino Linotype" charset="0"/>
              </a:rPr>
              <a:t>Non-abstract</a:t>
            </a:r>
          </a:p>
          <a:p>
            <a:pPr lvl="1"/>
            <a:r>
              <a:rPr lang="en-US" sz="2000" dirty="0">
                <a:latin typeface="Palatino Linotype" charset="0"/>
              </a:rPr>
              <a:t>Man-made</a:t>
            </a:r>
          </a:p>
          <a:p>
            <a:pPr lvl="1"/>
            <a:r>
              <a:rPr lang="en-US" sz="2000" dirty="0">
                <a:latin typeface="Palatino Linotype" charset="0"/>
              </a:rPr>
              <a:t>Novel</a:t>
            </a:r>
          </a:p>
          <a:p>
            <a:pPr lvl="1"/>
            <a:r>
              <a:rPr lang="en-US" sz="2000" dirty="0">
                <a:latin typeface="Palatino Linotype" charset="0"/>
              </a:rPr>
              <a:t>Non-obvious</a:t>
            </a:r>
          </a:p>
          <a:p>
            <a:pPr lvl="1"/>
            <a:r>
              <a:rPr lang="en-US" sz="2000" dirty="0">
                <a:latin typeface="Palatino Linotype" charset="0"/>
              </a:rPr>
              <a:t>Useful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7EF7E0-9F6C-4A89-955B-C40127E43F9D}"/>
                  </a:ext>
                </a:extLst>
              </p:cNvPr>
              <p:cNvSpPr txBox="1"/>
              <p:nvPr/>
            </p:nvSpPr>
            <p:spPr>
              <a:xfrm>
                <a:off x="3886200" y="1828800"/>
                <a:ext cx="3276600" cy="610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7EF7E0-9F6C-4A89-955B-C40127E43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828800"/>
                <a:ext cx="3276600" cy="610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1567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01000" cy="609600"/>
          </a:xfrm>
        </p:spPr>
        <p:txBody>
          <a:bodyPr/>
          <a:lstStyle/>
          <a:p>
            <a:r>
              <a:rPr lang="en-US" sz="3200" dirty="0"/>
              <a:t>What can be patented?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8966" y="838200"/>
            <a:ext cx="8924365" cy="5029200"/>
          </a:xfrm>
        </p:spPr>
        <p:txBody>
          <a:bodyPr/>
          <a:lstStyle/>
          <a:p>
            <a:r>
              <a:rPr lang="en-US" sz="2400" dirty="0">
                <a:latin typeface="Palatino Linotype" charset="0"/>
              </a:rPr>
              <a:t>A patentable idea must have all of the following properties:</a:t>
            </a:r>
          </a:p>
          <a:p>
            <a:pPr lvl="1"/>
            <a:r>
              <a:rPr lang="en-US" sz="2000" dirty="0">
                <a:latin typeface="Palatino Linotype" charset="0"/>
              </a:rPr>
              <a:t>Non-abstract</a:t>
            </a:r>
          </a:p>
          <a:p>
            <a:pPr lvl="1"/>
            <a:r>
              <a:rPr lang="en-US" sz="2000" b="1" dirty="0">
                <a:latin typeface="Palatino Linotype" charset="0"/>
              </a:rPr>
              <a:t>Man-made</a:t>
            </a:r>
          </a:p>
          <a:p>
            <a:pPr lvl="1"/>
            <a:r>
              <a:rPr lang="en-US" sz="2000" dirty="0">
                <a:latin typeface="Palatino Linotype" charset="0"/>
              </a:rPr>
              <a:t>Novel</a:t>
            </a:r>
          </a:p>
          <a:p>
            <a:pPr lvl="1"/>
            <a:r>
              <a:rPr lang="en-US" sz="2000" dirty="0">
                <a:latin typeface="Palatino Linotype" charset="0"/>
              </a:rPr>
              <a:t>Non-obvious</a:t>
            </a:r>
            <a:endParaRPr lang="en-US" sz="1600" dirty="0">
              <a:latin typeface="Palatino Linotype" charset="0"/>
            </a:endParaRPr>
          </a:p>
          <a:p>
            <a:pPr lvl="1"/>
            <a:r>
              <a:rPr lang="en-US" sz="2000" dirty="0">
                <a:latin typeface="Palatino Linotype" charset="0"/>
              </a:rPr>
              <a:t>Useful</a:t>
            </a:r>
          </a:p>
        </p:txBody>
      </p:sp>
      <p:pic>
        <p:nvPicPr>
          <p:cNvPr id="3076" name="Picture 4" descr="Image result for Myriad Genetics">
            <a:extLst>
              <a:ext uri="{FF2B5EF4-FFF2-40B4-BE49-F238E27FC236}">
                <a16:creationId xmlns:a16="http://schemas.microsoft.com/office/drawing/2014/main" id="{7B57880B-ECC2-49E1-B91B-57AADD9F5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692" y="1600200"/>
            <a:ext cx="34290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762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rnellC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bg1">
              <a:lumMod val="65000"/>
            </a:schemeClr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CornellCSL</Template>
  <TotalTime>16087</TotalTime>
  <Words>1192</Words>
  <Application>Microsoft Office PowerPoint</Application>
  <PresentationFormat>On-screen Show (4:3)</PresentationFormat>
  <Paragraphs>219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Gotham Black</vt:lpstr>
      <vt:lpstr>Palatino Linotype</vt:lpstr>
      <vt:lpstr>Whitney-Bold</vt:lpstr>
      <vt:lpstr>Wingdings</vt:lpstr>
      <vt:lpstr>CornellCSL</vt:lpstr>
      <vt:lpstr>Patenting in Academia  and Industry</vt:lpstr>
      <vt:lpstr>PowerPoint Presentation</vt:lpstr>
      <vt:lpstr>Why do we do research?</vt:lpstr>
      <vt:lpstr>Why do we do research?</vt:lpstr>
      <vt:lpstr>How to make money from ideas</vt:lpstr>
      <vt:lpstr>What is a Patent, and how do we make money?</vt:lpstr>
      <vt:lpstr>What can be patented?</vt:lpstr>
      <vt:lpstr>What can be patented?</vt:lpstr>
      <vt:lpstr>What can be patented?</vt:lpstr>
      <vt:lpstr>What can be patented?</vt:lpstr>
      <vt:lpstr>What can be patented?</vt:lpstr>
      <vt:lpstr>What can be patented?</vt:lpstr>
      <vt:lpstr>If I don’t own the patent, why bother?</vt:lpstr>
      <vt:lpstr>Should I file a provisional application?</vt:lpstr>
      <vt:lpstr>When should I file?</vt:lpstr>
      <vt:lpstr>Ok you want to file. Now what?</vt:lpstr>
      <vt:lpstr>Who are the inventors?</vt:lpstr>
      <vt:lpstr>What problem does the invention solve?</vt:lpstr>
      <vt:lpstr>What prior art are you aware of?</vt:lpstr>
      <vt:lpstr>What competitors are you aware of?</vt:lpstr>
      <vt:lpstr>What are the unique features of the invention?</vt:lpstr>
      <vt:lpstr>What are the unique features of the invention?</vt:lpstr>
      <vt:lpstr>How does the invention work?</vt:lpstr>
      <vt:lpstr>Are there any alternative versions?</vt:lpstr>
      <vt:lpstr>How can the use of this invention be detected?</vt:lpstr>
      <vt:lpstr>Who might want to license the patent?</vt:lpstr>
      <vt:lpstr>Final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Saugata Ghose</dc:creator>
  <cp:lastModifiedBy>Mark Buckler</cp:lastModifiedBy>
  <cp:revision>1332</cp:revision>
  <dcterms:created xsi:type="dcterms:W3CDTF">2012-06-14T14:21:13Z</dcterms:created>
  <dcterms:modified xsi:type="dcterms:W3CDTF">2018-03-05T16:27:42Z</dcterms:modified>
</cp:coreProperties>
</file>