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notesMasterIdLst>
    <p:notesMasterId r:id="rId16"/>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9AF26FE-F72F-4E09-9ED0-4B4441142963}">
          <p14:sldIdLst>
            <p14:sldId id="256"/>
          </p14:sldIdLst>
        </p14:section>
        <p14:section name="Projektdefinition" id="{83A55CFB-94F2-479A-AF6B-04D74E210D7D}">
          <p14:sldIdLst>
            <p14:sldId id="257"/>
            <p14:sldId id="258"/>
            <p14:sldId id="259"/>
            <p14:sldId id="260"/>
          </p14:sldIdLst>
        </p14:section>
        <p14:section name="Domänenmodell" id="{DCCFCF6D-E274-4DF6-93EC-13E4A0E2DC6C}">
          <p14:sldIdLst>
            <p14:sldId id="261"/>
            <p14:sldId id="264"/>
            <p14:sldId id="265"/>
            <p14:sldId id="266"/>
          </p14:sldIdLst>
        </p14:section>
        <p14:section name="Rest-Modellierung" id="{EF77FF87-28F1-4B00-ACAA-87010E4A235D}">
          <p14:sldIdLst>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109" d="100"/>
          <a:sy n="109" d="100"/>
        </p:scale>
        <p:origin x="6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B1905-4DDF-42A8-91C3-7393CEF211D4}" type="datetimeFigureOut">
              <a:rPr lang="de-DE" smtClean="0"/>
              <a:t>13.05.2019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47417-3D48-4616-B213-E6A51DA46F7C}" type="slidenum">
              <a:rPr lang="de-DE" smtClean="0"/>
              <a:t>‹Nr.›</a:t>
            </a:fld>
            <a:endParaRPr lang="de-DE"/>
          </a:p>
        </p:txBody>
      </p:sp>
    </p:spTree>
    <p:extLst>
      <p:ext uri="{BB962C8B-B14F-4D97-AF65-F5344CB8AC3E}">
        <p14:creationId xmlns:p14="http://schemas.microsoft.com/office/powerpoint/2010/main" val="163785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Projektdefinition/Exposé besteht im wesentlichen aus den folgenden Schritten: 1. Problemstellung. Hier wird das das eine Problemstellung beschrieben welche dann durch das Projekt gelöst werden soll. 2. Das Ziel des Projekts. Hier wird beschrieben was mit dem Projekt erreicht werden soll. 3. Das Vorgehen. Hier wird die Arbeitsweise während des Projekts beschrieben.</a:t>
            </a:r>
          </a:p>
        </p:txBody>
      </p:sp>
      <p:sp>
        <p:nvSpPr>
          <p:cNvPr id="4" name="Foliennummernplatzhalter 3"/>
          <p:cNvSpPr>
            <a:spLocks noGrp="1"/>
          </p:cNvSpPr>
          <p:nvPr>
            <p:ph type="sldNum" sz="quarter" idx="5"/>
          </p:nvPr>
        </p:nvSpPr>
        <p:spPr/>
        <p:txBody>
          <a:bodyPr/>
          <a:lstStyle/>
          <a:p>
            <a:fld id="{95A47417-3D48-4616-B213-E6A51DA46F7C}" type="slidenum">
              <a:rPr lang="de-DE" smtClean="0"/>
              <a:t>2</a:t>
            </a:fld>
            <a:endParaRPr lang="de-DE"/>
          </a:p>
        </p:txBody>
      </p:sp>
    </p:spTree>
    <p:extLst>
      <p:ext uri="{BB962C8B-B14F-4D97-AF65-F5344CB8AC3E}">
        <p14:creationId xmlns:p14="http://schemas.microsoft.com/office/powerpoint/2010/main" val="122242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Primärressourcen (Nutzereingabe, Lebensmittel, Gericht, Ausgabe)</a:t>
            </a:r>
          </a:p>
          <a:p>
            <a:r>
              <a:rPr lang="de-DE" dirty="0"/>
              <a:t>Listenressourcen (Lebensmittelliste, </a:t>
            </a:r>
            <a:r>
              <a:rPr lang="de-DE" dirty="0" err="1"/>
              <a:t>Gerichteliste</a:t>
            </a:r>
            <a:r>
              <a:rPr lang="de-DE" dirty="0"/>
              <a:t>) </a:t>
            </a:r>
            <a:r>
              <a:rPr lang="de-DE" dirty="0">
                <a:sym typeface="Wingdings" panose="05000000000000000000" pitchFamily="2" charset="2"/>
              </a:rPr>
              <a:t> </a:t>
            </a:r>
            <a:r>
              <a:rPr lang="de-DE" dirty="0" err="1">
                <a:sym typeface="Wingdings" panose="05000000000000000000" pitchFamily="2" charset="2"/>
              </a:rPr>
              <a:t>eigenlich</a:t>
            </a:r>
            <a:r>
              <a:rPr lang="de-DE" dirty="0">
                <a:sym typeface="Wingdings" panose="05000000000000000000" pitchFamily="2" charset="2"/>
              </a:rPr>
              <a:t> gibt es für jede Primärressource eine Listenressource, allerdings haben wir uns dazu entschlossen die </a:t>
            </a:r>
            <a:r>
              <a:rPr lang="de-DE" dirty="0" err="1">
                <a:sym typeface="Wingdings" panose="05000000000000000000" pitchFamily="2" charset="2"/>
              </a:rPr>
              <a:t>Listenressourchen</a:t>
            </a:r>
            <a:r>
              <a:rPr lang="de-DE" dirty="0">
                <a:sym typeface="Wingdings" panose="05000000000000000000" pitchFamily="2" charset="2"/>
              </a:rPr>
              <a:t> zur Nutzereingabe und der Ausgabe nicht zu berücksichtigen, da wir fanden, dass die für unsere Domäne nicht relevant sind. Wir wollen </a:t>
            </a:r>
            <a:r>
              <a:rPr lang="de-DE" dirty="0" err="1">
                <a:sym typeface="Wingdings" panose="05000000000000000000" pitchFamily="2" charset="2"/>
              </a:rPr>
              <a:t>naträglich</a:t>
            </a:r>
            <a:r>
              <a:rPr lang="de-DE" dirty="0">
                <a:sym typeface="Wingdings" panose="05000000000000000000" pitchFamily="2" charset="2"/>
              </a:rPr>
              <a:t> nicht auf diese Listenressourcen zugreifen, um z.B. eine neue Nutzereingabe hinzuzufügen oder alle Nutzeranfragen auszugeben.</a:t>
            </a:r>
          </a:p>
          <a:p>
            <a:endParaRPr lang="de-DE" dirty="0">
              <a:sym typeface="Wingdings" panose="05000000000000000000" pitchFamily="2" charset="2"/>
            </a:endParaRPr>
          </a:p>
          <a:p>
            <a:r>
              <a:rPr lang="de-DE" dirty="0">
                <a:sym typeface="Wingdings" panose="05000000000000000000" pitchFamily="2" charset="2"/>
              </a:rPr>
              <a:t>2. Bei den Parametern haben wir darauf geachtet, dass für jede Ressource einen eindeutigen PATH-Parameter (wird in URL angegeben) hat. Über den PATH-Parameter(ID) lässt sich dann z.B. ein Lebensmittel identifizieren und man kann es sich über GET und die URL(…/</a:t>
            </a:r>
            <a:r>
              <a:rPr lang="de-DE" dirty="0" err="1">
                <a:sym typeface="Wingdings" panose="05000000000000000000" pitchFamily="2" charset="2"/>
              </a:rPr>
              <a:t>lebensmittel</a:t>
            </a:r>
            <a:r>
              <a:rPr lang="de-DE" dirty="0">
                <a:sym typeface="Wingdings" panose="05000000000000000000" pitchFamily="2" charset="2"/>
              </a:rPr>
              <a:t>/(</a:t>
            </a:r>
            <a:r>
              <a:rPr lang="de-DE" dirty="0" err="1">
                <a:sym typeface="Wingdings" panose="05000000000000000000" pitchFamily="2" charset="2"/>
              </a:rPr>
              <a:t>id</a:t>
            </a:r>
            <a:r>
              <a:rPr lang="de-DE" dirty="0">
                <a:sym typeface="Wingdings" panose="05000000000000000000" pitchFamily="2" charset="2"/>
              </a:rPr>
              <a:t>)) ausgeben lassen oder die QUERY-Parameter über PUT und die URL aktualisieren.</a:t>
            </a:r>
          </a:p>
          <a:p>
            <a:endParaRPr lang="de-DE" dirty="0">
              <a:sym typeface="Wingdings" panose="05000000000000000000" pitchFamily="2" charset="2"/>
            </a:endParaRPr>
          </a:p>
          <a:p>
            <a:r>
              <a:rPr lang="de-DE" dirty="0">
                <a:sym typeface="Wingdings" panose="05000000000000000000" pitchFamily="2" charset="2"/>
              </a:rPr>
              <a:t>3. Bei der Verlinkung der Entitäten war uns wichtig aufzuzeigen, wo es sinnvoll ist die Entitäten zu verlinken. Beispielsweise haben wir festgelegt, dass die ID der Ausgabe mit der ID der jeweiligen Nutzereingabe übereinstimmen muss, damit das System die Ausgabe auf Basis der jeweiligen Eingabe wiedergibt.</a:t>
            </a:r>
            <a:endParaRPr lang="de-DE" dirty="0"/>
          </a:p>
        </p:txBody>
      </p:sp>
      <p:sp>
        <p:nvSpPr>
          <p:cNvPr id="4" name="Foliennummernplatzhalter 3"/>
          <p:cNvSpPr>
            <a:spLocks noGrp="1"/>
          </p:cNvSpPr>
          <p:nvPr>
            <p:ph type="sldNum" sz="quarter" idx="5"/>
          </p:nvPr>
        </p:nvSpPr>
        <p:spPr/>
        <p:txBody>
          <a:bodyPr/>
          <a:lstStyle/>
          <a:p>
            <a:fld id="{95A47417-3D48-4616-B213-E6A51DA46F7C}" type="slidenum">
              <a:rPr lang="de-DE" smtClean="0"/>
              <a:t>11</a:t>
            </a:fld>
            <a:endParaRPr lang="de-DE"/>
          </a:p>
        </p:txBody>
      </p:sp>
    </p:spTree>
    <p:extLst>
      <p:ext uri="{BB962C8B-B14F-4D97-AF65-F5344CB8AC3E}">
        <p14:creationId xmlns:p14="http://schemas.microsoft.com/office/powerpoint/2010/main" val="154514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Hier wird beschrieben, welche Verben es gibt und welche Semantik sie haben.</a:t>
            </a:r>
          </a:p>
          <a:p>
            <a:r>
              <a:rPr lang="de-DE" dirty="0"/>
              <a:t>Es werden mögliche HTTP-Statuscodes aufgezeigt, dabei wird zwischen Status-Codes für Primärressource und für Listenressourcen unterschieden.</a:t>
            </a:r>
          </a:p>
          <a:p>
            <a:endParaRPr lang="de-DE" dirty="0"/>
          </a:p>
          <a:p>
            <a:r>
              <a:rPr lang="de-DE" dirty="0"/>
              <a:t>5. Des weiteren wird definiert, welche Verben sinnvoll für welche Ressourcen sind.</a:t>
            </a:r>
          </a:p>
        </p:txBody>
      </p:sp>
      <p:sp>
        <p:nvSpPr>
          <p:cNvPr id="4" name="Foliennummernplatzhalter 3"/>
          <p:cNvSpPr>
            <a:spLocks noGrp="1"/>
          </p:cNvSpPr>
          <p:nvPr>
            <p:ph type="sldNum" sz="quarter" idx="5"/>
          </p:nvPr>
        </p:nvSpPr>
        <p:spPr/>
        <p:txBody>
          <a:bodyPr/>
          <a:lstStyle/>
          <a:p>
            <a:fld id="{95A47417-3D48-4616-B213-E6A51DA46F7C}" type="slidenum">
              <a:rPr lang="de-DE" smtClean="0"/>
              <a:t>12</a:t>
            </a:fld>
            <a:endParaRPr lang="de-DE"/>
          </a:p>
        </p:txBody>
      </p:sp>
    </p:spTree>
    <p:extLst>
      <p:ext uri="{BB962C8B-B14F-4D97-AF65-F5344CB8AC3E}">
        <p14:creationId xmlns:p14="http://schemas.microsoft.com/office/powerpoint/2010/main" val="294847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6. Die Repräsentation unserer Ressourcen erfolgt durch ein </a:t>
            </a:r>
            <a:r>
              <a:rPr lang="de-DE" dirty="0" err="1"/>
              <a:t>JSON_File</a:t>
            </a:r>
            <a:endParaRPr lang="de-DE" dirty="0"/>
          </a:p>
        </p:txBody>
      </p:sp>
      <p:sp>
        <p:nvSpPr>
          <p:cNvPr id="4" name="Foliennummernplatzhalter 3"/>
          <p:cNvSpPr>
            <a:spLocks noGrp="1"/>
          </p:cNvSpPr>
          <p:nvPr>
            <p:ph type="sldNum" sz="quarter" idx="5"/>
          </p:nvPr>
        </p:nvSpPr>
        <p:spPr/>
        <p:txBody>
          <a:bodyPr/>
          <a:lstStyle/>
          <a:p>
            <a:fld id="{95A47417-3D48-4616-B213-E6A51DA46F7C}" type="slidenum">
              <a:rPr lang="de-DE" smtClean="0"/>
              <a:t>13</a:t>
            </a:fld>
            <a:endParaRPr lang="de-DE"/>
          </a:p>
        </p:txBody>
      </p:sp>
    </p:spTree>
    <p:extLst>
      <p:ext uri="{BB962C8B-B14F-4D97-AF65-F5344CB8AC3E}">
        <p14:creationId xmlns:p14="http://schemas.microsoft.com/office/powerpoint/2010/main" val="193229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Problemstellung mit Praxisrelevanz</a:t>
            </a:r>
          </a:p>
        </p:txBody>
      </p:sp>
      <p:sp>
        <p:nvSpPr>
          <p:cNvPr id="4" name="Foliennummernplatzhalter 3"/>
          <p:cNvSpPr>
            <a:spLocks noGrp="1"/>
          </p:cNvSpPr>
          <p:nvPr>
            <p:ph type="sldNum" sz="quarter" idx="5"/>
          </p:nvPr>
        </p:nvSpPr>
        <p:spPr/>
        <p:txBody>
          <a:bodyPr/>
          <a:lstStyle/>
          <a:p>
            <a:fld id="{95A47417-3D48-4616-B213-E6A51DA46F7C}" type="slidenum">
              <a:rPr lang="de-DE" smtClean="0"/>
              <a:t>3</a:t>
            </a:fld>
            <a:endParaRPr lang="de-DE"/>
          </a:p>
        </p:txBody>
      </p:sp>
    </p:spTree>
    <p:extLst>
      <p:ext uri="{BB962C8B-B14F-4D97-AF65-F5344CB8AC3E}">
        <p14:creationId xmlns:p14="http://schemas.microsoft.com/office/powerpoint/2010/main" val="15908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wird die Lösung der Problemstellung definiert. Mit der zu entwickelnden Software soll es möglich sein Mahlzeiten auf Grund der einem noch zu Verfügung stehenden Lebensmittel auszuwählen, außerdem sollen einem die Nährwerte der Mahlzeiten die angezeigt werden ausgeben werden.</a:t>
            </a:r>
          </a:p>
        </p:txBody>
      </p:sp>
      <p:sp>
        <p:nvSpPr>
          <p:cNvPr id="4" name="Foliennummernplatzhalter 3"/>
          <p:cNvSpPr>
            <a:spLocks noGrp="1"/>
          </p:cNvSpPr>
          <p:nvPr>
            <p:ph type="sldNum" sz="quarter" idx="5"/>
          </p:nvPr>
        </p:nvSpPr>
        <p:spPr/>
        <p:txBody>
          <a:bodyPr/>
          <a:lstStyle/>
          <a:p>
            <a:fld id="{95A47417-3D48-4616-B213-E6A51DA46F7C}" type="slidenum">
              <a:rPr lang="de-DE" smtClean="0"/>
              <a:t>4</a:t>
            </a:fld>
            <a:endParaRPr lang="de-DE"/>
          </a:p>
        </p:txBody>
      </p:sp>
    </p:spTree>
    <p:extLst>
      <p:ext uri="{BB962C8B-B14F-4D97-AF65-F5344CB8AC3E}">
        <p14:creationId xmlns:p14="http://schemas.microsoft.com/office/powerpoint/2010/main" val="414543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wird die Arbeitsweise beschrieben, welche allerdings schon vorgegeben ist.</a:t>
            </a:r>
          </a:p>
        </p:txBody>
      </p:sp>
      <p:sp>
        <p:nvSpPr>
          <p:cNvPr id="4" name="Foliennummernplatzhalter 3"/>
          <p:cNvSpPr>
            <a:spLocks noGrp="1"/>
          </p:cNvSpPr>
          <p:nvPr>
            <p:ph type="sldNum" sz="quarter" idx="5"/>
          </p:nvPr>
        </p:nvSpPr>
        <p:spPr/>
        <p:txBody>
          <a:bodyPr/>
          <a:lstStyle/>
          <a:p>
            <a:fld id="{95A47417-3D48-4616-B213-E6A51DA46F7C}" type="slidenum">
              <a:rPr lang="de-DE" smtClean="0"/>
              <a:t>5</a:t>
            </a:fld>
            <a:endParaRPr lang="de-DE"/>
          </a:p>
        </p:txBody>
      </p:sp>
    </p:spTree>
    <p:extLst>
      <p:ext uri="{BB962C8B-B14F-4D97-AF65-F5344CB8AC3E}">
        <p14:creationId xmlns:p14="http://schemas.microsoft.com/office/powerpoint/2010/main" val="338834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ist im wesentlichem dazu da, um zu verstehen was alles unter die Domäne bzw. den Problembereich fällt.</a:t>
            </a:r>
          </a:p>
        </p:txBody>
      </p:sp>
      <p:sp>
        <p:nvSpPr>
          <p:cNvPr id="4" name="Foliennummernplatzhalter 3"/>
          <p:cNvSpPr>
            <a:spLocks noGrp="1"/>
          </p:cNvSpPr>
          <p:nvPr>
            <p:ph type="sldNum" sz="quarter" idx="5"/>
          </p:nvPr>
        </p:nvSpPr>
        <p:spPr/>
        <p:txBody>
          <a:bodyPr/>
          <a:lstStyle/>
          <a:p>
            <a:fld id="{95A47417-3D48-4616-B213-E6A51DA46F7C}" type="slidenum">
              <a:rPr lang="de-DE" smtClean="0"/>
              <a:t>6</a:t>
            </a:fld>
            <a:endParaRPr lang="de-DE"/>
          </a:p>
        </p:txBody>
      </p:sp>
    </p:spTree>
    <p:extLst>
      <p:ext uri="{BB962C8B-B14F-4D97-AF65-F5344CB8AC3E}">
        <p14:creationId xmlns:p14="http://schemas.microsoft.com/office/powerpoint/2010/main" val="190636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der ersten Version um zu verstehen was alles unter unseren Problembereich fällt. Mittlerweile verworfen, da die Systemauswertung in dieser Form nicht als Komponente dargestellt werden sollte.</a:t>
            </a:r>
          </a:p>
        </p:txBody>
      </p:sp>
      <p:sp>
        <p:nvSpPr>
          <p:cNvPr id="4" name="Foliennummernplatzhalter 3"/>
          <p:cNvSpPr>
            <a:spLocks noGrp="1"/>
          </p:cNvSpPr>
          <p:nvPr>
            <p:ph type="sldNum" sz="quarter" idx="5"/>
          </p:nvPr>
        </p:nvSpPr>
        <p:spPr/>
        <p:txBody>
          <a:bodyPr/>
          <a:lstStyle/>
          <a:p>
            <a:fld id="{95A47417-3D48-4616-B213-E6A51DA46F7C}" type="slidenum">
              <a:rPr lang="de-DE" smtClean="0"/>
              <a:t>7</a:t>
            </a:fld>
            <a:endParaRPr lang="de-DE"/>
          </a:p>
        </p:txBody>
      </p:sp>
    </p:spTree>
    <p:extLst>
      <p:ext uri="{BB962C8B-B14F-4D97-AF65-F5344CB8AC3E}">
        <p14:creationId xmlns:p14="http://schemas.microsoft.com/office/powerpoint/2010/main" val="375072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Weiterentwicklung der vorherigen Version des Domänenmodells. Die Überlegen dahinter war, dass wir noch die externen Daten in unserem System brauchen, welche vorher nicht zu sehen waren. Mittlerweile auch verworfen wegen der Systemauswertung.</a:t>
            </a:r>
          </a:p>
        </p:txBody>
      </p:sp>
      <p:sp>
        <p:nvSpPr>
          <p:cNvPr id="4" name="Foliennummernplatzhalter 3"/>
          <p:cNvSpPr>
            <a:spLocks noGrp="1"/>
          </p:cNvSpPr>
          <p:nvPr>
            <p:ph type="sldNum" sz="quarter" idx="5"/>
          </p:nvPr>
        </p:nvSpPr>
        <p:spPr/>
        <p:txBody>
          <a:bodyPr/>
          <a:lstStyle/>
          <a:p>
            <a:fld id="{95A47417-3D48-4616-B213-E6A51DA46F7C}" type="slidenum">
              <a:rPr lang="de-DE" smtClean="0"/>
              <a:t>8</a:t>
            </a:fld>
            <a:endParaRPr lang="de-DE"/>
          </a:p>
        </p:txBody>
      </p:sp>
    </p:spTree>
    <p:extLst>
      <p:ext uri="{BB962C8B-B14F-4D97-AF65-F5344CB8AC3E}">
        <p14:creationId xmlns:p14="http://schemas.microsoft.com/office/powerpoint/2010/main" val="26304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Aktuelle einfache Version des Domänenmodells.</a:t>
            </a:r>
          </a:p>
          <a:p>
            <a:r>
              <a:rPr lang="de-DE" dirty="0"/>
              <a:t>Zu unserem Problembereich gehört eine Nutzereingabe, welche Lebensmittel enthält, die der Nutzer zur Verfügung hat und zu denen er passende Mahlzeiten(Gerichte) ausgegeben haben will. Zudem gehört zur Nutzereingabe noch die Angabe einer Ausgabelänge, da der Nutzer angeben können soll wie viele Mahlzeiten/Gerichte ihm später angezeigt werden.</a:t>
            </a:r>
          </a:p>
          <a:p>
            <a:r>
              <a:rPr lang="de-DE" dirty="0"/>
              <a:t>Als Nächstes nimmt das System die Nutzereingabe entgegen und Greift dann über einen externen Webservice auf die Daten Lebensmittel + Nährwerte und Gerichte zu. </a:t>
            </a:r>
          </a:p>
          <a:p>
            <a:r>
              <a:rPr lang="de-DE" dirty="0"/>
              <a:t>Das System generiert nun einen Mehrwert, indem es auf beide Datensätze zugreift und mit Hilfe der Nutzereingabe eine Ausgabe erstellt, welche Gerichte enthält, die auf Basis der Nutzereingabe ausgewählt werden und zusätzlich die Nährwerte für alle Gerichte berechnet. Dies passiert indem man abgleicht, welche Lebensmittel in den Gerichten enthalten sind und die Nährwerte der einzelnen Lebensmittel addiert.</a:t>
            </a:r>
          </a:p>
        </p:txBody>
      </p:sp>
      <p:sp>
        <p:nvSpPr>
          <p:cNvPr id="4" name="Foliennummernplatzhalter 3"/>
          <p:cNvSpPr>
            <a:spLocks noGrp="1"/>
          </p:cNvSpPr>
          <p:nvPr>
            <p:ph type="sldNum" sz="quarter" idx="5"/>
          </p:nvPr>
        </p:nvSpPr>
        <p:spPr/>
        <p:txBody>
          <a:bodyPr/>
          <a:lstStyle/>
          <a:p>
            <a:fld id="{95A47417-3D48-4616-B213-E6A51DA46F7C}" type="slidenum">
              <a:rPr lang="de-DE" smtClean="0"/>
              <a:t>9</a:t>
            </a:fld>
            <a:endParaRPr lang="de-DE"/>
          </a:p>
        </p:txBody>
      </p:sp>
    </p:spTree>
    <p:extLst>
      <p:ext uri="{BB962C8B-B14F-4D97-AF65-F5344CB8AC3E}">
        <p14:creationId xmlns:p14="http://schemas.microsoft.com/office/powerpoint/2010/main" val="161749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Unsere Rest-Modellierung besteht aus folgenden Schritten: </a:t>
            </a:r>
          </a:p>
          <a:p>
            <a:pPr marL="228600" indent="-228600">
              <a:buAutoNum type="arabicPeriod"/>
            </a:pPr>
            <a:r>
              <a:rPr lang="de-DE" dirty="0"/>
              <a:t>Ressourcendefinition. </a:t>
            </a:r>
          </a:p>
          <a:p>
            <a:pPr marL="0" indent="0">
              <a:buNone/>
            </a:pPr>
            <a:r>
              <a:rPr lang="de-DE" dirty="0"/>
              <a:t>2. Angabe der Parameter und Definition der URLs. </a:t>
            </a:r>
          </a:p>
          <a:p>
            <a:pPr marL="0" indent="0">
              <a:buNone/>
            </a:pPr>
            <a:r>
              <a:rPr lang="de-DE" dirty="0"/>
              <a:t>3. Verlinkung der einzelnen Parameter (wenn sinnvoll).</a:t>
            </a:r>
          </a:p>
          <a:p>
            <a:pPr marL="0" indent="0">
              <a:buNone/>
            </a:pPr>
            <a:r>
              <a:rPr lang="de-DE" dirty="0"/>
              <a:t>4. Erläuterung der Verben und mögliche HTTP-Statuscodes bei der Abfrage</a:t>
            </a:r>
          </a:p>
          <a:p>
            <a:pPr marL="0" indent="0">
              <a:buNone/>
            </a:pPr>
            <a:r>
              <a:rPr lang="de-DE" dirty="0"/>
              <a:t>5. Verwendung der Verben (Welche sind für die jeweiligen Ressourcen sinnvoll)</a:t>
            </a:r>
          </a:p>
          <a:p>
            <a:pPr marL="0" indent="0">
              <a:buNone/>
            </a:pPr>
            <a:r>
              <a:rPr lang="de-DE" dirty="0"/>
              <a:t>6. Repräsentation. (Wie sollen die Ressourcen nach GET-Abfrage repräsentiert werden)</a:t>
            </a:r>
          </a:p>
        </p:txBody>
      </p:sp>
      <p:sp>
        <p:nvSpPr>
          <p:cNvPr id="4" name="Foliennummernplatzhalter 3"/>
          <p:cNvSpPr>
            <a:spLocks noGrp="1"/>
          </p:cNvSpPr>
          <p:nvPr>
            <p:ph type="sldNum" sz="quarter" idx="5"/>
          </p:nvPr>
        </p:nvSpPr>
        <p:spPr/>
        <p:txBody>
          <a:bodyPr/>
          <a:lstStyle/>
          <a:p>
            <a:fld id="{95A47417-3D48-4616-B213-E6A51DA46F7C}" type="slidenum">
              <a:rPr lang="de-DE" smtClean="0"/>
              <a:t>10</a:t>
            </a:fld>
            <a:endParaRPr lang="de-DE"/>
          </a:p>
        </p:txBody>
      </p:sp>
    </p:spTree>
    <p:extLst>
      <p:ext uri="{BB962C8B-B14F-4D97-AF65-F5344CB8AC3E}">
        <p14:creationId xmlns:p14="http://schemas.microsoft.com/office/powerpoint/2010/main" val="307778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844EC-D649-4EF7-B4BA-C4707E321FA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4C4D4B4-FEC9-457E-8812-74AE7937C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1C7112A-A6FC-405A-9A6A-78864528E6B1}"/>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44A1B0BC-E1FE-41BE-A965-7062BD4DED7C}"/>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478DE2B-6C71-4ED6-B525-2EC8734FAF3F}"/>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663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B7657A-DC55-4565-96D3-55487D606F9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2710783-2237-4529-B8E2-DF18903E2C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417C5B-56DB-4709-A07C-C4BC305959B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B8D6C837-B05F-454E-B051-4416B2117441}"/>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DAD25F4-ECD5-45D1-9C23-0FED21CF86E6}"/>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956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BAA0CDB-2937-4B15-8BFE-FAC13A4D27A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84E6112-4677-41A2-9D4B-1E416CD837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D75D9E-60D0-40E0-A189-B03FF4A87722}"/>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6C86EBE0-CDF4-4A0F-A34A-2627028804DB}"/>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9FC810CF-912A-483C-AD89-8A5416E024F9}"/>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9038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B5D56E-DB51-4ED9-93B7-104E0525869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0A36AF0-7889-4DC3-8227-81FAA833B70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FB1FC-A771-4256-BB87-380E6ECB87C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73A228A6-E025-454A-96E9-A657359BA00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F46AA84-ECB2-4FEA-A6EB-305DFF4B0FF7}"/>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2366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D86C5-1759-4CCA-ACF7-590EC859D54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F721664-1723-4570-8F6F-D79300422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4C52C5F-C20E-44EA-B8DA-2EDA935743D3}"/>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D1BC66C3-D393-4454-A305-8F843A9790D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8BDBA101-F496-491D-80C2-4B719BE1EBD8}"/>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7164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19901-3C85-48E1-A80A-410F5F35A3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5FD3D3D-08A3-408F-B57E-7807EFFB95C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D5160F-F497-44F8-B5E2-98CAC0A588D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18E2DBF-D021-42B4-8A92-714FC7A8DEEE}"/>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24E4D42F-93E4-4AF0-A41F-1E6C2328913E}"/>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61363E73-575A-43EE-AECE-4CADFE4E4904}"/>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0709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2A4BD-EA9D-4C05-9120-CDBEB1CC938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97C5A3-EFD4-4DF8-970A-45E1861A8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BD19A2C-D7A4-4A5B-877D-6587EF20688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B145C79-C342-4566-A07E-712E1F416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E46194C-1457-45E2-A538-4E57CC01DEB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F2922-50C5-4EB3-9818-3DF2D7AE981A}"/>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8" name="Fußzeilenplatzhalter 7">
            <a:extLst>
              <a:ext uri="{FF2B5EF4-FFF2-40B4-BE49-F238E27FC236}">
                <a16:creationId xmlns:a16="http://schemas.microsoft.com/office/drawing/2014/main" id="{0A9072C1-E1EE-452F-A5F1-8B25BE382DD5}"/>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05234F0E-0F19-4903-BBC9-57BE9AA38DED}"/>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3057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339AB-D3E7-48D9-A3D5-B1FC9AA42AC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E87EA8-F107-4860-9984-D5648E81257D}"/>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4" name="Fußzeilenplatzhalter 3">
            <a:extLst>
              <a:ext uri="{FF2B5EF4-FFF2-40B4-BE49-F238E27FC236}">
                <a16:creationId xmlns:a16="http://schemas.microsoft.com/office/drawing/2014/main" id="{D46513C5-A6E8-468F-8F4E-D23CCB2E847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3FCFFC4E-0E62-4A1A-919F-F1C2570E041F}"/>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3555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123BBD4-56C9-4564-BD8B-008C024E4CB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3" name="Fußzeilenplatzhalter 2">
            <a:extLst>
              <a:ext uri="{FF2B5EF4-FFF2-40B4-BE49-F238E27FC236}">
                <a16:creationId xmlns:a16="http://schemas.microsoft.com/office/drawing/2014/main" id="{F27646E5-26BD-498C-AF51-C3DDAB4C8903}"/>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94F78F56-7981-4150-8597-05F2CF8CED0B}"/>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8752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BB3A89-5649-459B-AA0F-EB42297B22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79973ED-4A34-4794-80A0-EDA8F13E0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9E6F21F-8021-46C0-A67B-CB37F5A55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F6F1C7-9AF9-4AEC-8959-7862216FC571}"/>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E691E912-08A1-41B3-9DCA-6560A49B62F5}"/>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FDCA1947-5283-492F-8C5E-B2C61D64BC53}"/>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245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CA105-92E0-4A05-AA1F-744ED411412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364D37D-3A3A-4021-B98B-A33021C04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608F5A8-E7A2-47DB-B868-D4EDE8F70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704B143-D56D-427C-83D7-96D702532EAF}"/>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CC2443BF-23DA-46A2-8AB5-506DE6678CE9}"/>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41E7D95A-8E72-4DDE-A1DE-DA8D9EB9708D}"/>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7502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E454CB4-92F9-44BF-8D24-050F22AA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3813937-DB0B-4CC7-8896-A6EAA6A88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B5EA32-D7AE-40F2-8734-E43B200FA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05E683C7-6560-428B-83B7-2608A272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2FA65A58-AE33-4112-8B7A-868878735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628803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CD1EA5-CD96-4704-9AE8-6A908BB2B7FA}"/>
              </a:ext>
            </a:extLst>
          </p:cNvPr>
          <p:cNvSpPr>
            <a:spLocks noGrp="1"/>
          </p:cNvSpPr>
          <p:nvPr>
            <p:ph type="ctrTitle"/>
          </p:nvPr>
        </p:nvSpPr>
        <p:spPr>
          <a:xfrm>
            <a:off x="1524000" y="1376362"/>
            <a:ext cx="9144000" cy="2603274"/>
          </a:xfrm>
        </p:spPr>
        <p:txBody>
          <a:bodyPr>
            <a:normAutofit/>
          </a:bodyPr>
          <a:lstStyle/>
          <a:p>
            <a:r>
              <a:rPr lang="de-DE" sz="5400" dirty="0"/>
              <a:t>MS1</a:t>
            </a:r>
          </a:p>
        </p:txBody>
      </p:sp>
      <p:sp>
        <p:nvSpPr>
          <p:cNvPr id="3" name="Untertitel 2">
            <a:extLst>
              <a:ext uri="{FF2B5EF4-FFF2-40B4-BE49-F238E27FC236}">
                <a16:creationId xmlns:a16="http://schemas.microsoft.com/office/drawing/2014/main" id="{26F96280-FFDD-4005-9065-ABEF850CED2B}"/>
              </a:ext>
            </a:extLst>
          </p:cNvPr>
          <p:cNvSpPr>
            <a:spLocks noGrp="1"/>
          </p:cNvSpPr>
          <p:nvPr>
            <p:ph type="subTitle" idx="1"/>
          </p:nvPr>
        </p:nvSpPr>
        <p:spPr>
          <a:xfrm>
            <a:off x="1524000" y="4118088"/>
            <a:ext cx="9144000" cy="1393711"/>
          </a:xfrm>
        </p:spPr>
        <p:txBody>
          <a:bodyPr>
            <a:normAutofit/>
          </a:bodyPr>
          <a:lstStyle/>
          <a:p>
            <a:r>
              <a:rPr lang="de-DE" dirty="0"/>
              <a:t>Marvin </a:t>
            </a:r>
            <a:r>
              <a:rPr lang="de-DE" dirty="0" err="1"/>
              <a:t>Juwig</a:t>
            </a:r>
            <a:r>
              <a:rPr lang="de-DE" dirty="0"/>
              <a:t>, Marc Budde</a:t>
            </a:r>
          </a:p>
        </p:txBody>
      </p:sp>
    </p:spTree>
    <p:extLst>
      <p:ext uri="{BB962C8B-B14F-4D97-AF65-F5344CB8AC3E}">
        <p14:creationId xmlns:p14="http://schemas.microsoft.com/office/powerpoint/2010/main" val="48802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46850-5E94-4EF7-9E0E-EA320C410BD5}"/>
              </a:ext>
            </a:extLst>
          </p:cNvPr>
          <p:cNvSpPr>
            <a:spLocks noGrp="1"/>
          </p:cNvSpPr>
          <p:nvPr>
            <p:ph type="title"/>
          </p:nvPr>
        </p:nvSpPr>
        <p:spPr/>
        <p:txBody>
          <a:bodyPr/>
          <a:lstStyle/>
          <a:p>
            <a:r>
              <a:rPr lang="de-DE" dirty="0"/>
              <a:t>Rest-Modellierung</a:t>
            </a:r>
          </a:p>
        </p:txBody>
      </p:sp>
    </p:spTree>
    <p:extLst>
      <p:ext uri="{BB962C8B-B14F-4D97-AF65-F5344CB8AC3E}">
        <p14:creationId xmlns:p14="http://schemas.microsoft.com/office/powerpoint/2010/main" val="95715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0657241-609D-4563-9D21-B29F86845A7D}"/>
              </a:ext>
            </a:extLst>
          </p:cNvPr>
          <p:cNvPicPr>
            <a:picLocks noChangeAspect="1"/>
          </p:cNvPicPr>
          <p:nvPr/>
        </p:nvPicPr>
        <p:blipFill rotWithShape="1">
          <a:blip r:embed="rId3"/>
          <a:srcRect l="19821" t="15375" r="6404" b="6122"/>
          <a:stretch/>
        </p:blipFill>
        <p:spPr>
          <a:xfrm>
            <a:off x="367134" y="0"/>
            <a:ext cx="11457731" cy="6858000"/>
          </a:xfrm>
          <a:prstGeom prst="rect">
            <a:avLst/>
          </a:prstGeom>
        </p:spPr>
      </p:pic>
    </p:spTree>
    <p:extLst>
      <p:ext uri="{BB962C8B-B14F-4D97-AF65-F5344CB8AC3E}">
        <p14:creationId xmlns:p14="http://schemas.microsoft.com/office/powerpoint/2010/main" val="173643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923BA9A-7661-41C0-90DF-513A3A6F8B0D}"/>
              </a:ext>
            </a:extLst>
          </p:cNvPr>
          <p:cNvPicPr>
            <a:picLocks noChangeAspect="1"/>
          </p:cNvPicPr>
          <p:nvPr/>
        </p:nvPicPr>
        <p:blipFill rotWithShape="1">
          <a:blip r:embed="rId3"/>
          <a:srcRect l="8395" t="15657" r="8969" b="6788"/>
          <a:stretch/>
        </p:blipFill>
        <p:spPr>
          <a:xfrm>
            <a:off x="722703" y="592472"/>
            <a:ext cx="10746593" cy="5673056"/>
          </a:xfrm>
          <a:prstGeom prst="rect">
            <a:avLst/>
          </a:prstGeom>
        </p:spPr>
      </p:pic>
    </p:spTree>
    <p:extLst>
      <p:ext uri="{BB962C8B-B14F-4D97-AF65-F5344CB8AC3E}">
        <p14:creationId xmlns:p14="http://schemas.microsoft.com/office/powerpoint/2010/main" val="63285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752D5DB-C84F-4FC1-8B80-F3ABF238B2E2}"/>
              </a:ext>
            </a:extLst>
          </p:cNvPr>
          <p:cNvPicPr>
            <a:picLocks noChangeAspect="1"/>
          </p:cNvPicPr>
          <p:nvPr/>
        </p:nvPicPr>
        <p:blipFill rotWithShape="1">
          <a:blip r:embed="rId3"/>
          <a:srcRect l="16307" t="15536" r="17018" b="7032"/>
          <a:stretch/>
        </p:blipFill>
        <p:spPr>
          <a:xfrm>
            <a:off x="562061" y="464258"/>
            <a:ext cx="11165747" cy="5929484"/>
          </a:xfrm>
          <a:prstGeom prst="rect">
            <a:avLst/>
          </a:prstGeom>
        </p:spPr>
      </p:pic>
    </p:spTree>
    <p:extLst>
      <p:ext uri="{BB962C8B-B14F-4D97-AF65-F5344CB8AC3E}">
        <p14:creationId xmlns:p14="http://schemas.microsoft.com/office/powerpoint/2010/main" val="98889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9FE915D-5776-4BE2-A7BD-2D1183283EBF}"/>
              </a:ext>
            </a:extLst>
          </p:cNvPr>
          <p:cNvPicPr>
            <a:picLocks noChangeAspect="1"/>
          </p:cNvPicPr>
          <p:nvPr/>
        </p:nvPicPr>
        <p:blipFill rotWithShape="1">
          <a:blip r:embed="rId2"/>
          <a:srcRect l="22883" t="16598" r="23622" b="5442"/>
          <a:stretch/>
        </p:blipFill>
        <p:spPr>
          <a:xfrm>
            <a:off x="2295332" y="327572"/>
            <a:ext cx="8005664" cy="6157203"/>
          </a:xfrm>
          <a:prstGeom prst="rect">
            <a:avLst/>
          </a:prstGeom>
        </p:spPr>
      </p:pic>
    </p:spTree>
    <p:extLst>
      <p:ext uri="{BB962C8B-B14F-4D97-AF65-F5344CB8AC3E}">
        <p14:creationId xmlns:p14="http://schemas.microsoft.com/office/powerpoint/2010/main" val="404295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4711F6-E0B4-4130-9EF5-B677E479BC51}"/>
              </a:ext>
            </a:extLst>
          </p:cNvPr>
          <p:cNvSpPr>
            <a:spLocks noGrp="1"/>
          </p:cNvSpPr>
          <p:nvPr>
            <p:ph type="title"/>
          </p:nvPr>
        </p:nvSpPr>
        <p:spPr/>
        <p:txBody>
          <a:bodyPr/>
          <a:lstStyle/>
          <a:p>
            <a:r>
              <a:rPr lang="de-DE" dirty="0"/>
              <a:t>Projektdefinition</a:t>
            </a:r>
          </a:p>
        </p:txBody>
      </p:sp>
      <p:pic>
        <p:nvPicPr>
          <p:cNvPr id="3" name="Grafik 2">
            <a:extLst>
              <a:ext uri="{FF2B5EF4-FFF2-40B4-BE49-F238E27FC236}">
                <a16:creationId xmlns:a16="http://schemas.microsoft.com/office/drawing/2014/main" id="{6230CA0C-0549-495C-A4FD-C4133F2D32C3}"/>
              </a:ext>
            </a:extLst>
          </p:cNvPr>
          <p:cNvPicPr>
            <a:picLocks noChangeAspect="1"/>
          </p:cNvPicPr>
          <p:nvPr/>
        </p:nvPicPr>
        <p:blipFill rotWithShape="1">
          <a:blip r:embed="rId3"/>
          <a:srcRect l="34133" t="58403" r="43597" b="32245"/>
          <a:stretch/>
        </p:blipFill>
        <p:spPr>
          <a:xfrm>
            <a:off x="831850" y="4562475"/>
            <a:ext cx="2715208" cy="641383"/>
          </a:xfrm>
          <a:prstGeom prst="rect">
            <a:avLst/>
          </a:prstGeom>
        </p:spPr>
      </p:pic>
    </p:spTree>
    <p:extLst>
      <p:ext uri="{BB962C8B-B14F-4D97-AF65-F5344CB8AC3E}">
        <p14:creationId xmlns:p14="http://schemas.microsoft.com/office/powerpoint/2010/main" val="388955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47AFC0-CE15-4037-97A0-9F8D4E314C89}"/>
              </a:ext>
            </a:extLst>
          </p:cNvPr>
          <p:cNvSpPr>
            <a:spLocks noGrp="1"/>
          </p:cNvSpPr>
          <p:nvPr>
            <p:ph type="title"/>
          </p:nvPr>
        </p:nvSpPr>
        <p:spPr/>
        <p:txBody>
          <a:bodyPr/>
          <a:lstStyle/>
          <a:p>
            <a:r>
              <a:rPr lang="de-DE" dirty="0"/>
              <a:t>Problemstellung</a:t>
            </a:r>
          </a:p>
        </p:txBody>
      </p:sp>
      <p:sp>
        <p:nvSpPr>
          <p:cNvPr id="3" name="Inhaltsplatzhalter 2">
            <a:extLst>
              <a:ext uri="{FF2B5EF4-FFF2-40B4-BE49-F238E27FC236}">
                <a16:creationId xmlns:a16="http://schemas.microsoft.com/office/drawing/2014/main" id="{45C389CE-ECFC-4D12-A82A-08E21EC3E22A}"/>
              </a:ext>
            </a:extLst>
          </p:cNvPr>
          <p:cNvSpPr>
            <a:spLocks noGrp="1"/>
          </p:cNvSpPr>
          <p:nvPr>
            <p:ph idx="1"/>
          </p:nvPr>
        </p:nvSpPr>
        <p:spPr/>
        <p:txBody>
          <a:bodyPr/>
          <a:lstStyle/>
          <a:p>
            <a:pPr marL="0" indent="0">
              <a:buNone/>
            </a:pPr>
            <a:r>
              <a:rPr lang="de-DE" dirty="0"/>
              <a:t>Es sind noch Lebensmittel im Haushalt übrig und es ist nicht bekannt, was aus diesen an Gerichten zubereitet werden könnte. Welche Nährwerte weisen die Lebensmittel bzw. Gerichte auf? </a:t>
            </a:r>
          </a:p>
        </p:txBody>
      </p:sp>
    </p:spTree>
    <p:extLst>
      <p:ext uri="{BB962C8B-B14F-4D97-AF65-F5344CB8AC3E}">
        <p14:creationId xmlns:p14="http://schemas.microsoft.com/office/powerpoint/2010/main" val="290809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374B6-A2C0-49E8-8BDF-36F6B3455C51}"/>
              </a:ext>
            </a:extLst>
          </p:cNvPr>
          <p:cNvSpPr>
            <a:spLocks noGrp="1"/>
          </p:cNvSpPr>
          <p:nvPr>
            <p:ph type="title"/>
          </p:nvPr>
        </p:nvSpPr>
        <p:spPr/>
        <p:txBody>
          <a:bodyPr/>
          <a:lstStyle/>
          <a:p>
            <a:r>
              <a:rPr lang="de-DE" dirty="0"/>
              <a:t>Lösungsziele</a:t>
            </a:r>
          </a:p>
        </p:txBody>
      </p:sp>
      <p:sp>
        <p:nvSpPr>
          <p:cNvPr id="3" name="Inhaltsplatzhalter 2">
            <a:extLst>
              <a:ext uri="{FF2B5EF4-FFF2-40B4-BE49-F238E27FC236}">
                <a16:creationId xmlns:a16="http://schemas.microsoft.com/office/drawing/2014/main" id="{222553AA-2C85-4102-95C5-5239329E77D7}"/>
              </a:ext>
            </a:extLst>
          </p:cNvPr>
          <p:cNvSpPr>
            <a:spLocks noGrp="1"/>
          </p:cNvSpPr>
          <p:nvPr>
            <p:ph idx="1"/>
          </p:nvPr>
        </p:nvSpPr>
        <p:spPr/>
        <p:txBody>
          <a:bodyPr>
            <a:normAutofit fontScale="70000" lnSpcReduction="20000"/>
          </a:bodyPr>
          <a:lstStyle/>
          <a:p>
            <a:pPr marL="0" indent="0">
              <a:buNone/>
            </a:pPr>
            <a:r>
              <a:rPr lang="de-DE" dirty="0"/>
              <a:t>Eine Software-Anwendung zu realisieren mit der man Mahlzeiten auf Basis der Lebensmittel, die man gerade zu Verfügung hat, auswählen kann. Dazu gibt es folgende Unterziele: </a:t>
            </a:r>
          </a:p>
          <a:p>
            <a:pPr marL="0" indent="0">
              <a:buNone/>
            </a:pPr>
            <a:endParaRPr lang="de-DE" dirty="0"/>
          </a:p>
          <a:p>
            <a:pPr marL="0" indent="0">
              <a:buNone/>
            </a:pPr>
            <a:r>
              <a:rPr lang="de-DE" dirty="0"/>
              <a:t>Verbindlich: </a:t>
            </a:r>
          </a:p>
          <a:p>
            <a:r>
              <a:rPr lang="de-DE" dirty="0"/>
              <a:t>Eingabe der vorhandenen Lebensmittel </a:t>
            </a:r>
          </a:p>
          <a:p>
            <a:r>
              <a:rPr lang="de-DE" dirty="0"/>
              <a:t>Die Ausgabe der Gerichte soll auf die Anzahl der fehlenden Zutaten</a:t>
            </a:r>
            <a:br>
              <a:rPr lang="de-DE" dirty="0"/>
            </a:br>
            <a:r>
              <a:rPr lang="de-DE" dirty="0"/>
              <a:t>beschränkt werden können </a:t>
            </a:r>
          </a:p>
          <a:p>
            <a:r>
              <a:rPr lang="de-DE" dirty="0"/>
              <a:t>Gerichtvorschläge werden auf Basis der angegebenen vorhandenen Lebensmittel    ausgegeben</a:t>
            </a:r>
          </a:p>
          <a:p>
            <a:r>
              <a:rPr lang="de-DE" dirty="0"/>
              <a:t>Nährwerte von Gerichten werden ausgegeben werden</a:t>
            </a:r>
          </a:p>
          <a:p>
            <a:endParaRPr lang="de-DE" dirty="0"/>
          </a:p>
          <a:p>
            <a:pPr marL="0" indent="0">
              <a:buNone/>
            </a:pPr>
            <a:r>
              <a:rPr lang="de-DE" dirty="0"/>
              <a:t>Optional:</a:t>
            </a:r>
          </a:p>
          <a:p>
            <a:r>
              <a:rPr lang="de-DE" dirty="0"/>
              <a:t>Filtereinstellungen (</a:t>
            </a:r>
            <a:r>
              <a:rPr lang="de-DE" dirty="0" err="1"/>
              <a:t>z.B</a:t>
            </a:r>
            <a:r>
              <a:rPr lang="de-DE" dirty="0"/>
              <a:t> vegan, vegetarisch)</a:t>
            </a:r>
          </a:p>
        </p:txBody>
      </p:sp>
    </p:spTree>
    <p:extLst>
      <p:ext uri="{BB962C8B-B14F-4D97-AF65-F5344CB8AC3E}">
        <p14:creationId xmlns:p14="http://schemas.microsoft.com/office/powerpoint/2010/main" val="135684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25D1E-B954-416D-AB39-9E3C32AB3C02}"/>
              </a:ext>
            </a:extLst>
          </p:cNvPr>
          <p:cNvSpPr>
            <a:spLocks noGrp="1"/>
          </p:cNvSpPr>
          <p:nvPr>
            <p:ph type="title"/>
          </p:nvPr>
        </p:nvSpPr>
        <p:spPr/>
        <p:txBody>
          <a:bodyPr/>
          <a:lstStyle/>
          <a:p>
            <a:r>
              <a:rPr lang="de-DE" dirty="0"/>
              <a:t>Vorgehen</a:t>
            </a:r>
          </a:p>
        </p:txBody>
      </p:sp>
      <p:sp>
        <p:nvSpPr>
          <p:cNvPr id="3" name="Inhaltsplatzhalter 2">
            <a:extLst>
              <a:ext uri="{FF2B5EF4-FFF2-40B4-BE49-F238E27FC236}">
                <a16:creationId xmlns:a16="http://schemas.microsoft.com/office/drawing/2014/main" id="{64A1CD91-F6B2-4FE8-859F-7E8C0CA88F3F}"/>
              </a:ext>
            </a:extLst>
          </p:cNvPr>
          <p:cNvSpPr>
            <a:spLocks noGrp="1"/>
          </p:cNvSpPr>
          <p:nvPr>
            <p:ph idx="1"/>
          </p:nvPr>
        </p:nvSpPr>
        <p:spPr/>
        <p:txBody>
          <a:bodyPr/>
          <a:lstStyle/>
          <a:p>
            <a:r>
              <a:rPr lang="de-DE" dirty="0"/>
              <a:t>Zuerst muss ein Domänenmodell erstellt werden</a:t>
            </a:r>
          </a:p>
          <a:p>
            <a:r>
              <a:rPr lang="de-DE" dirty="0"/>
              <a:t>Anschließend wird die Rest-Modellierung fertig gestellt</a:t>
            </a:r>
          </a:p>
          <a:p>
            <a:r>
              <a:rPr lang="de-DE" dirty="0"/>
              <a:t>Außerdem ist ein Dienstanbieter zu implementieren und mindestens ein externer Webservice eingebunden</a:t>
            </a:r>
          </a:p>
          <a:p>
            <a:r>
              <a:rPr lang="de-DE" dirty="0"/>
              <a:t>Um eine Kommunikation mit dem Dienstanbieter zu ermöglichen wird ein Dienstnutzer integriert und dessen Anwendungslogik implementiert</a:t>
            </a:r>
          </a:p>
        </p:txBody>
      </p:sp>
    </p:spTree>
    <p:extLst>
      <p:ext uri="{BB962C8B-B14F-4D97-AF65-F5344CB8AC3E}">
        <p14:creationId xmlns:p14="http://schemas.microsoft.com/office/powerpoint/2010/main" val="1778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63038-9DF2-486E-9474-1259100B4177}"/>
              </a:ext>
            </a:extLst>
          </p:cNvPr>
          <p:cNvSpPr>
            <a:spLocks noGrp="1"/>
          </p:cNvSpPr>
          <p:nvPr>
            <p:ph type="title"/>
          </p:nvPr>
        </p:nvSpPr>
        <p:spPr/>
        <p:txBody>
          <a:bodyPr/>
          <a:lstStyle/>
          <a:p>
            <a:r>
              <a:rPr lang="de-DE" dirty="0"/>
              <a:t>Domänenmodell</a:t>
            </a:r>
          </a:p>
        </p:txBody>
      </p:sp>
    </p:spTree>
    <p:extLst>
      <p:ext uri="{BB962C8B-B14F-4D97-AF65-F5344CB8AC3E}">
        <p14:creationId xmlns:p14="http://schemas.microsoft.com/office/powerpoint/2010/main" val="429159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Version 2.0:</a:t>
            </a:r>
          </a:p>
        </p:txBody>
      </p:sp>
      <p:pic>
        <p:nvPicPr>
          <p:cNvPr id="7" name="Grafik 6" descr="Ein Bild, das Text enthält.&#10;&#10;Automatisch generierte Beschreibung">
            <a:extLst>
              <a:ext uri="{FF2B5EF4-FFF2-40B4-BE49-F238E27FC236}">
                <a16:creationId xmlns:a16="http://schemas.microsoft.com/office/drawing/2014/main" id="{8551BD0F-188A-472C-8D7D-6F41FE89C850}"/>
              </a:ext>
            </a:extLst>
          </p:cNvPr>
          <p:cNvPicPr>
            <a:picLocks noChangeAspect="1"/>
          </p:cNvPicPr>
          <p:nvPr/>
        </p:nvPicPr>
        <p:blipFill>
          <a:blip r:embed="rId3"/>
          <a:stretch>
            <a:fillRect/>
          </a:stretch>
        </p:blipFill>
        <p:spPr>
          <a:xfrm rot="16200000">
            <a:off x="2940571" y="-662475"/>
            <a:ext cx="5374431" cy="9405259"/>
          </a:xfrm>
          <a:prstGeom prst="rect">
            <a:avLst/>
          </a:prstGeom>
        </p:spPr>
      </p:pic>
    </p:spTree>
    <p:extLst>
      <p:ext uri="{BB962C8B-B14F-4D97-AF65-F5344CB8AC3E}">
        <p14:creationId xmlns:p14="http://schemas.microsoft.com/office/powerpoint/2010/main" val="304673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Version 3.0:</a:t>
            </a:r>
          </a:p>
        </p:txBody>
      </p:sp>
      <p:pic>
        <p:nvPicPr>
          <p:cNvPr id="5" name="Grafik 4" descr="Ein Bild, das Text, Whiteboard enthält.&#10;&#10;Automatisch generierte Beschreibung">
            <a:extLst>
              <a:ext uri="{FF2B5EF4-FFF2-40B4-BE49-F238E27FC236}">
                <a16:creationId xmlns:a16="http://schemas.microsoft.com/office/drawing/2014/main" id="{B1973D7F-2DE4-4DEB-B1B1-DC1545E6527E}"/>
              </a:ext>
            </a:extLst>
          </p:cNvPr>
          <p:cNvPicPr>
            <a:picLocks noChangeAspect="1"/>
          </p:cNvPicPr>
          <p:nvPr/>
        </p:nvPicPr>
        <p:blipFill>
          <a:blip r:embed="rId3"/>
          <a:stretch>
            <a:fillRect/>
          </a:stretch>
        </p:blipFill>
        <p:spPr>
          <a:xfrm rot="16200000">
            <a:off x="2800483" y="-661180"/>
            <a:ext cx="5419918" cy="9357181"/>
          </a:xfrm>
          <a:prstGeom prst="rect">
            <a:avLst/>
          </a:prstGeom>
        </p:spPr>
      </p:pic>
    </p:spTree>
    <p:extLst>
      <p:ext uri="{BB962C8B-B14F-4D97-AF65-F5344CB8AC3E}">
        <p14:creationId xmlns:p14="http://schemas.microsoft.com/office/powerpoint/2010/main" val="137818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Aktuelle Version:</a:t>
            </a:r>
          </a:p>
        </p:txBody>
      </p:sp>
      <p:pic>
        <p:nvPicPr>
          <p:cNvPr id="5" name="Grafik 4" descr="Ein Bild, das Text enthält.&#10;&#10;Automatisch generierte Beschreibung">
            <a:extLst>
              <a:ext uri="{FF2B5EF4-FFF2-40B4-BE49-F238E27FC236}">
                <a16:creationId xmlns:a16="http://schemas.microsoft.com/office/drawing/2014/main" id="{ED524918-5B3C-4525-977C-D6F267FFE1B5}"/>
              </a:ext>
            </a:extLst>
          </p:cNvPr>
          <p:cNvPicPr>
            <a:picLocks noChangeAspect="1"/>
          </p:cNvPicPr>
          <p:nvPr/>
        </p:nvPicPr>
        <p:blipFill>
          <a:blip r:embed="rId3"/>
          <a:stretch>
            <a:fillRect/>
          </a:stretch>
        </p:blipFill>
        <p:spPr>
          <a:xfrm rot="16200000">
            <a:off x="2917144" y="-720111"/>
            <a:ext cx="5362186" cy="9532775"/>
          </a:xfrm>
          <a:prstGeom prst="rect">
            <a:avLst/>
          </a:prstGeom>
        </p:spPr>
      </p:pic>
    </p:spTree>
    <p:extLst>
      <p:ext uri="{BB962C8B-B14F-4D97-AF65-F5344CB8AC3E}">
        <p14:creationId xmlns:p14="http://schemas.microsoft.com/office/powerpoint/2010/main" val="1583050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Breitbild</PresentationFormat>
  <Paragraphs>67</Paragraphs>
  <Slides>14</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MS1</vt:lpstr>
      <vt:lpstr>Projektdefinition</vt:lpstr>
      <vt:lpstr>Problemstellung</vt:lpstr>
      <vt:lpstr>Lösungsziele</vt:lpstr>
      <vt:lpstr>Vorgehen</vt:lpstr>
      <vt:lpstr>Domänenmodell</vt:lpstr>
      <vt:lpstr>Version 2.0:</vt:lpstr>
      <vt:lpstr>Version 3.0:</vt:lpstr>
      <vt:lpstr>Aktuelle Version:</vt:lpstr>
      <vt:lpstr>Rest-Modellierung</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MS1</dc:title>
  <dc:creator>Marc Budde</dc:creator>
  <cp:lastModifiedBy>Marc Budde</cp:lastModifiedBy>
  <cp:revision>25</cp:revision>
  <dcterms:created xsi:type="dcterms:W3CDTF">2019-05-06T15:43:25Z</dcterms:created>
  <dcterms:modified xsi:type="dcterms:W3CDTF">2019-05-13T10:25:56Z</dcterms:modified>
</cp:coreProperties>
</file>