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8"/>
    <p:restoredTop sz="94719"/>
  </p:normalViewPr>
  <p:slideViewPr>
    <p:cSldViewPr snapToGrid="0">
      <p:cViewPr varScale="1">
        <p:scale>
          <a:sx n="138" d="100"/>
          <a:sy n="138" d="100"/>
        </p:scale>
        <p:origin x="-6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FBDA6A-35F0-0049-8587-B927FEE1378F}" type="datetimeFigureOut">
              <a:rPr lang="pl-PL" smtClean="0"/>
              <a:t>23.11.2024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C90F5-2BE5-7841-B961-CA35ACFE736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31549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6C90F5-2BE5-7841-B961-CA35ACFE736E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2274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4F3AB70-77B8-8535-3634-E35C4F91B5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05B1E5E-7168-D77B-F7BA-9EFA8D3E0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1EC4F4F-4956-E1C3-ACF9-5629BF1E0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2A1B2-9316-5042-846B-D27C5965EE37}" type="datetimeFigureOut">
              <a:rPr lang="pl-PL" smtClean="0"/>
              <a:t>23.11.2024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2C3FB59-A155-AA7F-A400-5A1686906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D978470-AC25-99CE-CA29-8BE2FBE85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4FC3-9F3A-7144-978A-25A58B77A2C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57070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DF89F46-5009-0C85-0467-CB5BD9E3C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FAA08BB2-64A0-3062-78DC-C29387762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3DD1C27-D5B5-D7EB-47A1-B1A316E01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2A1B2-9316-5042-846B-D27C5965EE37}" type="datetimeFigureOut">
              <a:rPr lang="pl-PL" smtClean="0"/>
              <a:t>23.11.2024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6BBB3B7-2833-163C-56E6-877B2B16A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DCF1F90-8DBE-96F0-6C7E-E0B8FD7C4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4FC3-9F3A-7144-978A-25A58B77A2C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9056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F571F163-3851-5486-51CA-926DB71925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07BF056-B77D-80D0-AE70-D04EEC6FC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DBB3151-502A-8346-71CC-2283C6AAA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2A1B2-9316-5042-846B-D27C5965EE37}" type="datetimeFigureOut">
              <a:rPr lang="pl-PL" smtClean="0"/>
              <a:t>23.11.2024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E8E8F8E-D302-8919-6AAC-EAD784D70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FBD391B-2C38-D54B-D69B-033115C79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4FC3-9F3A-7144-978A-25A58B77A2C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19399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49B5E12-2E6F-333A-D074-F9BBBA62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4A265C0-D5F9-1DA4-39A2-238FDD0DB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C5E2E09-4657-2506-FDD5-D5FED0493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2A1B2-9316-5042-846B-D27C5965EE37}" type="datetimeFigureOut">
              <a:rPr lang="pl-PL" smtClean="0"/>
              <a:t>23.11.2024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C4D22D8-00E6-8D5B-4473-029999577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AF3A3A0-CBA8-26C5-5BB1-BDEE4A672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4FC3-9F3A-7144-978A-25A58B77A2C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8760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91287B-BAE5-8362-37EE-358DEF84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1F8E2E7-6463-BDA2-1044-87EA97439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4C01B29-1F82-1678-236D-D27062672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2A1B2-9316-5042-846B-D27C5965EE37}" type="datetimeFigureOut">
              <a:rPr lang="pl-PL" smtClean="0"/>
              <a:t>23.11.2024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1042AF9-6B85-672D-2850-6260AF74D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F9DBB6F-D0B9-90A3-14C1-1143A6D5D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4FC3-9F3A-7144-978A-25A58B77A2C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874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5F639D5-2325-C6A1-4FC7-97DAA0BA8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6C91404-2D1F-D904-6E10-8360C086B2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143D466-54B6-5D98-BB47-F4CEB012F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28FDDF6-33ED-EDA0-8DB9-EE4C28B1A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2A1B2-9316-5042-846B-D27C5965EE37}" type="datetimeFigureOut">
              <a:rPr lang="pl-PL" smtClean="0"/>
              <a:t>23.11.2024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A46E438-B884-A4A9-12EB-C395C4FF9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9E101B9-4B2A-9417-927F-7D9C0348C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4FC3-9F3A-7144-978A-25A58B77A2C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7389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4469E52-3627-2D24-6595-871F3BF6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9B1C068-388C-EA80-A3F3-2AF6B2A0D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D7A7FAD-AC17-8CF0-1A1B-F6EE5D6F6E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B4ED1912-C4CD-CB00-B2DB-861FFD41B7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9BA48FEF-2C60-7164-9935-0DAC764F5A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62BAC501-9E12-E520-3B68-77DAB354C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2A1B2-9316-5042-846B-D27C5965EE37}" type="datetimeFigureOut">
              <a:rPr lang="pl-PL" smtClean="0"/>
              <a:t>23.11.2024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01FE2FAE-DBA5-5924-85C5-DE6599477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25029AEB-1BFF-7608-41F6-C20B67345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4FC3-9F3A-7144-978A-25A58B77A2C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42984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5B30B98-A633-75AF-B57B-EEE63FF81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703F4898-524F-DE78-52F2-0209F287C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2A1B2-9316-5042-846B-D27C5965EE37}" type="datetimeFigureOut">
              <a:rPr lang="pl-PL" smtClean="0"/>
              <a:t>23.11.2024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8775BB7A-0606-05ED-6970-31FBD21AD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C4D0F526-9871-1D25-0F26-11E3AE65A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4FC3-9F3A-7144-978A-25A58B77A2C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7589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19F09AEF-EE7A-365C-C3DB-B652C8244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2A1B2-9316-5042-846B-D27C5965EE37}" type="datetimeFigureOut">
              <a:rPr lang="pl-PL" smtClean="0"/>
              <a:t>23.11.2024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32FB2E10-2030-8F68-754F-AEBC83ACB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7DF97960-DABF-8263-6424-C405887A2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4FC3-9F3A-7144-978A-25A58B77A2C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85236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53413BC-F545-94BE-73D3-7E17AE68A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519406C-AE9D-32DA-C865-762E783FC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95F04A0-E705-F1E8-1F71-D621F1D38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69AEB09-AD92-CF6E-9C94-160314D0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2A1B2-9316-5042-846B-D27C5965EE37}" type="datetimeFigureOut">
              <a:rPr lang="pl-PL" smtClean="0"/>
              <a:t>23.11.2024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8DCAE14-FBB5-4D50-A5A8-23B3F1F20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042D559-790E-0F01-A413-501A70BB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4FC3-9F3A-7144-978A-25A58B77A2C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844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C9C07C-B22E-AEF2-D1BD-C5FD1EB1B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7FFB3794-9B1E-3689-C438-4946085659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A140AC2-DB18-954D-2D69-495F08977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CE8A9DA-33F3-605D-3ED6-A450C71EE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2A1B2-9316-5042-846B-D27C5965EE37}" type="datetimeFigureOut">
              <a:rPr lang="pl-PL" smtClean="0"/>
              <a:t>23.11.2024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9049F5F-C8FF-D429-D7F4-F38A5F75E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BB42014-E404-21CA-9A95-085A72E1A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4FC3-9F3A-7144-978A-25A58B77A2C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3017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61D6EBD7-2FAC-6F13-F727-F9AD09800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6477AE6-E1CB-95B5-9D90-26FEB0C65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F5B8FC0-CFFD-DE1D-20E0-1C18AC957C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12A1B2-9316-5042-846B-D27C5965EE37}" type="datetimeFigureOut">
              <a:rPr lang="pl-PL" smtClean="0"/>
              <a:t>23.11.2024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9CB7F72-07DA-FD16-3463-E6B8628BA1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407BAF1-9F96-321D-E1A0-491A154014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8C4FC3-9F3A-7144-978A-25A58B77A2C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49427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amiandeluca.com.ar/angular-5-caracteristicas-principales" TargetMode="External"/><Relationship Id="rId13" Type="http://schemas.openxmlformats.org/officeDocument/2006/relationships/hyperlink" Target="https://creativecommons.org/licenses/by-nc-nd/3.0/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hyperlink" Target="https://ja.wikipedia.org/wiki/TypeScrip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lblogdepicodev.blogspot.com/2012/11/como-crear-y-usar-sprites-en-paginas.html" TargetMode="Externa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5" Type="http://schemas.openxmlformats.org/officeDocument/2006/relationships/hyperlink" Target="https://creativecommons.org/licenses/by-nc-sa/3.0/" TargetMode="External"/><Relationship Id="rId10" Type="http://schemas.openxmlformats.org/officeDocument/2006/relationships/hyperlink" Target="http://commons.wikimedia.org/wiki/File:HTML5_logo_and_wordmark.svg" TargetMode="External"/><Relationship Id="rId4" Type="http://schemas.openxmlformats.org/officeDocument/2006/relationships/hyperlink" Target="https://it.wikipedia.org/wiki/C++" TargetMode="External"/><Relationship Id="rId9" Type="http://schemas.openxmlformats.org/officeDocument/2006/relationships/image" Target="../media/image8.png"/><Relationship Id="rId14" Type="http://schemas.openxmlformats.org/officeDocument/2006/relationships/hyperlink" Target="https://creativecommons.org/licenses/by-sa/3.0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7">
            <a:extLst>
              <a:ext uri="{FF2B5EF4-FFF2-40B4-BE49-F238E27FC236}">
                <a16:creationId xmlns:a16="http://schemas.microsoft.com/office/drawing/2014/main" id="{3A930249-8242-4E2B-AF17-C018264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9">
            <a:extLst>
              <a:ext uri="{FF2B5EF4-FFF2-40B4-BE49-F238E27FC236}">
                <a16:creationId xmlns:a16="http://schemas.microsoft.com/office/drawing/2014/main" id="{A5BDD999-C5E1-4B3E-A710-768673819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7" name="Obraz 6" descr="Obraz zawierający kreskówka, ubrania, rysowanie, ilustracja&#10;&#10;Opis wygenerowany automatycznie">
            <a:extLst>
              <a:ext uri="{FF2B5EF4-FFF2-40B4-BE49-F238E27FC236}">
                <a16:creationId xmlns:a16="http://schemas.microsoft.com/office/drawing/2014/main" id="{BC9E80D5-C3BB-91F5-BBAA-92477992192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</a:blip>
          <a:srcRect l="303" r="10763"/>
          <a:stretch/>
        </p:blipFill>
        <p:spPr>
          <a:xfrm>
            <a:off x="6415168" y="-10"/>
            <a:ext cx="6099050" cy="6857990"/>
          </a:xfrm>
          <a:prstGeom prst="rect">
            <a:avLst/>
          </a:prstGeom>
        </p:spPr>
      </p:pic>
      <p:pic>
        <p:nvPicPr>
          <p:cNvPr id="13" name="Obraz 12" descr="Obraz zawierający kreskówka, ubrania&#10;&#10;Opis wygenerowany automatycznie">
            <a:extLst>
              <a:ext uri="{FF2B5EF4-FFF2-40B4-BE49-F238E27FC236}">
                <a16:creationId xmlns:a16="http://schemas.microsoft.com/office/drawing/2014/main" id="{57E00F41-7480-72D1-28BE-FBFD6FE1471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0"/>
          </a:blip>
          <a:srcRect l="530" r="10593"/>
          <a:stretch/>
        </p:blipFill>
        <p:spPr>
          <a:xfrm>
            <a:off x="0" y="0"/>
            <a:ext cx="6095156" cy="68579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F5F81CFC-26CE-36AC-D286-611ED58A6D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52857" y="262467"/>
            <a:ext cx="6095157" cy="1432750"/>
          </a:xfrm>
        </p:spPr>
        <p:txBody>
          <a:bodyPr>
            <a:normAutofit/>
          </a:bodyPr>
          <a:lstStyle/>
          <a:p>
            <a:r>
              <a:rPr lang="pl-PL" sz="6600" dirty="0">
                <a:solidFill>
                  <a:srgbClr val="000000"/>
                </a:solidFill>
              </a:rPr>
              <a:t>Liberum Veto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B6B42C3-2296-E7C9-B10C-FC99097506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6656" y="1705568"/>
            <a:ext cx="9795637" cy="959224"/>
          </a:xfrm>
        </p:spPr>
        <p:txBody>
          <a:bodyPr>
            <a:normAutofit/>
          </a:bodyPr>
          <a:lstStyle/>
          <a:p>
            <a:r>
              <a:rPr lang="pl-PL" sz="3600" dirty="0">
                <a:solidFill>
                  <a:srgbClr val="000000"/>
                </a:solidFill>
              </a:rPr>
              <a:t>BezControl </a:t>
            </a:r>
          </a:p>
        </p:txBody>
      </p:sp>
    </p:spTree>
    <p:extLst>
      <p:ext uri="{BB962C8B-B14F-4D97-AF65-F5344CB8AC3E}">
        <p14:creationId xmlns:p14="http://schemas.microsoft.com/office/powerpoint/2010/main" val="335255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6CA89A9-1DD7-E396-2DBF-546CCAF35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pl-PL" sz="5200" dirty="0"/>
              <a:t>Co to właściwie jest Liberum Veto?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CD890EA-5A65-10BF-837E-69C748442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5962785" cy="38981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l-PL" sz="2400" dirty="0"/>
              <a:t>To urządzenie i aplikacja webowa służąca do głosowań w organizacjach, które umożliwiają szybkie i sprawiedliwe podejmowanie decyzji. Dzięki powrotowi do przeszłości, system eliminuje potrzebę skomplikowanych procedur i zapewnia transparentność procesu głosowania.</a:t>
            </a:r>
          </a:p>
        </p:txBody>
      </p:sp>
      <p:pic>
        <p:nvPicPr>
          <p:cNvPr id="6" name="Obraz 5" descr="Obraz zawierający kreskówka, ubrania, rysowanie, ilustracja&#10;&#10;Opis wygenerowany automatycznie">
            <a:extLst>
              <a:ext uri="{FF2B5EF4-FFF2-40B4-BE49-F238E27FC236}">
                <a16:creationId xmlns:a16="http://schemas.microsoft.com/office/drawing/2014/main" id="{F65C1695-921B-9CBE-7255-E35E0848152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97" r="11757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14636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DF892F7-FB3A-A650-481C-67F17741B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1668" y="382058"/>
            <a:ext cx="5251316" cy="1807305"/>
          </a:xfrm>
        </p:spPr>
        <p:txBody>
          <a:bodyPr>
            <a:normAutofit/>
          </a:bodyPr>
          <a:lstStyle/>
          <a:p>
            <a:r>
              <a:rPr lang="pl-PL" sz="5200" dirty="0"/>
              <a:t>Jak działa system?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70F93E8-C677-9EB4-6BCB-F356F7C80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1668" y="1847691"/>
            <a:ext cx="5251316" cy="384366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l-PL" sz="2400" dirty="0"/>
              <a:t>Użytkownicy głosują za pomocą dedykowanego urządzenia. System automatycznie zbiera wyniki i generuje raporty, zapewniając dokładność i przejrzystość. Gdy użytkownik wybierze Liberum Veto głosowanie jest zatrzymywane. </a:t>
            </a:r>
          </a:p>
        </p:txBody>
      </p:sp>
      <p:pic>
        <p:nvPicPr>
          <p:cNvPr id="7" name="Obraz 6" descr="Obraz zawierający Postać fikcyjna, kreskówka, Animacja, clipart&#10;&#10;Opis wygenerowany automatycznie">
            <a:extLst>
              <a:ext uri="{FF2B5EF4-FFF2-40B4-BE49-F238E27FC236}">
                <a16:creationId xmlns:a16="http://schemas.microsoft.com/office/drawing/2014/main" id="{1F846D0C-AACF-6C3F-32AB-DA722BCB970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570" r="7483"/>
          <a:stretch/>
        </p:blipFill>
        <p:spPr>
          <a:xfrm>
            <a:off x="0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16227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1" name="Rectangle 1080">
            <a:extLst>
              <a:ext uri="{FF2B5EF4-FFF2-40B4-BE49-F238E27FC236}">
                <a16:creationId xmlns:a16="http://schemas.microsoft.com/office/drawing/2014/main" id="{33E72FA3-BD00-444A-AD9B-E6C3D069C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080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A1E0BA1-B12C-52AA-EAA8-F4D07DD51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10515600" cy="11105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Technologie: </a:t>
            </a:r>
          </a:p>
        </p:txBody>
      </p:sp>
      <p:pic>
        <p:nvPicPr>
          <p:cNvPr id="1036" name="Picture 12" descr="file type platformio&quot; Icon - Download for free – Iconduck">
            <a:extLst>
              <a:ext uri="{FF2B5EF4-FFF2-40B4-BE49-F238E27FC236}">
                <a16:creationId xmlns:a16="http://schemas.microsoft.com/office/drawing/2014/main" id="{A293C4C7-91D1-38CD-C566-A6EB0FD97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4787" y="1834939"/>
            <a:ext cx="1760703" cy="2056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Obraz 16" descr="Obraz zawierający Grafika, symbol, krąg, logo&#10;&#10;Opis wygenerowany automatycznie">
            <a:extLst>
              <a:ext uri="{FF2B5EF4-FFF2-40B4-BE49-F238E27FC236}">
                <a16:creationId xmlns:a16="http://schemas.microsoft.com/office/drawing/2014/main" id="{E14F60BF-0695-B47D-4130-FC33B52B81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178290" y="1834939"/>
            <a:ext cx="1825566" cy="2056976"/>
          </a:xfrm>
          <a:prstGeom prst="rect">
            <a:avLst/>
          </a:prstGeom>
        </p:spPr>
      </p:pic>
      <p:pic>
        <p:nvPicPr>
          <p:cNvPr id="14" name="Obraz 13" descr="Obraz zawierający Jaskrawoniebieski, zrzut ekranu, logo, symbol&#10;&#10;Opis wygenerowany automatycznie">
            <a:extLst>
              <a:ext uri="{FF2B5EF4-FFF2-40B4-BE49-F238E27FC236}">
                <a16:creationId xmlns:a16="http://schemas.microsoft.com/office/drawing/2014/main" id="{5BB51106-EF1B-8CAB-4F4A-FC5B582817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055942" y="1834939"/>
            <a:ext cx="2056976" cy="2056976"/>
          </a:xfrm>
          <a:prstGeom prst="rect">
            <a:avLst/>
          </a:prstGeom>
        </p:spPr>
      </p:pic>
      <p:pic>
        <p:nvPicPr>
          <p:cNvPr id="5" name="Symbol zastępczy zawartości 4" descr="Obraz zawierający symbol&#10;&#10;Opis wygenerowany automatycznie">
            <a:extLst>
              <a:ext uri="{FF2B5EF4-FFF2-40B4-BE49-F238E27FC236}">
                <a16:creationId xmlns:a16="http://schemas.microsoft.com/office/drawing/2014/main" id="{964633E7-7344-9FD4-72AC-77B5EAFFA7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066650" y="4063630"/>
            <a:ext cx="2056976" cy="2056976"/>
          </a:xfrm>
          <a:prstGeom prst="rect">
            <a:avLst/>
          </a:prstGeom>
        </p:spPr>
      </p:pic>
      <p:pic>
        <p:nvPicPr>
          <p:cNvPr id="11" name="Obraz 10" descr="Obraz zawierający Grafika, pomarańcza/pomarańczowy, symbol, design&#10;&#10;Opis wygenerowany automatycznie">
            <a:extLst>
              <a:ext uri="{FF2B5EF4-FFF2-40B4-BE49-F238E27FC236}">
                <a16:creationId xmlns:a16="http://schemas.microsoft.com/office/drawing/2014/main" id="{32CEB4D4-DE86-7254-DEFC-47C4C6682BA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5062585" y="4063630"/>
            <a:ext cx="2056976" cy="2056976"/>
          </a:xfrm>
          <a:prstGeom prst="rect">
            <a:avLst/>
          </a:prstGeom>
        </p:spPr>
      </p:pic>
      <p:pic>
        <p:nvPicPr>
          <p:cNvPr id="8" name="Obraz 7" descr="Obraz zawierający logo, Grafika, symbol, Czcionka&#10;&#10;Opis wygenerowany automatycznie">
            <a:extLst>
              <a:ext uri="{FF2B5EF4-FFF2-40B4-BE49-F238E27FC236}">
                <a16:creationId xmlns:a16="http://schemas.microsoft.com/office/drawing/2014/main" id="{32608B00-5A0F-E84A-13C0-F1141A52330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9055942" y="4063630"/>
            <a:ext cx="2056976" cy="2056976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0CC5DBD6-016C-C2A3-6BF0-DF35E5B82EC5}"/>
              </a:ext>
            </a:extLst>
          </p:cNvPr>
          <p:cNvSpPr txBox="1"/>
          <p:nvPr/>
        </p:nvSpPr>
        <p:spPr>
          <a:xfrm>
            <a:off x="3100459" y="6870700"/>
            <a:ext cx="2396810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pl-PL" sz="700">
                <a:solidFill>
                  <a:srgbClr val="FFFFFF"/>
                </a:solidFill>
                <a:hlinkClick r:id="rId8" tooltip="https://damiandeluca.com.ar/angular-5-caracteristicas-principale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 zdjęcie</a:t>
            </a:r>
            <a:r>
              <a:rPr lang="pl-PL" sz="700">
                <a:solidFill>
                  <a:srgbClr val="FFFFFF"/>
                </a:solidFill>
              </a:rPr>
              <a:t>, autor: Nieznany autor, licencja: </a:t>
            </a:r>
            <a:r>
              <a:rPr lang="pl-PL" sz="700">
                <a:solidFill>
                  <a:srgbClr val="FFFFFF"/>
                </a:solidFill>
                <a:hlinkClick r:id="rId13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pl-PL" sz="700">
              <a:solidFill>
                <a:srgbClr val="FFFFFF"/>
              </a:solidFill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F03CA1C4-4E4B-AC04-28B9-2DB5FCF74D5D}"/>
              </a:ext>
            </a:extLst>
          </p:cNvPr>
          <p:cNvSpPr txBox="1"/>
          <p:nvPr/>
        </p:nvSpPr>
        <p:spPr>
          <a:xfrm>
            <a:off x="5509969" y="6870700"/>
            <a:ext cx="221887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pl-PL" sz="700">
                <a:solidFill>
                  <a:srgbClr val="FFFFFF"/>
                </a:solidFill>
                <a:hlinkClick r:id="rId12" tooltip="https://ja.wikipedia.org/wiki/TypeScrip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 zdjęcie</a:t>
            </a:r>
            <a:r>
              <a:rPr lang="pl-PL" sz="700">
                <a:solidFill>
                  <a:srgbClr val="FFFFFF"/>
                </a:solidFill>
              </a:rPr>
              <a:t>, autor: Nieznany autor, licencja: </a:t>
            </a:r>
            <a:r>
              <a:rPr lang="pl-PL" sz="700">
                <a:solidFill>
                  <a:srgbClr val="FFFFFF"/>
                </a:solidFill>
                <a:hlinkClick r:id="rId1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pl-PL" sz="700">
              <a:solidFill>
                <a:srgbClr val="FFFFFF"/>
              </a:solidFill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D2F654AD-3E1B-0466-34B3-F6C38614BEA1}"/>
              </a:ext>
            </a:extLst>
          </p:cNvPr>
          <p:cNvSpPr txBox="1"/>
          <p:nvPr/>
        </p:nvSpPr>
        <p:spPr>
          <a:xfrm>
            <a:off x="9973123" y="6870700"/>
            <a:ext cx="221887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pl-PL" sz="700">
                <a:solidFill>
                  <a:srgbClr val="FFFFFF"/>
                </a:solidFill>
                <a:hlinkClick r:id="rId10" tooltip="http://commons.wikimedia.org/wiki/File:HTML5_logo_and_wordmark.sv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 zdjęcie</a:t>
            </a:r>
            <a:r>
              <a:rPr lang="pl-PL" sz="700">
                <a:solidFill>
                  <a:srgbClr val="FFFFFF"/>
                </a:solidFill>
              </a:rPr>
              <a:t>, autor: Nieznany autor, licencja: </a:t>
            </a:r>
            <a:r>
              <a:rPr lang="pl-PL" sz="700">
                <a:solidFill>
                  <a:srgbClr val="FFFFFF"/>
                </a:solidFill>
                <a:hlinkClick r:id="rId1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pl-PL" sz="700">
              <a:solidFill>
                <a:srgbClr val="FFFFFF"/>
              </a:solidFill>
            </a:endParaRP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A9CEBD99-3296-0BCC-15E7-856C64A7459D}"/>
              </a:ext>
            </a:extLst>
          </p:cNvPr>
          <p:cNvSpPr txBox="1"/>
          <p:nvPr/>
        </p:nvSpPr>
        <p:spPr>
          <a:xfrm>
            <a:off x="711788" y="6870700"/>
            <a:ext cx="237597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pl-PL" sz="700">
                <a:solidFill>
                  <a:srgbClr val="FFFFFF"/>
                </a:solidFill>
                <a:hlinkClick r:id="rId6" tooltip="https://elblogdepicodev.blogspot.com/2012/11/como-crear-y-usar-sprites-en-paginas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 zdjęcie</a:t>
            </a:r>
            <a:r>
              <a:rPr lang="pl-PL" sz="700">
                <a:solidFill>
                  <a:srgbClr val="FFFFFF"/>
                </a:solidFill>
              </a:rPr>
              <a:t>, autor: Nieznany autor, licencja: </a:t>
            </a:r>
            <a:r>
              <a:rPr lang="pl-PL" sz="700">
                <a:solidFill>
                  <a:srgbClr val="FFFFFF"/>
                </a:solidFill>
                <a:hlinkClick r:id="rId15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pl-PL" sz="700">
              <a:solidFill>
                <a:srgbClr val="FFFFFF"/>
              </a:solidFill>
            </a:endParaRP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87663D18-3897-5A97-22CB-A3890F84E274}"/>
              </a:ext>
            </a:extLst>
          </p:cNvPr>
          <p:cNvSpPr txBox="1"/>
          <p:nvPr/>
        </p:nvSpPr>
        <p:spPr>
          <a:xfrm>
            <a:off x="7741546" y="6870700"/>
            <a:ext cx="221887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pl-PL" sz="700">
                <a:solidFill>
                  <a:srgbClr val="FFFFFF"/>
                </a:solidFill>
                <a:hlinkClick r:id="rId4" tooltip="https://it.wikipedia.org/wiki/C++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 zdjęcie</a:t>
            </a:r>
            <a:r>
              <a:rPr lang="pl-PL" sz="700">
                <a:solidFill>
                  <a:srgbClr val="FFFFFF"/>
                </a:solidFill>
              </a:rPr>
              <a:t>, autor: Nieznany autor, licencja: </a:t>
            </a:r>
            <a:r>
              <a:rPr lang="pl-PL" sz="700">
                <a:solidFill>
                  <a:srgbClr val="FFFFFF"/>
                </a:solidFill>
                <a:hlinkClick r:id="rId1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pl-PL" sz="700">
              <a:solidFill>
                <a:srgbClr val="FFFFFF"/>
              </a:solidFill>
            </a:endParaRPr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B9016F45-5CD3-4E44-AB0B-840D2A0C203E}"/>
              </a:ext>
            </a:extLst>
          </p:cNvPr>
          <p:cNvSpPr txBox="1"/>
          <p:nvPr/>
        </p:nvSpPr>
        <p:spPr>
          <a:xfrm>
            <a:off x="5014434" y="-3209618"/>
            <a:ext cx="235086" cy="235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05299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FC828F7-C0B0-7929-3124-6BD94B929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3683" y="199697"/>
            <a:ext cx="5865269" cy="2130097"/>
          </a:xfrm>
        </p:spPr>
        <p:txBody>
          <a:bodyPr>
            <a:noAutofit/>
          </a:bodyPr>
          <a:lstStyle/>
          <a:p>
            <a:r>
              <a:rPr lang="pl-PL" sz="5200" dirty="0"/>
              <a:t>Gdzie można używać Liberum Veto?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3EB5599-BBC3-F0F1-AF5E-7D695F048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0868" y="2329794"/>
            <a:ext cx="4619621" cy="384366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sz="2400" dirty="0"/>
              <a:t>Zgromadzenia parlamentarzystów i radnych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400" dirty="0"/>
              <a:t>Spotkania biznesowe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400" dirty="0"/>
              <a:t>W organizacjach pozarządowych i stowarzyszeniach 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400" dirty="0"/>
              <a:t>Głosowaniach wewnętrznych w firmach i instytucjach</a:t>
            </a:r>
          </a:p>
        </p:txBody>
      </p:sp>
      <p:pic>
        <p:nvPicPr>
          <p:cNvPr id="5" name="Obraz 4" descr="Obraz zawierający ubrania, ilustracja, Animacja, Kreskówka&#10;&#10;Opis wygenerowany automatycznie">
            <a:extLst>
              <a:ext uri="{FF2B5EF4-FFF2-40B4-BE49-F238E27FC236}">
                <a16:creationId xmlns:a16="http://schemas.microsoft.com/office/drawing/2014/main" id="{9BB08842-ACBE-1D0A-220B-896198AF13C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3054"/>
          <a:stretch/>
        </p:blipFill>
        <p:spPr>
          <a:xfrm>
            <a:off x="121315" y="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9126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Slide Background">
            <a:extLst>
              <a:ext uri="{FF2B5EF4-FFF2-40B4-BE49-F238E27FC236}">
                <a16:creationId xmlns:a16="http://schemas.microsoft.com/office/drawing/2014/main" id="{649C91A9-84E7-4BF0-9026-62F01380D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58FB651-1FCD-CCA6-B1BC-23D4C7609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81001"/>
            <a:ext cx="4419798" cy="1708242"/>
          </a:xfrm>
        </p:spPr>
        <p:txBody>
          <a:bodyPr anchor="ctr">
            <a:normAutofit/>
          </a:bodyPr>
          <a:lstStyle/>
          <a:p>
            <a:r>
              <a:rPr lang="pl-PL" sz="5200" dirty="0"/>
              <a:t>Zalety systemu: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BC027A9-6585-D7E5-1039-E1E870811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089243"/>
            <a:ext cx="4419798" cy="3769834"/>
          </a:xfrm>
        </p:spPr>
        <p:txBody>
          <a:bodyPr anchor="ctr"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pl-PL" sz="2400" dirty="0"/>
              <a:t>Szybkie i łatwe głosowanie</a:t>
            </a:r>
          </a:p>
          <a:p>
            <a:pPr>
              <a:buFont typeface="Wingdings" pitchFamily="2" charset="2"/>
              <a:buChar char="ü"/>
            </a:pPr>
            <a:r>
              <a:rPr lang="pl-PL" sz="2400" dirty="0"/>
              <a:t>Wysokie standardy bezpieczeństwa</a:t>
            </a:r>
          </a:p>
          <a:p>
            <a:pPr>
              <a:buFont typeface="Wingdings" pitchFamily="2" charset="2"/>
              <a:buChar char="ü"/>
            </a:pPr>
            <a:r>
              <a:rPr lang="pl-PL" sz="2400" dirty="0"/>
              <a:t>Transparentność i automatyczne generowanie wyników</a:t>
            </a:r>
          </a:p>
          <a:p>
            <a:pPr>
              <a:buFont typeface="Wingdings" pitchFamily="2" charset="2"/>
              <a:buChar char="ü"/>
            </a:pPr>
            <a:r>
              <a:rPr lang="pl-PL" sz="2400" dirty="0"/>
              <a:t>Intuicyjna obsługa zarówno dla użytkownika, jak i organizatorów głosowań</a:t>
            </a:r>
          </a:p>
          <a:p>
            <a:pPr>
              <a:buFont typeface="Wingdings" pitchFamily="2" charset="2"/>
              <a:buChar char="ü"/>
            </a:pPr>
            <a:r>
              <a:rPr lang="pl-PL" sz="2400" dirty="0"/>
              <a:t>Proste rozwiązanie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B47378D-AD27-45D0-8C1C-5B1098DCC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0"/>
            <a:ext cx="6781799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77800" dist="215900" dir="8520000" sx="94000" sy="94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 descr="Obraz zawierający ubrania, rysowanie, ilustracja, szkic&#10;&#10;Opis wygenerowany automatycznie">
            <a:extLst>
              <a:ext uri="{FF2B5EF4-FFF2-40B4-BE49-F238E27FC236}">
                <a16:creationId xmlns:a16="http://schemas.microsoft.com/office/drawing/2014/main" id="{C44D1D7B-CF57-E184-F461-E567DAD310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1" b="-1"/>
          <a:stretch/>
        </p:blipFill>
        <p:spPr>
          <a:xfrm>
            <a:off x="5518825" y="203200"/>
            <a:ext cx="6654800" cy="665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050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174B254-BEB8-B9DD-D98B-AC6260580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pl-PL" sz="5200" dirty="0"/>
              <a:t>Podsumowanie: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19FAD7C-57BE-97FD-68F5-905454B24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l-PL" sz="2400" dirty="0"/>
              <a:t>Liberum Veto to narzędzie, które upraszcza sposób głosowania. Jest proste, bezpieczne i efektywne – wręcz idealne dla organizacji, które cenią transparentność i szybkość podejmowania decyzji. </a:t>
            </a:r>
          </a:p>
        </p:txBody>
      </p:sp>
      <p:pic>
        <p:nvPicPr>
          <p:cNvPr id="6" name="Obraz 5" descr="Obraz zawierający Postać fikcyjna, kreskówka, Superbohater, Liga sprawiedliwości&#10;&#10;Opis wygenerowany automatycznie">
            <a:extLst>
              <a:ext uri="{FF2B5EF4-FFF2-40B4-BE49-F238E27FC236}">
                <a16:creationId xmlns:a16="http://schemas.microsoft.com/office/drawing/2014/main" id="{C252D4A8-99DA-D161-2218-E14A229BC8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79" r="2474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54427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69AAE0-49D5-4C8B-8BA2-55898C00E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Obraz 8" descr="Obraz zawierający kreskówka, ubrania, rysowanie, ilustracja&#10;&#10;Opis wygenerowany automatycznie">
            <a:extLst>
              <a:ext uri="{FF2B5EF4-FFF2-40B4-BE49-F238E27FC236}">
                <a16:creationId xmlns:a16="http://schemas.microsoft.com/office/drawing/2014/main" id="{9BE133B1-67FC-B2B4-CB55-9108175F531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2" b="8979"/>
          <a:stretch/>
        </p:blipFill>
        <p:spPr>
          <a:xfrm>
            <a:off x="-4" y="-4"/>
            <a:ext cx="7534640" cy="6857984"/>
          </a:xfrm>
          <a:custGeom>
            <a:avLst/>
            <a:gdLst/>
            <a:ahLst/>
            <a:cxnLst/>
            <a:rect l="l" t="t" r="r" b="b"/>
            <a:pathLst>
              <a:path w="7534640" h="6857984">
                <a:moveTo>
                  <a:pt x="0" y="0"/>
                </a:moveTo>
                <a:lnTo>
                  <a:pt x="7534640" y="0"/>
                </a:lnTo>
                <a:lnTo>
                  <a:pt x="7534640" y="3832811"/>
                </a:lnTo>
                <a:lnTo>
                  <a:pt x="7344853" y="3826712"/>
                </a:lnTo>
                <a:cubicBezTo>
                  <a:pt x="7344853" y="3826712"/>
                  <a:pt x="7341511" y="3826712"/>
                  <a:pt x="7341511" y="3826712"/>
                </a:cubicBezTo>
                <a:cubicBezTo>
                  <a:pt x="7274667" y="3823370"/>
                  <a:pt x="7211169" y="3823370"/>
                  <a:pt x="7144324" y="3820027"/>
                </a:cubicBezTo>
                <a:cubicBezTo>
                  <a:pt x="6913719" y="3820027"/>
                  <a:pt x="6683113" y="3820027"/>
                  <a:pt x="6455848" y="3820027"/>
                </a:cubicBezTo>
                <a:cubicBezTo>
                  <a:pt x="6231926" y="3910265"/>
                  <a:pt x="5987951" y="3833396"/>
                  <a:pt x="5767372" y="3903581"/>
                </a:cubicBezTo>
                <a:cubicBezTo>
                  <a:pt x="5533423" y="3900239"/>
                  <a:pt x="5312845" y="3970423"/>
                  <a:pt x="5082238" y="4000503"/>
                </a:cubicBezTo>
                <a:cubicBezTo>
                  <a:pt x="4908446" y="4013871"/>
                  <a:pt x="4731314" y="3997160"/>
                  <a:pt x="4570892" y="4067345"/>
                </a:cubicBezTo>
                <a:cubicBezTo>
                  <a:pt x="4447233" y="4124161"/>
                  <a:pt x="4350312" y="4197688"/>
                  <a:pt x="4483996" y="4348083"/>
                </a:cubicBezTo>
                <a:cubicBezTo>
                  <a:pt x="4644419" y="4344742"/>
                  <a:pt x="4627708" y="4598742"/>
                  <a:pt x="4788129" y="4561979"/>
                </a:cubicBezTo>
                <a:cubicBezTo>
                  <a:pt x="4754709" y="4678954"/>
                  <a:pt x="4641076" y="4618795"/>
                  <a:pt x="4600971" y="4705690"/>
                </a:cubicBezTo>
                <a:cubicBezTo>
                  <a:pt x="4684524" y="4779217"/>
                  <a:pt x="4844945" y="4725744"/>
                  <a:pt x="4871683" y="4879480"/>
                </a:cubicBezTo>
                <a:cubicBezTo>
                  <a:pt x="4838262" y="5039902"/>
                  <a:pt x="4945210" y="5019849"/>
                  <a:pt x="5032105" y="5029876"/>
                </a:cubicBezTo>
                <a:cubicBezTo>
                  <a:pt x="5239317" y="5049930"/>
                  <a:pt x="5439843" y="5063297"/>
                  <a:pt x="5643713" y="5096719"/>
                </a:cubicBezTo>
                <a:cubicBezTo>
                  <a:pt x="5693844" y="5106745"/>
                  <a:pt x="5810819" y="5083350"/>
                  <a:pt x="5800794" y="5186956"/>
                </a:cubicBezTo>
                <a:cubicBezTo>
                  <a:pt x="5790767" y="5270508"/>
                  <a:pt x="5700529" y="5240431"/>
                  <a:pt x="5643713" y="5243772"/>
                </a:cubicBezTo>
                <a:cubicBezTo>
                  <a:pt x="5329553" y="5283879"/>
                  <a:pt x="5012052" y="5220378"/>
                  <a:pt x="4701235" y="5223719"/>
                </a:cubicBezTo>
                <a:cubicBezTo>
                  <a:pt x="4664472" y="5223719"/>
                  <a:pt x="4657787" y="5334009"/>
                  <a:pt x="4577576" y="5297246"/>
                </a:cubicBezTo>
                <a:cubicBezTo>
                  <a:pt x="4788129" y="5397510"/>
                  <a:pt x="5767372" y="5424248"/>
                  <a:pt x="6094900" y="5477721"/>
                </a:cubicBezTo>
                <a:cubicBezTo>
                  <a:pt x="5754004" y="5858724"/>
                  <a:pt x="5429817" y="5628117"/>
                  <a:pt x="5159105" y="5842012"/>
                </a:cubicBezTo>
                <a:cubicBezTo>
                  <a:pt x="5159105" y="5842012"/>
                  <a:pt x="5212580" y="5842012"/>
                  <a:pt x="5443187" y="5912197"/>
                </a:cubicBezTo>
                <a:cubicBezTo>
                  <a:pt x="5627002" y="5969012"/>
                  <a:pt x="5536765" y="6049223"/>
                  <a:pt x="6001321" y="6202962"/>
                </a:cubicBezTo>
                <a:cubicBezTo>
                  <a:pt x="5824188" y="6253093"/>
                  <a:pt x="5593581" y="6156172"/>
                  <a:pt x="5506685" y="6416857"/>
                </a:cubicBezTo>
                <a:cubicBezTo>
                  <a:pt x="5643713" y="6463648"/>
                  <a:pt x="5807477" y="6420200"/>
                  <a:pt x="5904398" y="6543858"/>
                </a:cubicBezTo>
                <a:cubicBezTo>
                  <a:pt x="5934478" y="6580622"/>
                  <a:pt x="5964557" y="6604017"/>
                  <a:pt x="6001321" y="6624068"/>
                </a:cubicBezTo>
                <a:cubicBezTo>
                  <a:pt x="5984612" y="6630754"/>
                  <a:pt x="5964557" y="6637437"/>
                  <a:pt x="5951188" y="6644121"/>
                </a:cubicBezTo>
                <a:cubicBezTo>
                  <a:pt x="5977925" y="6667518"/>
                  <a:pt x="6663060" y="6794517"/>
                  <a:pt x="6836850" y="6797860"/>
                </a:cubicBezTo>
                <a:cubicBezTo>
                  <a:pt x="6761652" y="6822926"/>
                  <a:pt x="6636845" y="6844075"/>
                  <a:pt x="6553814" y="6856412"/>
                </a:cubicBezTo>
                <a:lnTo>
                  <a:pt x="6542822" y="6857984"/>
                </a:lnTo>
                <a:lnTo>
                  <a:pt x="0" y="6857984"/>
                </a:lnTo>
                <a:close/>
              </a:path>
            </a:pathLst>
          </a:cu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F2B1353D-FB71-C852-58CA-22A5D8844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1" y="4439217"/>
            <a:ext cx="6180665" cy="92840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Dziękujemy za uwagę!</a:t>
            </a:r>
          </a:p>
        </p:txBody>
      </p:sp>
      <p:pic>
        <p:nvPicPr>
          <p:cNvPr id="11" name="Obraz 10" descr="Obraz zawierający ubrania, rysowanie, ilustracja, szkic&#10;&#10;Opis wygenerowany automatycznie">
            <a:extLst>
              <a:ext uri="{FF2B5EF4-FFF2-40B4-BE49-F238E27FC236}">
                <a16:creationId xmlns:a16="http://schemas.microsoft.com/office/drawing/2014/main" id="{B4B558AA-0EE9-FC4D-8427-B80C491188C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-1" b="14568"/>
          <a:stretch/>
        </p:blipFill>
        <p:spPr>
          <a:xfrm>
            <a:off x="7653541" y="6"/>
            <a:ext cx="4538463" cy="3877247"/>
          </a:xfrm>
          <a:custGeom>
            <a:avLst/>
            <a:gdLst/>
            <a:ahLst/>
            <a:cxnLst/>
            <a:rect l="l" t="t" r="r" b="b"/>
            <a:pathLst>
              <a:path w="4538463" h="3877247">
                <a:moveTo>
                  <a:pt x="0" y="0"/>
                </a:moveTo>
                <a:lnTo>
                  <a:pt x="4538463" y="0"/>
                </a:lnTo>
                <a:lnTo>
                  <a:pt x="4538463" y="3437173"/>
                </a:lnTo>
                <a:lnTo>
                  <a:pt x="4530710" y="3429000"/>
                </a:lnTo>
                <a:cubicBezTo>
                  <a:pt x="4370289" y="3495842"/>
                  <a:pt x="4239946" y="3686344"/>
                  <a:pt x="4056129" y="3636211"/>
                </a:cubicBezTo>
                <a:cubicBezTo>
                  <a:pt x="3872313" y="3589422"/>
                  <a:pt x="3788760" y="3830055"/>
                  <a:pt x="3618310" y="3756528"/>
                </a:cubicBezTo>
                <a:cubicBezTo>
                  <a:pt x="3394389" y="3823371"/>
                  <a:pt x="3163783" y="3823371"/>
                  <a:pt x="2933176" y="3810002"/>
                </a:cubicBezTo>
                <a:cubicBezTo>
                  <a:pt x="2702570" y="3840081"/>
                  <a:pt x="2471962" y="3873503"/>
                  <a:pt x="2238015" y="3850107"/>
                </a:cubicBezTo>
                <a:cubicBezTo>
                  <a:pt x="2007408" y="3870161"/>
                  <a:pt x="1783486" y="3883529"/>
                  <a:pt x="1552880" y="3863476"/>
                </a:cubicBezTo>
                <a:cubicBezTo>
                  <a:pt x="1322274" y="3886870"/>
                  <a:pt x="1091667" y="3876844"/>
                  <a:pt x="864402" y="3860134"/>
                </a:cubicBezTo>
                <a:cubicBezTo>
                  <a:pt x="757455" y="3860134"/>
                  <a:pt x="653849" y="3856792"/>
                  <a:pt x="546902" y="3856792"/>
                </a:cubicBezTo>
                <a:cubicBezTo>
                  <a:pt x="404861" y="3850108"/>
                  <a:pt x="262821" y="3845095"/>
                  <a:pt x="120363" y="3840499"/>
                </a:cubicBezTo>
                <a:lnTo>
                  <a:pt x="0" y="383663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8719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227</Words>
  <Application>Microsoft Macintosh PowerPoint</Application>
  <PresentationFormat>Panoramiczny</PresentationFormat>
  <Paragraphs>27</Paragraphs>
  <Slides>8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Wingdings</vt:lpstr>
      <vt:lpstr>Motyw pakietu Office</vt:lpstr>
      <vt:lpstr>Liberum Veto</vt:lpstr>
      <vt:lpstr>Co to właściwie jest Liberum Veto?</vt:lpstr>
      <vt:lpstr>Jak działa system?</vt:lpstr>
      <vt:lpstr>Technologie: </vt:lpstr>
      <vt:lpstr>Gdzie można używać Liberum Veto?</vt:lpstr>
      <vt:lpstr>Zalety systemu: </vt:lpstr>
      <vt:lpstr>Podsumowanie:</vt:lpstr>
      <vt:lpstr>Dziękujemy za uwagę!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Mateusz Stankiewicz</dc:creator>
  <cp:lastModifiedBy>Mateusz Stankiewicz</cp:lastModifiedBy>
  <cp:revision>1</cp:revision>
  <dcterms:created xsi:type="dcterms:W3CDTF">2024-11-23T02:10:42Z</dcterms:created>
  <dcterms:modified xsi:type="dcterms:W3CDTF">2024-11-23T08:37:49Z</dcterms:modified>
</cp:coreProperties>
</file>