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56" r:id="rId2"/>
  </p:sldIdLst>
  <p:sldSz cx="43891200" cy="32918400"/>
  <p:notesSz cx="9239250" cy="11982450"/>
  <p:embeddedFontLst>
    <p:embeddedFont>
      <p:font typeface="BODONI 72 BOOK" pitchFamily="2" charset="0"/>
      <p:regular r:id="rId5"/>
      <p:italic r:id="rId6"/>
    </p:embeddedFont>
    <p:embeddedFont>
      <p:font typeface="BODONI 72 BOOK" pitchFamily="2" charset="0"/>
      <p:regular r:id="rId5"/>
      <p:italic r:id="rId6"/>
    </p:embeddedFont>
  </p:embeddedFontLst>
  <p:custDataLst>
    <p:tags r:id="rId7"/>
  </p:custDataLst>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p15:guide id="1" orient="horz" pos="11088">
          <p15:clr>
            <a:srgbClr val="A4A3A4"/>
          </p15:clr>
        </p15:guide>
        <p15:guide id="2" pos="13440">
          <p15:clr>
            <a:srgbClr val="A4A3A4"/>
          </p15:clr>
        </p15:guide>
      </p15:sldGuideLst>
    </p:ext>
    <p:ext uri="{2D200454-40CA-4A62-9FC3-DE9A4176ACB9}">
      <p15:notesGuideLst xmlns:p15="http://schemas.microsoft.com/office/powerpoint/2012/main">
        <p15:guide id="1" orient="horz" pos="3774">
          <p15:clr>
            <a:srgbClr val="A4A3A4"/>
          </p15:clr>
        </p15:guide>
        <p15:guide id="2" pos="29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4884"/>
    <a:srgbClr val="378B9F"/>
    <a:srgbClr val="3A749C"/>
    <a:srgbClr val="E64B3C"/>
    <a:srgbClr val="941100"/>
    <a:srgbClr val="3684A0"/>
    <a:srgbClr val="664F93"/>
    <a:srgbClr val="5B4D7F"/>
    <a:srgbClr val="7C5393"/>
    <a:srgbClr val="5067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3654" autoAdjust="0"/>
  </p:normalViewPr>
  <p:slideViewPr>
    <p:cSldViewPr>
      <p:cViewPr>
        <p:scale>
          <a:sx n="10" d="100"/>
          <a:sy n="10" d="100"/>
        </p:scale>
        <p:origin x="3192" y="1832"/>
      </p:cViewPr>
      <p:guideLst>
        <p:guide orient="horz" pos="11088"/>
        <p:guide pos="134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3" d="100"/>
          <a:sy n="73" d="100"/>
        </p:scale>
        <p:origin x="3984" y="72"/>
      </p:cViewPr>
      <p:guideLst>
        <p:guide orient="horz" pos="3774"/>
        <p:guide pos="29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tags" Target="tags/tag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ableStyles" Target="tableStyles.xml"/><Relationship Id="rId5" Type="http://schemas.openxmlformats.org/officeDocument/2006/relationships/font" Target="fonts/font1.fntdata"/><Relationship Id="rId10" Type="http://schemas.openxmlformats.org/officeDocument/2006/relationships/theme" Target="theme/theme1.xml"/><Relationship Id="rId4" Type="http://schemas.openxmlformats.org/officeDocument/2006/relationships/handoutMaster" Target="handoutMasters/handout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smtId="4294967295"/>
            </a:defPPr>
            <a:lvl1pPr defTabSz="1149350">
              <a:defRPr sz="1500"/>
            </a:lvl1pPr>
          </a:lstStyle>
          <a:p>
            <a:endParaRPr lang="en-US" altLang="zh-CN"/>
          </a:p>
        </p:txBody>
      </p:sp>
      <p:sp>
        <p:nvSpPr>
          <p:cNvPr id="6147" name="Rectangle 3"/>
          <p:cNvSpPr>
            <a:spLocks noGrp="1" noChangeArrowheads="1"/>
          </p:cNvSpPr>
          <p:nvPr>
            <p:ph type="dt" sz="quarter" idx="1"/>
          </p:nvPr>
        </p:nvSpPr>
        <p:spPr bwMode="auto">
          <a:xfrm>
            <a:off x="5235575"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smtId="4294967295"/>
            </a:defPPr>
            <a:lvl1pPr algn="r" defTabSz="1149350">
              <a:defRPr sz="1500"/>
            </a:lvl1pPr>
          </a:lstStyle>
          <a:p>
            <a:endParaRPr lang="en-US" altLang="zh-CN"/>
          </a:p>
        </p:txBody>
      </p:sp>
      <p:sp>
        <p:nvSpPr>
          <p:cNvPr id="6148" name="Rectangle 4"/>
          <p:cNvSpPr>
            <a:spLocks noGrp="1" noChangeArrowheads="1"/>
          </p:cNvSpPr>
          <p:nvPr>
            <p:ph type="ftr" sz="quarter" idx="2"/>
          </p:nvPr>
        </p:nvSpPr>
        <p:spPr bwMode="auto">
          <a:xfrm>
            <a:off x="0"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smtId="4294967295"/>
            </a:defPPr>
            <a:lvl1pPr defTabSz="1149350">
              <a:defRPr sz="1500"/>
            </a:lvl1pPr>
          </a:lstStyle>
          <a:p>
            <a:endParaRPr lang="en-US" altLang="zh-CN"/>
          </a:p>
        </p:txBody>
      </p:sp>
      <p:sp>
        <p:nvSpPr>
          <p:cNvPr id="6149" name="Rectangle 5"/>
          <p:cNvSpPr>
            <a:spLocks noGrp="1" noChangeArrowheads="1"/>
          </p:cNvSpPr>
          <p:nvPr>
            <p:ph type="sldNum" sz="quarter" idx="3"/>
          </p:nvPr>
        </p:nvSpPr>
        <p:spPr bwMode="auto">
          <a:xfrm>
            <a:off x="5235575"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smtId="4294967295"/>
            </a:defPPr>
            <a:lvl1pPr algn="r" defTabSz="1149350">
              <a:defRPr sz="1500"/>
            </a:lvl1pPr>
          </a:lstStyle>
          <a:p>
            <a:fld id="{56A6134A-9986-4884-ADAB-C57241D32564}" type="slidenum">
              <a:rPr lang="zh-CN" altLang="en-US"/>
              <a:t>‹#›</a:t>
            </a:fld>
            <a:endParaRPr lang="en-US" altLang="zh-CN"/>
          </a:p>
        </p:txBody>
      </p:sp>
    </p:spTree>
    <p:extLst>
      <p:ext uri="{BB962C8B-B14F-4D97-AF65-F5344CB8AC3E}">
        <p14:creationId xmlns:p14="http://schemas.microsoft.com/office/powerpoint/2010/main" val="934862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vl1pPr defTabSz="1149350">
              <a:defRPr sz="1500"/>
            </a:lvl1pPr>
          </a:lstStyle>
          <a:p>
            <a:endParaRPr lang="en-US" altLang="zh-CN"/>
          </a:p>
        </p:txBody>
      </p:sp>
      <p:sp>
        <p:nvSpPr>
          <p:cNvPr id="4099" name="Rectangle 3"/>
          <p:cNvSpPr>
            <a:spLocks noGrp="1" noChangeArrowheads="1"/>
          </p:cNvSpPr>
          <p:nvPr>
            <p:ph type="dt" idx="1"/>
          </p:nvPr>
        </p:nvSpPr>
        <p:spPr bwMode="auto">
          <a:xfrm>
            <a:off x="5241925"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vl1pPr algn="r" defTabSz="1149350">
              <a:defRPr sz="1500"/>
            </a:lvl1pPr>
          </a:lstStyle>
          <a:p>
            <a:endParaRPr lang="en-US" altLang="zh-CN"/>
          </a:p>
        </p:txBody>
      </p:sp>
      <p:sp>
        <p:nvSpPr>
          <p:cNvPr id="2052" name="Rectangle 4"/>
          <p:cNvSpPr>
            <a:spLocks noGrp="1" noRot="1" noChangeAspect="1" noChangeArrowheads="1" noTextEdit="1"/>
          </p:cNvSpPr>
          <p:nvPr>
            <p:ph type="sldImg" idx="2"/>
          </p:nvPr>
        </p:nvSpPr>
        <p:spPr bwMode="auto">
          <a:xfrm>
            <a:off x="1582738" y="889000"/>
            <a:ext cx="6059487" cy="454501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1257300" y="5732463"/>
            <a:ext cx="6708775" cy="5335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102" name="Rectangle 6"/>
          <p:cNvSpPr>
            <a:spLocks noGrp="1" noChangeArrowheads="1"/>
          </p:cNvSpPr>
          <p:nvPr>
            <p:ph type="ftr" sz="quarter" idx="4"/>
          </p:nvPr>
        </p:nvSpPr>
        <p:spPr bwMode="auto">
          <a:xfrm>
            <a:off x="0"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smtId="4294967295"/>
            </a:defPPr>
            <a:lvl1pPr defTabSz="1149350">
              <a:defRPr sz="1500"/>
            </a:lvl1pPr>
          </a:lstStyle>
          <a:p>
            <a:endParaRPr lang="en-US" altLang="zh-CN"/>
          </a:p>
        </p:txBody>
      </p:sp>
      <p:sp>
        <p:nvSpPr>
          <p:cNvPr id="4103" name="Rectangle 7"/>
          <p:cNvSpPr>
            <a:spLocks noGrp="1" noChangeArrowheads="1"/>
          </p:cNvSpPr>
          <p:nvPr>
            <p:ph type="sldNum" sz="quarter" idx="5"/>
          </p:nvPr>
        </p:nvSpPr>
        <p:spPr bwMode="auto">
          <a:xfrm>
            <a:off x="5241925"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smtId="4294967295"/>
            </a:defPPr>
            <a:lvl1pPr algn="r" defTabSz="1149350">
              <a:defRPr sz="1500"/>
            </a:lvl1pPr>
          </a:lstStyle>
          <a:p>
            <a:fld id="{23124DF2-DDA8-402F-81DD-AC1D1E5694AB}" type="slidenum">
              <a:rPr lang="zh-CN" altLang="en-US"/>
              <a:t>‹#›</a:t>
            </a:fld>
            <a:endParaRPr lang="en-US" altLang="zh-CN"/>
          </a:p>
        </p:txBody>
      </p:sp>
    </p:spTree>
    <p:extLst>
      <p:ext uri="{BB962C8B-B14F-4D97-AF65-F5344CB8AC3E}">
        <p14:creationId xmlns:p14="http://schemas.microsoft.com/office/powerpoint/2010/main" val="1904019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defPPr>
              <a:defRPr kern="1200" smtId="4294967295"/>
            </a:defPPr>
            <a:lvl1pPr defTabSz="1149350">
              <a:defRPr sz="2400">
                <a:solidFill>
                  <a:schemeClr val="tx1"/>
                </a:solidFill>
                <a:latin typeface="Times New Roman" pitchFamily="18" charset="0"/>
              </a:defRPr>
            </a:lvl1pPr>
            <a:lvl2pPr marL="742950" indent="-285750" defTabSz="1149350">
              <a:defRPr sz="2400">
                <a:solidFill>
                  <a:schemeClr val="tx1"/>
                </a:solidFill>
                <a:latin typeface="Times New Roman" pitchFamily="18" charset="0"/>
              </a:defRPr>
            </a:lvl2pPr>
            <a:lvl3pPr marL="1143000" indent="-228600" defTabSz="1149350">
              <a:defRPr sz="2400">
                <a:solidFill>
                  <a:schemeClr val="tx1"/>
                </a:solidFill>
                <a:latin typeface="Times New Roman" pitchFamily="18" charset="0"/>
              </a:defRPr>
            </a:lvl3pPr>
            <a:lvl4pPr marL="1600200" indent="-228600" defTabSz="1149350">
              <a:defRPr sz="2400">
                <a:solidFill>
                  <a:schemeClr val="tx1"/>
                </a:solidFill>
                <a:latin typeface="Times New Roman" pitchFamily="18" charset="0"/>
              </a:defRPr>
            </a:lvl4pPr>
            <a:lvl5pPr marL="2057400" indent="-228600" defTabSz="1149350">
              <a:defRPr sz="2400">
                <a:solidFill>
                  <a:schemeClr val="tx1"/>
                </a:solidFill>
                <a:latin typeface="Times New Roman" pitchFamily="18" charset="0"/>
              </a:defRPr>
            </a:lvl5pPr>
            <a:lvl6pPr marL="2514600" indent="-228600" defTabSz="1149350" eaLnBrk="0" fontAlgn="base" hangingPunct="0">
              <a:spcBef>
                <a:spcPct val="0"/>
              </a:spcBef>
              <a:spcAft>
                <a:spcPct val="0"/>
              </a:spcAft>
              <a:defRPr sz="2400">
                <a:solidFill>
                  <a:schemeClr val="tx1"/>
                </a:solidFill>
                <a:latin typeface="Times New Roman" pitchFamily="18" charset="0"/>
              </a:defRPr>
            </a:lvl6pPr>
            <a:lvl7pPr marL="2971800" indent="-228600" defTabSz="1149350" eaLnBrk="0" fontAlgn="base" hangingPunct="0">
              <a:spcBef>
                <a:spcPct val="0"/>
              </a:spcBef>
              <a:spcAft>
                <a:spcPct val="0"/>
              </a:spcAft>
              <a:defRPr sz="2400">
                <a:solidFill>
                  <a:schemeClr val="tx1"/>
                </a:solidFill>
                <a:latin typeface="Times New Roman" pitchFamily="18" charset="0"/>
              </a:defRPr>
            </a:lvl7pPr>
            <a:lvl8pPr marL="3429000" indent="-228600" defTabSz="1149350" eaLnBrk="0" fontAlgn="base" hangingPunct="0">
              <a:spcBef>
                <a:spcPct val="0"/>
              </a:spcBef>
              <a:spcAft>
                <a:spcPct val="0"/>
              </a:spcAft>
              <a:defRPr sz="2400">
                <a:solidFill>
                  <a:schemeClr val="tx1"/>
                </a:solidFill>
                <a:latin typeface="Times New Roman" pitchFamily="18" charset="0"/>
              </a:defRPr>
            </a:lvl8pPr>
            <a:lvl9pPr marL="3886200" indent="-228600" defTabSz="1149350" eaLnBrk="0" fontAlgn="base" hangingPunct="0">
              <a:spcBef>
                <a:spcPct val="0"/>
              </a:spcBef>
              <a:spcAft>
                <a:spcPct val="0"/>
              </a:spcAft>
              <a:defRPr sz="2400">
                <a:solidFill>
                  <a:schemeClr val="tx1"/>
                </a:solidFill>
                <a:latin typeface="Times New Roman" pitchFamily="18" charset="0"/>
              </a:defRPr>
            </a:lvl9pPr>
          </a:lstStyle>
          <a:p>
            <a:fld id="{D5580D61-8B82-42C3-9A37-58134866DD67}" type="slidenum">
              <a:rPr lang="zh-CN" altLang="en-US" sz="1500"/>
              <a:t>1</a:t>
            </a:fld>
            <a:endParaRPr lang="en-US" altLang="zh-CN" sz="1500"/>
          </a:p>
        </p:txBody>
      </p:sp>
      <p:sp>
        <p:nvSpPr>
          <p:cNvPr id="3075" name="Rectangle 2"/>
          <p:cNvSpPr>
            <a:spLocks noGrp="1" noRot="1" noChangeAspect="1" noChangeArrowheads="1" noTextEdit="1"/>
          </p:cNvSpPr>
          <p:nvPr>
            <p:ph type="sldImg"/>
          </p:nvPr>
        </p:nvSpPr>
        <p:spPr/>
      </p:sp>
      <p:sp>
        <p:nvSpPr>
          <p:cNvPr id="3076" name="Rectangle 3"/>
          <p:cNvSpPr>
            <a:spLocks noGrp="1" noChangeArrowheads="1"/>
          </p:cNvSpPr>
          <p:nvPr>
            <p:ph type="body" idx="1"/>
          </p:nvPr>
        </p:nvSpPr>
        <p:spPr>
          <a:noFill/>
        </p:spPr>
        <p:txBody>
          <a:bodyPr/>
          <a:lstStyle>
            <a:defPPr>
              <a:defRPr kern="1200" smtId="4294967295"/>
            </a:defP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a:prstGeom prst="rect">
            <a:avLst/>
          </a:prstGeo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4245" y="18653125"/>
            <a:ext cx="30722711" cy="8413750"/>
          </a:xfrm>
          <a:prstGeom prst="rect">
            <a:avLst/>
          </a:prstGeo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41166012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4279" y="7680325"/>
            <a:ext cx="39502643" cy="21724938"/>
          </a:xfrm>
          <a:prstGeom prst="rect">
            <a:avLst/>
          </a:prstGeo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38220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8" y="1317625"/>
            <a:ext cx="9874956" cy="28087638"/>
          </a:xfrm>
          <a:prstGeom prst="rect">
            <a:avLst/>
          </a:prstGeo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4278" y="1317625"/>
            <a:ext cx="29492222" cy="28087638"/>
          </a:xfrm>
          <a:prstGeom prst="rect">
            <a:avLst/>
          </a:prstGeo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151270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a:xfrm>
            <a:off x="2194279" y="7680325"/>
            <a:ext cx="39502643" cy="21724938"/>
          </a:xfrm>
          <a:prstGeom prst="rect">
            <a:avLst/>
          </a:prstGeo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430835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a:prstGeom prst="rect">
            <a:avLst/>
          </a:prstGeo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a:prstGeom prst="rect">
            <a:avLst/>
          </a:prstGeo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224496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4279" y="7680325"/>
            <a:ext cx="19683588" cy="21724938"/>
          </a:xfrm>
          <a:prstGeom prst="rect">
            <a:avLst/>
          </a:prstGeo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7680325"/>
            <a:ext cx="19683589" cy="21724938"/>
          </a:xfrm>
          <a:prstGeom prst="rect">
            <a:avLst/>
          </a:prstGeo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497320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a:prstGeom prst="rect">
            <a:avLst/>
          </a:prstGeo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1"/>
            <a:ext cx="19392900" cy="18965862"/>
          </a:xfrm>
          <a:prstGeom prst="rect">
            <a:avLst/>
          </a:prstGeo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a:prstGeom prst="rect">
            <a:avLst/>
          </a:prstGeo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1"/>
            <a:ext cx="19401368" cy="18965862"/>
          </a:xfrm>
          <a:prstGeom prst="rect">
            <a:avLst/>
          </a:prstGeo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059614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stStyle>
          <a:p>
            <a:r>
              <a:rPr lang="en-US"/>
              <a:t>Click to edit Master title style</a:t>
            </a:r>
          </a:p>
        </p:txBody>
      </p:sp>
    </p:spTree>
    <p:extLst>
      <p:ext uri="{BB962C8B-B14F-4D97-AF65-F5344CB8AC3E}">
        <p14:creationId xmlns:p14="http://schemas.microsoft.com/office/powerpoint/2010/main" val="224570457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9810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a:prstGeom prst="rect">
            <a:avLst/>
          </a:prstGeo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a:prstGeom prst="rect">
            <a:avLst/>
          </a:prstGeo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a:prstGeom prst="rect">
            <a:avLst/>
          </a:prstGeo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1175467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a:prstGeom prst="rect">
            <a:avLst/>
          </a:prstGeo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9"/>
            <a:ext cx="26334157" cy="19750088"/>
          </a:xfrm>
          <a:prstGeom prst="rect">
            <a:avLst/>
          </a:prstGeo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a:prstGeom prst="rect">
            <a:avLst/>
          </a:prstGeo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739591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13"/>
          <a:stretch>
            <a:fillRect/>
          </a:stretch>
        </p:blipFill>
        <p:spPr>
          <a:xfrm rot="16200000">
            <a:off x="-11506200" y="16459200"/>
            <a:ext cx="14274800" cy="4368800"/>
          </a:xfrm>
          <a:prstGeom prst="rect">
            <a:avLst/>
          </a:prstGeom>
        </p:spPr>
      </p:pic>
      <p:pic>
        <p:nvPicPr>
          <p:cNvPr id="3" name="New picture"/>
          <p:cNvPicPr/>
          <p:nvPr/>
        </p:nvPicPr>
        <p:blipFill>
          <a:blip r:embed="rId13"/>
          <a:stretch>
            <a:fillRect/>
          </a:stretch>
        </p:blipFill>
        <p:spPr>
          <a:xfrm rot="5400000">
            <a:off x="41122600" y="16459200"/>
            <a:ext cx="14274800" cy="4368800"/>
          </a:xfrm>
          <a:prstGeom prst="rect">
            <a:avLst/>
          </a:prstGeom>
        </p:spPr>
      </p:pic>
      <p:pic>
        <p:nvPicPr>
          <p:cNvPr id="4" name="New picture"/>
          <p:cNvPicPr/>
          <p:nvPr/>
        </p:nvPicPr>
        <p:blipFill>
          <a:blip r:embed="rId14"/>
          <a:stretch>
            <a:fillRect/>
          </a:stretch>
        </p:blipFill>
        <p:spPr>
          <a:xfrm>
            <a:off x="6959600" y="33426400"/>
            <a:ext cx="29972000" cy="1549400"/>
          </a:xfrm>
          <a:prstGeom prst="rect">
            <a:avLst/>
          </a:prstGeom>
        </p:spPr>
      </p:pic>
      <p:sp>
        <p:nvSpPr>
          <p:cNvPr id="5"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ponderingpeacock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3074988" rtl="0" eaLnBrk="0" fontAlgn="base" hangingPunct="0">
        <a:spcBef>
          <a:spcPct val="0"/>
        </a:spcBef>
        <a:spcAft>
          <a:spcPct val="0"/>
        </a:spcAft>
        <a:defRPr sz="14800">
          <a:solidFill>
            <a:schemeClr val="tx2"/>
          </a:solidFill>
          <a:latin typeface="+mj-lt"/>
          <a:ea typeface="+mj-ea"/>
          <a:cs typeface="+mj-cs"/>
        </a:defRPr>
      </a:lvl1pPr>
      <a:lvl2pPr algn="ctr" defTabSz="3074988" rtl="0" eaLnBrk="0" fontAlgn="base" hangingPunct="0">
        <a:spcBef>
          <a:spcPct val="0"/>
        </a:spcBef>
        <a:spcAft>
          <a:spcPct val="0"/>
        </a:spcAft>
        <a:defRPr sz="14800">
          <a:solidFill>
            <a:schemeClr val="tx2"/>
          </a:solidFill>
          <a:latin typeface="Times New Roman" pitchFamily="18" charset="0"/>
        </a:defRPr>
      </a:lvl2pPr>
      <a:lvl3pPr algn="ctr" defTabSz="3074988" rtl="0" eaLnBrk="0" fontAlgn="base" hangingPunct="0">
        <a:spcBef>
          <a:spcPct val="0"/>
        </a:spcBef>
        <a:spcAft>
          <a:spcPct val="0"/>
        </a:spcAft>
        <a:defRPr sz="14800">
          <a:solidFill>
            <a:schemeClr val="tx2"/>
          </a:solidFill>
          <a:latin typeface="Times New Roman" pitchFamily="18" charset="0"/>
        </a:defRPr>
      </a:lvl3pPr>
      <a:lvl4pPr algn="ctr" defTabSz="3074988" rtl="0" eaLnBrk="0" fontAlgn="base" hangingPunct="0">
        <a:spcBef>
          <a:spcPct val="0"/>
        </a:spcBef>
        <a:spcAft>
          <a:spcPct val="0"/>
        </a:spcAft>
        <a:defRPr sz="14800">
          <a:solidFill>
            <a:schemeClr val="tx2"/>
          </a:solidFill>
          <a:latin typeface="Times New Roman" pitchFamily="18" charset="0"/>
        </a:defRPr>
      </a:lvl4pPr>
      <a:lvl5pPr algn="ctr" defTabSz="3074988" rtl="0" eaLnBrk="0" fontAlgn="base" hangingPunct="0">
        <a:spcBef>
          <a:spcPct val="0"/>
        </a:spcBef>
        <a:spcAft>
          <a:spcPct val="0"/>
        </a:spcAft>
        <a:defRPr sz="14800">
          <a:solidFill>
            <a:schemeClr val="tx2"/>
          </a:solidFill>
          <a:latin typeface="Times New Roman" pitchFamily="18" charset="0"/>
        </a:defRPr>
      </a:lvl5pPr>
      <a:lvl6pPr marL="457200" algn="ctr" defTabSz="3074988" rtl="0" eaLnBrk="0" fontAlgn="base" hangingPunct="0">
        <a:spcBef>
          <a:spcPct val="0"/>
        </a:spcBef>
        <a:spcAft>
          <a:spcPct val="0"/>
        </a:spcAft>
        <a:defRPr sz="14800">
          <a:solidFill>
            <a:schemeClr val="tx2"/>
          </a:solidFill>
          <a:latin typeface="Times New Roman" pitchFamily="18" charset="0"/>
        </a:defRPr>
      </a:lvl6pPr>
      <a:lvl7pPr marL="914400" algn="ctr" defTabSz="3074988" rtl="0" eaLnBrk="0" fontAlgn="base" hangingPunct="0">
        <a:spcBef>
          <a:spcPct val="0"/>
        </a:spcBef>
        <a:spcAft>
          <a:spcPct val="0"/>
        </a:spcAft>
        <a:defRPr sz="14800">
          <a:solidFill>
            <a:schemeClr val="tx2"/>
          </a:solidFill>
          <a:latin typeface="Times New Roman" pitchFamily="18" charset="0"/>
        </a:defRPr>
      </a:lvl7pPr>
      <a:lvl8pPr marL="1371600" algn="ctr" defTabSz="3074988" rtl="0" eaLnBrk="0" fontAlgn="base" hangingPunct="0">
        <a:spcBef>
          <a:spcPct val="0"/>
        </a:spcBef>
        <a:spcAft>
          <a:spcPct val="0"/>
        </a:spcAft>
        <a:defRPr sz="14800">
          <a:solidFill>
            <a:schemeClr val="tx2"/>
          </a:solidFill>
          <a:latin typeface="Times New Roman" pitchFamily="18" charset="0"/>
        </a:defRPr>
      </a:lvl8pPr>
      <a:lvl9pPr marL="1828800" algn="ctr" defTabSz="3074988" rtl="0" eaLnBrk="0" fontAlgn="base" hangingPunct="0">
        <a:spcBef>
          <a:spcPct val="0"/>
        </a:spcBef>
        <a:spcAft>
          <a:spcPct val="0"/>
        </a:spcAft>
        <a:defRPr sz="14800">
          <a:solidFill>
            <a:schemeClr val="tx2"/>
          </a:solidFill>
          <a:latin typeface="Times New Roman" pitchFamily="18" charset="0"/>
        </a:defRPr>
      </a:lvl9pPr>
    </p:titleStyle>
    <p:bodyStyle>
      <a:defPPr>
        <a:defRPr kern="1200" smtId="4294967295"/>
      </a:defPPr>
      <a:lvl1pPr marL="1150938" indent="-1150938" algn="l" defTabSz="3074988" rtl="0" eaLnBrk="0" fontAlgn="base" hangingPunct="0">
        <a:spcBef>
          <a:spcPct val="20000"/>
        </a:spcBef>
        <a:spcAft>
          <a:spcPct val="0"/>
        </a:spcAft>
        <a:buChar char="•"/>
        <a:defRPr sz="10700">
          <a:solidFill>
            <a:schemeClr val="tx1"/>
          </a:solidFill>
          <a:latin typeface="+mn-lt"/>
          <a:ea typeface="+mn-ea"/>
          <a:cs typeface="+mn-cs"/>
        </a:defRPr>
      </a:lvl1pPr>
      <a:lvl2pPr marL="2497138" indent="-960438" algn="l" defTabSz="3074988" rtl="0" eaLnBrk="0" fontAlgn="base" hangingPunct="0">
        <a:spcBef>
          <a:spcPct val="20000"/>
        </a:spcBef>
        <a:spcAft>
          <a:spcPct val="0"/>
        </a:spcAft>
        <a:buChar char="–"/>
        <a:defRPr sz="9500">
          <a:solidFill>
            <a:schemeClr val="tx1"/>
          </a:solidFill>
          <a:latin typeface="+mn-lt"/>
        </a:defRPr>
      </a:lvl2pPr>
      <a:lvl3pPr marL="3843338" indent="-768350" algn="l" defTabSz="3074988" rtl="0" eaLnBrk="0" fontAlgn="base" hangingPunct="0">
        <a:spcBef>
          <a:spcPct val="20000"/>
        </a:spcBef>
        <a:spcAft>
          <a:spcPct val="0"/>
        </a:spcAft>
        <a:buChar char="•"/>
        <a:defRPr sz="8100">
          <a:solidFill>
            <a:schemeClr val="tx1"/>
          </a:solidFill>
          <a:latin typeface="+mn-lt"/>
        </a:defRPr>
      </a:lvl3pPr>
      <a:lvl4pPr marL="5384800" indent="-773113" algn="l" defTabSz="3074988" rtl="0" eaLnBrk="0" fontAlgn="base" hangingPunct="0">
        <a:spcBef>
          <a:spcPct val="20000"/>
        </a:spcBef>
        <a:spcAft>
          <a:spcPct val="0"/>
        </a:spcAft>
        <a:buChar char="–"/>
        <a:defRPr sz="6500">
          <a:solidFill>
            <a:schemeClr val="tx1"/>
          </a:solidFill>
          <a:latin typeface="+mn-lt"/>
        </a:defRPr>
      </a:lvl4pPr>
      <a:lvl5pPr marL="6921500" indent="-768350" algn="l" defTabSz="3074988" rtl="0" eaLnBrk="0" fontAlgn="base" hangingPunct="0">
        <a:spcBef>
          <a:spcPct val="20000"/>
        </a:spcBef>
        <a:spcAft>
          <a:spcPct val="0"/>
        </a:spcAft>
        <a:buChar char="»"/>
        <a:defRPr sz="6500">
          <a:solidFill>
            <a:schemeClr val="tx1"/>
          </a:solidFill>
          <a:latin typeface="+mn-lt"/>
        </a:defRPr>
      </a:lvl5pPr>
      <a:lvl6pPr marL="7378700" indent="-768350" algn="l" defTabSz="3074988" rtl="0" eaLnBrk="0" fontAlgn="base" hangingPunct="0">
        <a:spcBef>
          <a:spcPct val="20000"/>
        </a:spcBef>
        <a:spcAft>
          <a:spcPct val="0"/>
        </a:spcAft>
        <a:buChar char="»"/>
        <a:defRPr sz="6500">
          <a:solidFill>
            <a:schemeClr val="tx1"/>
          </a:solidFill>
          <a:latin typeface="+mn-lt"/>
        </a:defRPr>
      </a:lvl6pPr>
      <a:lvl7pPr marL="7835900" indent="-768350" algn="l" defTabSz="3074988" rtl="0" eaLnBrk="0" fontAlgn="base" hangingPunct="0">
        <a:spcBef>
          <a:spcPct val="20000"/>
        </a:spcBef>
        <a:spcAft>
          <a:spcPct val="0"/>
        </a:spcAft>
        <a:buChar char="»"/>
        <a:defRPr sz="6500">
          <a:solidFill>
            <a:schemeClr val="tx1"/>
          </a:solidFill>
          <a:latin typeface="+mn-lt"/>
        </a:defRPr>
      </a:lvl7pPr>
      <a:lvl8pPr marL="8293100" indent="-768350" algn="l" defTabSz="3074988" rtl="0" eaLnBrk="0" fontAlgn="base" hangingPunct="0">
        <a:spcBef>
          <a:spcPct val="20000"/>
        </a:spcBef>
        <a:spcAft>
          <a:spcPct val="0"/>
        </a:spcAft>
        <a:buChar char="»"/>
        <a:defRPr sz="6500">
          <a:solidFill>
            <a:schemeClr val="tx1"/>
          </a:solidFill>
          <a:latin typeface="+mn-lt"/>
        </a:defRPr>
      </a:lvl8pPr>
      <a:lvl9pPr marL="8750300" indent="-768350" algn="l" defTabSz="3074988" rtl="0" eaLnBrk="0" fontAlgn="base" hangingPunct="0">
        <a:spcBef>
          <a:spcPct val="20000"/>
        </a:spcBef>
        <a:spcAft>
          <a:spcPct val="0"/>
        </a:spcAft>
        <a:buChar char="»"/>
        <a:defRPr sz="6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solidFill>
          <a:srgbClr val="2D3C50"/>
        </a:solidFill>
        <a:effectLst/>
      </p:bgPr>
    </p:bg>
    <p:spTree>
      <p:nvGrpSpPr>
        <p:cNvPr id="1" name=""/>
        <p:cNvGrpSpPr/>
        <p:nvPr/>
      </p:nvGrpSpPr>
      <p:grpSpPr>
        <a:xfrm>
          <a:off x="0" y="0"/>
          <a:ext cx="0" cy="0"/>
          <a:chOff x="0" y="0"/>
          <a:chExt cx="0" cy="0"/>
        </a:xfrm>
      </p:grpSpPr>
      <p:sp>
        <p:nvSpPr>
          <p:cNvPr id="28" name="Text Box 241"/>
          <p:cNvSpPr txBox="1">
            <a:spLocks noChangeArrowheads="1"/>
          </p:cNvSpPr>
          <p:nvPr/>
        </p:nvSpPr>
        <p:spPr bwMode="auto">
          <a:xfrm>
            <a:off x="685800" y="1006670"/>
            <a:ext cx="42519600" cy="6080622"/>
          </a:xfrm>
          <a:prstGeom prst="snip2DiagRect">
            <a:avLst/>
          </a:prstGeom>
          <a:solidFill>
            <a:srgbClr val="E64B3C"/>
          </a:solidFill>
          <a:ln w="25400">
            <a:noFill/>
            <a:miter lim="800000"/>
          </a:ln>
        </p:spPr>
        <p:txBody>
          <a:bodyPr lIns="61170" tIns="30584" rIns="61170" bIns="30584" anchor="ctr"/>
          <a:lstStyle>
            <a:defPPr>
              <a:defRPr kern="1200" smtId="4294967295"/>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200" u="sng">
              <a:solidFill>
                <a:schemeClr val="bg1"/>
              </a:solidFill>
              <a:latin typeface="Bodoni 72 Book" pitchFamily="2" charset="0"/>
              <a:ea typeface="SimSun" pitchFamily="2" charset="-122"/>
            </a:endParaRPr>
          </a:p>
        </p:txBody>
      </p:sp>
      <p:sp>
        <p:nvSpPr>
          <p:cNvPr id="70" name="Text Placeholder 5">
            <a:extLst>
              <a:ext uri="{FF2B5EF4-FFF2-40B4-BE49-F238E27FC236}">
                <a16:creationId xmlns:a16="http://schemas.microsoft.com/office/drawing/2014/main" id="{425621FB-070F-446E-BA36-4A66EBF8DEF2}"/>
              </a:ext>
            </a:extLst>
          </p:cNvPr>
          <p:cNvSpPr txBox="1"/>
          <p:nvPr/>
        </p:nvSpPr>
        <p:spPr>
          <a:xfrm>
            <a:off x="3657600" y="1150965"/>
            <a:ext cx="36576000" cy="2937440"/>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r>
              <a:rPr lang="en-US" sz="12000" dirty="0">
                <a:solidFill>
                  <a:srgbClr val="002060"/>
                </a:solidFill>
                <a:effectLst/>
                <a:latin typeface="Bodoni 72 Book" pitchFamily="2" charset="0"/>
              </a:rPr>
              <a:t>USAID Feed the Future Global Poverty and Malnutrition Estimation Project</a:t>
            </a:r>
          </a:p>
        </p:txBody>
      </p:sp>
      <p:sp>
        <p:nvSpPr>
          <p:cNvPr id="71" name="Text Placeholder 5">
            <a:extLst>
              <a:ext uri="{FF2B5EF4-FFF2-40B4-BE49-F238E27FC236}">
                <a16:creationId xmlns:a16="http://schemas.microsoft.com/office/drawing/2014/main" id="{3A3E55C8-5130-4258-80B1-064CE3FDB621}"/>
              </a:ext>
            </a:extLst>
          </p:cNvPr>
          <p:cNvSpPr txBox="1"/>
          <p:nvPr/>
        </p:nvSpPr>
        <p:spPr>
          <a:xfrm>
            <a:off x="3657600" y="4904260"/>
            <a:ext cx="36576000" cy="1895904"/>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600" dirty="0">
                <a:solidFill>
                  <a:schemeClr val="bg1"/>
                </a:solidFill>
                <a:effectLst/>
                <a:latin typeface="Bodoni 72 Book" pitchFamily="2" charset="0"/>
                <a:cs typeface="Arial" panose="020B0604020202020204" pitchFamily="34" charset="0"/>
              </a:rPr>
              <a:t>Medha Bulumulla</a:t>
            </a:r>
            <a:endParaRPr lang="en-US" sz="5600" dirty="0">
              <a:solidFill>
                <a:schemeClr val="bg1"/>
              </a:solidFill>
              <a:effectLst/>
              <a:latin typeface="Bodoni 72 Book" pitchFamily="2" charset="0"/>
              <a:cs typeface="Arial" panose="020B0604020202020204" pitchFamily="34" charset="0"/>
            </a:endParaRPr>
          </a:p>
          <a:p>
            <a:pPr algn="ctr">
              <a:defRPr/>
            </a:pPr>
            <a:r>
              <a:rPr lang="en-US" sz="5600" dirty="0">
                <a:solidFill>
                  <a:schemeClr val="bg1"/>
                </a:solidFill>
                <a:effectLst/>
                <a:latin typeface="Bodoni 72 Book" pitchFamily="2" charset="0"/>
                <a:cs typeface="Arial" panose="020B0604020202020204" pitchFamily="34" charset="0"/>
              </a:rPr>
              <a:t>In conjunction with International Food and Policy Research and United States Agency for International Development</a:t>
            </a:r>
            <a:endParaRPr lang="en-US" sz="5600" dirty="0">
              <a:solidFill>
                <a:schemeClr val="bg1"/>
              </a:solidFill>
              <a:effectLst/>
              <a:latin typeface="Bodoni 72 Book" pitchFamily="2" charset="0"/>
              <a:cs typeface="Arial" panose="020B0604020202020204" pitchFamily="34" charset="0"/>
            </a:endParaRPr>
          </a:p>
        </p:txBody>
      </p:sp>
      <p:sp>
        <p:nvSpPr>
          <p:cNvPr id="79" name="Rectangle 78">
            <a:extLst>
              <a:ext uri="{FF2B5EF4-FFF2-40B4-BE49-F238E27FC236}">
                <a16:creationId xmlns:a16="http://schemas.microsoft.com/office/drawing/2014/main" id="{0F831EE1-8866-4A3E-8CAB-8624A11FF145}"/>
              </a:ext>
            </a:extLst>
          </p:cNvPr>
          <p:cNvSpPr/>
          <p:nvPr/>
        </p:nvSpPr>
        <p:spPr>
          <a:xfrm>
            <a:off x="680406" y="17919052"/>
            <a:ext cx="10058399" cy="14539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endParaRPr lang="en-US" sz="4800" dirty="0">
              <a:solidFill>
                <a:srgbClr val="7030A0"/>
              </a:solidFill>
              <a:effectLst/>
              <a:latin typeface="Bodoni 72 Book" pitchFamily="2" charset="0"/>
            </a:endParaRPr>
          </a:p>
        </p:txBody>
      </p:sp>
      <p:sp>
        <p:nvSpPr>
          <p:cNvPr id="81" name="Rectangle 10">
            <a:extLst>
              <a:ext uri="{FF2B5EF4-FFF2-40B4-BE49-F238E27FC236}">
                <a16:creationId xmlns:a16="http://schemas.microsoft.com/office/drawing/2014/main" id="{868B6862-5CC5-4906-AC03-EA9661AD1346}"/>
              </a:ext>
            </a:extLst>
          </p:cNvPr>
          <p:cNvSpPr>
            <a:spLocks noChangeArrowheads="1"/>
          </p:cNvSpPr>
          <p:nvPr/>
        </p:nvSpPr>
        <p:spPr bwMode="auto">
          <a:xfrm>
            <a:off x="680765" y="17045752"/>
            <a:ext cx="10058400" cy="873301"/>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smtId="4294967295"/>
            </a:defPPr>
          </a:lstStyle>
          <a:p>
            <a:pPr defTabSz="4702588">
              <a:defRPr/>
            </a:pPr>
            <a:r>
              <a:rPr lang="en-US" sz="3600" dirty="0">
                <a:solidFill>
                  <a:schemeClr val="bg1"/>
                </a:solidFill>
                <a:effectLst/>
                <a:latin typeface="Bodoni 72 Book" pitchFamily="2" charset="0"/>
              </a:rPr>
              <a:t>Methodology</a:t>
            </a:r>
          </a:p>
        </p:txBody>
      </p:sp>
      <p:sp>
        <p:nvSpPr>
          <p:cNvPr id="82" name="Rectangle 81">
            <a:extLst>
              <a:ext uri="{FF2B5EF4-FFF2-40B4-BE49-F238E27FC236}">
                <a16:creationId xmlns:a16="http://schemas.microsoft.com/office/drawing/2014/main" id="{D026A6A3-D6D2-4951-8B04-EF51015D25DB}"/>
              </a:ext>
            </a:extLst>
          </p:cNvPr>
          <p:cNvSpPr/>
          <p:nvPr/>
        </p:nvSpPr>
        <p:spPr>
          <a:xfrm>
            <a:off x="22331641" y="7903147"/>
            <a:ext cx="10028822" cy="180048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endParaRPr lang="en-US" sz="7200" dirty="0">
              <a:solidFill>
                <a:srgbClr val="7030A0"/>
              </a:solidFill>
              <a:latin typeface="Bodoni 72 Book" pitchFamily="2" charset="0"/>
            </a:endParaRPr>
          </a:p>
        </p:txBody>
      </p:sp>
      <p:sp>
        <p:nvSpPr>
          <p:cNvPr id="84" name="Rectangle 10">
            <a:extLst>
              <a:ext uri="{FF2B5EF4-FFF2-40B4-BE49-F238E27FC236}">
                <a16:creationId xmlns:a16="http://schemas.microsoft.com/office/drawing/2014/main" id="{3D96BB99-3F6E-4E73-BA6B-A122D83B12A2}"/>
              </a:ext>
            </a:extLst>
          </p:cNvPr>
          <p:cNvSpPr>
            <a:spLocks noChangeArrowheads="1"/>
          </p:cNvSpPr>
          <p:nvPr/>
        </p:nvSpPr>
        <p:spPr bwMode="auto">
          <a:xfrm>
            <a:off x="22316522" y="7471321"/>
            <a:ext cx="10058400" cy="873301"/>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smtId="4294967295"/>
            </a:defPPr>
          </a:lstStyle>
          <a:p>
            <a:pPr defTabSz="4702588">
              <a:defRPr/>
            </a:pPr>
            <a:r>
              <a:rPr lang="en-US" sz="3600">
                <a:solidFill>
                  <a:schemeClr val="bg1"/>
                </a:solidFill>
                <a:effectLst/>
                <a:latin typeface="Bodoni 72 Book" pitchFamily="2" charset="0"/>
              </a:rPr>
              <a:t>Results</a:t>
            </a:r>
          </a:p>
        </p:txBody>
      </p:sp>
      <p:sp>
        <p:nvSpPr>
          <p:cNvPr id="91" name="Rectangle 90">
            <a:extLst>
              <a:ext uri="{FF2B5EF4-FFF2-40B4-BE49-F238E27FC236}">
                <a16:creationId xmlns:a16="http://schemas.microsoft.com/office/drawing/2014/main" id="{65D5CB20-8752-4D75-A601-0EEB3443D27F}"/>
              </a:ext>
            </a:extLst>
          </p:cNvPr>
          <p:cNvSpPr/>
          <p:nvPr/>
        </p:nvSpPr>
        <p:spPr>
          <a:xfrm>
            <a:off x="32852706" y="16653729"/>
            <a:ext cx="10038907" cy="115680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latin typeface="Bodoni 72 Book" pitchFamily="2" charset="0"/>
            </a:endParaRPr>
          </a:p>
        </p:txBody>
      </p:sp>
      <p:sp>
        <p:nvSpPr>
          <p:cNvPr id="92" name="TextBox 19">
            <a:extLst>
              <a:ext uri="{FF2B5EF4-FFF2-40B4-BE49-F238E27FC236}">
                <a16:creationId xmlns:a16="http://schemas.microsoft.com/office/drawing/2014/main" id="{B4F3D693-DA0F-454D-94C0-CEAA07C14AE3}"/>
              </a:ext>
            </a:extLst>
          </p:cNvPr>
          <p:cNvSpPr txBox="1">
            <a:spLocks noChangeArrowheads="1"/>
          </p:cNvSpPr>
          <p:nvPr/>
        </p:nvSpPr>
        <p:spPr bwMode="auto">
          <a:xfrm>
            <a:off x="33131882" y="16871858"/>
            <a:ext cx="9456065" cy="10892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4000" dirty="0">
                <a:effectLst/>
                <a:latin typeface="Bodoni 72 Book" pitchFamily="2" charset="0"/>
              </a:rPr>
              <a:t>We thank the United States Agency for International Development for financial support under cooperative agreement #7200 AA18 CA00 014, “Innovations in Feed the Future Monitoring and Evaluation – Harnessing Big Data and Machine Learning to Feed the Future” All data and written products are solely the authors’ responsibility and do not necessarily reflect the views of USAID or the United States Government.</a:t>
            </a:r>
          </a:p>
          <a:p>
            <a:pPr algn="just">
              <a:lnSpc>
                <a:spcPct val="110000"/>
              </a:lnSpc>
            </a:pPr>
            <a:endParaRPr lang="en-US" sz="4000" dirty="0">
              <a:effectLst/>
              <a:latin typeface="Bodoni 72 Book" pitchFamily="2" charset="0"/>
              <a:cs typeface="Arial" panose="020B0604020202020204" pitchFamily="34" charset="0"/>
            </a:endParaRPr>
          </a:p>
          <a:p>
            <a:pPr algn="just">
              <a:lnSpc>
                <a:spcPct val="110000"/>
              </a:lnSpc>
            </a:pPr>
            <a:r>
              <a:rPr lang="en-US" sz="4000" dirty="0">
                <a:effectLst/>
                <a:latin typeface="Bodoni 72 Book" pitchFamily="2" charset="0"/>
                <a:cs typeface="Arial" panose="020B0604020202020204" pitchFamily="34" charset="0"/>
              </a:rPr>
              <a:t>Thank you to my faculty mentor, Chris Barrett for his guidance, Chris Browne for his code, Linden McBride for her advice, the Laidlaw Foundation and Cornell University for making this happen. </a:t>
            </a:r>
          </a:p>
        </p:txBody>
      </p:sp>
      <p:sp>
        <p:nvSpPr>
          <p:cNvPr id="93" name="Rectangle 10">
            <a:extLst>
              <a:ext uri="{FF2B5EF4-FFF2-40B4-BE49-F238E27FC236}">
                <a16:creationId xmlns:a16="http://schemas.microsoft.com/office/drawing/2014/main" id="{5EDC1F28-88BB-4DAD-9112-B4904B4A7E46}"/>
              </a:ext>
            </a:extLst>
          </p:cNvPr>
          <p:cNvSpPr>
            <a:spLocks noChangeArrowheads="1"/>
          </p:cNvSpPr>
          <p:nvPr/>
        </p:nvSpPr>
        <p:spPr bwMode="auto">
          <a:xfrm>
            <a:off x="32842960" y="15780428"/>
            <a:ext cx="10058400" cy="873301"/>
          </a:xfrm>
          <a:prstGeom prst="snipRoundRect">
            <a:avLst>
              <a:gd name="adj1" fmla="val 0"/>
              <a:gd name="adj2" fmla="val 46622"/>
            </a:avLst>
          </a:prstGeom>
          <a:solidFill>
            <a:schemeClr val="bg1">
              <a:lumMod val="50000"/>
            </a:schemeClr>
          </a:solidFill>
          <a:ln w="12700">
            <a:noFill/>
            <a:miter lim="800000"/>
          </a:ln>
        </p:spPr>
        <p:txBody>
          <a:bodyPr wrap="none" lIns="274320" tIns="73152" rIns="274320" bIns="68563" anchor="ctr" anchorCtr="0"/>
          <a:lstStyle>
            <a:defPPr>
              <a:defRPr kern="1200" smtId="4294967295"/>
            </a:defPPr>
          </a:lstStyle>
          <a:p>
            <a:pPr defTabSz="4702588">
              <a:defRPr/>
            </a:pPr>
            <a:r>
              <a:rPr lang="en-US" sz="3600" dirty="0">
                <a:solidFill>
                  <a:schemeClr val="bg1"/>
                </a:solidFill>
                <a:effectLst/>
                <a:latin typeface="Bodoni 72 Book" pitchFamily="2" charset="0"/>
              </a:rPr>
              <a:t>Acknowledgements</a:t>
            </a:r>
          </a:p>
        </p:txBody>
      </p:sp>
      <p:pic>
        <p:nvPicPr>
          <p:cNvPr id="3" name="Picture 2" descr="Logo&#10;&#10;Description automatically generated">
            <a:extLst>
              <a:ext uri="{FF2B5EF4-FFF2-40B4-BE49-F238E27FC236}">
                <a16:creationId xmlns:a16="http://schemas.microsoft.com/office/drawing/2014/main" id="{63941597-5A31-FD46-9792-E5C99D0A43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13800" y="2045859"/>
            <a:ext cx="8991600" cy="3822700"/>
          </a:xfrm>
          <a:prstGeom prst="rect">
            <a:avLst/>
          </a:prstGeom>
        </p:spPr>
      </p:pic>
      <p:pic>
        <p:nvPicPr>
          <p:cNvPr id="5" name="Graphic 4">
            <a:extLst>
              <a:ext uri="{FF2B5EF4-FFF2-40B4-BE49-F238E27FC236}">
                <a16:creationId xmlns:a16="http://schemas.microsoft.com/office/drawing/2014/main" id="{26F3C0A4-6314-544E-9634-56A1CE425B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98118" y="3045910"/>
            <a:ext cx="9850882" cy="2476178"/>
          </a:xfrm>
          <a:prstGeom prst="rect">
            <a:avLst/>
          </a:prstGeom>
        </p:spPr>
      </p:pic>
      <p:sp>
        <p:nvSpPr>
          <p:cNvPr id="6" name="TextBox 5">
            <a:extLst>
              <a:ext uri="{FF2B5EF4-FFF2-40B4-BE49-F238E27FC236}">
                <a16:creationId xmlns:a16="http://schemas.microsoft.com/office/drawing/2014/main" id="{7A63CFE7-EBC4-2B44-A80B-F66482078C20}"/>
              </a:ext>
            </a:extLst>
          </p:cNvPr>
          <p:cNvSpPr txBox="1"/>
          <p:nvPr/>
        </p:nvSpPr>
        <p:spPr>
          <a:xfrm>
            <a:off x="943770" y="18676757"/>
            <a:ext cx="9338186" cy="14311610"/>
          </a:xfrm>
          <a:prstGeom prst="rect">
            <a:avLst/>
          </a:prstGeom>
          <a:noFill/>
        </p:spPr>
        <p:txBody>
          <a:bodyPr wrap="square" rtlCol="0">
            <a:spAutoFit/>
          </a:bodyPr>
          <a:lstStyle/>
          <a:p>
            <a:r>
              <a:rPr lang="en-US" sz="4200" dirty="0">
                <a:solidFill>
                  <a:srgbClr val="7030A0"/>
                </a:solidFill>
                <a:effectLst/>
                <a:latin typeface="Bodoni 72 Book" pitchFamily="2" charset="0"/>
              </a:rPr>
              <a:t>Joint Random Forest Method?</a:t>
            </a:r>
          </a:p>
          <a:p>
            <a:r>
              <a:rPr lang="en-US" sz="4200" dirty="0">
                <a:effectLst/>
                <a:latin typeface="Bodoni 72 Book" pitchFamily="2" charset="0"/>
              </a:rPr>
              <a:t>A supervised machine learning technique where many decision trees are created. Then majority voting is utilized to </a:t>
            </a:r>
            <a:r>
              <a:rPr lang="en-US" sz="4200" dirty="0">
                <a:effectLst/>
                <a:latin typeface="Bodoni 72 Book" pitchFamily="2" charset="0"/>
              </a:rPr>
              <a:t>decide on a final tree. </a:t>
            </a:r>
          </a:p>
          <a:p>
            <a:endParaRPr lang="en-US" sz="4200" dirty="0">
              <a:effectLst/>
              <a:latin typeface="Bodoni 72 Book" pitchFamily="2" charset="0"/>
            </a:endParaRPr>
          </a:p>
          <a:p>
            <a:r>
              <a:rPr lang="en-US" sz="4200" dirty="0">
                <a:solidFill>
                  <a:srgbClr val="7030A0"/>
                </a:solidFill>
                <a:effectLst/>
                <a:latin typeface="Bodoni 72 Book" pitchFamily="2" charset="0"/>
              </a:rPr>
              <a:t>Whitening</a:t>
            </a:r>
          </a:p>
          <a:p>
            <a:r>
              <a:rPr lang="en-US" sz="4200" dirty="0">
                <a:effectLst/>
                <a:latin typeface="Bodoni 72 Book" pitchFamily="2" charset="0"/>
              </a:rPr>
              <a:t>Transforming a vector of random variables to remove correlation to train the model</a:t>
            </a:r>
          </a:p>
          <a:p>
            <a:endParaRPr lang="en-US" sz="4200" dirty="0">
              <a:solidFill>
                <a:srgbClr val="7030A0"/>
              </a:solidFill>
              <a:effectLst/>
              <a:latin typeface="Bodoni 72 Book" pitchFamily="2" charset="0"/>
            </a:endParaRPr>
          </a:p>
          <a:p>
            <a:r>
              <a:rPr lang="en-US" sz="4200" dirty="0">
                <a:solidFill>
                  <a:srgbClr val="7030A0"/>
                </a:solidFill>
                <a:effectLst/>
                <a:latin typeface="Bodoni 72 Book" pitchFamily="2" charset="0"/>
              </a:rPr>
              <a:t>Sequential Nowcasting:</a:t>
            </a:r>
          </a:p>
          <a:p>
            <a:r>
              <a:rPr lang="en-US" sz="4200" dirty="0">
                <a:effectLst/>
                <a:latin typeface="Bodoni 72 Book" pitchFamily="2" charset="0"/>
              </a:rPr>
              <a:t>Using current observations to make predictions. This can be used in early warning systems or give a baseline when deciding on interventions</a:t>
            </a:r>
          </a:p>
          <a:p>
            <a:endParaRPr lang="en-US" sz="4200" dirty="0">
              <a:solidFill>
                <a:srgbClr val="7030A0"/>
              </a:solidFill>
              <a:effectLst/>
              <a:latin typeface="Bodoni 72 Book" pitchFamily="2" charset="0"/>
            </a:endParaRPr>
          </a:p>
          <a:p>
            <a:r>
              <a:rPr lang="en-US" sz="4200" dirty="0">
                <a:solidFill>
                  <a:srgbClr val="7030A0"/>
                </a:solidFill>
                <a:effectLst/>
                <a:latin typeface="Bodoni 72 Book" pitchFamily="2" charset="0"/>
              </a:rPr>
              <a:t>Contemporaneous Forecasting: </a:t>
            </a:r>
          </a:p>
          <a:p>
            <a:r>
              <a:rPr lang="en-US" sz="4200" dirty="0">
                <a:effectLst/>
                <a:latin typeface="Bodoni 72 Book" pitchFamily="2" charset="0"/>
              </a:rPr>
              <a:t>Using past observations to make predictions. This can be used to </a:t>
            </a:r>
            <a:r>
              <a:rPr lang="en-US" sz="4200" dirty="0">
                <a:effectLst/>
                <a:latin typeface="Bodoni 72 Book" pitchFamily="2" charset="0"/>
              </a:rPr>
              <a:t>inform geographic targeting in poverty, malnutrition interventions, or to monitor and evaluate.</a:t>
            </a:r>
          </a:p>
          <a:p>
            <a:endParaRPr lang="en-US" sz="4200" dirty="0">
              <a:latin typeface="Bodoni 72 Book" pitchFamily="2" charset="0"/>
            </a:endParaRPr>
          </a:p>
        </p:txBody>
      </p:sp>
      <p:graphicFrame>
        <p:nvGraphicFramePr>
          <p:cNvPr id="12" name="Table 12">
            <a:extLst>
              <a:ext uri="{FF2B5EF4-FFF2-40B4-BE49-F238E27FC236}">
                <a16:creationId xmlns:a16="http://schemas.microsoft.com/office/drawing/2014/main" id="{637EA224-BFD4-D347-B83F-E3D0E6D22525}"/>
              </a:ext>
            </a:extLst>
          </p:cNvPr>
          <p:cNvGraphicFramePr>
            <a:graphicFrameLocks noGrp="1"/>
          </p:cNvGraphicFramePr>
          <p:nvPr>
            <p:extLst>
              <p:ext uri="{D42A27DB-BD31-4B8C-83A1-F6EECF244321}">
                <p14:modId xmlns:p14="http://schemas.microsoft.com/office/powerpoint/2010/main" val="2456081765"/>
              </p:ext>
            </p:extLst>
          </p:nvPr>
        </p:nvGraphicFramePr>
        <p:xfrm>
          <a:off x="11501161" y="7746766"/>
          <a:ext cx="10058400" cy="24728083"/>
        </p:xfrm>
        <a:graphic>
          <a:graphicData uri="http://schemas.openxmlformats.org/drawingml/2006/table">
            <a:tbl>
              <a:tblPr firstRow="1" bandRow="1">
                <a:tableStyleId>{35758FB7-9AC5-4552-8A53-C91805E547FA}</a:tableStyleId>
              </a:tblPr>
              <a:tblGrid>
                <a:gridCol w="2076433">
                  <a:extLst>
                    <a:ext uri="{9D8B030D-6E8A-4147-A177-3AD203B41FA5}">
                      <a16:colId xmlns:a16="http://schemas.microsoft.com/office/drawing/2014/main" val="1494999194"/>
                    </a:ext>
                  </a:extLst>
                </a:gridCol>
                <a:gridCol w="7981967">
                  <a:extLst>
                    <a:ext uri="{9D8B030D-6E8A-4147-A177-3AD203B41FA5}">
                      <a16:colId xmlns:a16="http://schemas.microsoft.com/office/drawing/2014/main" val="530694025"/>
                    </a:ext>
                  </a:extLst>
                </a:gridCol>
              </a:tblGrid>
              <a:tr h="953874">
                <a:tc>
                  <a:txBody>
                    <a:bodyPr/>
                    <a:lstStyle/>
                    <a:p>
                      <a:r>
                        <a:rPr lang="en-US" sz="4000" dirty="0">
                          <a:latin typeface="Bodoni 72 Book" pitchFamily="2" charset="0"/>
                        </a:rPr>
                        <a:t>Data</a:t>
                      </a:r>
                    </a:p>
                  </a:txBody>
                  <a:tcPr>
                    <a:solidFill>
                      <a:srgbClr val="604884"/>
                    </a:solidFill>
                  </a:tcPr>
                </a:tc>
                <a:tc>
                  <a:txBody>
                    <a:bodyPr/>
                    <a:lstStyle/>
                    <a:p>
                      <a:r>
                        <a:rPr lang="en-US" sz="4000" dirty="0">
                          <a:latin typeface="Bodoni 72 Book" pitchFamily="2" charset="0"/>
                        </a:rPr>
                        <a:t>Description</a:t>
                      </a:r>
                    </a:p>
                  </a:txBody>
                  <a:tcPr>
                    <a:solidFill>
                      <a:srgbClr val="604884"/>
                    </a:solidFill>
                  </a:tcPr>
                </a:tc>
                <a:extLst>
                  <a:ext uri="{0D108BD9-81ED-4DB2-BD59-A6C34878D82A}">
                    <a16:rowId xmlns:a16="http://schemas.microsoft.com/office/drawing/2014/main" val="3318783588"/>
                  </a:ext>
                </a:extLst>
              </a:tr>
              <a:tr h="8538344">
                <a:tc>
                  <a:txBody>
                    <a:bodyPr/>
                    <a:lstStyle/>
                    <a:p>
                      <a:r>
                        <a:rPr lang="en-US" sz="4000" dirty="0">
                          <a:latin typeface="Bodoni 72 Book" pitchFamily="2" charset="0"/>
                        </a:rPr>
                        <a:t>ARENA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u="none" strike="noStrike" dirty="0">
                          <a:effectLst/>
                          <a:latin typeface="Bodoni 72 Book" pitchFamily="2" charset="0"/>
                        </a:rPr>
                        <a:t>DHS cluster level prevalence of child stunting, wasting, and healthy; DHS cluster level prevalence of households falling below asset poverty line; geotagged travel time to nearest city with population of 500000 or more; geotagged percent tree cover; geotagged pasture coverage; geotagged altitude; and geotagged slope. The non-DHS, geotagged data were linked to the DHS data by IFPRI from third party data sources as documented in the manuscript.</a:t>
                      </a:r>
                      <a:endParaRPr lang="en-US" sz="4000" b="0" u="none" strike="noStrike" dirty="0">
                        <a:solidFill>
                          <a:srgbClr val="000000"/>
                        </a:solidFill>
                        <a:effectLst/>
                        <a:latin typeface="Bodoni 72 Book" pitchFamily="2" charset="0"/>
                      </a:endParaRPr>
                    </a:p>
                  </a:txBody>
                  <a:tcPr/>
                </a:tc>
                <a:extLst>
                  <a:ext uri="{0D108BD9-81ED-4DB2-BD59-A6C34878D82A}">
                    <a16:rowId xmlns:a16="http://schemas.microsoft.com/office/drawing/2014/main" val="632943793"/>
                  </a:ext>
                </a:extLst>
              </a:tr>
              <a:tr h="2053525">
                <a:tc>
                  <a:txBody>
                    <a:bodyPr/>
                    <a:lstStyle/>
                    <a:p>
                      <a:r>
                        <a:rPr lang="en-US" sz="4000" dirty="0">
                          <a:latin typeface="Bodoni 72 Book" pitchFamily="2" charset="0"/>
                        </a:rPr>
                        <a:t>DHS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u="none" strike="noStrike" dirty="0">
                          <a:effectLst/>
                          <a:latin typeface="Bodoni 72 Book" pitchFamily="2" charset="0"/>
                        </a:rPr>
                        <a:t>Women's underweight BMI prevalence at the cluster level.</a:t>
                      </a:r>
                      <a:endParaRPr lang="en-US" sz="4000" b="0" u="none" strike="noStrike" dirty="0">
                        <a:solidFill>
                          <a:srgbClr val="000000"/>
                        </a:solidFill>
                        <a:effectLst/>
                        <a:latin typeface="Bodoni 72 Book" pitchFamily="2" charset="0"/>
                      </a:endParaRPr>
                    </a:p>
                    <a:p>
                      <a:endParaRPr lang="en-US" sz="4000" dirty="0">
                        <a:latin typeface="Bodoni 72 Book" pitchFamily="2" charset="0"/>
                      </a:endParaRPr>
                    </a:p>
                  </a:txBody>
                  <a:tcPr/>
                </a:tc>
                <a:extLst>
                  <a:ext uri="{0D108BD9-81ED-4DB2-BD59-A6C34878D82A}">
                    <a16:rowId xmlns:a16="http://schemas.microsoft.com/office/drawing/2014/main" val="2381102527"/>
                  </a:ext>
                </a:extLst>
              </a:tr>
              <a:tr h="2053525">
                <a:tc>
                  <a:txBody>
                    <a:bodyPr/>
                    <a:lstStyle/>
                    <a:p>
                      <a:r>
                        <a:rPr lang="en-US" sz="4000" dirty="0">
                          <a:latin typeface="Bodoni 72 Book" pitchFamily="2" charset="0"/>
                        </a:rPr>
                        <a:t>CHRPS</a:t>
                      </a:r>
                      <a:endParaRPr lang="en-US" sz="4000" dirty="0">
                        <a:latin typeface="Bodoni 72 Book"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u="none" strike="noStrike" dirty="0">
                          <a:effectLst/>
                          <a:latin typeface="Bodoni 72 Book" pitchFamily="2" charset="0"/>
                        </a:rPr>
                        <a:t>Monthly precipitation data at 0.05 degree resolution.</a:t>
                      </a:r>
                      <a:endParaRPr lang="en-US" sz="4000" b="0" u="none" strike="noStrike" dirty="0">
                        <a:solidFill>
                          <a:srgbClr val="000000"/>
                        </a:solidFill>
                        <a:effectLst/>
                        <a:latin typeface="Bodoni 72 Book" pitchFamily="2" charset="0"/>
                      </a:endParaRPr>
                    </a:p>
                  </a:txBody>
                  <a:tcPr/>
                </a:tc>
                <a:extLst>
                  <a:ext uri="{0D108BD9-81ED-4DB2-BD59-A6C34878D82A}">
                    <a16:rowId xmlns:a16="http://schemas.microsoft.com/office/drawing/2014/main" val="412564407"/>
                  </a:ext>
                </a:extLst>
              </a:tr>
              <a:tr h="4952071">
                <a:tc>
                  <a:txBody>
                    <a:bodyPr/>
                    <a:lstStyle/>
                    <a:p>
                      <a:r>
                        <a:rPr lang="en-US" sz="4000" dirty="0">
                          <a:latin typeface="Bodoni 72 Book" pitchFamily="2" charset="0"/>
                        </a:rPr>
                        <a:t>UCDP</a:t>
                      </a:r>
                      <a:endParaRPr lang="en-US" sz="4000" dirty="0">
                        <a:latin typeface="Bodoni 72 Book" pitchFamily="2" charset="0"/>
                      </a:endParaRPr>
                    </a:p>
                  </a:txBody>
                  <a:tcPr/>
                </a:tc>
                <a:tc>
                  <a:txBody>
                    <a:bodyPr/>
                    <a:lstStyle/>
                    <a:p>
                      <a:r>
                        <a:rPr lang="en-US" sz="4000" u="none" strike="noStrike" dirty="0">
                          <a:effectLst/>
                          <a:latin typeface="Bodoni 72 Book" pitchFamily="2" charset="0"/>
                        </a:rPr>
                        <a:t>The number of violent events, or incidents wherein "armed force was used by an organized actor against another organized actor, or against civilians, resulting in at least 1 direct death at a specific location and a specific date" and the number of deaths that occurred during each event</a:t>
                      </a:r>
                      <a:endParaRPr lang="en-US" sz="4000" dirty="0">
                        <a:latin typeface="Bodoni 72 Book" pitchFamily="2" charset="0"/>
                      </a:endParaRPr>
                    </a:p>
                  </a:txBody>
                  <a:tcPr/>
                </a:tc>
                <a:extLst>
                  <a:ext uri="{0D108BD9-81ED-4DB2-BD59-A6C34878D82A}">
                    <a16:rowId xmlns:a16="http://schemas.microsoft.com/office/drawing/2014/main" val="604158619"/>
                  </a:ext>
                </a:extLst>
              </a:tr>
              <a:tr h="2053525">
                <a:tc>
                  <a:txBody>
                    <a:bodyPr/>
                    <a:lstStyle/>
                    <a:p>
                      <a:r>
                        <a:rPr lang="en-US" sz="4000" dirty="0">
                          <a:latin typeface="Bodoni 72 Book" pitchFamily="2" charset="0"/>
                        </a:rPr>
                        <a:t>LST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u="none" strike="noStrike" dirty="0">
                          <a:effectLst/>
                          <a:latin typeface="Bodoni 72 Book" pitchFamily="2" charset="0"/>
                        </a:rPr>
                        <a:t>Monthly composites of daily LST observations, at 1km resolution.</a:t>
                      </a:r>
                      <a:endParaRPr lang="en-US" sz="4000" b="0" u="none" strike="noStrike" dirty="0">
                        <a:solidFill>
                          <a:srgbClr val="000000"/>
                        </a:solidFill>
                        <a:effectLst/>
                        <a:latin typeface="Bodoni 72 Book" pitchFamily="2" charset="0"/>
                      </a:endParaRPr>
                    </a:p>
                    <a:p>
                      <a:endParaRPr lang="en-US" sz="4000" dirty="0">
                        <a:latin typeface="Bodoni 72 Book" pitchFamily="2" charset="0"/>
                      </a:endParaRPr>
                    </a:p>
                  </a:txBody>
                  <a:tcPr/>
                </a:tc>
                <a:extLst>
                  <a:ext uri="{0D108BD9-81ED-4DB2-BD59-A6C34878D82A}">
                    <a16:rowId xmlns:a16="http://schemas.microsoft.com/office/drawing/2014/main" val="3395150244"/>
                  </a:ext>
                </a:extLst>
              </a:tr>
              <a:tr h="2053525">
                <a:tc>
                  <a:txBody>
                    <a:bodyPr/>
                    <a:lstStyle/>
                    <a:p>
                      <a:r>
                        <a:rPr lang="en-US" sz="4000" dirty="0">
                          <a:latin typeface="Bodoni 72 Book" pitchFamily="2" charset="0"/>
                        </a:rPr>
                        <a:t>SIF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u="none" strike="noStrike" dirty="0">
                          <a:effectLst/>
                          <a:latin typeface="Bodoni 72 Book" pitchFamily="2" charset="0"/>
                        </a:rPr>
                        <a:t>Time series SIF data recorded at monthly, 0.05 degree resolution.</a:t>
                      </a:r>
                      <a:endParaRPr lang="en-US" sz="4000" b="0" u="none" strike="noStrike" dirty="0">
                        <a:solidFill>
                          <a:srgbClr val="000000"/>
                        </a:solidFill>
                        <a:effectLst/>
                        <a:latin typeface="Bodoni 72 Book" pitchFamily="2" charset="0"/>
                      </a:endParaRPr>
                    </a:p>
                  </a:txBody>
                  <a:tcPr/>
                </a:tc>
                <a:extLst>
                  <a:ext uri="{0D108BD9-81ED-4DB2-BD59-A6C34878D82A}">
                    <a16:rowId xmlns:a16="http://schemas.microsoft.com/office/drawing/2014/main" val="3181184658"/>
                  </a:ext>
                </a:extLst>
              </a:tr>
              <a:tr h="2053525">
                <a:tc>
                  <a:txBody>
                    <a:bodyPr/>
                    <a:lstStyle/>
                    <a:p>
                      <a:r>
                        <a:rPr lang="en-US" sz="4000" dirty="0">
                          <a:latin typeface="Bodoni 72 Book" pitchFamily="2" charset="0"/>
                        </a:rPr>
                        <a:t>FAO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u="none" strike="noStrike" dirty="0">
                          <a:effectLst/>
                          <a:latin typeface="Bodoni 72 Book" pitchFamily="2" charset="0"/>
                        </a:rPr>
                        <a:t>Monthly market-level data for major food commodities.</a:t>
                      </a:r>
                      <a:endParaRPr lang="en-US" sz="4000" b="0" u="none" strike="noStrike" dirty="0">
                        <a:solidFill>
                          <a:srgbClr val="000000"/>
                        </a:solidFill>
                        <a:effectLst/>
                        <a:latin typeface="Bodoni 72 Book" pitchFamily="2" charset="0"/>
                      </a:endParaRPr>
                    </a:p>
                  </a:txBody>
                  <a:tcPr/>
                </a:tc>
                <a:extLst>
                  <a:ext uri="{0D108BD9-81ED-4DB2-BD59-A6C34878D82A}">
                    <a16:rowId xmlns:a16="http://schemas.microsoft.com/office/drawing/2014/main" val="242119544"/>
                  </a:ext>
                </a:extLst>
              </a:tr>
            </a:tbl>
          </a:graphicData>
        </a:graphic>
      </p:graphicFrame>
      <p:sp>
        <p:nvSpPr>
          <p:cNvPr id="38" name="Rectangle 10">
            <a:extLst>
              <a:ext uri="{FF2B5EF4-FFF2-40B4-BE49-F238E27FC236}">
                <a16:creationId xmlns:a16="http://schemas.microsoft.com/office/drawing/2014/main" id="{3FE3255D-FE6A-D94A-9BC9-A391A45EA30D}"/>
              </a:ext>
            </a:extLst>
          </p:cNvPr>
          <p:cNvSpPr>
            <a:spLocks noChangeArrowheads="1"/>
          </p:cNvSpPr>
          <p:nvPr/>
        </p:nvSpPr>
        <p:spPr bwMode="auto">
          <a:xfrm>
            <a:off x="685800" y="7581562"/>
            <a:ext cx="10058400" cy="873301"/>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smtId="4294967295"/>
            </a:defPPr>
          </a:lstStyle>
          <a:p>
            <a:pPr defTabSz="4702588">
              <a:defRPr/>
            </a:pPr>
            <a:r>
              <a:rPr lang="en-US" sz="3600" dirty="0">
                <a:solidFill>
                  <a:schemeClr val="bg1"/>
                </a:solidFill>
                <a:effectLst/>
                <a:latin typeface="Bodoni 72 Book" pitchFamily="2" charset="0"/>
              </a:rPr>
              <a:t>Introduction</a:t>
            </a:r>
          </a:p>
        </p:txBody>
      </p:sp>
      <p:sp>
        <p:nvSpPr>
          <p:cNvPr id="39" name="Rectangle 38">
            <a:extLst>
              <a:ext uri="{FF2B5EF4-FFF2-40B4-BE49-F238E27FC236}">
                <a16:creationId xmlns:a16="http://schemas.microsoft.com/office/drawing/2014/main" id="{7D3E3DFC-C404-8643-8CE8-94B810EC8BFA}"/>
              </a:ext>
            </a:extLst>
          </p:cNvPr>
          <p:cNvSpPr/>
          <p:nvPr/>
        </p:nvSpPr>
        <p:spPr>
          <a:xfrm>
            <a:off x="680407" y="8472525"/>
            <a:ext cx="10058758" cy="7986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endParaRPr lang="en-US" sz="4800" dirty="0">
              <a:solidFill>
                <a:srgbClr val="7030A0"/>
              </a:solidFill>
              <a:effectLst/>
              <a:latin typeface="Bodoni 72 Book" pitchFamily="2" charset="0"/>
            </a:endParaRPr>
          </a:p>
        </p:txBody>
      </p:sp>
      <p:sp>
        <p:nvSpPr>
          <p:cNvPr id="40" name="TextBox 39">
            <a:extLst>
              <a:ext uri="{FF2B5EF4-FFF2-40B4-BE49-F238E27FC236}">
                <a16:creationId xmlns:a16="http://schemas.microsoft.com/office/drawing/2014/main" id="{0DF5DA37-B2D1-EF48-861D-0260E9CE8B94}"/>
              </a:ext>
            </a:extLst>
          </p:cNvPr>
          <p:cNvSpPr txBox="1"/>
          <p:nvPr/>
        </p:nvSpPr>
        <p:spPr>
          <a:xfrm>
            <a:off x="943770" y="8885945"/>
            <a:ext cx="9338186" cy="7540526"/>
          </a:xfrm>
          <a:prstGeom prst="rect">
            <a:avLst/>
          </a:prstGeom>
          <a:noFill/>
        </p:spPr>
        <p:txBody>
          <a:bodyPr wrap="square" rtlCol="0">
            <a:spAutoFit/>
          </a:bodyPr>
          <a:lstStyle/>
          <a:p>
            <a:r>
              <a:rPr lang="en-US" sz="4400" dirty="0">
                <a:effectLst/>
                <a:latin typeface="Bodoni 72 Book" pitchFamily="2" charset="0"/>
              </a:rPr>
              <a:t>Estimating food insecurity using surveys can be expensive due to travel and personnel costs. </a:t>
            </a:r>
          </a:p>
          <a:p>
            <a:endParaRPr lang="en-US" sz="4400" dirty="0">
              <a:effectLst/>
              <a:latin typeface="Bodoni 72 Book" pitchFamily="2" charset="0"/>
            </a:endParaRPr>
          </a:p>
          <a:p>
            <a:r>
              <a:rPr lang="en-US" sz="4400" dirty="0">
                <a:effectLst/>
                <a:latin typeface="Bodoni 72 Book" pitchFamily="2" charset="0"/>
              </a:rPr>
              <a:t>This project aims to use easily accessible data to predict where food insecurity will strike using data from Bangladesh, Ethiopia, Ghana, Guatemala, Honduras, Kenya, Mali, Nepal, Nigeria, Senegal, and Uganda 2004-2016</a:t>
            </a:r>
          </a:p>
          <a:p>
            <a:endParaRPr lang="en-US" sz="4400" dirty="0">
              <a:latin typeface="Bodoni 72 Book" pitchFamily="2" charset="0"/>
            </a:endParaRPr>
          </a:p>
        </p:txBody>
      </p:sp>
      <p:sp>
        <p:nvSpPr>
          <p:cNvPr id="41" name="Rectangle 10">
            <a:extLst>
              <a:ext uri="{FF2B5EF4-FFF2-40B4-BE49-F238E27FC236}">
                <a16:creationId xmlns:a16="http://schemas.microsoft.com/office/drawing/2014/main" id="{847C78C7-D481-6448-B8A5-2156E22767E2}"/>
              </a:ext>
            </a:extLst>
          </p:cNvPr>
          <p:cNvSpPr>
            <a:spLocks noChangeArrowheads="1"/>
          </p:cNvSpPr>
          <p:nvPr/>
        </p:nvSpPr>
        <p:spPr bwMode="auto">
          <a:xfrm>
            <a:off x="22341381" y="26543302"/>
            <a:ext cx="10058400" cy="873301"/>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smtId="4294967295"/>
            </a:defPPr>
          </a:lstStyle>
          <a:p>
            <a:pPr defTabSz="4702588">
              <a:defRPr/>
            </a:pPr>
            <a:r>
              <a:rPr lang="en-US" sz="3600" dirty="0">
                <a:solidFill>
                  <a:schemeClr val="bg1"/>
                </a:solidFill>
                <a:effectLst/>
                <a:latin typeface="Bodoni 72 Book" pitchFamily="2" charset="0"/>
              </a:rPr>
              <a:t>Annotated Code &amp; Project Website </a:t>
            </a:r>
          </a:p>
        </p:txBody>
      </p:sp>
      <p:pic>
        <p:nvPicPr>
          <p:cNvPr id="16" name="Picture 15" descr="Qr code&#10;&#10;Description automatically generated">
            <a:extLst>
              <a:ext uri="{FF2B5EF4-FFF2-40B4-BE49-F238E27FC236}">
                <a16:creationId xmlns:a16="http://schemas.microsoft.com/office/drawing/2014/main" id="{7479BE2F-2344-C549-8BE8-A28D1C08FE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33869" y="27525664"/>
            <a:ext cx="4949185" cy="4949185"/>
          </a:xfrm>
          <a:prstGeom prst="rect">
            <a:avLst/>
          </a:prstGeom>
        </p:spPr>
      </p:pic>
      <p:pic>
        <p:nvPicPr>
          <p:cNvPr id="18" name="Picture 17" descr="Qr code&#10;&#10;Description automatically generated">
            <a:extLst>
              <a:ext uri="{FF2B5EF4-FFF2-40B4-BE49-F238E27FC236}">
                <a16:creationId xmlns:a16="http://schemas.microsoft.com/office/drawing/2014/main" id="{5AF6678D-4A3C-B34B-B929-16BA7BE7CD0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344784" y="27525664"/>
            <a:ext cx="4949185" cy="4949185"/>
          </a:xfrm>
          <a:prstGeom prst="rect">
            <a:avLst/>
          </a:prstGeom>
        </p:spPr>
      </p:pic>
      <p:pic>
        <p:nvPicPr>
          <p:cNvPr id="1026" name="Picture 2">
            <a:extLst>
              <a:ext uri="{FF2B5EF4-FFF2-40B4-BE49-F238E27FC236}">
                <a16:creationId xmlns:a16="http://schemas.microsoft.com/office/drawing/2014/main" id="{FA78988C-4826-AD41-8211-9F43A42C44B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86570" y="28958272"/>
            <a:ext cx="6341368" cy="351657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30FCE35-3EFC-FA44-ABE9-7CA65D6E29F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889031" y="28910239"/>
            <a:ext cx="3544316" cy="3548442"/>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10">
            <a:extLst>
              <a:ext uri="{FF2B5EF4-FFF2-40B4-BE49-F238E27FC236}">
                <a16:creationId xmlns:a16="http://schemas.microsoft.com/office/drawing/2014/main" id="{08160686-D494-A844-AB92-35DECDFE2C1B}"/>
              </a:ext>
            </a:extLst>
          </p:cNvPr>
          <p:cNvSpPr>
            <a:spLocks noChangeArrowheads="1"/>
          </p:cNvSpPr>
          <p:nvPr/>
        </p:nvSpPr>
        <p:spPr bwMode="auto">
          <a:xfrm>
            <a:off x="32880679" y="7466496"/>
            <a:ext cx="10058400" cy="873301"/>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smtId="4294967295"/>
            </a:defPPr>
          </a:lstStyle>
          <a:p>
            <a:pPr defTabSz="4702588">
              <a:defRPr/>
            </a:pPr>
            <a:r>
              <a:rPr lang="en-US" sz="3600" dirty="0">
                <a:solidFill>
                  <a:schemeClr val="bg1"/>
                </a:solidFill>
                <a:effectLst/>
                <a:latin typeface="Bodoni 72 Book" pitchFamily="2" charset="0"/>
              </a:rPr>
              <a:t>Challenges</a:t>
            </a:r>
          </a:p>
        </p:txBody>
      </p:sp>
      <p:sp>
        <p:nvSpPr>
          <p:cNvPr id="52" name="Rectangle 51">
            <a:extLst>
              <a:ext uri="{FF2B5EF4-FFF2-40B4-BE49-F238E27FC236}">
                <a16:creationId xmlns:a16="http://schemas.microsoft.com/office/drawing/2014/main" id="{24B137A0-65F3-2842-8BE5-8C17EF0FC1FF}"/>
              </a:ext>
            </a:extLst>
          </p:cNvPr>
          <p:cNvSpPr/>
          <p:nvPr/>
        </p:nvSpPr>
        <p:spPr>
          <a:xfrm>
            <a:off x="32889031" y="8338409"/>
            <a:ext cx="10038907" cy="66030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latin typeface="Bodoni 72 Book" pitchFamily="2" charset="0"/>
            </a:endParaRPr>
          </a:p>
        </p:txBody>
      </p:sp>
      <p:sp>
        <p:nvSpPr>
          <p:cNvPr id="20" name="TextBox 19">
            <a:extLst>
              <a:ext uri="{FF2B5EF4-FFF2-40B4-BE49-F238E27FC236}">
                <a16:creationId xmlns:a16="http://schemas.microsoft.com/office/drawing/2014/main" id="{3F80A144-3210-0B4D-87DD-D26AC75752E4}"/>
              </a:ext>
            </a:extLst>
          </p:cNvPr>
          <p:cNvSpPr txBox="1"/>
          <p:nvPr/>
        </p:nvSpPr>
        <p:spPr>
          <a:xfrm>
            <a:off x="33131883" y="8885945"/>
            <a:ext cx="9815547" cy="5016758"/>
          </a:xfrm>
          <a:prstGeom prst="rect">
            <a:avLst/>
          </a:prstGeom>
          <a:noFill/>
        </p:spPr>
        <p:txBody>
          <a:bodyPr wrap="square" rtlCol="0">
            <a:spAutoFit/>
          </a:bodyPr>
          <a:lstStyle/>
          <a:p>
            <a:r>
              <a:rPr lang="en-US" sz="4000" dirty="0">
                <a:latin typeface="Bodoni 72 Book" pitchFamily="2" charset="0"/>
              </a:rPr>
              <a:t>This project features data from numerous departments and organizations, coordinating with everyone was often difficult. </a:t>
            </a:r>
          </a:p>
          <a:p>
            <a:endParaRPr lang="en-US" sz="4000" dirty="0">
              <a:latin typeface="Bodoni 72 Book" pitchFamily="2" charset="0"/>
            </a:endParaRPr>
          </a:p>
          <a:p>
            <a:r>
              <a:rPr lang="en-US" sz="4000" dirty="0">
                <a:latin typeface="Bodoni 72 Book" pitchFamily="2" charset="0"/>
              </a:rPr>
              <a:t>Understanding and annotating </a:t>
            </a:r>
            <a:r>
              <a:rPr lang="en-US" sz="4000" i="1" dirty="0">
                <a:latin typeface="Bodoni 72 Book" pitchFamily="2" charset="0"/>
              </a:rPr>
              <a:t>someone else’s </a:t>
            </a:r>
            <a:r>
              <a:rPr lang="en-US" sz="4000" dirty="0">
                <a:latin typeface="Bodoni 72 Book" pitchFamily="2" charset="0"/>
              </a:rPr>
              <a:t>proved to be more difficult than I originally expected because not everyone has the same writing styles. </a:t>
            </a:r>
            <a:endParaRPr lang="en-US" sz="4000" dirty="0">
              <a:latin typeface="Bodoni 72 Book" pitchFamily="2" charset="0"/>
            </a:endParaRPr>
          </a:p>
        </p:txBody>
      </p:sp>
      <p:sp>
        <p:nvSpPr>
          <p:cNvPr id="21" name="TextBox 20">
            <a:extLst>
              <a:ext uri="{FF2B5EF4-FFF2-40B4-BE49-F238E27FC236}">
                <a16:creationId xmlns:a16="http://schemas.microsoft.com/office/drawing/2014/main" id="{3B2CE550-8843-A843-B3AC-8A0E26C6601F}"/>
              </a:ext>
            </a:extLst>
          </p:cNvPr>
          <p:cNvSpPr txBox="1"/>
          <p:nvPr/>
        </p:nvSpPr>
        <p:spPr>
          <a:xfrm>
            <a:off x="22778765" y="8979924"/>
            <a:ext cx="9444631" cy="16342935"/>
          </a:xfrm>
          <a:prstGeom prst="rect">
            <a:avLst/>
          </a:prstGeom>
          <a:noFill/>
        </p:spPr>
        <p:txBody>
          <a:bodyPr wrap="square" rtlCol="0">
            <a:spAutoFit/>
          </a:bodyPr>
          <a:lstStyle/>
          <a:p>
            <a:r>
              <a:rPr lang="en-US" sz="4800" dirty="0">
                <a:latin typeface="Bodoni 72 Book" pitchFamily="2" charset="0"/>
              </a:rPr>
              <a:t>Chris Browne, a math PhD student, developed Python scripts to perform contemporaneous forecasting and sequential nowcasting. </a:t>
            </a:r>
          </a:p>
          <a:p>
            <a:endParaRPr lang="en-US" sz="4800" dirty="0">
              <a:latin typeface="Bodoni 72 Book" pitchFamily="2" charset="0"/>
            </a:endParaRPr>
          </a:p>
          <a:p>
            <a:r>
              <a:rPr lang="en-US" sz="4800" dirty="0">
                <a:latin typeface="Bodoni 72 Book" pitchFamily="2" charset="0"/>
              </a:rPr>
              <a:t>Using the machine learning technique of Multivariate Joint Random Forest Method on malnutrition and poverty indicators, sequential nowcasting’s prediction improved but was not as effective in contemporaneous prediction.</a:t>
            </a:r>
          </a:p>
          <a:p>
            <a:endParaRPr lang="en-US" sz="4800" dirty="0">
              <a:latin typeface="Bodoni 72 Book" pitchFamily="2" charset="0"/>
            </a:endParaRPr>
          </a:p>
          <a:p>
            <a:r>
              <a:rPr lang="en-US" sz="4800" dirty="0">
                <a:latin typeface="Bodoni 72 Book" pitchFamily="2" charset="0"/>
              </a:rPr>
              <a:t>I annotated the python scripts, created a project website, developed presentations and learning modules. My work aimed to help others with less machine learning experience to recreate the code for their needs. </a:t>
            </a:r>
          </a:p>
          <a:p>
            <a:endParaRPr lang="en-US" sz="4800" dirty="0">
              <a:latin typeface="Bodoni 72 Book" pitchFamily="2" charset="0"/>
            </a:endParaRPr>
          </a:p>
          <a:p>
            <a:r>
              <a:rPr lang="en-US" sz="4800" dirty="0">
                <a:latin typeface="Bodoni 72 Book" pitchFamily="2" charset="0"/>
              </a:rPr>
              <a:t>Please see the below QR codes to look at my websites. </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ponderingpeacock|09-2018"/>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3282</TotalTime>
  <Words>622</Words>
  <Application>Microsoft Macintosh PowerPoint</Application>
  <PresentationFormat>Custom</PresentationFormat>
  <Paragraphs>53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BODONI 72 BOOK</vt:lpstr>
      <vt:lpstr>Arial</vt:lpstr>
      <vt:lpstr>BODONI 72 BOOK</vt:lpstr>
      <vt:lpstr>Times New Roman</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Medha Dorabawila Bulumulla</cp:lastModifiedBy>
  <cp:revision>116</cp:revision>
  <cp:lastPrinted>2000-08-03T00:31:24Z</cp:lastPrinted>
  <dcterms:modified xsi:type="dcterms:W3CDTF">2021-11-07T16:59:04Z</dcterms:modified>
  <cp:category>research posters template</cp:category>
</cp:coreProperties>
</file>