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a:srgbClr val="F7F7F7"/>
    <a:srgbClr val="222222"/>
    <a:srgbClr val="B31B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932" autoAdjust="0"/>
    <p:restoredTop sz="94660"/>
  </p:normalViewPr>
  <p:slideViewPr>
    <p:cSldViewPr snapToGrid="0">
      <p:cViewPr>
        <p:scale>
          <a:sx n="35" d="100"/>
          <a:sy n="35" d="100"/>
        </p:scale>
        <p:origin x="-4096"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FDE456-809C-4940-85D8-79DC5FA52A45}"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5ECEA-5665-4263-8CB1-45E35B360C4D}" type="slidenum">
              <a:rPr lang="en-US" smtClean="0"/>
              <a:t>‹#›</a:t>
            </a:fld>
            <a:endParaRPr lang="en-US"/>
          </a:p>
        </p:txBody>
      </p:sp>
    </p:spTree>
    <p:extLst>
      <p:ext uri="{BB962C8B-B14F-4D97-AF65-F5344CB8AC3E}">
        <p14:creationId xmlns:p14="http://schemas.microsoft.com/office/powerpoint/2010/main" val="421115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DE456-809C-4940-85D8-79DC5FA52A45}"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5ECEA-5665-4263-8CB1-45E35B360C4D}" type="slidenum">
              <a:rPr lang="en-US" smtClean="0"/>
              <a:t>‹#›</a:t>
            </a:fld>
            <a:endParaRPr lang="en-US"/>
          </a:p>
        </p:txBody>
      </p:sp>
    </p:spTree>
    <p:extLst>
      <p:ext uri="{BB962C8B-B14F-4D97-AF65-F5344CB8AC3E}">
        <p14:creationId xmlns:p14="http://schemas.microsoft.com/office/powerpoint/2010/main" val="928503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DE456-809C-4940-85D8-79DC5FA52A45}"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5ECEA-5665-4263-8CB1-45E35B360C4D}" type="slidenum">
              <a:rPr lang="en-US" smtClean="0"/>
              <a:t>‹#›</a:t>
            </a:fld>
            <a:endParaRPr lang="en-US"/>
          </a:p>
        </p:txBody>
      </p:sp>
    </p:spTree>
    <p:extLst>
      <p:ext uri="{BB962C8B-B14F-4D97-AF65-F5344CB8AC3E}">
        <p14:creationId xmlns:p14="http://schemas.microsoft.com/office/powerpoint/2010/main" val="145572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FDE456-809C-4940-85D8-79DC5FA52A45}"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5ECEA-5665-4263-8CB1-45E35B360C4D}" type="slidenum">
              <a:rPr lang="en-US" smtClean="0"/>
              <a:t>‹#›</a:t>
            </a:fld>
            <a:endParaRPr lang="en-US"/>
          </a:p>
        </p:txBody>
      </p:sp>
    </p:spTree>
    <p:extLst>
      <p:ext uri="{BB962C8B-B14F-4D97-AF65-F5344CB8AC3E}">
        <p14:creationId xmlns:p14="http://schemas.microsoft.com/office/powerpoint/2010/main" val="1969696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FDE456-809C-4940-85D8-79DC5FA52A45}" type="datetimeFigureOut">
              <a:rPr lang="en-US" smtClean="0"/>
              <a:t>4/14/23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D5ECEA-5665-4263-8CB1-45E35B360C4D}" type="slidenum">
              <a:rPr lang="en-US" smtClean="0"/>
              <a:t>‹#›</a:t>
            </a:fld>
            <a:endParaRPr lang="en-US"/>
          </a:p>
        </p:txBody>
      </p:sp>
    </p:spTree>
    <p:extLst>
      <p:ext uri="{BB962C8B-B14F-4D97-AF65-F5344CB8AC3E}">
        <p14:creationId xmlns:p14="http://schemas.microsoft.com/office/powerpoint/2010/main" val="819626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FDE456-809C-4940-85D8-79DC5FA52A45}" type="datetimeFigureOut">
              <a:rPr lang="en-US" smtClean="0"/>
              <a:t>4/14/23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5ECEA-5665-4263-8CB1-45E35B360C4D}" type="slidenum">
              <a:rPr lang="en-US" smtClean="0"/>
              <a:t>‹#›</a:t>
            </a:fld>
            <a:endParaRPr lang="en-US"/>
          </a:p>
        </p:txBody>
      </p:sp>
    </p:spTree>
    <p:extLst>
      <p:ext uri="{BB962C8B-B14F-4D97-AF65-F5344CB8AC3E}">
        <p14:creationId xmlns:p14="http://schemas.microsoft.com/office/powerpoint/2010/main" val="3759170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FDE456-809C-4940-85D8-79DC5FA52A45}" type="datetimeFigureOut">
              <a:rPr lang="en-US" smtClean="0"/>
              <a:t>4/14/23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D5ECEA-5665-4263-8CB1-45E35B360C4D}" type="slidenum">
              <a:rPr lang="en-US" smtClean="0"/>
              <a:t>‹#›</a:t>
            </a:fld>
            <a:endParaRPr lang="en-US"/>
          </a:p>
        </p:txBody>
      </p:sp>
    </p:spTree>
    <p:extLst>
      <p:ext uri="{BB962C8B-B14F-4D97-AF65-F5344CB8AC3E}">
        <p14:creationId xmlns:p14="http://schemas.microsoft.com/office/powerpoint/2010/main" val="1849103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FDE456-809C-4940-85D8-79DC5FA52A45}" type="datetimeFigureOut">
              <a:rPr lang="en-US" smtClean="0"/>
              <a:t>4/14/23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D5ECEA-5665-4263-8CB1-45E35B360C4D}" type="slidenum">
              <a:rPr lang="en-US" smtClean="0"/>
              <a:t>‹#›</a:t>
            </a:fld>
            <a:endParaRPr lang="en-US"/>
          </a:p>
        </p:txBody>
      </p:sp>
    </p:spTree>
    <p:extLst>
      <p:ext uri="{BB962C8B-B14F-4D97-AF65-F5344CB8AC3E}">
        <p14:creationId xmlns:p14="http://schemas.microsoft.com/office/powerpoint/2010/main" val="2550731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FDE456-809C-4940-85D8-79DC5FA52A45}" type="datetimeFigureOut">
              <a:rPr lang="en-US" smtClean="0"/>
              <a:t>4/14/23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D5ECEA-5665-4263-8CB1-45E35B360C4D}" type="slidenum">
              <a:rPr lang="en-US" smtClean="0"/>
              <a:t>‹#›</a:t>
            </a:fld>
            <a:endParaRPr lang="en-US"/>
          </a:p>
        </p:txBody>
      </p:sp>
    </p:spTree>
    <p:extLst>
      <p:ext uri="{BB962C8B-B14F-4D97-AF65-F5344CB8AC3E}">
        <p14:creationId xmlns:p14="http://schemas.microsoft.com/office/powerpoint/2010/main" val="1036676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D7FDE456-809C-4940-85D8-79DC5FA52A45}" type="datetimeFigureOut">
              <a:rPr lang="en-US" smtClean="0"/>
              <a:t>4/14/23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5ECEA-5665-4263-8CB1-45E35B360C4D}" type="slidenum">
              <a:rPr lang="en-US" smtClean="0"/>
              <a:t>‹#›</a:t>
            </a:fld>
            <a:endParaRPr lang="en-US"/>
          </a:p>
        </p:txBody>
      </p:sp>
    </p:spTree>
    <p:extLst>
      <p:ext uri="{BB962C8B-B14F-4D97-AF65-F5344CB8AC3E}">
        <p14:creationId xmlns:p14="http://schemas.microsoft.com/office/powerpoint/2010/main" val="57953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D7FDE456-809C-4940-85D8-79DC5FA52A45}" type="datetimeFigureOut">
              <a:rPr lang="en-US" smtClean="0"/>
              <a:t>4/14/23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D5ECEA-5665-4263-8CB1-45E35B360C4D}" type="slidenum">
              <a:rPr lang="en-US" smtClean="0"/>
              <a:t>‹#›</a:t>
            </a:fld>
            <a:endParaRPr lang="en-US"/>
          </a:p>
        </p:txBody>
      </p:sp>
    </p:spTree>
    <p:extLst>
      <p:ext uri="{BB962C8B-B14F-4D97-AF65-F5344CB8AC3E}">
        <p14:creationId xmlns:p14="http://schemas.microsoft.com/office/powerpoint/2010/main" val="138905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D7FDE456-809C-4940-85D8-79DC5FA52A45}" type="datetimeFigureOut">
              <a:rPr lang="en-US" smtClean="0"/>
              <a:t>4/14/23</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FD5ECEA-5665-4263-8CB1-45E35B360C4D}" type="slidenum">
              <a:rPr lang="en-US" smtClean="0"/>
              <a:t>‹#›</a:t>
            </a:fld>
            <a:endParaRPr lang="en-US"/>
          </a:p>
        </p:txBody>
      </p:sp>
    </p:spTree>
    <p:extLst>
      <p:ext uri="{BB962C8B-B14F-4D97-AF65-F5344CB8AC3E}">
        <p14:creationId xmlns:p14="http://schemas.microsoft.com/office/powerpoint/2010/main" val="6114426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Top Corners Rounded 3">
            <a:extLst>
              <a:ext uri="{FF2B5EF4-FFF2-40B4-BE49-F238E27FC236}">
                <a16:creationId xmlns:a16="http://schemas.microsoft.com/office/drawing/2014/main" id="{928A69EB-0630-6569-BC5E-391B090B24D3}"/>
              </a:ext>
            </a:extLst>
          </p:cNvPr>
          <p:cNvSpPr/>
          <p:nvPr/>
        </p:nvSpPr>
        <p:spPr>
          <a:xfrm rot="10800000">
            <a:off x="0" y="-28730"/>
            <a:ext cx="43891200" cy="4810540"/>
          </a:xfrm>
          <a:prstGeom prst="round2SameRect">
            <a:avLst/>
          </a:prstGeom>
          <a:solidFill>
            <a:srgbClr val="B31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3CEACF2F-AC1B-7C3E-6CC2-874FA2FDBBA8}"/>
              </a:ext>
            </a:extLst>
          </p:cNvPr>
          <p:cNvSpPr/>
          <p:nvPr/>
        </p:nvSpPr>
        <p:spPr>
          <a:xfrm>
            <a:off x="0" y="32437875"/>
            <a:ext cx="43891200" cy="480525"/>
          </a:xfrm>
          <a:prstGeom prst="rect">
            <a:avLst/>
          </a:prstGeom>
          <a:solidFill>
            <a:srgbClr val="B31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Text&#10;&#10;Description automatically generated with medium confidence">
            <a:extLst>
              <a:ext uri="{FF2B5EF4-FFF2-40B4-BE49-F238E27FC236}">
                <a16:creationId xmlns:a16="http://schemas.microsoft.com/office/drawing/2014/main" id="{590BF8B2-F481-F7C4-1634-57AF5E51A1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161" y="1265355"/>
            <a:ext cx="8936283" cy="2279827"/>
          </a:xfrm>
          <a:prstGeom prst="rect">
            <a:avLst/>
          </a:prstGeom>
        </p:spPr>
      </p:pic>
      <p:sp>
        <p:nvSpPr>
          <p:cNvPr id="9" name="TextBox 8">
            <a:extLst>
              <a:ext uri="{FF2B5EF4-FFF2-40B4-BE49-F238E27FC236}">
                <a16:creationId xmlns:a16="http://schemas.microsoft.com/office/drawing/2014/main" id="{66547EE3-2D49-516C-116E-9F738D63330F}"/>
              </a:ext>
            </a:extLst>
          </p:cNvPr>
          <p:cNvSpPr txBox="1"/>
          <p:nvPr/>
        </p:nvSpPr>
        <p:spPr>
          <a:xfrm>
            <a:off x="13951329" y="410659"/>
            <a:ext cx="25801980" cy="1569660"/>
          </a:xfrm>
          <a:prstGeom prst="rect">
            <a:avLst/>
          </a:prstGeom>
          <a:noFill/>
        </p:spPr>
        <p:txBody>
          <a:bodyPr wrap="square" rtlCol="0">
            <a:spAutoFit/>
          </a:bodyPr>
          <a:lstStyle/>
          <a:p>
            <a:r>
              <a:rPr lang="en-US" sz="9600" b="1" dirty="0">
                <a:solidFill>
                  <a:schemeClr val="bg1"/>
                </a:solidFill>
                <a:latin typeface="Times New Roman" panose="02020603050405020304" pitchFamily="18" charset="0"/>
                <a:cs typeface="Times New Roman" panose="02020603050405020304" pitchFamily="18" charset="0"/>
              </a:rPr>
              <a:t>What makes food pantries worth the distance?  </a:t>
            </a:r>
          </a:p>
        </p:txBody>
      </p:sp>
      <p:sp>
        <p:nvSpPr>
          <p:cNvPr id="10" name="TextBox 9">
            <a:extLst>
              <a:ext uri="{FF2B5EF4-FFF2-40B4-BE49-F238E27FC236}">
                <a16:creationId xmlns:a16="http://schemas.microsoft.com/office/drawing/2014/main" id="{64B10611-10BA-FB10-5A7F-0BFBF8677672}"/>
              </a:ext>
            </a:extLst>
          </p:cNvPr>
          <p:cNvSpPr txBox="1"/>
          <p:nvPr/>
        </p:nvSpPr>
        <p:spPr>
          <a:xfrm>
            <a:off x="12452115" y="2070749"/>
            <a:ext cx="28683220" cy="1200329"/>
          </a:xfrm>
          <a:prstGeom prst="rect">
            <a:avLst/>
          </a:prstGeom>
          <a:noFill/>
        </p:spPr>
        <p:txBody>
          <a:bodyPr wrap="square" rtlCol="0">
            <a:spAutoFit/>
          </a:bodyPr>
          <a:lstStyle/>
          <a:p>
            <a:r>
              <a:rPr lang="en-US" sz="7200" dirty="0">
                <a:solidFill>
                  <a:srgbClr val="F7F7F7"/>
                </a:solidFill>
                <a:latin typeface="Times New Roman" panose="02020603050405020304" pitchFamily="18" charset="0"/>
                <a:cs typeface="Times New Roman" panose="02020603050405020304" pitchFamily="18" charset="0"/>
              </a:rPr>
              <a:t>Medha Bulumulla, Christopher B. Barrett, Kelsey Schreiber, John </a:t>
            </a:r>
            <a:r>
              <a:rPr lang="en-US" sz="7200" dirty="0" err="1">
                <a:solidFill>
                  <a:srgbClr val="F7F7F7"/>
                </a:solidFill>
                <a:latin typeface="Times New Roman" panose="02020603050405020304" pitchFamily="18" charset="0"/>
                <a:cs typeface="Times New Roman" panose="02020603050405020304" pitchFamily="18" charset="0"/>
              </a:rPr>
              <a:t>Hoddinott</a:t>
            </a:r>
            <a:endParaRPr lang="en-US" sz="7200" dirty="0">
              <a:solidFill>
                <a:srgbClr val="F7F7F7"/>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F8EF63C-B77C-7FFD-71AF-58BEAEDE5B8E}"/>
              </a:ext>
            </a:extLst>
          </p:cNvPr>
          <p:cNvSpPr txBox="1"/>
          <p:nvPr/>
        </p:nvSpPr>
        <p:spPr>
          <a:xfrm>
            <a:off x="19498339" y="3390483"/>
            <a:ext cx="15027966" cy="830997"/>
          </a:xfrm>
          <a:prstGeom prst="rect">
            <a:avLst/>
          </a:prstGeom>
          <a:noFill/>
        </p:spPr>
        <p:txBody>
          <a:bodyPr wrap="square" rtlCol="0">
            <a:spAutoFit/>
          </a:bodyPr>
          <a:lstStyle/>
          <a:p>
            <a:r>
              <a:rPr lang="en-US" sz="4800" dirty="0">
                <a:solidFill>
                  <a:srgbClr val="F7F7F7"/>
                </a:solidFill>
                <a:latin typeface="Times New Roman" panose="02020603050405020304" pitchFamily="18" charset="0"/>
                <a:cs typeface="Times New Roman" panose="02020603050405020304" pitchFamily="18" charset="0"/>
              </a:rPr>
              <a:t>Cornell University, College of Agriculture and Life Sciences</a:t>
            </a:r>
          </a:p>
        </p:txBody>
      </p:sp>
      <p:sp>
        <p:nvSpPr>
          <p:cNvPr id="13" name="Rectangle 12">
            <a:extLst>
              <a:ext uri="{FF2B5EF4-FFF2-40B4-BE49-F238E27FC236}">
                <a16:creationId xmlns:a16="http://schemas.microsoft.com/office/drawing/2014/main" id="{8BC6FE82-CA7F-26A0-E32C-E06821860F77}"/>
              </a:ext>
            </a:extLst>
          </p:cNvPr>
          <p:cNvSpPr/>
          <p:nvPr/>
        </p:nvSpPr>
        <p:spPr>
          <a:xfrm>
            <a:off x="17177360" y="5607880"/>
            <a:ext cx="8961767" cy="1402445"/>
          </a:xfrm>
          <a:prstGeom prst="rect">
            <a:avLst/>
          </a:prstGeom>
          <a:solidFill>
            <a:srgbClr val="B31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Times New Roman" panose="02020603050405020304" pitchFamily="18" charset="0"/>
                <a:cs typeface="Times New Roman" panose="02020603050405020304" pitchFamily="18" charset="0"/>
              </a:rPr>
              <a:t>METHODS</a:t>
            </a:r>
          </a:p>
        </p:txBody>
      </p:sp>
      <p:cxnSp>
        <p:nvCxnSpPr>
          <p:cNvPr id="15" name="Straight Connector 14">
            <a:extLst>
              <a:ext uri="{FF2B5EF4-FFF2-40B4-BE49-F238E27FC236}">
                <a16:creationId xmlns:a16="http://schemas.microsoft.com/office/drawing/2014/main" id="{283B402E-0DC9-37BC-80DD-7A7AA8C91590}"/>
              </a:ext>
            </a:extLst>
          </p:cNvPr>
          <p:cNvCxnSpPr>
            <a:cxnSpLocks/>
          </p:cNvCxnSpPr>
          <p:nvPr/>
        </p:nvCxnSpPr>
        <p:spPr>
          <a:xfrm>
            <a:off x="14683415" y="4810539"/>
            <a:ext cx="0" cy="27627336"/>
          </a:xfrm>
          <a:prstGeom prst="line">
            <a:avLst/>
          </a:prstGeom>
          <a:ln>
            <a:solidFill>
              <a:srgbClr val="EAEAEA"/>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6DE52FD-1010-82EA-0CC0-D15C4E1272D6}"/>
              </a:ext>
            </a:extLst>
          </p:cNvPr>
          <p:cNvCxnSpPr>
            <a:cxnSpLocks/>
          </p:cNvCxnSpPr>
          <p:nvPr/>
        </p:nvCxnSpPr>
        <p:spPr>
          <a:xfrm>
            <a:off x="29254175" y="4810540"/>
            <a:ext cx="0" cy="27627335"/>
          </a:xfrm>
          <a:prstGeom prst="line">
            <a:avLst/>
          </a:prstGeom>
          <a:ln>
            <a:solidFill>
              <a:srgbClr val="EAEAEA"/>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53A39028-9547-3901-0C82-0DA4973FD8B0}"/>
              </a:ext>
            </a:extLst>
          </p:cNvPr>
          <p:cNvSpPr/>
          <p:nvPr/>
        </p:nvSpPr>
        <p:spPr>
          <a:xfrm>
            <a:off x="32094056" y="5607896"/>
            <a:ext cx="9041279" cy="1402445"/>
          </a:xfrm>
          <a:prstGeom prst="rect">
            <a:avLst/>
          </a:prstGeom>
          <a:solidFill>
            <a:srgbClr val="B31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Times New Roman" panose="02020603050405020304" pitchFamily="18" charset="0"/>
                <a:cs typeface="Times New Roman" panose="02020603050405020304" pitchFamily="18" charset="0"/>
              </a:rPr>
              <a:t>RESULTS</a:t>
            </a:r>
          </a:p>
        </p:txBody>
      </p:sp>
      <p:sp>
        <p:nvSpPr>
          <p:cNvPr id="20" name="Rectangle 19">
            <a:extLst>
              <a:ext uri="{FF2B5EF4-FFF2-40B4-BE49-F238E27FC236}">
                <a16:creationId xmlns:a16="http://schemas.microsoft.com/office/drawing/2014/main" id="{5A2D8561-8907-1946-F304-4604A1ED1085}"/>
              </a:ext>
            </a:extLst>
          </p:cNvPr>
          <p:cNvSpPr/>
          <p:nvPr/>
        </p:nvSpPr>
        <p:spPr>
          <a:xfrm>
            <a:off x="31888800" y="27046343"/>
            <a:ext cx="9041278" cy="1402445"/>
          </a:xfrm>
          <a:prstGeom prst="rect">
            <a:avLst/>
          </a:prstGeom>
          <a:solidFill>
            <a:srgbClr val="B31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Times New Roman" panose="02020603050405020304" pitchFamily="18" charset="0"/>
                <a:cs typeface="Times New Roman" panose="02020603050405020304" pitchFamily="18" charset="0"/>
              </a:rPr>
              <a:t>CONCLUSIONS</a:t>
            </a:r>
          </a:p>
        </p:txBody>
      </p:sp>
      <p:sp>
        <p:nvSpPr>
          <p:cNvPr id="21" name="Rectangle 20">
            <a:extLst>
              <a:ext uri="{FF2B5EF4-FFF2-40B4-BE49-F238E27FC236}">
                <a16:creationId xmlns:a16="http://schemas.microsoft.com/office/drawing/2014/main" id="{A67C44DC-1387-C1D0-F784-30308B6C4089}"/>
              </a:ext>
            </a:extLst>
          </p:cNvPr>
          <p:cNvSpPr/>
          <p:nvPr/>
        </p:nvSpPr>
        <p:spPr>
          <a:xfrm>
            <a:off x="2609411" y="5607880"/>
            <a:ext cx="9204472" cy="1402445"/>
          </a:xfrm>
          <a:prstGeom prst="rect">
            <a:avLst/>
          </a:prstGeom>
          <a:solidFill>
            <a:srgbClr val="B31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00" dirty="0">
                <a:latin typeface="Times New Roman" panose="02020603050405020304" pitchFamily="18" charset="0"/>
                <a:cs typeface="Times New Roman" panose="02020603050405020304" pitchFamily="18" charset="0"/>
              </a:rPr>
              <a:t>INTRODUCTION</a:t>
            </a:r>
          </a:p>
        </p:txBody>
      </p:sp>
      <p:sp>
        <p:nvSpPr>
          <p:cNvPr id="22" name="Rectangle 21">
            <a:extLst>
              <a:ext uri="{FF2B5EF4-FFF2-40B4-BE49-F238E27FC236}">
                <a16:creationId xmlns:a16="http://schemas.microsoft.com/office/drawing/2014/main" id="{A4BFBCDC-BBF6-0E6F-CD72-D529828BF566}"/>
              </a:ext>
            </a:extLst>
          </p:cNvPr>
          <p:cNvSpPr/>
          <p:nvPr/>
        </p:nvSpPr>
        <p:spPr>
          <a:xfrm>
            <a:off x="2609411" y="23180511"/>
            <a:ext cx="9204472" cy="1402445"/>
          </a:xfrm>
          <a:prstGeom prst="rect">
            <a:avLst/>
          </a:prstGeom>
          <a:solidFill>
            <a:srgbClr val="B31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Times New Roman" panose="02020603050405020304" pitchFamily="18" charset="0"/>
                <a:cs typeface="Times New Roman" panose="02020603050405020304" pitchFamily="18" charset="0"/>
              </a:rPr>
              <a:t>RESEARCH QUESTION</a:t>
            </a:r>
          </a:p>
        </p:txBody>
      </p:sp>
      <p:sp>
        <p:nvSpPr>
          <p:cNvPr id="25" name="Rectangle 24">
            <a:extLst>
              <a:ext uri="{FF2B5EF4-FFF2-40B4-BE49-F238E27FC236}">
                <a16:creationId xmlns:a16="http://schemas.microsoft.com/office/drawing/2014/main" id="{3082F417-31D1-D7E3-EF2B-1C43AE81FFD0}"/>
              </a:ext>
            </a:extLst>
          </p:cNvPr>
          <p:cNvSpPr/>
          <p:nvPr/>
        </p:nvSpPr>
        <p:spPr>
          <a:xfrm>
            <a:off x="2609412" y="28497397"/>
            <a:ext cx="9204471" cy="1402445"/>
          </a:xfrm>
          <a:prstGeom prst="rect">
            <a:avLst/>
          </a:prstGeom>
          <a:solidFill>
            <a:srgbClr val="B31B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dirty="0">
                <a:latin typeface="Times New Roman" panose="02020603050405020304" pitchFamily="18" charset="0"/>
                <a:cs typeface="Times New Roman" panose="02020603050405020304" pitchFamily="18" charset="0"/>
              </a:rPr>
              <a:t>REFERENCES</a:t>
            </a:r>
          </a:p>
        </p:txBody>
      </p:sp>
      <p:pic>
        <p:nvPicPr>
          <p:cNvPr id="3" name="Picture 2" descr="Figure 5: Reported Reasonings for Not Attending Their Closest Pantry">
            <a:extLst>
              <a:ext uri="{FF2B5EF4-FFF2-40B4-BE49-F238E27FC236}">
                <a16:creationId xmlns:a16="http://schemas.microsoft.com/office/drawing/2014/main" id="{36AC3B0E-2ADE-BF89-7BD0-795B5EBF6D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65562" y="22571703"/>
            <a:ext cx="6687747" cy="3725839"/>
          </a:xfrm>
          <a:prstGeom prst="rect">
            <a:avLst/>
          </a:prstGeom>
        </p:spPr>
      </p:pic>
      <p:sp>
        <p:nvSpPr>
          <p:cNvPr id="5" name="TextBox 4">
            <a:extLst>
              <a:ext uri="{FF2B5EF4-FFF2-40B4-BE49-F238E27FC236}">
                <a16:creationId xmlns:a16="http://schemas.microsoft.com/office/drawing/2014/main" id="{AD741805-0028-4986-845E-0493DE5EF086}"/>
              </a:ext>
            </a:extLst>
          </p:cNvPr>
          <p:cNvSpPr txBox="1"/>
          <p:nvPr/>
        </p:nvSpPr>
        <p:spPr>
          <a:xfrm>
            <a:off x="29942749" y="21281882"/>
            <a:ext cx="12844523" cy="1569660"/>
          </a:xfrm>
          <a:prstGeom prst="rect">
            <a:avLst/>
          </a:prstGeom>
          <a:noFill/>
        </p:spPr>
        <p:txBody>
          <a:bodyPr wrap="square" rtlCol="0">
            <a:spAutoFit/>
          </a:bodyPr>
          <a:lstStyle/>
          <a:p>
            <a:r>
              <a:rPr lang="en-US" sz="2400" b="1" dirty="0">
                <a:latin typeface="Baskerville Old Face" panose="02020602080505020303" pitchFamily="18" charset="77"/>
              </a:rPr>
              <a:t>Four pantries with highest non-proximate visits were surveyed (n = 49) to understand pantry preferences and their reasonings if they are not attending their closest pantry. </a:t>
            </a:r>
          </a:p>
          <a:p>
            <a:r>
              <a:rPr lang="en-US" sz="2400" dirty="0">
                <a:latin typeface="Baskerville Old Face" panose="02020602080505020303" pitchFamily="18" charset="77"/>
              </a:rPr>
              <a:t>24 Respondents (49%) reported they were not attending their closest pantry and their reasonings can be seen below in Figure 5.</a:t>
            </a:r>
          </a:p>
        </p:txBody>
      </p:sp>
      <p:sp>
        <p:nvSpPr>
          <p:cNvPr id="2" name="TextBox 1">
            <a:extLst>
              <a:ext uri="{FF2B5EF4-FFF2-40B4-BE49-F238E27FC236}">
                <a16:creationId xmlns:a16="http://schemas.microsoft.com/office/drawing/2014/main" id="{07EF364B-5B41-FCF8-4EE8-2559E76B4DE2}"/>
              </a:ext>
            </a:extLst>
          </p:cNvPr>
          <p:cNvSpPr txBox="1"/>
          <p:nvPr/>
        </p:nvSpPr>
        <p:spPr>
          <a:xfrm>
            <a:off x="991293" y="7874480"/>
            <a:ext cx="13279623" cy="11572399"/>
          </a:xfrm>
          <a:prstGeom prst="rect">
            <a:avLst/>
          </a:prstGeom>
          <a:noFill/>
        </p:spPr>
        <p:txBody>
          <a:bodyPr wrap="square" rtlCol="0">
            <a:spAutoFit/>
          </a:bodyPr>
          <a:lstStyle/>
          <a:p>
            <a:r>
              <a:rPr lang="en-US" sz="4000" b="1" dirty="0">
                <a:latin typeface="Baskerville Old Face" panose="02020602080505020303" pitchFamily="18" charset="77"/>
              </a:rPr>
              <a:t>Abstract</a:t>
            </a:r>
            <a:endParaRPr lang="en-US" sz="4000" dirty="0">
              <a:latin typeface="Baskerville Old Face" panose="02020602080505020303" pitchFamily="18" charset="77"/>
            </a:endParaRPr>
          </a:p>
          <a:p>
            <a:endParaRPr lang="en-US" b="0" i="0" u="none" strike="noStrike" dirty="0">
              <a:solidFill>
                <a:srgbClr val="000000"/>
              </a:solidFill>
              <a:effectLst/>
              <a:latin typeface="Baskerville Old Face" panose="02020602080505020303" pitchFamily="18" charset="77"/>
            </a:endParaRPr>
          </a:p>
          <a:p>
            <a:r>
              <a:rPr lang="en-US" b="0" i="0" u="none" strike="noStrike" dirty="0">
                <a:solidFill>
                  <a:srgbClr val="000000"/>
                </a:solidFill>
                <a:effectLst/>
                <a:latin typeface="Baskerville Old Face" panose="02020602080505020303" pitchFamily="18" charset="77"/>
              </a:rPr>
              <a:t>Food pantries play a vital role in supporting the diets of food insecure people in the United States. Yet only 36.5% of food-insecure households utilize food pantries (USDA ERS - Food Pantries). We use administrative data from the Food Bank of the Southern Tier (FBST), which serves 167 member food pantries in six upstate New York counties, to examine spatial patterns of households’ food pantry use. The FBST data are matched with richer administrative data on public Supplemental Nutrition Assistance Program (SNAP) redemption and combined with administrative data on pantry attributes. This data is used to test which attributes of pantries reveal the differences between those who do not access (</a:t>
            </a:r>
            <a:r>
              <a:rPr lang="en-US" b="0" i="0" u="none" strike="noStrike" dirty="0" err="1">
                <a:solidFill>
                  <a:srgbClr val="000000"/>
                </a:solidFill>
                <a:effectLst/>
                <a:latin typeface="Baskerville Old Face" panose="02020602080505020303" pitchFamily="18" charset="77"/>
              </a:rPr>
              <a:t>i</a:t>
            </a:r>
            <a:r>
              <a:rPr lang="en-US" b="0" i="0" u="none" strike="noStrike" dirty="0">
                <a:solidFill>
                  <a:srgbClr val="000000"/>
                </a:solidFill>
                <a:effectLst/>
                <a:latin typeface="Baskerville Old Face" panose="02020602080505020303" pitchFamily="18" charset="77"/>
              </a:rPr>
              <a:t>) any food pantry or (ii) the most proximate food pantry(</a:t>
            </a:r>
            <a:r>
              <a:rPr lang="en-US" b="0" i="0" u="none" strike="noStrike" dirty="0" err="1">
                <a:solidFill>
                  <a:srgbClr val="000000"/>
                </a:solidFill>
                <a:effectLst/>
                <a:latin typeface="Baskerville Old Face" panose="02020602080505020303" pitchFamily="18" charset="77"/>
              </a:rPr>
              <a:t>ies</a:t>
            </a:r>
            <a:r>
              <a:rPr lang="en-US" b="0" i="0" u="none" strike="noStrike" dirty="0">
                <a:solidFill>
                  <a:srgbClr val="000000"/>
                </a:solidFill>
                <a:effectLst/>
                <a:latin typeface="Baskerville Old Face" panose="02020602080505020303" pitchFamily="18" charset="77"/>
              </a:rPr>
              <a:t>) to their residence. Merged FBST and SNAP administrative data contain information on households (household size, residence location, age of household held, household income, pantry attendance location(s), pantry use frequency </a:t>
            </a:r>
            <a:r>
              <a:rPr lang="en-US" b="0" i="0" u="none" strike="noStrike" dirty="0" err="1">
                <a:solidFill>
                  <a:srgbClr val="000000"/>
                </a:solidFill>
                <a:effectLst/>
                <a:latin typeface="Baskerville Old Face" panose="02020602080505020303" pitchFamily="18" charset="77"/>
              </a:rPr>
              <a:t>etc</a:t>
            </a:r>
            <a:r>
              <a:rPr lang="en-US" b="0" i="0" u="none" strike="noStrike" dirty="0">
                <a:solidFill>
                  <a:srgbClr val="000000"/>
                </a:solidFill>
                <a:effectLst/>
                <a:latin typeface="Baskerville Old Face" panose="02020602080505020303" pitchFamily="18" charset="77"/>
              </a:rPr>
              <a:t>) receiving SNAP information benefit(s), and FBST pantry information (location, service type, site type, and religious affiliation (if any)). Clients (n= 29890) are willing to travel further for full-time pantry, with the ability to choose select food, and receive a three-day food supply. Older household heads are more likely to travel further distances to a pantry with a 3.76 year average gap between those participating in non-proximate and proximate visits. On-site interviews of four pantries of the largest frequency and percentage of non-proximate visits to investigate resource-limited households’ choice around food pantry use. About half of survey respondents (n = 49) reported they were not attending their closest pantry during the visits. More than half of these clients, or 29% of the entire sample, attend their closest pantry on a regular basis in addition to the pantry they were at, revealing that one visit or pantry is not enough to sustain their needs. Poor experiences with workers and food quality have deterred clients from visiting their closest option. </a:t>
            </a:r>
          </a:p>
          <a:p>
            <a:endParaRPr lang="en-US" b="1" dirty="0">
              <a:solidFill>
                <a:srgbClr val="000000"/>
              </a:solidFill>
              <a:latin typeface="Baskerville Old Face" panose="02020602080505020303" pitchFamily="18" charset="77"/>
            </a:endParaRPr>
          </a:p>
          <a:p>
            <a:r>
              <a:rPr lang="en-US" sz="4000" b="1" dirty="0">
                <a:solidFill>
                  <a:srgbClr val="000000"/>
                </a:solidFill>
                <a:latin typeface="Baskerville Old Face" panose="02020602080505020303" pitchFamily="18" charset="77"/>
              </a:rPr>
              <a:t>Literature</a:t>
            </a:r>
            <a:endParaRPr lang="en-US" sz="4000" dirty="0">
              <a:solidFill>
                <a:srgbClr val="000000"/>
              </a:solidFill>
              <a:latin typeface="Baskerville Old Face" panose="02020602080505020303" pitchFamily="18" charset="77"/>
            </a:endParaRPr>
          </a:p>
          <a:p>
            <a:endParaRPr lang="en-US" dirty="0">
              <a:latin typeface="Baskerville Old Face" panose="02020602080505020303" pitchFamily="18" charset="77"/>
            </a:endParaRPr>
          </a:p>
          <a:p>
            <a:r>
              <a:rPr lang="en-US" dirty="0">
                <a:latin typeface="Baskerville Old Face" panose="02020602080505020303" pitchFamily="18" charset="77"/>
              </a:rPr>
              <a:t>As of March 2023, the Emergency Allotment (EA) of Supplemental Nutritional Assistance Program (SNAP) will end, causing a reduction in the federal benefits some food-insecure households receive to purchase food. Food pantries are serving more people than ever following the pandemic. (</a:t>
            </a:r>
            <a:r>
              <a:rPr lang="en-US" b="0" i="0" dirty="0">
                <a:solidFill>
                  <a:srgbClr val="333333"/>
                </a:solidFill>
                <a:effectLst/>
                <a:latin typeface="Baskerville Old Face" panose="02020602080505020303" pitchFamily="18" charset="77"/>
              </a:rPr>
              <a:t>Morello, 2021</a:t>
            </a:r>
            <a:r>
              <a:rPr lang="en-US" dirty="0">
                <a:latin typeface="Baskerville Old Face" panose="02020602080505020303" pitchFamily="18" charset="77"/>
              </a:rPr>
              <a:t>). </a:t>
            </a:r>
          </a:p>
          <a:p>
            <a:r>
              <a:rPr lang="en-US" dirty="0">
                <a:latin typeface="Baskerville Old Face" panose="02020602080505020303" pitchFamily="18" charset="77"/>
              </a:rPr>
              <a:t>Food pantries provide free and low-requirement sources of food for food-insecure families. Many cited barriers exist to food pantry use including social stigma, poor information on pantry systems, eligibility, mis-alignment of self-identity, hours of operation, and transportation (Daponte, 2000; El Zein et. al, 2018). </a:t>
            </a:r>
          </a:p>
          <a:p>
            <a:r>
              <a:rPr lang="en-US" dirty="0">
                <a:latin typeface="Baskerville Old Face" panose="02020602080505020303" pitchFamily="18" charset="77"/>
              </a:rPr>
              <a:t>In Alleghany, PA, an urban area, car ownership was more significant in predicting pantry use compared to </a:t>
            </a:r>
            <a:r>
              <a:rPr lang="en-US" b="0" i="0" u="none" strike="noStrike" dirty="0">
                <a:solidFill>
                  <a:srgbClr val="000000"/>
                </a:solidFill>
                <a:effectLst/>
                <a:latin typeface="Baskerville Old Face" panose="02020602080505020303" pitchFamily="18" charset="77"/>
              </a:rPr>
              <a:t>all other variables (household structure, age, education, race). </a:t>
            </a:r>
            <a:r>
              <a:rPr lang="en-US" sz="1800" b="0" i="0" u="none" strike="noStrike" dirty="0">
                <a:solidFill>
                  <a:srgbClr val="000000"/>
                </a:solidFill>
                <a:effectLst/>
                <a:latin typeface="Baskerville Old Face" panose="02020602080505020303" pitchFamily="18" charset="77"/>
              </a:rPr>
              <a:t>(Daponte et al., 1998)</a:t>
            </a:r>
            <a:endParaRPr lang="en-US" b="0" i="0" u="none" strike="noStrike" dirty="0">
              <a:solidFill>
                <a:srgbClr val="000000"/>
              </a:solidFill>
              <a:effectLst/>
              <a:latin typeface="Baskerville Old Face" panose="02020602080505020303" pitchFamily="18" charset="77"/>
            </a:endParaRPr>
          </a:p>
          <a:p>
            <a:r>
              <a:rPr lang="en-US" dirty="0">
                <a:solidFill>
                  <a:srgbClr val="000000"/>
                </a:solidFill>
                <a:latin typeface="Baskerville Old Face" panose="02020602080505020303" pitchFamily="18" charset="77"/>
              </a:rPr>
              <a:t>In four rural counties, clients were surveyed on the interplay of chronic </a:t>
            </a:r>
            <a:r>
              <a:rPr lang="en-US" b="0" i="0" u="none" strike="noStrike" dirty="0">
                <a:solidFill>
                  <a:srgbClr val="000000"/>
                </a:solidFill>
                <a:effectLst/>
                <a:latin typeface="Baskerville Old Face" panose="02020602080505020303" pitchFamily="18" charset="77"/>
              </a:rPr>
              <a:t>diseases, specifically diabetes, and food insecurity. </a:t>
            </a:r>
            <a:r>
              <a:rPr lang="en-US" dirty="0">
                <a:solidFill>
                  <a:srgbClr val="000000"/>
                </a:solidFill>
                <a:latin typeface="Baskerville Old Face" panose="02020602080505020303" pitchFamily="18" charset="77"/>
              </a:rPr>
              <a:t>All clients preferred choice in pantries </a:t>
            </a:r>
            <a:r>
              <a:rPr lang="en-US" b="0" i="0" u="none" strike="noStrike" dirty="0">
                <a:solidFill>
                  <a:srgbClr val="000000"/>
                </a:solidFill>
                <a:effectLst/>
                <a:latin typeface="Baskerville Old Face" panose="02020602080505020303" pitchFamily="18" charset="77"/>
              </a:rPr>
              <a:t>with an inclination towards fresh produce, dairy products, protein and variety. Those with chronic conditions were more </a:t>
            </a:r>
            <a:r>
              <a:rPr lang="en-US" dirty="0">
                <a:solidFill>
                  <a:srgbClr val="000000"/>
                </a:solidFill>
                <a:latin typeface="Baskerville Old Face" panose="02020602080505020303" pitchFamily="18" charset="77"/>
              </a:rPr>
              <a:t>f</a:t>
            </a:r>
            <a:r>
              <a:rPr lang="en-US" b="0" i="0" u="none" strike="noStrike" dirty="0">
                <a:solidFill>
                  <a:srgbClr val="000000"/>
                </a:solidFill>
                <a:effectLst/>
                <a:latin typeface="Baskerville Old Face" panose="02020602080505020303" pitchFamily="18" charset="77"/>
              </a:rPr>
              <a:t>rustrated</a:t>
            </a:r>
            <a:r>
              <a:rPr lang="en-US" dirty="0">
                <a:solidFill>
                  <a:srgbClr val="000000"/>
                </a:solidFill>
                <a:latin typeface="Baskerville Old Face" panose="02020602080505020303" pitchFamily="18" charset="77"/>
              </a:rPr>
              <a:t> when client choice was not present and households with diabetes individuals preferring </a:t>
            </a:r>
            <a:r>
              <a:rPr lang="en-US" b="0" i="0" u="none" strike="noStrike" dirty="0">
                <a:solidFill>
                  <a:srgbClr val="000000"/>
                </a:solidFill>
                <a:effectLst/>
                <a:latin typeface="Baskerville Old Face" panose="02020602080505020303" pitchFamily="18" charset="77"/>
              </a:rPr>
              <a:t>low-carbohydrate</a:t>
            </a:r>
            <a:r>
              <a:rPr lang="en-US" dirty="0">
                <a:solidFill>
                  <a:srgbClr val="000000"/>
                </a:solidFill>
                <a:latin typeface="Baskerville Old Face" panose="02020602080505020303" pitchFamily="18" charset="77"/>
              </a:rPr>
              <a:t> and low-sodium foods. </a:t>
            </a:r>
            <a:r>
              <a:rPr lang="en-US" sz="1800" b="0" i="0" u="none" strike="noStrike" dirty="0">
                <a:solidFill>
                  <a:srgbClr val="000000"/>
                </a:solidFill>
                <a:effectLst/>
                <a:latin typeface="Baskerville Old Face" panose="02020602080505020303" pitchFamily="18" charset="77"/>
              </a:rPr>
              <a:t>(Remley et al., 2019)</a:t>
            </a:r>
            <a:endParaRPr lang="en-US" b="0" i="0" u="none" strike="noStrike" dirty="0">
              <a:solidFill>
                <a:srgbClr val="000000"/>
              </a:solidFill>
              <a:effectLst/>
              <a:latin typeface="Baskerville Old Face" panose="02020602080505020303" pitchFamily="18" charset="77"/>
            </a:endParaRPr>
          </a:p>
          <a:p>
            <a:r>
              <a:rPr lang="en-US" b="0" i="0" u="none" strike="noStrike" dirty="0">
                <a:solidFill>
                  <a:srgbClr val="000000"/>
                </a:solidFill>
                <a:effectLst/>
                <a:latin typeface="Baskerville Old Face" panose="02020602080505020303" pitchFamily="18" charset="77"/>
              </a:rPr>
              <a:t>Mixing qualitative and quantitative data components creates powerful and well-rounded results. </a:t>
            </a:r>
            <a:r>
              <a:rPr lang="en-US" dirty="0">
                <a:solidFill>
                  <a:srgbClr val="000000"/>
                </a:solidFill>
                <a:latin typeface="Baskerville Old Face" panose="02020602080505020303" pitchFamily="18" charset="77"/>
              </a:rPr>
              <a:t>Combining a</a:t>
            </a:r>
            <a:r>
              <a:rPr lang="en-US" b="0" i="0" u="none" strike="noStrike" dirty="0">
                <a:solidFill>
                  <a:srgbClr val="000000"/>
                </a:solidFill>
                <a:effectLst/>
                <a:latin typeface="Baskerville Old Face" panose="02020602080505020303" pitchFamily="18" charset="77"/>
              </a:rPr>
              <a:t>dministrative data over a 10-year period and qualitative interviews created in tandem (not linked to the administrative data) found key insights that could not have been gained with just quantitative analysis. </a:t>
            </a:r>
            <a:r>
              <a:rPr lang="en-US" dirty="0">
                <a:solidFill>
                  <a:srgbClr val="000000"/>
                </a:solidFill>
                <a:latin typeface="Baskerville Old Face" panose="02020602080505020303" pitchFamily="18" charset="77"/>
              </a:rPr>
              <a:t>In measuring food insecurity, they found ½ of the women were classified as food secure by </a:t>
            </a:r>
            <a:r>
              <a:rPr lang="en-US" b="0" i="0" u="none" strike="noStrike" dirty="0">
                <a:solidFill>
                  <a:srgbClr val="000000"/>
                </a:solidFill>
                <a:effectLst/>
                <a:latin typeface="Baskerville Old Face" panose="02020602080505020303" pitchFamily="18" charset="77"/>
              </a:rPr>
              <a:t>US Department of Agriculture’s Household Food Security Scale (HFSS) but interviews exposed numerous coping strategies including food stamps, buying lower quality items (day-old bread, reduced-price meats), borrowing money or food and budgeting </a:t>
            </a:r>
            <a:r>
              <a:rPr lang="en-US" sz="1800" b="0" i="0" u="none" strike="noStrike" dirty="0">
                <a:solidFill>
                  <a:srgbClr val="000000"/>
                </a:solidFill>
                <a:effectLst/>
                <a:latin typeface="Baskerville Old Face" panose="02020602080505020303" pitchFamily="18" charset="77"/>
              </a:rPr>
              <a:t>(Carlson et al., 1999) </a:t>
            </a:r>
            <a:r>
              <a:rPr lang="en-US" b="0" i="0" u="none" strike="noStrike" dirty="0">
                <a:solidFill>
                  <a:srgbClr val="000000"/>
                </a:solidFill>
                <a:effectLst/>
                <a:latin typeface="Baskerville Old Face" panose="02020602080505020303" pitchFamily="18" charset="77"/>
              </a:rPr>
              <a:t>Through interviews they also discovered the pride women feel that they can feed their children but it can be at the expense of other costs including rent, utilities and other bills. </a:t>
            </a:r>
            <a:r>
              <a:rPr lang="en-US" sz="1800" b="0" i="0" u="none" strike="noStrike" dirty="0">
                <a:solidFill>
                  <a:srgbClr val="000000"/>
                </a:solidFill>
                <a:effectLst/>
                <a:latin typeface="Baskerville Old Face" panose="02020602080505020303" pitchFamily="18" charset="77"/>
              </a:rPr>
              <a:t>(London et al., 2007)</a:t>
            </a:r>
            <a:endParaRPr lang="en-US" dirty="0">
              <a:solidFill>
                <a:srgbClr val="000000"/>
              </a:solidFill>
              <a:latin typeface="Baskerville Old Face" panose="02020602080505020303" pitchFamily="18" charset="77"/>
            </a:endParaRPr>
          </a:p>
        </p:txBody>
      </p:sp>
      <p:sp>
        <p:nvSpPr>
          <p:cNvPr id="18" name="TextBox 17">
            <a:extLst>
              <a:ext uri="{FF2B5EF4-FFF2-40B4-BE49-F238E27FC236}">
                <a16:creationId xmlns:a16="http://schemas.microsoft.com/office/drawing/2014/main" id="{1B7D559F-3215-B6CB-0D48-DE27728D0ECF}"/>
              </a:ext>
            </a:extLst>
          </p:cNvPr>
          <p:cNvSpPr txBox="1"/>
          <p:nvPr/>
        </p:nvSpPr>
        <p:spPr>
          <a:xfrm>
            <a:off x="1071306" y="25124544"/>
            <a:ext cx="12734771" cy="3046988"/>
          </a:xfrm>
          <a:prstGeom prst="rect">
            <a:avLst/>
          </a:prstGeom>
          <a:noFill/>
        </p:spPr>
        <p:txBody>
          <a:bodyPr wrap="square" rtlCol="0">
            <a:spAutoFit/>
          </a:bodyPr>
          <a:lstStyle/>
          <a:p>
            <a:r>
              <a:rPr lang="en-US" sz="3200" dirty="0">
                <a:latin typeface="Baskerville Old Face" panose="02020602080505020303" pitchFamily="18" charset="77"/>
              </a:rPr>
              <a:t>What pantry characteristics do food pantry clients value the most? </a:t>
            </a:r>
          </a:p>
          <a:p>
            <a:r>
              <a:rPr lang="en-US" sz="3200" dirty="0">
                <a:latin typeface="Baskerville Old Face" panose="02020602080505020303" pitchFamily="18" charset="77"/>
              </a:rPr>
              <a:t>What factors of a pantry might influence a household to perceive a pantry to be of higher value and decide to travel further to it? </a:t>
            </a:r>
          </a:p>
          <a:p>
            <a:endParaRPr lang="en-US" sz="3200" dirty="0">
              <a:latin typeface="Baskerville Old Face" panose="02020602080505020303" pitchFamily="18" charset="77"/>
            </a:endParaRPr>
          </a:p>
          <a:p>
            <a:r>
              <a:rPr lang="en-US" sz="3200" dirty="0">
                <a:latin typeface="Baskerville Old Face" panose="02020602080505020303" pitchFamily="18" charset="77"/>
              </a:rPr>
              <a:t>Through a mixed methods approach, we examine these characteristics and decisions. </a:t>
            </a:r>
          </a:p>
        </p:txBody>
      </p:sp>
      <p:sp>
        <p:nvSpPr>
          <p:cNvPr id="23" name="TextBox 22">
            <a:extLst>
              <a:ext uri="{FF2B5EF4-FFF2-40B4-BE49-F238E27FC236}">
                <a16:creationId xmlns:a16="http://schemas.microsoft.com/office/drawing/2014/main" id="{1BE6E204-8E16-FFDE-7557-2D4A3226EE91}"/>
              </a:ext>
            </a:extLst>
          </p:cNvPr>
          <p:cNvSpPr txBox="1"/>
          <p:nvPr/>
        </p:nvSpPr>
        <p:spPr>
          <a:xfrm>
            <a:off x="15341440" y="7853120"/>
            <a:ext cx="7112883" cy="4585871"/>
          </a:xfrm>
          <a:prstGeom prst="rect">
            <a:avLst/>
          </a:prstGeom>
          <a:noFill/>
        </p:spPr>
        <p:txBody>
          <a:bodyPr wrap="square" rtlCol="0">
            <a:spAutoFit/>
          </a:bodyPr>
          <a:lstStyle/>
          <a:p>
            <a:r>
              <a:rPr lang="en-US" sz="4000" b="1" dirty="0">
                <a:latin typeface="Baskerville Old Face" panose="02020602080505020303" pitchFamily="18" charset="77"/>
              </a:rPr>
              <a:t>Distance Calculations</a:t>
            </a:r>
          </a:p>
          <a:p>
            <a:endParaRPr lang="en-US" dirty="0">
              <a:latin typeface="Baskerville Old Face" panose="02020602080505020303" pitchFamily="18" charset="77"/>
            </a:endParaRPr>
          </a:p>
          <a:p>
            <a:r>
              <a:rPr lang="en-US" dirty="0">
                <a:latin typeface="Baskerville Old Face" panose="02020602080505020303" pitchFamily="18" charset="77"/>
              </a:rPr>
              <a:t>The Euclidean distance between household’s residence and all pantries are calculated. The distance between the visited pantry and attended pantry are recorded. </a:t>
            </a:r>
          </a:p>
          <a:p>
            <a:r>
              <a:rPr lang="en-US" dirty="0">
                <a:latin typeface="Baskerville Old Face" panose="02020602080505020303" pitchFamily="18" charset="77"/>
              </a:rPr>
              <a:t>There is a statistically significant difference (p = 5.8e-106) between urban and rural environments on the distance travelled. </a:t>
            </a:r>
          </a:p>
          <a:p>
            <a:r>
              <a:rPr lang="en-US" dirty="0">
                <a:latin typeface="Baskerville Old Face" panose="02020602080505020303" pitchFamily="18" charset="77"/>
              </a:rPr>
              <a:t>Instead of only focusing on distance, visits are categorized by the number of closer pantries to the household’s residence than the attended pantry. Most visits feature household’s attending their closest pantry with the closer agencies metric heavily skewed as shown in Figure 2. </a:t>
            </a:r>
          </a:p>
          <a:p>
            <a:r>
              <a:rPr lang="en-US" dirty="0">
                <a:latin typeface="Baskerville Old Face" panose="02020602080505020303" pitchFamily="18" charset="77"/>
              </a:rPr>
              <a:t>As Euclidean distance underestimates road distance, we opt for classifying each entry as a non-proximate or proximate visit </a:t>
            </a:r>
            <a:r>
              <a:rPr lang="en-US" sz="1800" b="0" i="0" u="none" strike="noStrike" dirty="0">
                <a:solidFill>
                  <a:srgbClr val="000000"/>
                </a:solidFill>
                <a:effectLst/>
                <a:latin typeface="Baskerville Old Face" panose="02020602080505020303" pitchFamily="18" charset="77"/>
              </a:rPr>
              <a:t>(Shahid et al., 2009) </a:t>
            </a:r>
            <a:r>
              <a:rPr lang="en-US" dirty="0">
                <a:latin typeface="Baskerville Old Face" panose="02020602080505020303" pitchFamily="18" charset="77"/>
              </a:rPr>
              <a:t>A non-proximate visit is categorized as a pantry visit in which there were 6 or more closer pantries. 6 is the third quartile point of the closer agency distribution</a:t>
            </a:r>
          </a:p>
        </p:txBody>
      </p:sp>
      <p:pic>
        <p:nvPicPr>
          <p:cNvPr id="1026" name="Picture 2" descr="Figure 2: Amount of Closer Pantries per Visit">
            <a:extLst>
              <a:ext uri="{FF2B5EF4-FFF2-40B4-BE49-F238E27FC236}">
                <a16:creationId xmlns:a16="http://schemas.microsoft.com/office/drawing/2014/main" id="{A435D9C5-6258-FAF0-B082-CD603F6860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65070" y="8467067"/>
            <a:ext cx="5387490" cy="3837664"/>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7CC39F9D-3396-11EC-55B5-8D0DE2FCEC28}"/>
              </a:ext>
            </a:extLst>
          </p:cNvPr>
          <p:cNvSpPr txBox="1"/>
          <p:nvPr/>
        </p:nvSpPr>
        <p:spPr>
          <a:xfrm>
            <a:off x="22203952" y="17610165"/>
            <a:ext cx="4210343" cy="1477328"/>
          </a:xfrm>
          <a:prstGeom prst="rect">
            <a:avLst/>
          </a:prstGeom>
          <a:noFill/>
        </p:spPr>
        <p:txBody>
          <a:bodyPr wrap="square" rtlCol="0">
            <a:spAutoFit/>
          </a:bodyPr>
          <a:lstStyle/>
          <a:p>
            <a:r>
              <a:rPr lang="en-US" dirty="0">
                <a:latin typeface="Baskerville Old Face" panose="02020602080505020303" pitchFamily="18" charset="77"/>
              </a:rPr>
              <a:t>A variety of factors derived from administrative data on households, pantries and SNAP benefits are examined to quantify the difference between proximate and non-proximate pantry visits.</a:t>
            </a:r>
          </a:p>
        </p:txBody>
      </p:sp>
      <p:sp>
        <p:nvSpPr>
          <p:cNvPr id="28" name="TextBox 27">
            <a:extLst>
              <a:ext uri="{FF2B5EF4-FFF2-40B4-BE49-F238E27FC236}">
                <a16:creationId xmlns:a16="http://schemas.microsoft.com/office/drawing/2014/main" id="{9F0F2E6D-9A27-4CB5-6D0B-99F0AE2F6AE7}"/>
              </a:ext>
            </a:extLst>
          </p:cNvPr>
          <p:cNvSpPr txBox="1"/>
          <p:nvPr/>
        </p:nvSpPr>
        <p:spPr>
          <a:xfrm>
            <a:off x="15349471" y="19896958"/>
            <a:ext cx="3705244" cy="707886"/>
          </a:xfrm>
          <a:prstGeom prst="rect">
            <a:avLst/>
          </a:prstGeom>
          <a:noFill/>
        </p:spPr>
        <p:txBody>
          <a:bodyPr wrap="square" rtlCol="0">
            <a:spAutoFit/>
          </a:bodyPr>
          <a:lstStyle/>
          <a:p>
            <a:r>
              <a:rPr lang="en-US" sz="4000" b="1" dirty="0">
                <a:latin typeface="Baskerville Old Face" panose="02020602080505020303" pitchFamily="18" charset="77"/>
              </a:rPr>
              <a:t>Intercept Surveys</a:t>
            </a:r>
          </a:p>
        </p:txBody>
      </p:sp>
      <p:pic>
        <p:nvPicPr>
          <p:cNvPr id="30" name="Picture 29" descr="Figure 4: Survey Script">
            <a:extLst>
              <a:ext uri="{FF2B5EF4-FFF2-40B4-BE49-F238E27FC236}">
                <a16:creationId xmlns:a16="http://schemas.microsoft.com/office/drawing/2014/main" id="{EE382422-0EAD-1936-EDFC-92F9B5704F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454323" y="23947951"/>
            <a:ext cx="5745901" cy="7890145"/>
          </a:xfrm>
          <a:prstGeom prst="rect">
            <a:avLst/>
          </a:prstGeom>
        </p:spPr>
      </p:pic>
      <p:graphicFrame>
        <p:nvGraphicFramePr>
          <p:cNvPr id="32" name="Table 31">
            <a:extLst>
              <a:ext uri="{FF2B5EF4-FFF2-40B4-BE49-F238E27FC236}">
                <a16:creationId xmlns:a16="http://schemas.microsoft.com/office/drawing/2014/main" id="{85039B2D-C5D2-41B0-1394-214CCA17FCDA}"/>
              </a:ext>
            </a:extLst>
          </p:cNvPr>
          <p:cNvGraphicFramePr>
            <a:graphicFrameLocks noGrp="1"/>
          </p:cNvGraphicFramePr>
          <p:nvPr>
            <p:extLst>
              <p:ext uri="{D42A27DB-BD31-4B8C-83A1-F6EECF244321}">
                <p14:modId xmlns:p14="http://schemas.microsoft.com/office/powerpoint/2010/main" val="519714005"/>
              </p:ext>
            </p:extLst>
          </p:nvPr>
        </p:nvGraphicFramePr>
        <p:xfrm>
          <a:off x="30291840" y="15647025"/>
          <a:ext cx="12495432" cy="4373449"/>
        </p:xfrm>
        <a:graphic>
          <a:graphicData uri="http://schemas.openxmlformats.org/drawingml/2006/table">
            <a:tbl>
              <a:tblPr/>
              <a:tblGrid>
                <a:gridCol w="4474338">
                  <a:extLst>
                    <a:ext uri="{9D8B030D-6E8A-4147-A177-3AD203B41FA5}">
                      <a16:colId xmlns:a16="http://schemas.microsoft.com/office/drawing/2014/main" val="921219756"/>
                    </a:ext>
                  </a:extLst>
                </a:gridCol>
                <a:gridCol w="1336849">
                  <a:extLst>
                    <a:ext uri="{9D8B030D-6E8A-4147-A177-3AD203B41FA5}">
                      <a16:colId xmlns:a16="http://schemas.microsoft.com/office/drawing/2014/main" val="4195440396"/>
                    </a:ext>
                  </a:extLst>
                </a:gridCol>
                <a:gridCol w="1336849">
                  <a:extLst>
                    <a:ext uri="{9D8B030D-6E8A-4147-A177-3AD203B41FA5}">
                      <a16:colId xmlns:a16="http://schemas.microsoft.com/office/drawing/2014/main" val="2212171898"/>
                    </a:ext>
                  </a:extLst>
                </a:gridCol>
                <a:gridCol w="1336849">
                  <a:extLst>
                    <a:ext uri="{9D8B030D-6E8A-4147-A177-3AD203B41FA5}">
                      <a16:colId xmlns:a16="http://schemas.microsoft.com/office/drawing/2014/main" val="1830443073"/>
                    </a:ext>
                  </a:extLst>
                </a:gridCol>
                <a:gridCol w="1336849">
                  <a:extLst>
                    <a:ext uri="{9D8B030D-6E8A-4147-A177-3AD203B41FA5}">
                      <a16:colId xmlns:a16="http://schemas.microsoft.com/office/drawing/2014/main" val="346821693"/>
                    </a:ext>
                  </a:extLst>
                </a:gridCol>
                <a:gridCol w="1336849">
                  <a:extLst>
                    <a:ext uri="{9D8B030D-6E8A-4147-A177-3AD203B41FA5}">
                      <a16:colId xmlns:a16="http://schemas.microsoft.com/office/drawing/2014/main" val="1944100459"/>
                    </a:ext>
                  </a:extLst>
                </a:gridCol>
                <a:gridCol w="1336849">
                  <a:extLst>
                    <a:ext uri="{9D8B030D-6E8A-4147-A177-3AD203B41FA5}">
                      <a16:colId xmlns:a16="http://schemas.microsoft.com/office/drawing/2014/main" val="491056858"/>
                    </a:ext>
                  </a:extLst>
                </a:gridCol>
              </a:tblGrid>
              <a:tr h="1060620">
                <a:tc>
                  <a:txBody>
                    <a:bodyPr/>
                    <a:lstStyle/>
                    <a:p>
                      <a:pPr rtl="0" fontAlgn="b">
                        <a:spcBef>
                          <a:spcPts val="0"/>
                        </a:spcBef>
                        <a:spcAft>
                          <a:spcPts val="0"/>
                        </a:spcAft>
                      </a:pPr>
                      <a:endParaRPr lang="en-US" sz="1800" dirty="0">
                        <a:effectLst/>
                      </a:endParaRPr>
                    </a:p>
                  </a:txBody>
                  <a:tcPr marL="12700" marR="12700" marT="12700" marB="63500" anchor="b">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800" b="0" i="0" u="none" strike="noStrike" dirty="0">
                          <a:solidFill>
                            <a:srgbClr val="000000"/>
                          </a:solidFill>
                          <a:effectLst/>
                          <a:latin typeface="Times New Roman" panose="02020603050405020304" pitchFamily="18" charset="0"/>
                        </a:rPr>
                        <a:t>Proximate Mean</a:t>
                      </a:r>
                      <a:endParaRPr lang="en-US" sz="1800" dirty="0">
                        <a:effectLst/>
                      </a:endParaRPr>
                    </a:p>
                    <a:p>
                      <a:pPr rtl="0" fontAlgn="b">
                        <a:spcBef>
                          <a:spcPts val="0"/>
                        </a:spcBef>
                        <a:spcAft>
                          <a:spcPts val="0"/>
                        </a:spcAft>
                      </a:pPr>
                      <a:r>
                        <a:rPr lang="en-US" sz="1800" b="0" i="0" u="none" strike="noStrike" dirty="0">
                          <a:solidFill>
                            <a:srgbClr val="000000"/>
                          </a:solidFill>
                          <a:effectLst/>
                          <a:latin typeface="Times New Roman" panose="02020603050405020304" pitchFamily="18" charset="0"/>
                        </a:rPr>
                        <a:t>n= 86,544</a:t>
                      </a:r>
                      <a:endParaRPr lang="en-US" sz="1800" dirty="0">
                        <a:effectLst/>
                      </a:endParaRPr>
                    </a:p>
                  </a:txBody>
                  <a:tcPr marL="12700" marR="12700" marT="12700" marB="6350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800" b="0" i="0" u="none" strike="noStrike" dirty="0">
                          <a:solidFill>
                            <a:srgbClr val="000000"/>
                          </a:solidFill>
                          <a:effectLst/>
                          <a:latin typeface="Times New Roman" panose="02020603050405020304" pitchFamily="18" charset="0"/>
                        </a:rPr>
                        <a:t>Proximate</a:t>
                      </a:r>
                      <a:endParaRPr lang="en-US" sz="1800" dirty="0">
                        <a:effectLst/>
                      </a:endParaRPr>
                    </a:p>
                    <a:p>
                      <a:pPr rtl="0" fontAlgn="b">
                        <a:spcBef>
                          <a:spcPts val="0"/>
                        </a:spcBef>
                        <a:spcAft>
                          <a:spcPts val="0"/>
                        </a:spcAft>
                      </a:pPr>
                      <a:r>
                        <a:rPr lang="en-US" sz="1800" b="0" i="0" u="none" strike="noStrike" dirty="0">
                          <a:solidFill>
                            <a:srgbClr val="000000"/>
                          </a:solidFill>
                          <a:effectLst/>
                          <a:latin typeface="Times New Roman" panose="02020603050405020304" pitchFamily="18" charset="0"/>
                        </a:rPr>
                        <a:t>Standard Deviation</a:t>
                      </a:r>
                      <a:endParaRPr lang="en-US" sz="1800" dirty="0">
                        <a:effectLst/>
                      </a:endParaRPr>
                    </a:p>
                  </a:txBody>
                  <a:tcPr marL="12700" marR="12700" marT="12700" marB="6350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800" b="0" i="0" u="none" strike="noStrike" dirty="0">
                          <a:solidFill>
                            <a:srgbClr val="000000"/>
                          </a:solidFill>
                          <a:effectLst/>
                          <a:latin typeface="Times New Roman" panose="02020603050405020304" pitchFamily="18" charset="0"/>
                        </a:rPr>
                        <a:t>Not Proximate Mean</a:t>
                      </a:r>
                      <a:endParaRPr lang="en-US" sz="1800" dirty="0">
                        <a:effectLst/>
                      </a:endParaRPr>
                    </a:p>
                    <a:p>
                      <a:pPr rtl="0" fontAlgn="b">
                        <a:spcBef>
                          <a:spcPts val="0"/>
                        </a:spcBef>
                        <a:spcAft>
                          <a:spcPts val="0"/>
                        </a:spcAft>
                      </a:pPr>
                      <a:r>
                        <a:rPr lang="en-US" sz="1800" b="0" i="0" u="none" strike="noStrike" dirty="0">
                          <a:solidFill>
                            <a:srgbClr val="000000"/>
                          </a:solidFill>
                          <a:effectLst/>
                          <a:latin typeface="Times New Roman" panose="02020603050405020304" pitchFamily="18" charset="0"/>
                        </a:rPr>
                        <a:t>n = 41,485</a:t>
                      </a:r>
                      <a:endParaRPr lang="en-US" sz="1800" dirty="0">
                        <a:effectLst/>
                      </a:endParaRPr>
                    </a:p>
                  </a:txBody>
                  <a:tcPr marL="12700" marR="12700" marT="12700" marB="6350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800" b="0" i="0" u="none" strike="noStrike" dirty="0">
                          <a:solidFill>
                            <a:srgbClr val="000000"/>
                          </a:solidFill>
                          <a:effectLst/>
                          <a:latin typeface="Times New Roman" panose="02020603050405020304" pitchFamily="18" charset="0"/>
                        </a:rPr>
                        <a:t>Not Proximate</a:t>
                      </a:r>
                      <a:endParaRPr lang="en-US" sz="1800" dirty="0">
                        <a:effectLst/>
                      </a:endParaRPr>
                    </a:p>
                    <a:p>
                      <a:pPr rtl="0" fontAlgn="b">
                        <a:spcBef>
                          <a:spcPts val="0"/>
                        </a:spcBef>
                        <a:spcAft>
                          <a:spcPts val="0"/>
                        </a:spcAft>
                      </a:pPr>
                      <a:r>
                        <a:rPr lang="en-US" sz="1800" b="0" i="0" u="none" strike="noStrike" dirty="0">
                          <a:solidFill>
                            <a:srgbClr val="000000"/>
                          </a:solidFill>
                          <a:effectLst/>
                          <a:latin typeface="Times New Roman" panose="02020603050405020304" pitchFamily="18" charset="0"/>
                        </a:rPr>
                        <a:t>Standard Deviation</a:t>
                      </a:r>
                      <a:endParaRPr lang="en-US" sz="1800" dirty="0">
                        <a:effectLst/>
                      </a:endParaRPr>
                    </a:p>
                  </a:txBody>
                  <a:tcPr marL="12700" marR="12700" marT="12700" marB="6350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800" b="0" i="0" u="none" strike="noStrike" dirty="0">
                          <a:solidFill>
                            <a:srgbClr val="000000"/>
                          </a:solidFill>
                          <a:effectLst/>
                          <a:latin typeface="Times New Roman" panose="02020603050405020304" pitchFamily="18" charset="0"/>
                        </a:rPr>
                        <a:t>Difference Mean</a:t>
                      </a:r>
                      <a:endParaRPr lang="en-US" sz="1800" dirty="0">
                        <a:effectLst/>
                      </a:endParaRPr>
                    </a:p>
                  </a:txBody>
                  <a:tcPr marL="12700" marR="12700" marT="12700" marB="6350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rtl="0" fontAlgn="b">
                        <a:spcBef>
                          <a:spcPts val="0"/>
                        </a:spcBef>
                        <a:spcAft>
                          <a:spcPts val="0"/>
                        </a:spcAft>
                      </a:pPr>
                      <a:r>
                        <a:rPr lang="en-US" sz="1800" b="0" i="0" u="none" strike="noStrike" dirty="0">
                          <a:solidFill>
                            <a:srgbClr val="000000"/>
                          </a:solidFill>
                          <a:effectLst/>
                          <a:latin typeface="Times New Roman" panose="02020603050405020304" pitchFamily="18" charset="0"/>
                        </a:rPr>
                        <a:t>P-value </a:t>
                      </a:r>
                      <a:endParaRPr lang="en-US" sz="1800" dirty="0">
                        <a:effectLst/>
                      </a:endParaRPr>
                    </a:p>
                  </a:txBody>
                  <a:tcPr marL="12700" marR="12700" marT="12700" marB="6350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995213"/>
                  </a:ext>
                </a:extLst>
              </a:tr>
              <a:tr h="515617">
                <a:tc>
                  <a:txBody>
                    <a:bodyPr/>
                    <a:lstStyle/>
                    <a:p>
                      <a:pPr rtl="0" fontAlgn="b">
                        <a:spcBef>
                          <a:spcPts val="0"/>
                        </a:spcBef>
                        <a:spcAft>
                          <a:spcPts val="0"/>
                        </a:spcAft>
                      </a:pPr>
                      <a:r>
                        <a:rPr lang="en-US" sz="1800" b="0" i="0" u="none" strike="noStrike" dirty="0">
                          <a:solidFill>
                            <a:srgbClr val="000000"/>
                          </a:solidFill>
                          <a:effectLst/>
                          <a:latin typeface="Times New Roman" panose="02020603050405020304" pitchFamily="18" charset="0"/>
                        </a:rPr>
                        <a:t>Distance between Attended Pantry &amp; Residence</a:t>
                      </a:r>
                      <a:endParaRPr lang="en-US" sz="1800" dirty="0">
                        <a:effectLst/>
                      </a:endParaRPr>
                    </a:p>
                  </a:txBody>
                  <a:tcPr marL="12700" marR="12700" marT="12700" marB="9144"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4.2</a:t>
                      </a:r>
                      <a:endParaRPr lang="en-US" sz="1800" dirty="0">
                        <a:effectLst/>
                      </a:endParaRPr>
                    </a:p>
                  </a:txBody>
                  <a:tcPr marL="12700" marR="12700" marT="12700" marB="9144"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5.88</a:t>
                      </a:r>
                      <a:endParaRPr lang="en-US" sz="1800" dirty="0">
                        <a:effectLst/>
                      </a:endParaRPr>
                    </a:p>
                  </a:txBody>
                  <a:tcPr marL="12700" marR="12700" marT="12700" marB="9144"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rtl="0" fontAlgn="b">
                        <a:spcBef>
                          <a:spcPts val="0"/>
                        </a:spcBef>
                        <a:spcAft>
                          <a:spcPts val="0"/>
                        </a:spcAft>
                      </a:pPr>
                      <a:r>
                        <a:rPr lang="en-US" sz="1800" b="0" i="0" u="none" strike="noStrike">
                          <a:solidFill>
                            <a:srgbClr val="000000"/>
                          </a:solidFill>
                          <a:effectLst/>
                          <a:latin typeface="Times New Roman" panose="02020603050405020304" pitchFamily="18" charset="0"/>
                        </a:rPr>
                        <a:t>25.02</a:t>
                      </a:r>
                      <a:endParaRPr lang="en-US" sz="1800">
                        <a:effectLst/>
                      </a:endParaRPr>
                    </a:p>
                  </a:txBody>
                  <a:tcPr marL="12700" marR="12700" marT="12700" marB="9144"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rtl="0" fontAlgn="b">
                        <a:spcBef>
                          <a:spcPts val="0"/>
                        </a:spcBef>
                        <a:spcAft>
                          <a:spcPts val="0"/>
                        </a:spcAft>
                      </a:pPr>
                      <a:r>
                        <a:rPr lang="en-US" sz="1800" b="0" i="0" u="none" strike="noStrike">
                          <a:solidFill>
                            <a:srgbClr val="000000"/>
                          </a:solidFill>
                          <a:effectLst/>
                          <a:latin typeface="Times New Roman" panose="02020603050405020304" pitchFamily="18" charset="0"/>
                        </a:rPr>
                        <a:t>54.56</a:t>
                      </a:r>
                      <a:endParaRPr lang="en-US" sz="1800">
                        <a:effectLst/>
                      </a:endParaRPr>
                    </a:p>
                  </a:txBody>
                  <a:tcPr marL="12700" marR="12700" marT="12700" marB="9144"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20.82</a:t>
                      </a:r>
                      <a:endParaRPr lang="en-US" sz="1800" dirty="0">
                        <a:effectLst/>
                      </a:endParaRPr>
                    </a:p>
                  </a:txBody>
                  <a:tcPr marL="12700" marR="12700" marT="12700" marB="9144"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rtl="0" fontAlgn="base">
                        <a:spcBef>
                          <a:spcPts val="0"/>
                        </a:spcBef>
                        <a:spcAft>
                          <a:spcPts val="0"/>
                        </a:spcAft>
                        <a:buFont typeface="Arial" panose="020B0604020202020204" pitchFamily="34" charset="0"/>
                        <a:buNone/>
                      </a:pPr>
                      <a:r>
                        <a:rPr lang="en-US" sz="1800" b="0" i="0" u="none" strike="noStrike" dirty="0">
                          <a:solidFill>
                            <a:srgbClr val="000000"/>
                          </a:solidFill>
                          <a:effectLst/>
                          <a:latin typeface="Times New Roman" panose="02020603050405020304" pitchFamily="18" charset="0"/>
                        </a:rPr>
                        <a:t>-</a:t>
                      </a:r>
                    </a:p>
                  </a:txBody>
                  <a:tcPr marL="12700" marR="12700" marT="12700" marB="9144" anchor="b">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89166094"/>
                  </a:ext>
                </a:extLst>
              </a:tr>
              <a:tr h="433747">
                <a:tc>
                  <a:txBody>
                    <a:bodyPr/>
                    <a:lstStyle/>
                    <a:p>
                      <a:pPr rtl="0" fontAlgn="b">
                        <a:spcBef>
                          <a:spcPts val="0"/>
                        </a:spcBef>
                        <a:spcAft>
                          <a:spcPts val="0"/>
                        </a:spcAft>
                      </a:pPr>
                      <a:r>
                        <a:rPr lang="en-US" sz="1800" b="0" i="0" u="none" strike="noStrike">
                          <a:solidFill>
                            <a:srgbClr val="000000"/>
                          </a:solidFill>
                          <a:effectLst/>
                          <a:latin typeface="Times New Roman" panose="02020603050405020304" pitchFamily="18" charset="0"/>
                        </a:rPr>
                        <a:t>Age of Household Head</a:t>
                      </a:r>
                      <a:endParaRPr lang="en-US" sz="180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59.69</a:t>
                      </a:r>
                      <a:endParaRPr lang="en-US" sz="1800" dirty="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17.39</a:t>
                      </a:r>
                      <a:endParaRPr lang="en-US" sz="1800" dirty="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55.93</a:t>
                      </a:r>
                      <a:endParaRPr lang="en-US" sz="1800" dirty="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16.22</a:t>
                      </a:r>
                      <a:endParaRPr lang="en-US" sz="1800" dirty="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a:solidFill>
                            <a:srgbClr val="000000"/>
                          </a:solidFill>
                          <a:effectLst/>
                          <a:latin typeface="Times New Roman" panose="02020603050405020304" pitchFamily="18" charset="0"/>
                        </a:rPr>
                        <a:t>3.76</a:t>
                      </a:r>
                      <a:endParaRPr lang="en-US" sz="180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6.30E-298</a:t>
                      </a:r>
                      <a:endParaRPr lang="en-US" sz="1800" dirty="0">
                        <a:effectLst/>
                      </a:endParaRPr>
                    </a:p>
                  </a:txBody>
                  <a:tcPr marL="12700" marR="12700" marT="12700" marB="9144" anchor="b">
                    <a:lnL>
                      <a:noFill/>
                    </a:lnL>
                    <a:lnR>
                      <a:noFill/>
                    </a:lnR>
                    <a:lnT>
                      <a:noFill/>
                    </a:lnT>
                    <a:lnB>
                      <a:noFill/>
                    </a:lnB>
                  </a:tcPr>
                </a:tc>
                <a:extLst>
                  <a:ext uri="{0D108BD9-81ED-4DB2-BD59-A6C34878D82A}">
                    <a16:rowId xmlns:a16="http://schemas.microsoft.com/office/drawing/2014/main" val="3824314584"/>
                  </a:ext>
                </a:extLst>
              </a:tr>
              <a:tr h="515617">
                <a:tc>
                  <a:txBody>
                    <a:bodyPr/>
                    <a:lstStyle/>
                    <a:p>
                      <a:pPr rtl="0" fontAlgn="b">
                        <a:spcBef>
                          <a:spcPts val="0"/>
                        </a:spcBef>
                        <a:spcAft>
                          <a:spcPts val="0"/>
                        </a:spcAft>
                      </a:pPr>
                      <a:r>
                        <a:rPr lang="en-US" sz="1800" b="0" i="0" u="none" strike="noStrike" dirty="0">
                          <a:solidFill>
                            <a:srgbClr val="000000"/>
                          </a:solidFill>
                          <a:effectLst/>
                          <a:latin typeface="Times New Roman" panose="02020603050405020304" pitchFamily="18" charset="0"/>
                        </a:rPr>
                        <a:t>Distance between Closest Pantry &amp; Residence</a:t>
                      </a:r>
                      <a:endParaRPr lang="en-US" sz="1800" dirty="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a:solidFill>
                            <a:srgbClr val="000000"/>
                          </a:solidFill>
                          <a:effectLst/>
                          <a:latin typeface="Times New Roman" panose="02020603050405020304" pitchFamily="18" charset="0"/>
                        </a:rPr>
                        <a:t>3.08</a:t>
                      </a:r>
                      <a:endParaRPr lang="en-US" sz="180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4.78</a:t>
                      </a:r>
                      <a:endParaRPr lang="en-US" sz="1800" dirty="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4.42</a:t>
                      </a:r>
                      <a:endParaRPr lang="en-US" sz="1800" dirty="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30.31</a:t>
                      </a:r>
                      <a:endParaRPr lang="en-US" sz="1800" dirty="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a:solidFill>
                            <a:srgbClr val="000000"/>
                          </a:solidFill>
                          <a:effectLst/>
                          <a:latin typeface="Times New Roman" panose="02020603050405020304" pitchFamily="18" charset="0"/>
                        </a:rPr>
                        <a:t>1.34</a:t>
                      </a:r>
                      <a:endParaRPr lang="en-US" sz="1800">
                        <a:effectLst/>
                      </a:endParaRPr>
                    </a:p>
                  </a:txBody>
                  <a:tcPr marL="12700" marR="12700" marT="12700" marB="9144" anchor="b">
                    <a:lnL>
                      <a:noFill/>
                    </a:lnL>
                    <a:lnR>
                      <a:noFill/>
                    </a:lnR>
                    <a:lnT>
                      <a:noFill/>
                    </a:lnT>
                    <a:lnB>
                      <a:noFill/>
                    </a:lnB>
                  </a:tcPr>
                </a:tc>
                <a:tc>
                  <a:txBody>
                    <a:bodyPr/>
                    <a:lstStyle/>
                    <a:p>
                      <a:pPr algn="l" rtl="0" fontAlgn="base">
                        <a:spcBef>
                          <a:spcPts val="0"/>
                        </a:spcBef>
                        <a:spcAft>
                          <a:spcPts val="0"/>
                        </a:spcAft>
                        <a:buFont typeface="Arial" panose="020B0604020202020204" pitchFamily="34" charset="0"/>
                        <a:buNone/>
                      </a:pPr>
                      <a:r>
                        <a:rPr lang="en-US" sz="1800" b="0" i="0" u="none" strike="noStrike" dirty="0">
                          <a:solidFill>
                            <a:srgbClr val="000000"/>
                          </a:solidFill>
                          <a:effectLst/>
                          <a:latin typeface="Times New Roman" panose="02020603050405020304" pitchFamily="18" charset="0"/>
                        </a:rPr>
                        <a:t>-</a:t>
                      </a:r>
                    </a:p>
                  </a:txBody>
                  <a:tcPr marL="12700" marR="12700" marT="12700" marB="9144" anchor="b">
                    <a:lnL>
                      <a:noFill/>
                    </a:lnL>
                    <a:lnR>
                      <a:noFill/>
                    </a:lnR>
                    <a:lnT>
                      <a:noFill/>
                    </a:lnT>
                    <a:lnB>
                      <a:noFill/>
                    </a:lnB>
                  </a:tcPr>
                </a:tc>
                <a:extLst>
                  <a:ext uri="{0D108BD9-81ED-4DB2-BD59-A6C34878D82A}">
                    <a16:rowId xmlns:a16="http://schemas.microsoft.com/office/drawing/2014/main" val="293288609"/>
                  </a:ext>
                </a:extLst>
              </a:tr>
              <a:tr h="433747">
                <a:tc>
                  <a:txBody>
                    <a:bodyPr/>
                    <a:lstStyle/>
                    <a:p>
                      <a:pPr rtl="0" fontAlgn="b">
                        <a:spcBef>
                          <a:spcPts val="0"/>
                        </a:spcBef>
                        <a:spcAft>
                          <a:spcPts val="0"/>
                        </a:spcAft>
                      </a:pPr>
                      <a:r>
                        <a:rPr lang="en-US" sz="1800" b="0" i="0" u="none" strike="noStrike">
                          <a:solidFill>
                            <a:srgbClr val="000000"/>
                          </a:solidFill>
                          <a:effectLst/>
                          <a:latin typeface="Times New Roman" panose="02020603050405020304" pitchFamily="18" charset="0"/>
                        </a:rPr>
                        <a:t>Family Size</a:t>
                      </a:r>
                      <a:endParaRPr lang="en-US" sz="180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a:solidFill>
                            <a:srgbClr val="000000"/>
                          </a:solidFill>
                          <a:effectLst/>
                          <a:latin typeface="Times New Roman" panose="02020603050405020304" pitchFamily="18" charset="0"/>
                        </a:rPr>
                        <a:t>2.23</a:t>
                      </a:r>
                      <a:endParaRPr lang="en-US" sz="180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a:solidFill>
                            <a:srgbClr val="000000"/>
                          </a:solidFill>
                          <a:effectLst/>
                          <a:latin typeface="Times New Roman" panose="02020603050405020304" pitchFamily="18" charset="0"/>
                        </a:rPr>
                        <a:t>1.72</a:t>
                      </a:r>
                      <a:endParaRPr lang="en-US" sz="180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2.81</a:t>
                      </a:r>
                      <a:endParaRPr lang="en-US" sz="1800" dirty="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1.97</a:t>
                      </a:r>
                      <a:endParaRPr lang="en-US" sz="1800" dirty="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0.58</a:t>
                      </a:r>
                      <a:endParaRPr lang="en-US" sz="1800" dirty="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a:solidFill>
                            <a:srgbClr val="000000"/>
                          </a:solidFill>
                          <a:effectLst/>
                          <a:latin typeface="Times New Roman" panose="02020603050405020304" pitchFamily="18" charset="0"/>
                        </a:rPr>
                        <a:t>0.00E+00</a:t>
                      </a:r>
                      <a:endParaRPr lang="en-US" sz="1800">
                        <a:effectLst/>
                      </a:endParaRPr>
                    </a:p>
                  </a:txBody>
                  <a:tcPr marL="12700" marR="12700" marT="12700" marB="9144" anchor="b">
                    <a:lnL>
                      <a:noFill/>
                    </a:lnL>
                    <a:lnR>
                      <a:noFill/>
                    </a:lnR>
                    <a:lnT>
                      <a:noFill/>
                    </a:lnT>
                    <a:lnB>
                      <a:noFill/>
                    </a:lnB>
                  </a:tcPr>
                </a:tc>
                <a:extLst>
                  <a:ext uri="{0D108BD9-81ED-4DB2-BD59-A6C34878D82A}">
                    <a16:rowId xmlns:a16="http://schemas.microsoft.com/office/drawing/2014/main" val="3176831678"/>
                  </a:ext>
                </a:extLst>
              </a:tr>
              <a:tr h="433747">
                <a:tc>
                  <a:txBody>
                    <a:bodyPr/>
                    <a:lstStyle/>
                    <a:p>
                      <a:pPr rtl="0" fontAlgn="b">
                        <a:spcBef>
                          <a:spcPts val="0"/>
                        </a:spcBef>
                        <a:spcAft>
                          <a:spcPts val="0"/>
                        </a:spcAft>
                      </a:pPr>
                      <a:r>
                        <a:rPr lang="en-US" sz="1800" b="0" i="0" u="none" strike="noStrike" dirty="0">
                          <a:solidFill>
                            <a:srgbClr val="000000"/>
                          </a:solidFill>
                          <a:effectLst/>
                          <a:latin typeface="Times New Roman" panose="02020603050405020304" pitchFamily="18" charset="0"/>
                        </a:rPr>
                        <a:t>Number of Adults</a:t>
                      </a:r>
                      <a:endParaRPr lang="en-US" sz="1800" dirty="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a:solidFill>
                            <a:srgbClr val="000000"/>
                          </a:solidFill>
                          <a:effectLst/>
                          <a:latin typeface="Times New Roman" panose="02020603050405020304" pitchFamily="18" charset="0"/>
                        </a:rPr>
                        <a:t>1.74</a:t>
                      </a:r>
                      <a:endParaRPr lang="en-US" sz="180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a:solidFill>
                            <a:srgbClr val="000000"/>
                          </a:solidFill>
                          <a:effectLst/>
                          <a:latin typeface="Times New Roman" panose="02020603050405020304" pitchFamily="18" charset="0"/>
                        </a:rPr>
                        <a:t>1.01</a:t>
                      </a:r>
                      <a:endParaRPr lang="en-US" sz="180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2.04</a:t>
                      </a:r>
                      <a:endParaRPr lang="en-US" sz="1800" dirty="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1.19</a:t>
                      </a:r>
                      <a:endParaRPr lang="en-US" sz="1800" dirty="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0.3</a:t>
                      </a:r>
                      <a:endParaRPr lang="en-US" sz="1800" dirty="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0.00E+00</a:t>
                      </a:r>
                      <a:endParaRPr lang="en-US" sz="1800" dirty="0">
                        <a:effectLst/>
                      </a:endParaRPr>
                    </a:p>
                  </a:txBody>
                  <a:tcPr marL="12700" marR="12700" marT="12700" marB="9144" anchor="b">
                    <a:lnL>
                      <a:noFill/>
                    </a:lnL>
                    <a:lnR>
                      <a:noFill/>
                    </a:lnR>
                    <a:lnT>
                      <a:noFill/>
                    </a:lnT>
                    <a:lnB>
                      <a:noFill/>
                    </a:lnB>
                  </a:tcPr>
                </a:tc>
                <a:extLst>
                  <a:ext uri="{0D108BD9-81ED-4DB2-BD59-A6C34878D82A}">
                    <a16:rowId xmlns:a16="http://schemas.microsoft.com/office/drawing/2014/main" val="1547423926"/>
                  </a:ext>
                </a:extLst>
              </a:tr>
              <a:tr h="433747">
                <a:tc>
                  <a:txBody>
                    <a:bodyPr/>
                    <a:lstStyle/>
                    <a:p>
                      <a:pPr rtl="0" fontAlgn="b">
                        <a:spcBef>
                          <a:spcPts val="0"/>
                        </a:spcBef>
                        <a:spcAft>
                          <a:spcPts val="0"/>
                        </a:spcAft>
                      </a:pPr>
                      <a:r>
                        <a:rPr lang="en-US" sz="1800" b="0" i="0" u="none" strike="noStrike">
                          <a:solidFill>
                            <a:srgbClr val="000000"/>
                          </a:solidFill>
                          <a:effectLst/>
                          <a:latin typeface="Times New Roman" panose="02020603050405020304" pitchFamily="18" charset="0"/>
                        </a:rPr>
                        <a:t>Number of Children</a:t>
                      </a:r>
                      <a:endParaRPr lang="en-US" sz="180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a:solidFill>
                            <a:srgbClr val="000000"/>
                          </a:solidFill>
                          <a:effectLst/>
                          <a:latin typeface="Times New Roman" panose="02020603050405020304" pitchFamily="18" charset="0"/>
                        </a:rPr>
                        <a:t>0.52</a:t>
                      </a:r>
                      <a:endParaRPr lang="en-US" sz="180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a:solidFill>
                            <a:srgbClr val="000000"/>
                          </a:solidFill>
                          <a:effectLst/>
                          <a:latin typeface="Times New Roman" panose="02020603050405020304" pitchFamily="18" charset="0"/>
                        </a:rPr>
                        <a:t>1.14</a:t>
                      </a:r>
                      <a:endParaRPr lang="en-US" sz="180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a:solidFill>
                            <a:srgbClr val="000000"/>
                          </a:solidFill>
                          <a:effectLst/>
                          <a:latin typeface="Times New Roman" panose="02020603050405020304" pitchFamily="18" charset="0"/>
                        </a:rPr>
                        <a:t>0.76</a:t>
                      </a:r>
                      <a:endParaRPr lang="en-US" sz="180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1.29</a:t>
                      </a:r>
                      <a:endParaRPr lang="en-US" sz="1800" dirty="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0.24</a:t>
                      </a:r>
                      <a:endParaRPr lang="en-US" sz="1800" dirty="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1.10E-255</a:t>
                      </a:r>
                      <a:endParaRPr lang="en-US" sz="1800" dirty="0">
                        <a:effectLst/>
                      </a:endParaRPr>
                    </a:p>
                  </a:txBody>
                  <a:tcPr marL="12700" marR="12700" marT="12700" marB="9144" anchor="b">
                    <a:lnL>
                      <a:noFill/>
                    </a:lnL>
                    <a:lnR>
                      <a:noFill/>
                    </a:lnR>
                    <a:lnT>
                      <a:noFill/>
                    </a:lnT>
                    <a:lnB>
                      <a:noFill/>
                    </a:lnB>
                  </a:tcPr>
                </a:tc>
                <a:extLst>
                  <a:ext uri="{0D108BD9-81ED-4DB2-BD59-A6C34878D82A}">
                    <a16:rowId xmlns:a16="http://schemas.microsoft.com/office/drawing/2014/main" val="2986443968"/>
                  </a:ext>
                </a:extLst>
              </a:tr>
              <a:tr h="433747">
                <a:tc>
                  <a:txBody>
                    <a:bodyPr/>
                    <a:lstStyle/>
                    <a:p>
                      <a:pPr rtl="0" fontAlgn="b">
                        <a:spcBef>
                          <a:spcPts val="0"/>
                        </a:spcBef>
                        <a:spcAft>
                          <a:spcPts val="0"/>
                        </a:spcAft>
                      </a:pPr>
                      <a:r>
                        <a:rPr lang="en-US" sz="1800" b="0" i="0" u="none" strike="noStrike">
                          <a:solidFill>
                            <a:srgbClr val="000000"/>
                          </a:solidFill>
                          <a:effectLst/>
                          <a:latin typeface="Times New Roman" panose="02020603050405020304" pitchFamily="18" charset="0"/>
                        </a:rPr>
                        <a:t>Number of Seniors</a:t>
                      </a:r>
                      <a:endParaRPr lang="en-US" sz="180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a:solidFill>
                            <a:srgbClr val="000000"/>
                          </a:solidFill>
                          <a:effectLst/>
                          <a:latin typeface="Times New Roman" panose="02020603050405020304" pitchFamily="18" charset="0"/>
                        </a:rPr>
                        <a:t>0.73</a:t>
                      </a:r>
                      <a:endParaRPr lang="en-US" sz="180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a:solidFill>
                            <a:srgbClr val="000000"/>
                          </a:solidFill>
                          <a:effectLst/>
                          <a:latin typeface="Times New Roman" panose="02020603050405020304" pitchFamily="18" charset="0"/>
                        </a:rPr>
                        <a:t>0.74</a:t>
                      </a:r>
                      <a:endParaRPr lang="en-US" sz="180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a:solidFill>
                            <a:srgbClr val="000000"/>
                          </a:solidFill>
                          <a:effectLst/>
                          <a:latin typeface="Times New Roman" panose="02020603050405020304" pitchFamily="18" charset="0"/>
                        </a:rPr>
                        <a:t>0.62</a:t>
                      </a:r>
                      <a:endParaRPr lang="en-US" sz="180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a:solidFill>
                            <a:srgbClr val="000000"/>
                          </a:solidFill>
                          <a:effectLst/>
                          <a:latin typeface="Times New Roman" panose="02020603050405020304" pitchFamily="18" charset="0"/>
                        </a:rPr>
                        <a:t>0.74</a:t>
                      </a:r>
                      <a:endParaRPr lang="en-US" sz="180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0.11</a:t>
                      </a:r>
                      <a:endParaRPr lang="en-US" sz="1800" dirty="0">
                        <a:effectLst/>
                      </a:endParaRPr>
                    </a:p>
                  </a:txBody>
                  <a:tcPr marL="12700" marR="12700" marT="12700" marB="9144" anchor="b">
                    <a:lnL>
                      <a:noFill/>
                    </a:lnL>
                    <a:lnR>
                      <a:noFill/>
                    </a:lnR>
                    <a:lnT>
                      <a:noFill/>
                    </a:lnT>
                    <a:lnB>
                      <a:noFill/>
                    </a:lnB>
                  </a:tcPr>
                </a:tc>
                <a:tc>
                  <a:txBody>
                    <a:bodyPr/>
                    <a:lstStyle/>
                    <a:p>
                      <a:pPr algn="l" rtl="0" fontAlgn="b">
                        <a:spcBef>
                          <a:spcPts val="0"/>
                        </a:spcBef>
                        <a:spcAft>
                          <a:spcPts val="0"/>
                        </a:spcAft>
                      </a:pPr>
                      <a:r>
                        <a:rPr lang="en-US" sz="1800" b="0" i="0" u="none" strike="noStrike" dirty="0">
                          <a:solidFill>
                            <a:srgbClr val="000000"/>
                          </a:solidFill>
                          <a:effectLst/>
                          <a:latin typeface="Times New Roman" panose="02020603050405020304" pitchFamily="18" charset="0"/>
                        </a:rPr>
                        <a:t>1.39E-129</a:t>
                      </a:r>
                      <a:endParaRPr lang="en-US" sz="1800" dirty="0">
                        <a:effectLst/>
                      </a:endParaRPr>
                    </a:p>
                  </a:txBody>
                  <a:tcPr marL="12700" marR="12700" marT="12700" marB="9144" anchor="b">
                    <a:lnL>
                      <a:noFill/>
                    </a:lnL>
                    <a:lnR>
                      <a:noFill/>
                    </a:lnR>
                    <a:lnT>
                      <a:noFill/>
                    </a:lnT>
                    <a:lnB>
                      <a:noFill/>
                    </a:lnB>
                  </a:tcPr>
                </a:tc>
                <a:extLst>
                  <a:ext uri="{0D108BD9-81ED-4DB2-BD59-A6C34878D82A}">
                    <a16:rowId xmlns:a16="http://schemas.microsoft.com/office/drawing/2014/main" val="4105458143"/>
                  </a:ext>
                </a:extLst>
              </a:tr>
            </a:tbl>
          </a:graphicData>
        </a:graphic>
      </p:graphicFrame>
      <p:sp>
        <p:nvSpPr>
          <p:cNvPr id="33" name="Rectangle 5">
            <a:extLst>
              <a:ext uri="{FF2B5EF4-FFF2-40B4-BE49-F238E27FC236}">
                <a16:creationId xmlns:a16="http://schemas.microsoft.com/office/drawing/2014/main" id="{43C5EE86-7CB4-D268-71C9-F68E51FF31EE}"/>
              </a:ext>
            </a:extLst>
          </p:cNvPr>
          <p:cNvSpPr>
            <a:spLocks noChangeArrowheads="1"/>
          </p:cNvSpPr>
          <p:nvPr/>
        </p:nvSpPr>
        <p:spPr bwMode="auto">
          <a:xfrm>
            <a:off x="31526923" y="14310027"/>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TextBox 34">
            <a:extLst>
              <a:ext uri="{FF2B5EF4-FFF2-40B4-BE49-F238E27FC236}">
                <a16:creationId xmlns:a16="http://schemas.microsoft.com/office/drawing/2014/main" id="{5B6DB003-7FC8-87E5-6386-7E5A30C9CBF5}"/>
              </a:ext>
            </a:extLst>
          </p:cNvPr>
          <p:cNvSpPr txBox="1"/>
          <p:nvPr/>
        </p:nvSpPr>
        <p:spPr>
          <a:xfrm>
            <a:off x="31543425" y="20250901"/>
            <a:ext cx="9732023" cy="692497"/>
          </a:xfrm>
          <a:prstGeom prst="rect">
            <a:avLst/>
          </a:prstGeom>
          <a:noFill/>
        </p:spPr>
        <p:txBody>
          <a:bodyPr wrap="square">
            <a:spAutoFit/>
          </a:bodyPr>
          <a:lstStyle/>
          <a:p>
            <a:pPr rtl="0">
              <a:spcBef>
                <a:spcPts val="0"/>
              </a:spcBef>
              <a:spcAft>
                <a:spcPts val="0"/>
              </a:spcAft>
            </a:pPr>
            <a:r>
              <a:rPr lang="en-US" sz="1400" b="0" i="0" u="none" strike="noStrike" dirty="0">
                <a:solidFill>
                  <a:srgbClr val="000000"/>
                </a:solidFill>
                <a:effectLst/>
                <a:latin typeface="Times New Roman" panose="02020603050405020304" pitchFamily="18" charset="0"/>
              </a:rPr>
              <a:t>H</a:t>
            </a:r>
            <a:r>
              <a:rPr lang="en-US" sz="1400" b="0" i="0" u="none" strike="noStrike" baseline="-25000" dirty="0">
                <a:solidFill>
                  <a:srgbClr val="000000"/>
                </a:solidFill>
                <a:effectLst/>
                <a:latin typeface="Times New Roman" panose="02020603050405020304" pitchFamily="18" charset="0"/>
              </a:rPr>
              <a:t>o</a:t>
            </a:r>
            <a:r>
              <a:rPr lang="en-US" sz="1400" b="0" i="0" u="none" strike="noStrike" dirty="0">
                <a:solidFill>
                  <a:srgbClr val="000000"/>
                </a:solidFill>
                <a:effectLst/>
                <a:latin typeface="Times New Roman" panose="02020603050405020304" pitchFamily="18" charset="0"/>
              </a:rPr>
              <a:t>: There is no difference between the means of proximate and non-proximate visits for the variable. </a:t>
            </a:r>
            <a:endParaRPr lang="en-US" sz="1400" b="0" dirty="0">
              <a:effectLst/>
            </a:endParaRPr>
          </a:p>
          <a:p>
            <a:r>
              <a:rPr lang="en-US" sz="1400" b="0" i="0" u="none" strike="noStrike" dirty="0">
                <a:solidFill>
                  <a:srgbClr val="000000"/>
                </a:solidFill>
                <a:effectLst/>
                <a:latin typeface="Times New Roman" panose="02020603050405020304" pitchFamily="18" charset="0"/>
              </a:rPr>
              <a:t>H</a:t>
            </a:r>
            <a:r>
              <a:rPr lang="en-US" sz="1400" b="0" i="0" u="none" strike="noStrike" baseline="-25000" dirty="0">
                <a:solidFill>
                  <a:srgbClr val="000000"/>
                </a:solidFill>
                <a:effectLst/>
                <a:latin typeface="Times New Roman" panose="02020603050405020304" pitchFamily="18" charset="0"/>
              </a:rPr>
              <a:t>A</a:t>
            </a:r>
            <a:r>
              <a:rPr lang="en-US" sz="1400" b="0" i="0" u="none" strike="noStrike" dirty="0">
                <a:solidFill>
                  <a:srgbClr val="000000"/>
                </a:solidFill>
                <a:effectLst/>
                <a:latin typeface="Times New Roman" panose="02020603050405020304" pitchFamily="18" charset="0"/>
              </a:rPr>
              <a:t>: There is </a:t>
            </a:r>
            <a:r>
              <a:rPr lang="en-US" sz="1400" dirty="0">
                <a:solidFill>
                  <a:srgbClr val="000000"/>
                </a:solidFill>
                <a:latin typeface="Times New Roman" panose="02020603050405020304" pitchFamily="18" charset="0"/>
              </a:rPr>
              <a:t>a significant</a:t>
            </a:r>
            <a:r>
              <a:rPr lang="en-US" sz="1400" b="0" i="0" u="none" strike="noStrike" dirty="0">
                <a:solidFill>
                  <a:srgbClr val="000000"/>
                </a:solidFill>
                <a:effectLst/>
                <a:latin typeface="Times New Roman" panose="02020603050405020304" pitchFamily="18" charset="0"/>
              </a:rPr>
              <a:t> difference between the means of proximate and non-proximate visits for the variable.</a:t>
            </a:r>
          </a:p>
          <a:p>
            <a:r>
              <a:rPr lang="en-US" sz="1100" dirty="0">
                <a:solidFill>
                  <a:srgbClr val="000000"/>
                </a:solidFill>
                <a:latin typeface="Times New Roman" panose="02020603050405020304" pitchFamily="18" charset="0"/>
              </a:rPr>
              <a:t>-t</a:t>
            </a:r>
            <a:r>
              <a:rPr lang="en-US" sz="1100" b="0" i="0" u="none" strike="noStrike" dirty="0">
                <a:solidFill>
                  <a:srgbClr val="000000"/>
                </a:solidFill>
                <a:effectLst/>
                <a:latin typeface="Times New Roman" panose="02020603050405020304" pitchFamily="18" charset="0"/>
              </a:rPr>
              <a:t>he variance between the distances for proximate and not-proximate visits are too different to perform meaningful t-test examining the difference between means. </a:t>
            </a:r>
            <a:endParaRPr lang="en-US" sz="1100" dirty="0"/>
          </a:p>
        </p:txBody>
      </p:sp>
      <p:sp>
        <p:nvSpPr>
          <p:cNvPr id="41" name="Rectangle 7">
            <a:extLst>
              <a:ext uri="{FF2B5EF4-FFF2-40B4-BE49-F238E27FC236}">
                <a16:creationId xmlns:a16="http://schemas.microsoft.com/office/drawing/2014/main" id="{F89C8026-806E-AED7-41FA-FDA42507932F}"/>
              </a:ext>
            </a:extLst>
          </p:cNvPr>
          <p:cNvSpPr>
            <a:spLocks noChangeArrowheads="1"/>
          </p:cNvSpPr>
          <p:nvPr/>
        </p:nvSpPr>
        <p:spPr bwMode="auto">
          <a:xfrm>
            <a:off x="25733188" y="18695572"/>
            <a:ext cx="438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43" name="Table 42">
            <a:extLst>
              <a:ext uri="{FF2B5EF4-FFF2-40B4-BE49-F238E27FC236}">
                <a16:creationId xmlns:a16="http://schemas.microsoft.com/office/drawing/2014/main" id="{0B983FD3-61C0-BB1C-1D9F-A2AD90DF5661}"/>
              </a:ext>
            </a:extLst>
          </p:cNvPr>
          <p:cNvGraphicFramePr>
            <a:graphicFrameLocks noGrp="1"/>
          </p:cNvGraphicFramePr>
          <p:nvPr>
            <p:extLst>
              <p:ext uri="{D42A27DB-BD31-4B8C-83A1-F6EECF244321}">
                <p14:modId xmlns:p14="http://schemas.microsoft.com/office/powerpoint/2010/main" val="3190544975"/>
              </p:ext>
            </p:extLst>
          </p:nvPr>
        </p:nvGraphicFramePr>
        <p:xfrm>
          <a:off x="30404472" y="8812695"/>
          <a:ext cx="12495435" cy="6171478"/>
        </p:xfrm>
        <a:graphic>
          <a:graphicData uri="http://schemas.openxmlformats.org/drawingml/2006/table">
            <a:tbl>
              <a:tblPr/>
              <a:tblGrid>
                <a:gridCol w="3460005">
                  <a:extLst>
                    <a:ext uri="{9D8B030D-6E8A-4147-A177-3AD203B41FA5}">
                      <a16:colId xmlns:a16="http://schemas.microsoft.com/office/drawing/2014/main" val="3824770351"/>
                    </a:ext>
                  </a:extLst>
                </a:gridCol>
                <a:gridCol w="1807086">
                  <a:extLst>
                    <a:ext uri="{9D8B030D-6E8A-4147-A177-3AD203B41FA5}">
                      <a16:colId xmlns:a16="http://schemas.microsoft.com/office/drawing/2014/main" val="512639406"/>
                    </a:ext>
                  </a:extLst>
                </a:gridCol>
                <a:gridCol w="1807086">
                  <a:extLst>
                    <a:ext uri="{9D8B030D-6E8A-4147-A177-3AD203B41FA5}">
                      <a16:colId xmlns:a16="http://schemas.microsoft.com/office/drawing/2014/main" val="1098198872"/>
                    </a:ext>
                  </a:extLst>
                </a:gridCol>
                <a:gridCol w="1807086">
                  <a:extLst>
                    <a:ext uri="{9D8B030D-6E8A-4147-A177-3AD203B41FA5}">
                      <a16:colId xmlns:a16="http://schemas.microsoft.com/office/drawing/2014/main" val="2984974318"/>
                    </a:ext>
                  </a:extLst>
                </a:gridCol>
                <a:gridCol w="1807086">
                  <a:extLst>
                    <a:ext uri="{9D8B030D-6E8A-4147-A177-3AD203B41FA5}">
                      <a16:colId xmlns:a16="http://schemas.microsoft.com/office/drawing/2014/main" val="4274369788"/>
                    </a:ext>
                  </a:extLst>
                </a:gridCol>
                <a:gridCol w="1807086">
                  <a:extLst>
                    <a:ext uri="{9D8B030D-6E8A-4147-A177-3AD203B41FA5}">
                      <a16:colId xmlns:a16="http://schemas.microsoft.com/office/drawing/2014/main" val="4143086335"/>
                    </a:ext>
                  </a:extLst>
                </a:gridCol>
              </a:tblGrid>
              <a:tr h="665038">
                <a:tc>
                  <a:txBody>
                    <a:bodyPr/>
                    <a:lstStyle/>
                    <a:p>
                      <a:pPr algn="l" fontAlgn="b"/>
                      <a:endParaRPr lang="en-US" sz="1800" b="0" i="0" u="none" strike="noStrike" dirty="0">
                        <a:solidFill>
                          <a:srgbClr val="000000"/>
                        </a:solidFill>
                        <a:effectLst/>
                        <a:latin typeface="Times Roman" pitchFamily="2"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rtl="0" fontAlgn="b"/>
                      <a:r>
                        <a:rPr lang="en-US" sz="1800" b="0" i="0" u="none" strike="noStrike" dirty="0">
                          <a:solidFill>
                            <a:srgbClr val="000000"/>
                          </a:solidFill>
                          <a:effectLst/>
                          <a:latin typeface="Times Roman" pitchFamily="2" charset="0"/>
                        </a:rPr>
                        <a:t>Proximate </a:t>
                      </a:r>
                    </a:p>
                    <a:p>
                      <a:pPr algn="l" rtl="0" fontAlgn="b"/>
                      <a:r>
                        <a:rPr lang="en-US" sz="1800" b="0" i="0" u="none" strike="noStrike" dirty="0">
                          <a:solidFill>
                            <a:srgbClr val="000000"/>
                          </a:solidFill>
                          <a:effectLst/>
                          <a:latin typeface="Times Roman" pitchFamily="2" charset="0"/>
                        </a:rPr>
                        <a:t>n = 98, 668</a:t>
                      </a:r>
                    </a:p>
                  </a:txBody>
                  <a:tcPr marL="9525" marR="9525" marT="9525"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Times Roman" pitchFamily="2" charset="0"/>
                        </a:rPr>
                        <a:t>Not Proximate </a:t>
                      </a:r>
                    </a:p>
                    <a:p>
                      <a:pPr algn="l" fontAlgn="b"/>
                      <a:r>
                        <a:rPr lang="en-US" sz="1800" b="0" i="0" u="none" strike="noStrike" dirty="0">
                          <a:solidFill>
                            <a:srgbClr val="000000"/>
                          </a:solidFill>
                          <a:effectLst/>
                          <a:latin typeface="Times Roman" pitchFamily="2" charset="0"/>
                        </a:rPr>
                        <a:t>n = 29, 621</a:t>
                      </a:r>
                    </a:p>
                  </a:txBody>
                  <a:tcPr marL="9525" marR="9525" marT="9525"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Times Roman" pitchFamily="2" charset="0"/>
                        </a:rPr>
                        <a:t>Proximate Percent</a:t>
                      </a:r>
                    </a:p>
                  </a:txBody>
                  <a:tcPr marL="9525" marR="9525" marT="9525"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Times Roman" pitchFamily="2" charset="0"/>
                        </a:rPr>
                        <a:t>Not Proximate Percent</a:t>
                      </a:r>
                    </a:p>
                  </a:txBody>
                  <a:tcPr marL="9525" marR="9525" marT="9525"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Times Roman" pitchFamily="2" charset="0"/>
                        </a:rPr>
                        <a:t>Percent Difference</a:t>
                      </a:r>
                    </a:p>
                  </a:txBody>
                  <a:tcPr marL="9525" marR="9525" marT="9525"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7065801"/>
                  </a:ext>
                </a:extLst>
              </a:tr>
              <a:tr h="387172">
                <a:tc>
                  <a:txBody>
                    <a:bodyPr/>
                    <a:lstStyle/>
                    <a:p>
                      <a:pPr algn="l" rtl="0" fontAlgn="b"/>
                      <a:r>
                        <a:rPr lang="en-US" sz="1800" b="0" i="0" u="none" strike="noStrike">
                          <a:solidFill>
                            <a:srgbClr val="000000"/>
                          </a:solidFill>
                          <a:effectLst/>
                          <a:latin typeface="Times Roman" pitchFamily="2" charset="0"/>
                        </a:rPr>
                        <a:t>Located in Full-time Pantry</a:t>
                      </a:r>
                    </a:p>
                  </a:txBody>
                  <a:tcPr marL="9525" marR="9525" marT="9525"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rtl="0" fontAlgn="b"/>
                      <a:r>
                        <a:rPr lang="en-US" sz="1800" b="0" i="0" u="none" strike="noStrike" dirty="0">
                          <a:solidFill>
                            <a:srgbClr val="000000"/>
                          </a:solidFill>
                          <a:effectLst/>
                          <a:latin typeface="Times Roman" pitchFamily="2" charset="0"/>
                        </a:rPr>
                        <a:t>3,561</a:t>
                      </a:r>
                    </a:p>
                  </a:txBody>
                  <a:tcPr marL="9525" marR="9525" marT="9525"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rtl="0" fontAlgn="b"/>
                      <a:r>
                        <a:rPr lang="en-US" sz="1800" b="0" i="0" u="none" strike="noStrike" dirty="0">
                          <a:solidFill>
                            <a:srgbClr val="000000"/>
                          </a:solidFill>
                          <a:effectLst/>
                          <a:latin typeface="Times Roman" pitchFamily="2" charset="0"/>
                        </a:rPr>
                        <a:t>10,438 </a:t>
                      </a:r>
                    </a:p>
                  </a:txBody>
                  <a:tcPr marL="9525" marR="9525" marT="9525"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rtl="0" fontAlgn="b"/>
                      <a:r>
                        <a:rPr lang="en-US" sz="1800" b="0" i="0" u="none" strike="noStrike" dirty="0">
                          <a:solidFill>
                            <a:srgbClr val="000000"/>
                          </a:solidFill>
                          <a:effectLst/>
                          <a:latin typeface="Times Roman" pitchFamily="2" charset="0"/>
                        </a:rPr>
                        <a:t>4.11</a:t>
                      </a:r>
                    </a:p>
                  </a:txBody>
                  <a:tcPr marL="9525" marR="9525" marT="9525"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rtl="0" fontAlgn="b"/>
                      <a:r>
                        <a:rPr lang="en-US" sz="1800" b="0" i="0" u="none" strike="noStrike" dirty="0">
                          <a:solidFill>
                            <a:srgbClr val="000000"/>
                          </a:solidFill>
                          <a:effectLst/>
                          <a:latin typeface="Times Roman" pitchFamily="2" charset="0"/>
                        </a:rPr>
                        <a:t>25.17</a:t>
                      </a:r>
                    </a:p>
                  </a:txBody>
                  <a:tcPr marL="9525" marR="9525" marT="9525"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rtl="0" fontAlgn="b"/>
                      <a:r>
                        <a:rPr lang="en-US" sz="1800" b="0" i="0" u="none" strike="noStrike" dirty="0">
                          <a:solidFill>
                            <a:srgbClr val="000000"/>
                          </a:solidFill>
                          <a:effectLst/>
                          <a:latin typeface="Times Roman" pitchFamily="2" charset="0"/>
                        </a:rPr>
                        <a:t>21.06</a:t>
                      </a:r>
                    </a:p>
                  </a:txBody>
                  <a:tcPr marL="9525" marR="9525" marT="9525" marB="0" anchor="b">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73434485"/>
                  </a:ext>
                </a:extLst>
              </a:tr>
              <a:tr h="365662">
                <a:tc>
                  <a:txBody>
                    <a:bodyPr/>
                    <a:lstStyle/>
                    <a:p>
                      <a:pPr algn="l" rtl="0" fontAlgn="b"/>
                      <a:r>
                        <a:rPr lang="en-US" sz="1800" b="0" i="0" u="none" strike="noStrike">
                          <a:solidFill>
                            <a:srgbClr val="000000"/>
                          </a:solidFill>
                          <a:effectLst/>
                          <a:latin typeface="Times Roman" pitchFamily="2" charset="0"/>
                        </a:rPr>
                        <a:t>Ability to Choose Food</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65,734</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38,339</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75.95</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92.42</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16.47</a:t>
                      </a:r>
                    </a:p>
                  </a:txBody>
                  <a:tcPr marL="9525" marR="9525" marT="9525" marB="0" anchor="b">
                    <a:lnL>
                      <a:noFill/>
                    </a:lnL>
                    <a:lnR>
                      <a:noFill/>
                    </a:lnR>
                    <a:lnT>
                      <a:noFill/>
                    </a:lnT>
                    <a:lnB>
                      <a:noFill/>
                    </a:lnB>
                  </a:tcPr>
                </a:tc>
                <a:extLst>
                  <a:ext uri="{0D108BD9-81ED-4DB2-BD59-A6C34878D82A}">
                    <a16:rowId xmlns:a16="http://schemas.microsoft.com/office/drawing/2014/main" val="1991215427"/>
                  </a:ext>
                </a:extLst>
              </a:tr>
              <a:tr h="365662">
                <a:tc>
                  <a:txBody>
                    <a:bodyPr/>
                    <a:lstStyle/>
                    <a:p>
                      <a:pPr algn="l" rtl="0" fontAlgn="b"/>
                      <a:r>
                        <a:rPr lang="en-US" sz="1800" b="0" i="0" u="none" strike="noStrike">
                          <a:solidFill>
                            <a:srgbClr val="000000"/>
                          </a:solidFill>
                          <a:effectLst/>
                          <a:latin typeface="Times Roman" pitchFamily="2" charset="0"/>
                        </a:rPr>
                        <a:t>Pantry in Urban Location</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32,411</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21,587</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37.45</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52.06</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14.61</a:t>
                      </a:r>
                    </a:p>
                  </a:txBody>
                  <a:tcPr marL="9525" marR="9525" marT="9525" marB="0" anchor="b">
                    <a:lnL>
                      <a:noFill/>
                    </a:lnL>
                    <a:lnR>
                      <a:noFill/>
                    </a:lnR>
                    <a:lnT>
                      <a:noFill/>
                    </a:lnT>
                    <a:lnB>
                      <a:noFill/>
                    </a:lnB>
                  </a:tcPr>
                </a:tc>
                <a:extLst>
                  <a:ext uri="{0D108BD9-81ED-4DB2-BD59-A6C34878D82A}">
                    <a16:rowId xmlns:a16="http://schemas.microsoft.com/office/drawing/2014/main" val="559100271"/>
                  </a:ext>
                </a:extLst>
              </a:tr>
              <a:tr h="365662">
                <a:tc>
                  <a:txBody>
                    <a:bodyPr/>
                    <a:lstStyle/>
                    <a:p>
                      <a:pPr algn="l" rtl="0" fontAlgn="b"/>
                      <a:r>
                        <a:rPr lang="en-US" sz="1800" b="0" i="0" u="none" strike="noStrike">
                          <a:solidFill>
                            <a:srgbClr val="000000"/>
                          </a:solidFill>
                          <a:effectLst/>
                          <a:latin typeface="Times Roman" pitchFamily="2" charset="0"/>
                        </a:rPr>
                        <a:t>Urban Residence</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32,489</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21,090</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37.54</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50.84</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13.3</a:t>
                      </a:r>
                    </a:p>
                  </a:txBody>
                  <a:tcPr marL="9525" marR="9525" marT="9525" marB="0" anchor="b">
                    <a:lnL>
                      <a:noFill/>
                    </a:lnL>
                    <a:lnR>
                      <a:noFill/>
                    </a:lnR>
                    <a:lnT>
                      <a:noFill/>
                    </a:lnT>
                    <a:lnB>
                      <a:noFill/>
                    </a:lnB>
                  </a:tcPr>
                </a:tc>
                <a:extLst>
                  <a:ext uri="{0D108BD9-81ED-4DB2-BD59-A6C34878D82A}">
                    <a16:rowId xmlns:a16="http://schemas.microsoft.com/office/drawing/2014/main" val="1396829375"/>
                  </a:ext>
                </a:extLst>
              </a:tr>
              <a:tr h="365662">
                <a:tc>
                  <a:txBody>
                    <a:bodyPr/>
                    <a:lstStyle/>
                    <a:p>
                      <a:pPr algn="l" rtl="0" fontAlgn="b"/>
                      <a:r>
                        <a:rPr lang="en-US" sz="1800" b="0" i="0" u="none" strike="noStrike" dirty="0">
                          <a:solidFill>
                            <a:srgbClr val="000000"/>
                          </a:solidFill>
                          <a:effectLst/>
                          <a:latin typeface="Times Roman" pitchFamily="2" charset="0"/>
                        </a:rPr>
                        <a:t>Located outside Apartment</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14,428</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2167</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16.67</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5.22</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11.45</a:t>
                      </a:r>
                    </a:p>
                  </a:txBody>
                  <a:tcPr marL="9525" marR="9525" marT="9525" marB="0" anchor="b">
                    <a:lnL>
                      <a:noFill/>
                    </a:lnL>
                    <a:lnR>
                      <a:noFill/>
                    </a:lnR>
                    <a:lnT>
                      <a:noFill/>
                    </a:lnT>
                    <a:lnB>
                      <a:noFill/>
                    </a:lnB>
                  </a:tcPr>
                </a:tc>
                <a:extLst>
                  <a:ext uri="{0D108BD9-81ED-4DB2-BD59-A6C34878D82A}">
                    <a16:rowId xmlns:a16="http://schemas.microsoft.com/office/drawing/2014/main" val="2271770282"/>
                  </a:ext>
                </a:extLst>
              </a:tr>
              <a:tr h="365662">
                <a:tc>
                  <a:txBody>
                    <a:bodyPr/>
                    <a:lstStyle/>
                    <a:p>
                      <a:pPr algn="l" rtl="0" fontAlgn="b"/>
                      <a:r>
                        <a:rPr lang="en-US" sz="1800" b="0" i="0" u="none" strike="noStrike" dirty="0">
                          <a:solidFill>
                            <a:srgbClr val="000000"/>
                          </a:solidFill>
                          <a:effectLst/>
                          <a:latin typeface="Times Roman" pitchFamily="2" charset="0"/>
                        </a:rPr>
                        <a:t>Food for 3 days</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31,463</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19,703</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36.35</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47.49</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11.14</a:t>
                      </a:r>
                    </a:p>
                  </a:txBody>
                  <a:tcPr marL="9525" marR="9525" marT="9525" marB="0" anchor="b">
                    <a:lnL>
                      <a:noFill/>
                    </a:lnL>
                    <a:lnR>
                      <a:noFill/>
                    </a:lnR>
                    <a:lnT>
                      <a:noFill/>
                    </a:lnT>
                    <a:lnB>
                      <a:noFill/>
                    </a:lnB>
                  </a:tcPr>
                </a:tc>
                <a:extLst>
                  <a:ext uri="{0D108BD9-81ED-4DB2-BD59-A6C34878D82A}">
                    <a16:rowId xmlns:a16="http://schemas.microsoft.com/office/drawing/2014/main" val="1587965131"/>
                  </a:ext>
                </a:extLst>
              </a:tr>
              <a:tr h="365662">
                <a:tc>
                  <a:txBody>
                    <a:bodyPr/>
                    <a:lstStyle/>
                    <a:p>
                      <a:pPr algn="l" rtl="0" fontAlgn="b"/>
                      <a:r>
                        <a:rPr lang="en-US" sz="1800" b="0" i="0" u="none" strike="noStrike">
                          <a:solidFill>
                            <a:srgbClr val="000000"/>
                          </a:solidFill>
                          <a:effectLst/>
                          <a:latin typeface="Times Roman" pitchFamily="2" charset="0"/>
                        </a:rPr>
                        <a:t>First Visit for Family</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19,080</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12,944</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22.04</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31.2</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9.16</a:t>
                      </a:r>
                    </a:p>
                  </a:txBody>
                  <a:tcPr marL="9525" marR="9525" marT="9525" marB="0" anchor="b">
                    <a:lnL>
                      <a:noFill/>
                    </a:lnL>
                    <a:lnR>
                      <a:noFill/>
                    </a:lnR>
                    <a:lnT>
                      <a:noFill/>
                    </a:lnT>
                    <a:lnB>
                      <a:noFill/>
                    </a:lnB>
                  </a:tcPr>
                </a:tc>
                <a:extLst>
                  <a:ext uri="{0D108BD9-81ED-4DB2-BD59-A6C34878D82A}">
                    <a16:rowId xmlns:a16="http://schemas.microsoft.com/office/drawing/2014/main" val="1657355361"/>
                  </a:ext>
                </a:extLst>
              </a:tr>
              <a:tr h="365662">
                <a:tc>
                  <a:txBody>
                    <a:bodyPr/>
                    <a:lstStyle/>
                    <a:p>
                      <a:pPr algn="l" rtl="0" fontAlgn="b"/>
                      <a:r>
                        <a:rPr lang="en-US" sz="1800" b="0" i="0" u="none" strike="noStrike">
                          <a:solidFill>
                            <a:srgbClr val="000000"/>
                          </a:solidFill>
                          <a:effectLst/>
                          <a:latin typeface="Times Roman" pitchFamily="2" charset="0"/>
                        </a:rPr>
                        <a:t>Mobile Food Pantry</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53,681</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22,021</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62.03</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53.09</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8.94</a:t>
                      </a:r>
                    </a:p>
                  </a:txBody>
                  <a:tcPr marL="9525" marR="9525" marT="9525" marB="0" anchor="b">
                    <a:lnL>
                      <a:noFill/>
                    </a:lnL>
                    <a:lnR>
                      <a:noFill/>
                    </a:lnR>
                    <a:lnT>
                      <a:noFill/>
                    </a:lnT>
                    <a:lnB>
                      <a:noFill/>
                    </a:lnB>
                  </a:tcPr>
                </a:tc>
                <a:extLst>
                  <a:ext uri="{0D108BD9-81ED-4DB2-BD59-A6C34878D82A}">
                    <a16:rowId xmlns:a16="http://schemas.microsoft.com/office/drawing/2014/main" val="4077087038"/>
                  </a:ext>
                </a:extLst>
              </a:tr>
              <a:tr h="365662">
                <a:tc>
                  <a:txBody>
                    <a:bodyPr/>
                    <a:lstStyle/>
                    <a:p>
                      <a:pPr algn="l" rtl="0" fontAlgn="b"/>
                      <a:r>
                        <a:rPr lang="en-US" sz="1800" b="0" i="0" u="none" strike="noStrike">
                          <a:solidFill>
                            <a:srgbClr val="000000"/>
                          </a:solidFill>
                          <a:effectLst/>
                          <a:latin typeface="Times Roman" pitchFamily="2" charset="0"/>
                        </a:rPr>
                        <a:t>Located in Church</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46,257</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19,832</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53.45</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47.81</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5.64</a:t>
                      </a:r>
                    </a:p>
                  </a:txBody>
                  <a:tcPr marL="9525" marR="9525" marT="9525" marB="0" anchor="b">
                    <a:lnL>
                      <a:noFill/>
                    </a:lnL>
                    <a:lnR>
                      <a:noFill/>
                    </a:lnR>
                    <a:lnT>
                      <a:noFill/>
                    </a:lnT>
                    <a:lnB>
                      <a:noFill/>
                    </a:lnB>
                  </a:tcPr>
                </a:tc>
                <a:extLst>
                  <a:ext uri="{0D108BD9-81ED-4DB2-BD59-A6C34878D82A}">
                    <a16:rowId xmlns:a16="http://schemas.microsoft.com/office/drawing/2014/main" val="4116287677"/>
                  </a:ext>
                </a:extLst>
              </a:tr>
              <a:tr h="365662">
                <a:tc>
                  <a:txBody>
                    <a:bodyPr/>
                    <a:lstStyle/>
                    <a:p>
                      <a:pPr algn="l" rtl="0" fontAlgn="b"/>
                      <a:r>
                        <a:rPr lang="en-US" sz="1800" b="0" i="0" u="none" strike="noStrike" dirty="0">
                          <a:solidFill>
                            <a:srgbClr val="000000"/>
                          </a:solidFill>
                          <a:effectLst/>
                          <a:latin typeface="Times Roman" pitchFamily="2" charset="0"/>
                        </a:rPr>
                        <a:t>Located outside Senior Center</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4,330</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232</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5</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0.56</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4.44</a:t>
                      </a:r>
                    </a:p>
                  </a:txBody>
                  <a:tcPr marL="9525" marR="9525" marT="9525" marB="0" anchor="b">
                    <a:lnL>
                      <a:noFill/>
                    </a:lnL>
                    <a:lnR>
                      <a:noFill/>
                    </a:lnR>
                    <a:lnT>
                      <a:noFill/>
                    </a:lnT>
                    <a:lnB>
                      <a:noFill/>
                    </a:lnB>
                  </a:tcPr>
                </a:tc>
                <a:extLst>
                  <a:ext uri="{0D108BD9-81ED-4DB2-BD59-A6C34878D82A}">
                    <a16:rowId xmlns:a16="http://schemas.microsoft.com/office/drawing/2014/main" val="551749825"/>
                  </a:ext>
                </a:extLst>
              </a:tr>
              <a:tr h="365662">
                <a:tc>
                  <a:txBody>
                    <a:bodyPr/>
                    <a:lstStyle/>
                    <a:p>
                      <a:pPr algn="l" rtl="0" fontAlgn="b"/>
                      <a:r>
                        <a:rPr lang="en-US" sz="1800" b="0" i="0" u="none" strike="noStrike">
                          <a:solidFill>
                            <a:srgbClr val="000000"/>
                          </a:solidFill>
                          <a:effectLst/>
                          <a:latin typeface="Times Roman" pitchFamily="2" charset="0"/>
                        </a:rPr>
                        <a:t>Located in Community Building</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4,565</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3,037</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5.27</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7.32</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2.05</a:t>
                      </a:r>
                    </a:p>
                  </a:txBody>
                  <a:tcPr marL="9525" marR="9525" marT="9525" marB="0" anchor="b">
                    <a:lnL>
                      <a:noFill/>
                    </a:lnL>
                    <a:lnR>
                      <a:noFill/>
                    </a:lnR>
                    <a:lnT>
                      <a:noFill/>
                    </a:lnT>
                    <a:lnB>
                      <a:noFill/>
                    </a:lnB>
                  </a:tcPr>
                </a:tc>
                <a:extLst>
                  <a:ext uri="{0D108BD9-81ED-4DB2-BD59-A6C34878D82A}">
                    <a16:rowId xmlns:a16="http://schemas.microsoft.com/office/drawing/2014/main" val="1000899524"/>
                  </a:ext>
                </a:extLst>
              </a:tr>
              <a:tr h="365662">
                <a:tc>
                  <a:txBody>
                    <a:bodyPr/>
                    <a:lstStyle/>
                    <a:p>
                      <a:pPr algn="l" rtl="0" fontAlgn="b"/>
                      <a:r>
                        <a:rPr lang="en-US" sz="1800" b="0" i="0" u="none" strike="noStrike">
                          <a:solidFill>
                            <a:srgbClr val="000000"/>
                          </a:solidFill>
                          <a:effectLst/>
                          <a:latin typeface="Times Roman" pitchFamily="2" charset="0"/>
                        </a:rPr>
                        <a:t>Receives SNAP Benefits</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43,691</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21,443</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50.48</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51.69</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1.21</a:t>
                      </a:r>
                    </a:p>
                  </a:txBody>
                  <a:tcPr marL="9525" marR="9525" marT="9525" marB="0" anchor="b">
                    <a:lnL>
                      <a:noFill/>
                    </a:lnL>
                    <a:lnR>
                      <a:noFill/>
                    </a:lnR>
                    <a:lnT>
                      <a:noFill/>
                    </a:lnT>
                    <a:lnB>
                      <a:noFill/>
                    </a:lnB>
                  </a:tcPr>
                </a:tc>
                <a:extLst>
                  <a:ext uri="{0D108BD9-81ED-4DB2-BD59-A6C34878D82A}">
                    <a16:rowId xmlns:a16="http://schemas.microsoft.com/office/drawing/2014/main" val="4012041881"/>
                  </a:ext>
                </a:extLst>
              </a:tr>
              <a:tr h="365662">
                <a:tc>
                  <a:txBody>
                    <a:bodyPr/>
                    <a:lstStyle/>
                    <a:p>
                      <a:pPr algn="l" rtl="0" fontAlgn="b"/>
                      <a:r>
                        <a:rPr lang="en-US" sz="1800" b="0" i="0" u="none" strike="noStrike">
                          <a:solidFill>
                            <a:srgbClr val="000000"/>
                          </a:solidFill>
                          <a:effectLst/>
                          <a:latin typeface="Times Roman" pitchFamily="2" charset="0"/>
                        </a:rPr>
                        <a:t>Female Household Head</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57,323</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27,859</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66.24</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67.15</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0.91</a:t>
                      </a:r>
                    </a:p>
                  </a:txBody>
                  <a:tcPr marL="9525" marR="9525" marT="9525" marB="0" anchor="b">
                    <a:lnL>
                      <a:noFill/>
                    </a:lnL>
                    <a:lnR>
                      <a:noFill/>
                    </a:lnR>
                    <a:lnT>
                      <a:noFill/>
                    </a:lnT>
                    <a:lnB>
                      <a:noFill/>
                    </a:lnB>
                  </a:tcPr>
                </a:tc>
                <a:extLst>
                  <a:ext uri="{0D108BD9-81ED-4DB2-BD59-A6C34878D82A}">
                    <a16:rowId xmlns:a16="http://schemas.microsoft.com/office/drawing/2014/main" val="3680130938"/>
                  </a:ext>
                </a:extLst>
              </a:tr>
              <a:tr h="365662">
                <a:tc>
                  <a:txBody>
                    <a:bodyPr/>
                    <a:lstStyle/>
                    <a:p>
                      <a:pPr algn="l" rtl="0" fontAlgn="b"/>
                      <a:r>
                        <a:rPr lang="en-US" sz="1800" b="0" i="0" u="none" strike="noStrike">
                          <a:solidFill>
                            <a:srgbClr val="000000"/>
                          </a:solidFill>
                          <a:effectLst/>
                          <a:latin typeface="Times Roman" pitchFamily="2" charset="0"/>
                        </a:rPr>
                        <a:t>Prepacked Food</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36</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54</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0.04</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0.13</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0.09</a:t>
                      </a:r>
                    </a:p>
                  </a:txBody>
                  <a:tcPr marL="9525" marR="9525" marT="9525" marB="0" anchor="b">
                    <a:lnL>
                      <a:noFill/>
                    </a:lnL>
                    <a:lnR>
                      <a:noFill/>
                    </a:lnR>
                    <a:lnT>
                      <a:noFill/>
                    </a:lnT>
                    <a:lnB>
                      <a:noFill/>
                    </a:lnB>
                  </a:tcPr>
                </a:tc>
                <a:extLst>
                  <a:ext uri="{0D108BD9-81ED-4DB2-BD59-A6C34878D82A}">
                    <a16:rowId xmlns:a16="http://schemas.microsoft.com/office/drawing/2014/main" val="3567677972"/>
                  </a:ext>
                </a:extLst>
              </a:tr>
              <a:tr h="365662">
                <a:tc>
                  <a:txBody>
                    <a:bodyPr/>
                    <a:lstStyle/>
                    <a:p>
                      <a:pPr algn="l" rtl="0" fontAlgn="b"/>
                      <a:r>
                        <a:rPr lang="en-US" sz="1800" b="0" i="0" u="none" strike="noStrike">
                          <a:solidFill>
                            <a:srgbClr val="000000"/>
                          </a:solidFill>
                          <a:effectLst/>
                          <a:latin typeface="Times Roman" pitchFamily="2" charset="0"/>
                        </a:rPr>
                        <a:t>Male Household Head</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27,009</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12,915</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31.21</a:t>
                      </a:r>
                    </a:p>
                  </a:txBody>
                  <a:tcPr marL="9525" marR="9525" marT="9525" marB="0" anchor="b">
                    <a:lnL>
                      <a:noFill/>
                    </a:lnL>
                    <a:lnR>
                      <a:noFill/>
                    </a:lnR>
                    <a:lnT>
                      <a:noFill/>
                    </a:lnT>
                    <a:lnB>
                      <a:noFill/>
                    </a:lnB>
                  </a:tcPr>
                </a:tc>
                <a:tc>
                  <a:txBody>
                    <a:bodyPr/>
                    <a:lstStyle/>
                    <a:p>
                      <a:pPr algn="l" rtl="0" fontAlgn="b"/>
                      <a:r>
                        <a:rPr lang="en-US" sz="1800" b="0" i="0" u="none" strike="noStrike">
                          <a:solidFill>
                            <a:srgbClr val="000000"/>
                          </a:solidFill>
                          <a:effectLst/>
                          <a:latin typeface="Times Roman" pitchFamily="2" charset="0"/>
                        </a:rPr>
                        <a:t>31.13</a:t>
                      </a:r>
                    </a:p>
                  </a:txBody>
                  <a:tcPr marL="9525" marR="9525" marT="9525" marB="0" anchor="b">
                    <a:lnL>
                      <a:noFill/>
                    </a:lnL>
                    <a:lnR>
                      <a:noFill/>
                    </a:lnR>
                    <a:lnT>
                      <a:noFill/>
                    </a:lnT>
                    <a:lnB>
                      <a:noFill/>
                    </a:lnB>
                  </a:tcPr>
                </a:tc>
                <a:tc>
                  <a:txBody>
                    <a:bodyPr/>
                    <a:lstStyle/>
                    <a:p>
                      <a:pPr algn="l" rtl="0" fontAlgn="b"/>
                      <a:r>
                        <a:rPr lang="en-US" sz="1800" b="0" i="0" u="none" strike="noStrike" dirty="0">
                          <a:solidFill>
                            <a:srgbClr val="000000"/>
                          </a:solidFill>
                          <a:effectLst/>
                          <a:latin typeface="Times Roman" pitchFamily="2" charset="0"/>
                        </a:rPr>
                        <a:t>0.08</a:t>
                      </a:r>
                    </a:p>
                  </a:txBody>
                  <a:tcPr marL="9525" marR="9525" marT="9525" marB="0" anchor="b">
                    <a:lnL>
                      <a:noFill/>
                    </a:lnL>
                    <a:lnR>
                      <a:noFill/>
                    </a:lnR>
                    <a:lnT>
                      <a:noFill/>
                    </a:lnT>
                    <a:lnB>
                      <a:noFill/>
                    </a:lnB>
                  </a:tcPr>
                </a:tc>
                <a:extLst>
                  <a:ext uri="{0D108BD9-81ED-4DB2-BD59-A6C34878D82A}">
                    <a16:rowId xmlns:a16="http://schemas.microsoft.com/office/drawing/2014/main" val="1314645477"/>
                  </a:ext>
                </a:extLst>
              </a:tr>
            </a:tbl>
          </a:graphicData>
        </a:graphic>
      </p:graphicFrame>
      <p:graphicFrame>
        <p:nvGraphicFramePr>
          <p:cNvPr id="45" name="Table 44">
            <a:extLst>
              <a:ext uri="{FF2B5EF4-FFF2-40B4-BE49-F238E27FC236}">
                <a16:creationId xmlns:a16="http://schemas.microsoft.com/office/drawing/2014/main" id="{67B1D339-8F17-0E84-42C8-DAE273188A73}"/>
              </a:ext>
            </a:extLst>
          </p:cNvPr>
          <p:cNvGraphicFramePr>
            <a:graphicFrameLocks noGrp="1"/>
          </p:cNvGraphicFramePr>
          <p:nvPr>
            <p:extLst>
              <p:ext uri="{D42A27DB-BD31-4B8C-83A1-F6EECF244321}">
                <p14:modId xmlns:p14="http://schemas.microsoft.com/office/powerpoint/2010/main" val="4039151868"/>
              </p:ext>
            </p:extLst>
          </p:nvPr>
        </p:nvGraphicFramePr>
        <p:xfrm>
          <a:off x="15415293" y="21053577"/>
          <a:ext cx="12684148" cy="2486025"/>
        </p:xfrm>
        <a:graphic>
          <a:graphicData uri="http://schemas.openxmlformats.org/drawingml/2006/table">
            <a:tbl>
              <a:tblPr/>
              <a:tblGrid>
                <a:gridCol w="4064398">
                  <a:extLst>
                    <a:ext uri="{9D8B030D-6E8A-4147-A177-3AD203B41FA5}">
                      <a16:colId xmlns:a16="http://schemas.microsoft.com/office/drawing/2014/main" val="1849268887"/>
                    </a:ext>
                  </a:extLst>
                </a:gridCol>
                <a:gridCol w="1436625">
                  <a:extLst>
                    <a:ext uri="{9D8B030D-6E8A-4147-A177-3AD203B41FA5}">
                      <a16:colId xmlns:a16="http://schemas.microsoft.com/office/drawing/2014/main" val="2176860807"/>
                    </a:ext>
                  </a:extLst>
                </a:gridCol>
                <a:gridCol w="1436625">
                  <a:extLst>
                    <a:ext uri="{9D8B030D-6E8A-4147-A177-3AD203B41FA5}">
                      <a16:colId xmlns:a16="http://schemas.microsoft.com/office/drawing/2014/main" val="2110472808"/>
                    </a:ext>
                  </a:extLst>
                </a:gridCol>
                <a:gridCol w="1436625">
                  <a:extLst>
                    <a:ext uri="{9D8B030D-6E8A-4147-A177-3AD203B41FA5}">
                      <a16:colId xmlns:a16="http://schemas.microsoft.com/office/drawing/2014/main" val="2862476468"/>
                    </a:ext>
                  </a:extLst>
                </a:gridCol>
                <a:gridCol w="1436625">
                  <a:extLst>
                    <a:ext uri="{9D8B030D-6E8A-4147-A177-3AD203B41FA5}">
                      <a16:colId xmlns:a16="http://schemas.microsoft.com/office/drawing/2014/main" val="1262025338"/>
                    </a:ext>
                  </a:extLst>
                </a:gridCol>
                <a:gridCol w="1436625">
                  <a:extLst>
                    <a:ext uri="{9D8B030D-6E8A-4147-A177-3AD203B41FA5}">
                      <a16:colId xmlns:a16="http://schemas.microsoft.com/office/drawing/2014/main" val="1819638656"/>
                    </a:ext>
                  </a:extLst>
                </a:gridCol>
                <a:gridCol w="1436625">
                  <a:extLst>
                    <a:ext uri="{9D8B030D-6E8A-4147-A177-3AD203B41FA5}">
                      <a16:colId xmlns:a16="http://schemas.microsoft.com/office/drawing/2014/main" val="1861581554"/>
                    </a:ext>
                  </a:extLst>
                </a:gridCol>
              </a:tblGrid>
              <a:tr h="228600">
                <a:tc>
                  <a:txBody>
                    <a:bodyPr/>
                    <a:lstStyle/>
                    <a:p>
                      <a:pPr algn="l" fontAlgn="b"/>
                      <a:r>
                        <a:rPr lang="en-US" sz="2000" b="0" i="0" u="none" strike="noStrike" dirty="0">
                          <a:solidFill>
                            <a:srgbClr val="000000"/>
                          </a:solidFill>
                          <a:effectLst/>
                          <a:latin typeface="Times Roman" pitchFamily="2" charset="0"/>
                        </a:rPr>
                        <a:t>Pantry Name</a:t>
                      </a:r>
                    </a:p>
                  </a:txBody>
                  <a:tcPr marL="9525" marR="9525" marT="9525"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Times Roman" pitchFamily="2" charset="0"/>
                        </a:rPr>
                        <a:t>Urban or Rural</a:t>
                      </a:r>
                    </a:p>
                  </a:txBody>
                  <a:tcPr marL="9525" marR="9525" marT="9525"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Times Roman" pitchFamily="2" charset="0"/>
                        </a:rPr>
                        <a:t>Town</a:t>
                      </a:r>
                    </a:p>
                  </a:txBody>
                  <a:tcPr marL="9525" marR="9525" marT="9525"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Times Roman" pitchFamily="2" charset="0"/>
                        </a:rPr>
                        <a:t>County</a:t>
                      </a:r>
                    </a:p>
                  </a:txBody>
                  <a:tcPr marL="9525" marR="9525" marT="9525"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Times Roman" pitchFamily="2" charset="0"/>
                        </a:rPr>
                        <a:t>Non-proximate Visits</a:t>
                      </a:r>
                    </a:p>
                  </a:txBody>
                  <a:tcPr marL="9525" marR="9525" marT="9525"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Times Roman" pitchFamily="2" charset="0"/>
                        </a:rPr>
                        <a:t>Total Visits</a:t>
                      </a:r>
                    </a:p>
                  </a:txBody>
                  <a:tcPr marL="9525" marR="9525" marT="9525"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Times Roman" pitchFamily="2" charset="0"/>
                        </a:rPr>
                        <a:t>Percent (%)</a:t>
                      </a:r>
                    </a:p>
                  </a:txBody>
                  <a:tcPr marL="9525" marR="9525" marT="9525" marB="0">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97393349"/>
                  </a:ext>
                </a:extLst>
              </a:tr>
              <a:tr h="215900">
                <a:tc>
                  <a:txBody>
                    <a:bodyPr/>
                    <a:lstStyle/>
                    <a:p>
                      <a:pPr algn="l" fontAlgn="b"/>
                      <a:r>
                        <a:rPr lang="en-US" sz="2000" b="1" i="0" u="none" strike="noStrike">
                          <a:solidFill>
                            <a:srgbClr val="000000"/>
                          </a:solidFill>
                          <a:effectLst/>
                          <a:latin typeface="Times Roman" pitchFamily="2" charset="0"/>
                        </a:rPr>
                        <a:t>Corning Community Food Pantry</a:t>
                      </a:r>
                    </a:p>
                  </a:txBody>
                  <a:tcPr marL="9525" marR="9525" marT="9525" marB="0" anchor="b">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2000" b="0" i="0" u="none" strike="noStrike" dirty="0">
                          <a:solidFill>
                            <a:srgbClr val="000000"/>
                          </a:solidFill>
                          <a:effectLst/>
                          <a:latin typeface="Times Roman" pitchFamily="2" charset="0"/>
                        </a:rPr>
                        <a:t>Urban</a:t>
                      </a:r>
                    </a:p>
                  </a:txBody>
                  <a:tcPr marL="9525" marR="9525" marT="9525"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2000" b="0" i="0" u="none" strike="noStrike" dirty="0">
                          <a:solidFill>
                            <a:srgbClr val="000000"/>
                          </a:solidFill>
                          <a:effectLst/>
                          <a:latin typeface="Times Roman" pitchFamily="2" charset="0"/>
                        </a:rPr>
                        <a:t>Corning</a:t>
                      </a:r>
                    </a:p>
                  </a:txBody>
                  <a:tcPr marL="9525" marR="9525" marT="9525"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2000" b="0" i="0" u="none" strike="noStrike" dirty="0">
                          <a:solidFill>
                            <a:srgbClr val="000000"/>
                          </a:solidFill>
                          <a:effectLst/>
                          <a:latin typeface="Times Roman" pitchFamily="2" charset="0"/>
                        </a:rPr>
                        <a:t>Steuben</a:t>
                      </a:r>
                    </a:p>
                  </a:txBody>
                  <a:tcPr marL="9525" marR="9525" marT="9525"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2000" b="0" i="0" u="none" strike="noStrike" dirty="0">
                          <a:solidFill>
                            <a:srgbClr val="000000"/>
                          </a:solidFill>
                          <a:effectLst/>
                          <a:latin typeface="Times Roman" pitchFamily="2" charset="0"/>
                        </a:rPr>
                        <a:t>10,123</a:t>
                      </a:r>
                    </a:p>
                  </a:txBody>
                  <a:tcPr marL="9525" marR="9525" marT="9525"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2000" b="0" i="0" u="none" strike="noStrike" dirty="0">
                          <a:solidFill>
                            <a:srgbClr val="000000"/>
                          </a:solidFill>
                          <a:effectLst/>
                          <a:latin typeface="Times Roman" pitchFamily="2" charset="0"/>
                        </a:rPr>
                        <a:t>12,790</a:t>
                      </a:r>
                    </a:p>
                  </a:txBody>
                  <a:tcPr marL="9525" marR="9525" marT="9525" marB="0">
                    <a:lnL>
                      <a:noFill/>
                    </a:lnL>
                    <a:lnR>
                      <a:noFill/>
                    </a:lnR>
                    <a:lnT w="19050" cap="flat" cmpd="sng" algn="ctr">
                      <a:solidFill>
                        <a:srgbClr val="000000"/>
                      </a:solidFill>
                      <a:prstDash val="solid"/>
                      <a:round/>
                      <a:headEnd type="none" w="med" len="med"/>
                      <a:tailEnd type="none" w="med" len="med"/>
                    </a:lnT>
                    <a:lnB>
                      <a:noFill/>
                    </a:lnB>
                  </a:tcPr>
                </a:tc>
                <a:tc>
                  <a:txBody>
                    <a:bodyPr/>
                    <a:lstStyle/>
                    <a:p>
                      <a:pPr algn="l" fontAlgn="b"/>
                      <a:r>
                        <a:rPr lang="en-US" sz="2000" b="0" i="0" u="none" strike="noStrike" dirty="0">
                          <a:solidFill>
                            <a:srgbClr val="000000"/>
                          </a:solidFill>
                          <a:effectLst/>
                          <a:latin typeface="Times Roman" pitchFamily="2" charset="0"/>
                        </a:rPr>
                        <a:t>79</a:t>
                      </a:r>
                    </a:p>
                  </a:txBody>
                  <a:tcPr marL="9525" marR="9525" marT="9525" marB="0">
                    <a:lnL>
                      <a:noFill/>
                    </a:lnL>
                    <a:lnR>
                      <a:noFill/>
                    </a:lnR>
                    <a:lnT w="190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4170832162"/>
                  </a:ext>
                </a:extLst>
              </a:tr>
              <a:tr h="203200">
                <a:tc>
                  <a:txBody>
                    <a:bodyPr/>
                    <a:lstStyle/>
                    <a:p>
                      <a:pPr algn="l" fontAlgn="b"/>
                      <a:r>
                        <a:rPr lang="en-US" sz="2000" b="1" i="0" u="none" strike="noStrike">
                          <a:solidFill>
                            <a:srgbClr val="000000"/>
                          </a:solidFill>
                          <a:effectLst/>
                          <a:latin typeface="Times Roman" pitchFamily="2" charset="0"/>
                        </a:rPr>
                        <a:t>Oakwood UMC Food Pantry</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Times Roman" pitchFamily="2" charset="0"/>
                        </a:rPr>
                        <a:t>Urban</a:t>
                      </a:r>
                    </a:p>
                  </a:txBody>
                  <a:tcPr marL="9525" marR="9525" marT="9525" marB="0">
                    <a:lnL>
                      <a:noFill/>
                    </a:lnL>
                    <a:lnR>
                      <a:noFill/>
                    </a:lnR>
                    <a:lnT>
                      <a:noFill/>
                    </a:lnT>
                    <a:lnB>
                      <a:noFill/>
                    </a:lnB>
                  </a:tcPr>
                </a:tc>
                <a:tc>
                  <a:txBody>
                    <a:bodyPr/>
                    <a:lstStyle/>
                    <a:p>
                      <a:pPr algn="l" fontAlgn="b"/>
                      <a:r>
                        <a:rPr lang="en-US" sz="2000" b="0" i="0" u="none" strike="noStrike" dirty="0">
                          <a:solidFill>
                            <a:srgbClr val="000000"/>
                          </a:solidFill>
                          <a:effectLst/>
                          <a:latin typeface="Times Roman" pitchFamily="2" charset="0"/>
                        </a:rPr>
                        <a:t>Elmira</a:t>
                      </a:r>
                    </a:p>
                  </a:txBody>
                  <a:tcPr marL="9525" marR="9525" marT="9525" marB="0">
                    <a:lnL>
                      <a:noFill/>
                    </a:lnL>
                    <a:lnR>
                      <a:noFill/>
                    </a:lnR>
                    <a:lnT>
                      <a:noFill/>
                    </a:lnT>
                    <a:lnB>
                      <a:noFill/>
                    </a:lnB>
                  </a:tcPr>
                </a:tc>
                <a:tc>
                  <a:txBody>
                    <a:bodyPr/>
                    <a:lstStyle/>
                    <a:p>
                      <a:pPr algn="l" fontAlgn="b"/>
                      <a:r>
                        <a:rPr lang="en-US" sz="2000" b="0" i="0" u="none" strike="noStrike" dirty="0">
                          <a:solidFill>
                            <a:srgbClr val="000000"/>
                          </a:solidFill>
                          <a:effectLst/>
                          <a:latin typeface="Times Roman" pitchFamily="2" charset="0"/>
                        </a:rPr>
                        <a:t>Chemung</a:t>
                      </a:r>
                    </a:p>
                  </a:txBody>
                  <a:tcPr marL="9525" marR="9525" marT="9525" marB="0">
                    <a:lnL>
                      <a:noFill/>
                    </a:lnL>
                    <a:lnR>
                      <a:noFill/>
                    </a:lnR>
                    <a:lnT>
                      <a:noFill/>
                    </a:lnT>
                    <a:lnB>
                      <a:noFill/>
                    </a:lnB>
                  </a:tcPr>
                </a:tc>
                <a:tc>
                  <a:txBody>
                    <a:bodyPr/>
                    <a:lstStyle/>
                    <a:p>
                      <a:pPr algn="l" fontAlgn="b"/>
                      <a:r>
                        <a:rPr lang="en-US" sz="2000" b="0" i="0" u="none" strike="noStrike" dirty="0">
                          <a:solidFill>
                            <a:srgbClr val="000000"/>
                          </a:solidFill>
                          <a:effectLst/>
                          <a:latin typeface="Times Roman" pitchFamily="2" charset="0"/>
                        </a:rPr>
                        <a:t>2,302</a:t>
                      </a:r>
                    </a:p>
                  </a:txBody>
                  <a:tcPr marL="9525" marR="9525" marT="9525" marB="0">
                    <a:lnL>
                      <a:noFill/>
                    </a:lnL>
                    <a:lnR>
                      <a:noFill/>
                    </a:lnR>
                    <a:lnT>
                      <a:noFill/>
                    </a:lnT>
                    <a:lnB>
                      <a:noFill/>
                    </a:lnB>
                  </a:tcPr>
                </a:tc>
                <a:tc>
                  <a:txBody>
                    <a:bodyPr/>
                    <a:lstStyle/>
                    <a:p>
                      <a:pPr algn="l" fontAlgn="b"/>
                      <a:r>
                        <a:rPr lang="en-US" sz="2000" b="0" i="0" u="none" strike="noStrike" dirty="0">
                          <a:solidFill>
                            <a:srgbClr val="000000"/>
                          </a:solidFill>
                          <a:effectLst/>
                          <a:latin typeface="Times Roman" pitchFamily="2" charset="0"/>
                        </a:rPr>
                        <a:t>3,427</a:t>
                      </a:r>
                    </a:p>
                  </a:txBody>
                  <a:tcPr marL="9525" marR="9525" marT="9525" marB="0">
                    <a:lnL>
                      <a:noFill/>
                    </a:lnL>
                    <a:lnR>
                      <a:noFill/>
                    </a:lnR>
                    <a:lnT>
                      <a:noFill/>
                    </a:lnT>
                    <a:lnB>
                      <a:noFill/>
                    </a:lnB>
                  </a:tcPr>
                </a:tc>
                <a:tc>
                  <a:txBody>
                    <a:bodyPr/>
                    <a:lstStyle/>
                    <a:p>
                      <a:pPr algn="l" fontAlgn="b"/>
                      <a:r>
                        <a:rPr lang="en-US" sz="2000" b="0" i="0" u="none" strike="noStrike" dirty="0">
                          <a:solidFill>
                            <a:srgbClr val="000000"/>
                          </a:solidFill>
                          <a:effectLst/>
                          <a:latin typeface="Times Roman" pitchFamily="2" charset="0"/>
                        </a:rPr>
                        <a:t>67</a:t>
                      </a:r>
                    </a:p>
                  </a:txBody>
                  <a:tcPr marL="9525" marR="9525" marT="9525" marB="0">
                    <a:lnL>
                      <a:noFill/>
                    </a:lnL>
                    <a:lnR>
                      <a:noFill/>
                    </a:lnR>
                    <a:lnT>
                      <a:noFill/>
                    </a:lnT>
                    <a:lnB>
                      <a:noFill/>
                    </a:lnB>
                  </a:tcPr>
                </a:tc>
                <a:extLst>
                  <a:ext uri="{0D108BD9-81ED-4DB2-BD59-A6C34878D82A}">
                    <a16:rowId xmlns:a16="http://schemas.microsoft.com/office/drawing/2014/main" val="2421045535"/>
                  </a:ext>
                </a:extLst>
              </a:tr>
              <a:tr h="203200">
                <a:tc>
                  <a:txBody>
                    <a:bodyPr/>
                    <a:lstStyle/>
                    <a:p>
                      <a:pPr algn="l" fontAlgn="b"/>
                      <a:r>
                        <a:rPr lang="en-US" sz="2000" b="1" i="0" u="none" strike="noStrike">
                          <a:solidFill>
                            <a:srgbClr val="000000"/>
                          </a:solidFill>
                          <a:effectLst/>
                          <a:latin typeface="Times Roman" pitchFamily="2" charset="0"/>
                        </a:rPr>
                        <a:t>Grace Lee Wesleyan Food Pantry</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Times Roman" pitchFamily="2" charset="0"/>
                        </a:rPr>
                        <a:t>Rural</a:t>
                      </a:r>
                    </a:p>
                  </a:txBody>
                  <a:tcPr marL="9525" marR="9525" marT="9525" marB="0">
                    <a:lnL>
                      <a:noFill/>
                    </a:lnL>
                    <a:lnR>
                      <a:noFill/>
                    </a:lnR>
                    <a:lnT>
                      <a:noFill/>
                    </a:lnT>
                    <a:lnB>
                      <a:noFill/>
                    </a:lnB>
                  </a:tcPr>
                </a:tc>
                <a:tc>
                  <a:txBody>
                    <a:bodyPr/>
                    <a:lstStyle/>
                    <a:p>
                      <a:pPr algn="l" fontAlgn="b"/>
                      <a:r>
                        <a:rPr lang="en-US" sz="2000" b="0" i="0" u="none" strike="noStrike" dirty="0">
                          <a:solidFill>
                            <a:srgbClr val="000000"/>
                          </a:solidFill>
                          <a:effectLst/>
                          <a:latin typeface="Times Roman" pitchFamily="2" charset="0"/>
                        </a:rPr>
                        <a:t>Beaver Dam</a:t>
                      </a:r>
                    </a:p>
                  </a:txBody>
                  <a:tcPr marL="9525" marR="9525" marT="9525" marB="0">
                    <a:lnL>
                      <a:noFill/>
                    </a:lnL>
                    <a:lnR>
                      <a:noFill/>
                    </a:lnR>
                    <a:lnT>
                      <a:noFill/>
                    </a:lnT>
                    <a:lnB>
                      <a:noFill/>
                    </a:lnB>
                  </a:tcPr>
                </a:tc>
                <a:tc>
                  <a:txBody>
                    <a:bodyPr/>
                    <a:lstStyle/>
                    <a:p>
                      <a:pPr algn="l" fontAlgn="b"/>
                      <a:r>
                        <a:rPr lang="en-US" sz="2000" b="0" i="0" u="none" strike="noStrike" dirty="0">
                          <a:solidFill>
                            <a:srgbClr val="000000"/>
                          </a:solidFill>
                          <a:effectLst/>
                          <a:latin typeface="Times Roman" pitchFamily="2" charset="0"/>
                        </a:rPr>
                        <a:t>Chemung</a:t>
                      </a:r>
                    </a:p>
                  </a:txBody>
                  <a:tcPr marL="9525" marR="9525" marT="9525" marB="0">
                    <a:lnL>
                      <a:noFill/>
                    </a:lnL>
                    <a:lnR>
                      <a:noFill/>
                    </a:lnR>
                    <a:lnT>
                      <a:noFill/>
                    </a:lnT>
                    <a:lnB>
                      <a:noFill/>
                    </a:lnB>
                  </a:tcPr>
                </a:tc>
                <a:tc>
                  <a:txBody>
                    <a:bodyPr/>
                    <a:lstStyle/>
                    <a:p>
                      <a:pPr algn="l" fontAlgn="b"/>
                      <a:r>
                        <a:rPr lang="en-US" sz="2000" b="0" i="0" u="none" strike="noStrike">
                          <a:solidFill>
                            <a:srgbClr val="000000"/>
                          </a:solidFill>
                          <a:effectLst/>
                          <a:latin typeface="Times Roman" pitchFamily="2" charset="0"/>
                        </a:rPr>
                        <a:t>884</a:t>
                      </a:r>
                    </a:p>
                  </a:txBody>
                  <a:tcPr marL="9525" marR="9525" marT="9525" marB="0">
                    <a:lnL>
                      <a:noFill/>
                    </a:lnL>
                    <a:lnR>
                      <a:noFill/>
                    </a:lnR>
                    <a:lnT>
                      <a:noFill/>
                    </a:lnT>
                    <a:lnB>
                      <a:noFill/>
                    </a:lnB>
                  </a:tcPr>
                </a:tc>
                <a:tc>
                  <a:txBody>
                    <a:bodyPr/>
                    <a:lstStyle/>
                    <a:p>
                      <a:pPr algn="l" fontAlgn="b"/>
                      <a:r>
                        <a:rPr lang="en-US" sz="2000" b="0" i="0" u="none" strike="noStrike" dirty="0">
                          <a:solidFill>
                            <a:srgbClr val="000000"/>
                          </a:solidFill>
                          <a:effectLst/>
                          <a:latin typeface="Times Roman" pitchFamily="2" charset="0"/>
                        </a:rPr>
                        <a:t>2198</a:t>
                      </a:r>
                    </a:p>
                  </a:txBody>
                  <a:tcPr marL="9525" marR="9525" marT="9525" marB="0">
                    <a:lnL>
                      <a:noFill/>
                    </a:lnL>
                    <a:lnR>
                      <a:noFill/>
                    </a:lnR>
                    <a:lnT>
                      <a:noFill/>
                    </a:lnT>
                    <a:lnB>
                      <a:noFill/>
                    </a:lnB>
                  </a:tcPr>
                </a:tc>
                <a:tc>
                  <a:txBody>
                    <a:bodyPr/>
                    <a:lstStyle/>
                    <a:p>
                      <a:pPr algn="l" fontAlgn="b"/>
                      <a:r>
                        <a:rPr lang="en-US" sz="2000" b="0" i="0" u="none" strike="noStrike" dirty="0">
                          <a:solidFill>
                            <a:srgbClr val="000000"/>
                          </a:solidFill>
                          <a:effectLst/>
                          <a:latin typeface="Times Roman" pitchFamily="2" charset="0"/>
                        </a:rPr>
                        <a:t>40</a:t>
                      </a:r>
                    </a:p>
                  </a:txBody>
                  <a:tcPr marL="9525" marR="9525" marT="9525" marB="0">
                    <a:lnL>
                      <a:noFill/>
                    </a:lnL>
                    <a:lnR>
                      <a:noFill/>
                    </a:lnR>
                    <a:lnT>
                      <a:noFill/>
                    </a:lnT>
                    <a:lnB>
                      <a:noFill/>
                    </a:lnB>
                  </a:tcPr>
                </a:tc>
                <a:extLst>
                  <a:ext uri="{0D108BD9-81ED-4DB2-BD59-A6C34878D82A}">
                    <a16:rowId xmlns:a16="http://schemas.microsoft.com/office/drawing/2014/main" val="2774313956"/>
                  </a:ext>
                </a:extLst>
              </a:tr>
              <a:tr h="203200">
                <a:tc>
                  <a:txBody>
                    <a:bodyPr/>
                    <a:lstStyle/>
                    <a:p>
                      <a:pPr algn="l" fontAlgn="b"/>
                      <a:r>
                        <a:rPr lang="en-US" sz="2000" b="1" i="0" u="none" strike="noStrike">
                          <a:solidFill>
                            <a:srgbClr val="000000"/>
                          </a:solidFill>
                          <a:effectLst/>
                          <a:latin typeface="Times Roman" pitchFamily="2" charset="0"/>
                        </a:rPr>
                        <a:t>North Presbyterian Church Food Pantry</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Times Roman" pitchFamily="2" charset="0"/>
                        </a:rPr>
                        <a:t>Urban</a:t>
                      </a:r>
                    </a:p>
                  </a:txBody>
                  <a:tcPr marL="9525" marR="9525" marT="9525" marB="0">
                    <a:lnL>
                      <a:noFill/>
                    </a:lnL>
                    <a:lnR>
                      <a:noFill/>
                    </a:lnR>
                    <a:lnT>
                      <a:noFill/>
                    </a:lnT>
                    <a:lnB>
                      <a:noFill/>
                    </a:lnB>
                  </a:tcPr>
                </a:tc>
                <a:tc>
                  <a:txBody>
                    <a:bodyPr/>
                    <a:lstStyle/>
                    <a:p>
                      <a:pPr algn="l" fontAlgn="b"/>
                      <a:r>
                        <a:rPr lang="en-US" sz="2000" b="0" i="0" u="none" strike="noStrike" dirty="0">
                          <a:solidFill>
                            <a:srgbClr val="000000"/>
                          </a:solidFill>
                          <a:effectLst/>
                          <a:latin typeface="Times Roman" pitchFamily="2" charset="0"/>
                        </a:rPr>
                        <a:t>Elmira</a:t>
                      </a:r>
                    </a:p>
                  </a:txBody>
                  <a:tcPr marL="9525" marR="9525" marT="9525" marB="0">
                    <a:lnL>
                      <a:noFill/>
                    </a:lnL>
                    <a:lnR>
                      <a:noFill/>
                    </a:lnR>
                    <a:lnT>
                      <a:noFill/>
                    </a:lnT>
                    <a:lnB>
                      <a:noFill/>
                    </a:lnB>
                  </a:tcPr>
                </a:tc>
                <a:tc>
                  <a:txBody>
                    <a:bodyPr/>
                    <a:lstStyle/>
                    <a:p>
                      <a:pPr algn="l" fontAlgn="b"/>
                      <a:r>
                        <a:rPr lang="en-US" sz="2000" b="0" i="0" u="none" strike="noStrike" dirty="0">
                          <a:solidFill>
                            <a:srgbClr val="000000"/>
                          </a:solidFill>
                          <a:effectLst/>
                          <a:latin typeface="Times Roman" pitchFamily="2" charset="0"/>
                        </a:rPr>
                        <a:t>Chemung</a:t>
                      </a:r>
                    </a:p>
                  </a:txBody>
                  <a:tcPr marL="9525" marR="9525" marT="9525" marB="0">
                    <a:lnL>
                      <a:noFill/>
                    </a:lnL>
                    <a:lnR>
                      <a:noFill/>
                    </a:lnR>
                    <a:lnT>
                      <a:noFill/>
                    </a:lnT>
                    <a:lnB>
                      <a:noFill/>
                    </a:lnB>
                  </a:tcPr>
                </a:tc>
                <a:tc>
                  <a:txBody>
                    <a:bodyPr/>
                    <a:lstStyle/>
                    <a:p>
                      <a:pPr algn="l" fontAlgn="b"/>
                      <a:r>
                        <a:rPr lang="en-US" sz="2000" b="0" i="0" u="none" strike="noStrike" dirty="0">
                          <a:solidFill>
                            <a:srgbClr val="000000"/>
                          </a:solidFill>
                          <a:effectLst/>
                          <a:latin typeface="Times Roman" pitchFamily="2" charset="0"/>
                        </a:rPr>
                        <a:t>784</a:t>
                      </a:r>
                    </a:p>
                  </a:txBody>
                  <a:tcPr marL="9525" marR="9525" marT="9525" marB="0">
                    <a:lnL>
                      <a:noFill/>
                    </a:lnL>
                    <a:lnR>
                      <a:noFill/>
                    </a:lnR>
                    <a:lnT>
                      <a:noFill/>
                    </a:lnT>
                    <a:lnB>
                      <a:noFill/>
                    </a:lnB>
                  </a:tcPr>
                </a:tc>
                <a:tc>
                  <a:txBody>
                    <a:bodyPr/>
                    <a:lstStyle/>
                    <a:p>
                      <a:pPr algn="l" fontAlgn="b"/>
                      <a:r>
                        <a:rPr lang="en-US" sz="2000" b="0" i="0" u="none" strike="noStrike" dirty="0">
                          <a:solidFill>
                            <a:srgbClr val="000000"/>
                          </a:solidFill>
                          <a:effectLst/>
                          <a:latin typeface="Times Roman" pitchFamily="2" charset="0"/>
                        </a:rPr>
                        <a:t>2310</a:t>
                      </a:r>
                    </a:p>
                  </a:txBody>
                  <a:tcPr marL="9525" marR="9525" marT="9525" marB="0">
                    <a:lnL>
                      <a:noFill/>
                    </a:lnL>
                    <a:lnR>
                      <a:noFill/>
                    </a:lnR>
                    <a:lnT>
                      <a:noFill/>
                    </a:lnT>
                    <a:lnB>
                      <a:noFill/>
                    </a:lnB>
                  </a:tcPr>
                </a:tc>
                <a:tc>
                  <a:txBody>
                    <a:bodyPr/>
                    <a:lstStyle/>
                    <a:p>
                      <a:pPr algn="l" fontAlgn="b"/>
                      <a:r>
                        <a:rPr lang="en-US" sz="2000" b="0" i="0" u="none" strike="noStrike" dirty="0">
                          <a:solidFill>
                            <a:srgbClr val="000000"/>
                          </a:solidFill>
                          <a:effectLst/>
                          <a:latin typeface="Times Roman" pitchFamily="2" charset="0"/>
                        </a:rPr>
                        <a:t>33 </a:t>
                      </a:r>
                    </a:p>
                  </a:txBody>
                  <a:tcPr marL="9525" marR="9525" marT="9525" marB="0">
                    <a:lnL>
                      <a:noFill/>
                    </a:lnL>
                    <a:lnR>
                      <a:noFill/>
                    </a:lnR>
                    <a:lnT>
                      <a:noFill/>
                    </a:lnT>
                    <a:lnB>
                      <a:noFill/>
                    </a:lnB>
                  </a:tcPr>
                </a:tc>
                <a:extLst>
                  <a:ext uri="{0D108BD9-81ED-4DB2-BD59-A6C34878D82A}">
                    <a16:rowId xmlns:a16="http://schemas.microsoft.com/office/drawing/2014/main" val="702795622"/>
                  </a:ext>
                </a:extLst>
              </a:tr>
            </a:tbl>
          </a:graphicData>
        </a:graphic>
      </p:graphicFrame>
      <p:graphicFrame>
        <p:nvGraphicFramePr>
          <p:cNvPr id="46" name="Table 45">
            <a:extLst>
              <a:ext uri="{FF2B5EF4-FFF2-40B4-BE49-F238E27FC236}">
                <a16:creationId xmlns:a16="http://schemas.microsoft.com/office/drawing/2014/main" id="{96E8B130-44EB-AECA-C5BF-232FAAC4B6A2}"/>
              </a:ext>
            </a:extLst>
          </p:cNvPr>
          <p:cNvGraphicFramePr>
            <a:graphicFrameLocks noGrp="1"/>
          </p:cNvGraphicFramePr>
          <p:nvPr>
            <p:extLst>
              <p:ext uri="{D42A27DB-BD31-4B8C-83A1-F6EECF244321}">
                <p14:modId xmlns:p14="http://schemas.microsoft.com/office/powerpoint/2010/main" val="3031356796"/>
              </p:ext>
            </p:extLst>
          </p:nvPr>
        </p:nvGraphicFramePr>
        <p:xfrm>
          <a:off x="17528335" y="14160590"/>
          <a:ext cx="3576020" cy="5029200"/>
        </p:xfrm>
        <a:graphic>
          <a:graphicData uri="http://schemas.openxmlformats.org/drawingml/2006/table">
            <a:tbl>
              <a:tblPr firstRow="1"/>
              <a:tblGrid>
                <a:gridCol w="3576020">
                  <a:extLst>
                    <a:ext uri="{9D8B030D-6E8A-4147-A177-3AD203B41FA5}">
                      <a16:colId xmlns:a16="http://schemas.microsoft.com/office/drawing/2014/main" val="1524406531"/>
                    </a:ext>
                  </a:extLst>
                </a:gridCol>
              </a:tblGrid>
              <a:tr h="241300">
                <a:tc>
                  <a:txBody>
                    <a:bodyPr/>
                    <a:lstStyle/>
                    <a:p>
                      <a:pPr algn="l" rtl="0" fontAlgn="b"/>
                      <a:r>
                        <a:rPr lang="en-US" sz="2000" b="1" i="0" u="none" strike="noStrike">
                          <a:solidFill>
                            <a:srgbClr val="000000"/>
                          </a:solidFill>
                          <a:effectLst/>
                          <a:latin typeface="Times Roman" pitchFamily="2" charset="0"/>
                        </a:rPr>
                        <a:t>Binary Variables</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29087069"/>
                  </a:ext>
                </a:extLst>
              </a:tr>
              <a:tr h="241300">
                <a:tc>
                  <a:txBody>
                    <a:bodyPr/>
                    <a:lstStyle/>
                    <a:p>
                      <a:pPr algn="l" rtl="0" fontAlgn="b"/>
                      <a:r>
                        <a:rPr lang="en-US" sz="2000" b="0" i="0" u="none" strike="noStrike">
                          <a:solidFill>
                            <a:srgbClr val="000000"/>
                          </a:solidFill>
                          <a:effectLst/>
                          <a:latin typeface="Times Roman" pitchFamily="2" charset="0"/>
                        </a:rPr>
                        <a:t>Male Household Head</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260631935"/>
                  </a:ext>
                </a:extLst>
              </a:tr>
              <a:tr h="228600">
                <a:tc>
                  <a:txBody>
                    <a:bodyPr/>
                    <a:lstStyle/>
                    <a:p>
                      <a:pPr algn="l" rtl="0" fontAlgn="b"/>
                      <a:r>
                        <a:rPr lang="en-US" sz="2000" b="0" i="0" u="none" strike="noStrike">
                          <a:solidFill>
                            <a:srgbClr val="000000"/>
                          </a:solidFill>
                          <a:effectLst/>
                          <a:latin typeface="Times Roman" pitchFamily="2" charset="0"/>
                        </a:rPr>
                        <a:t>Female Household Head</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111028793"/>
                  </a:ext>
                </a:extLst>
              </a:tr>
              <a:tr h="228600">
                <a:tc>
                  <a:txBody>
                    <a:bodyPr/>
                    <a:lstStyle/>
                    <a:p>
                      <a:pPr algn="l" rtl="0" fontAlgn="b"/>
                      <a:r>
                        <a:rPr lang="en-US" sz="2000" b="0" i="0" u="none" strike="noStrike" dirty="0">
                          <a:solidFill>
                            <a:srgbClr val="000000"/>
                          </a:solidFill>
                          <a:effectLst/>
                          <a:latin typeface="Times Roman" pitchFamily="2" charset="0"/>
                        </a:rPr>
                        <a:t>Receives SNAP Benefits</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937742592"/>
                  </a:ext>
                </a:extLst>
              </a:tr>
              <a:tr h="228600">
                <a:tc>
                  <a:txBody>
                    <a:bodyPr/>
                    <a:lstStyle/>
                    <a:p>
                      <a:pPr algn="l" rtl="0" fontAlgn="b"/>
                      <a:r>
                        <a:rPr lang="en-US" sz="2000" b="0" i="0" u="none" strike="noStrike" dirty="0">
                          <a:solidFill>
                            <a:srgbClr val="000000"/>
                          </a:solidFill>
                          <a:effectLst/>
                          <a:latin typeface="Times Roman" pitchFamily="2" charset="0"/>
                        </a:rPr>
                        <a:t>First Visit for Family</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126617358"/>
                  </a:ext>
                </a:extLst>
              </a:tr>
              <a:tr h="228600">
                <a:tc>
                  <a:txBody>
                    <a:bodyPr/>
                    <a:lstStyle/>
                    <a:p>
                      <a:pPr algn="l" rtl="0" fontAlgn="b"/>
                      <a:r>
                        <a:rPr lang="en-US" sz="2000" b="0" i="0" u="none" strike="noStrike">
                          <a:solidFill>
                            <a:srgbClr val="000000"/>
                          </a:solidFill>
                          <a:effectLst/>
                          <a:latin typeface="Times Roman" pitchFamily="2" charset="0"/>
                        </a:rPr>
                        <a:t>Urban Residence</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069736890"/>
                  </a:ext>
                </a:extLst>
              </a:tr>
              <a:tr h="228600">
                <a:tc>
                  <a:txBody>
                    <a:bodyPr/>
                    <a:lstStyle/>
                    <a:p>
                      <a:pPr algn="l" rtl="0" fontAlgn="b"/>
                      <a:r>
                        <a:rPr lang="en-US" sz="2000" b="0" i="0" u="none" strike="noStrike">
                          <a:solidFill>
                            <a:srgbClr val="000000"/>
                          </a:solidFill>
                          <a:effectLst/>
                          <a:latin typeface="Times Roman" pitchFamily="2" charset="0"/>
                        </a:rPr>
                        <a:t>Ability to Choose Food</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237987557"/>
                  </a:ext>
                </a:extLst>
              </a:tr>
              <a:tr h="228600">
                <a:tc>
                  <a:txBody>
                    <a:bodyPr/>
                    <a:lstStyle/>
                    <a:p>
                      <a:pPr algn="l" rtl="0" fontAlgn="b"/>
                      <a:r>
                        <a:rPr lang="en-US" sz="2000" b="0" i="0" u="none" strike="noStrike">
                          <a:solidFill>
                            <a:srgbClr val="000000"/>
                          </a:solidFill>
                          <a:effectLst/>
                          <a:latin typeface="Times Roman" pitchFamily="2" charset="0"/>
                        </a:rPr>
                        <a:t>Prepacked Food</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263208530"/>
                  </a:ext>
                </a:extLst>
              </a:tr>
              <a:tr h="228600">
                <a:tc>
                  <a:txBody>
                    <a:bodyPr/>
                    <a:lstStyle/>
                    <a:p>
                      <a:pPr algn="l" rtl="0" fontAlgn="b"/>
                      <a:r>
                        <a:rPr lang="en-US" sz="2000" b="0" i="0" u="none" strike="noStrike" dirty="0">
                          <a:solidFill>
                            <a:srgbClr val="000000"/>
                          </a:solidFill>
                          <a:effectLst/>
                          <a:latin typeface="Times Roman" pitchFamily="2" charset="0"/>
                        </a:rPr>
                        <a:t>Food for 3 days</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791685050"/>
                  </a:ext>
                </a:extLst>
              </a:tr>
              <a:tr h="228600">
                <a:tc>
                  <a:txBody>
                    <a:bodyPr/>
                    <a:lstStyle/>
                    <a:p>
                      <a:pPr algn="l" rtl="0" fontAlgn="b"/>
                      <a:r>
                        <a:rPr lang="en-US" sz="2000" b="0" i="0" u="none" strike="noStrike">
                          <a:solidFill>
                            <a:srgbClr val="000000"/>
                          </a:solidFill>
                          <a:effectLst/>
                          <a:latin typeface="Times Roman" pitchFamily="2" charset="0"/>
                        </a:rPr>
                        <a:t>Mobile Food Pantry</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773569468"/>
                  </a:ext>
                </a:extLst>
              </a:tr>
              <a:tr h="228600">
                <a:tc>
                  <a:txBody>
                    <a:bodyPr/>
                    <a:lstStyle/>
                    <a:p>
                      <a:pPr algn="l" rtl="0" fontAlgn="b"/>
                      <a:r>
                        <a:rPr lang="en-US" sz="2000" b="0" i="0" u="none" strike="noStrike">
                          <a:solidFill>
                            <a:srgbClr val="000000"/>
                          </a:solidFill>
                          <a:effectLst/>
                          <a:latin typeface="Times Roman" pitchFamily="2" charset="0"/>
                        </a:rPr>
                        <a:t>Located in Church</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947805178"/>
                  </a:ext>
                </a:extLst>
              </a:tr>
              <a:tr h="228600">
                <a:tc>
                  <a:txBody>
                    <a:bodyPr/>
                    <a:lstStyle/>
                    <a:p>
                      <a:pPr algn="l" rtl="0" fontAlgn="b"/>
                      <a:r>
                        <a:rPr lang="en-US" sz="2000" b="0" i="0" u="none" strike="noStrike">
                          <a:solidFill>
                            <a:srgbClr val="000000"/>
                          </a:solidFill>
                          <a:effectLst/>
                          <a:latin typeface="Times Roman" pitchFamily="2" charset="0"/>
                        </a:rPr>
                        <a:t>Located outside Apartment</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610243625"/>
                  </a:ext>
                </a:extLst>
              </a:tr>
              <a:tr h="228600">
                <a:tc>
                  <a:txBody>
                    <a:bodyPr/>
                    <a:lstStyle/>
                    <a:p>
                      <a:pPr algn="l" rtl="0" fontAlgn="b"/>
                      <a:r>
                        <a:rPr lang="en-US" sz="2000" b="0" i="0" u="none" strike="noStrike">
                          <a:solidFill>
                            <a:srgbClr val="000000"/>
                          </a:solidFill>
                          <a:effectLst/>
                          <a:latin typeface="Times Roman" pitchFamily="2" charset="0"/>
                        </a:rPr>
                        <a:t>Located outside Senior Center</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298358323"/>
                  </a:ext>
                </a:extLst>
              </a:tr>
              <a:tr h="228600">
                <a:tc>
                  <a:txBody>
                    <a:bodyPr/>
                    <a:lstStyle/>
                    <a:p>
                      <a:pPr algn="l" rtl="0" fontAlgn="b"/>
                      <a:r>
                        <a:rPr lang="en-US" sz="2000" b="0" i="0" u="none" strike="noStrike" dirty="0">
                          <a:solidFill>
                            <a:srgbClr val="000000"/>
                          </a:solidFill>
                          <a:effectLst/>
                          <a:latin typeface="Times Roman" pitchFamily="2" charset="0"/>
                        </a:rPr>
                        <a:t>Located in Community Building</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4244476508"/>
                  </a:ext>
                </a:extLst>
              </a:tr>
              <a:tr h="228600">
                <a:tc>
                  <a:txBody>
                    <a:bodyPr/>
                    <a:lstStyle/>
                    <a:p>
                      <a:pPr algn="l" rtl="0" fontAlgn="b"/>
                      <a:r>
                        <a:rPr lang="en-US" sz="2000" b="0" i="0" u="none" strike="noStrike" dirty="0">
                          <a:solidFill>
                            <a:srgbClr val="000000"/>
                          </a:solidFill>
                          <a:effectLst/>
                          <a:latin typeface="Times Roman" pitchFamily="2" charset="0"/>
                        </a:rPr>
                        <a:t>Located in Full-time Pantry</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868088215"/>
                  </a:ext>
                </a:extLst>
              </a:tr>
              <a:tr h="228600">
                <a:tc>
                  <a:txBody>
                    <a:bodyPr/>
                    <a:lstStyle/>
                    <a:p>
                      <a:pPr algn="l" rtl="0" fontAlgn="b"/>
                      <a:r>
                        <a:rPr lang="en-US" sz="2000" b="0" i="0" u="none" strike="noStrike" dirty="0">
                          <a:solidFill>
                            <a:srgbClr val="000000"/>
                          </a:solidFill>
                          <a:effectLst/>
                          <a:latin typeface="Times Roman" pitchFamily="2" charset="0"/>
                        </a:rPr>
                        <a:t>Pantry in Urban Location </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020786216"/>
                  </a:ext>
                </a:extLst>
              </a:tr>
            </a:tbl>
          </a:graphicData>
        </a:graphic>
      </p:graphicFrame>
      <p:graphicFrame>
        <p:nvGraphicFramePr>
          <p:cNvPr id="47" name="Table 46">
            <a:extLst>
              <a:ext uri="{FF2B5EF4-FFF2-40B4-BE49-F238E27FC236}">
                <a16:creationId xmlns:a16="http://schemas.microsoft.com/office/drawing/2014/main" id="{B3F6F7DE-287C-045E-FAF1-F6E2479AC1C5}"/>
              </a:ext>
            </a:extLst>
          </p:cNvPr>
          <p:cNvGraphicFramePr>
            <a:graphicFrameLocks noGrp="1"/>
          </p:cNvGraphicFramePr>
          <p:nvPr>
            <p:extLst>
              <p:ext uri="{D42A27DB-BD31-4B8C-83A1-F6EECF244321}">
                <p14:modId xmlns:p14="http://schemas.microsoft.com/office/powerpoint/2010/main" val="1866241184"/>
              </p:ext>
            </p:extLst>
          </p:nvPr>
        </p:nvGraphicFramePr>
        <p:xfrm>
          <a:off x="22203952" y="14160590"/>
          <a:ext cx="4210349" cy="2200275"/>
        </p:xfrm>
        <a:graphic>
          <a:graphicData uri="http://schemas.openxmlformats.org/drawingml/2006/table">
            <a:tbl>
              <a:tblPr firstRow="1"/>
              <a:tblGrid>
                <a:gridCol w="4210349">
                  <a:extLst>
                    <a:ext uri="{9D8B030D-6E8A-4147-A177-3AD203B41FA5}">
                      <a16:colId xmlns:a16="http://schemas.microsoft.com/office/drawing/2014/main" val="2979206300"/>
                    </a:ext>
                  </a:extLst>
                </a:gridCol>
              </a:tblGrid>
              <a:tr h="241300">
                <a:tc>
                  <a:txBody>
                    <a:bodyPr/>
                    <a:lstStyle/>
                    <a:p>
                      <a:pPr algn="l" rtl="0" fontAlgn="b"/>
                      <a:r>
                        <a:rPr lang="en-US" sz="2000" b="1" i="0" u="none" strike="noStrike">
                          <a:solidFill>
                            <a:srgbClr val="000000"/>
                          </a:solidFill>
                          <a:effectLst/>
                          <a:latin typeface="Baskerville Old Face" panose="02020602080505020303" pitchFamily="18" charset="77"/>
                        </a:rPr>
                        <a:t>Numerical Variables</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5707792"/>
                  </a:ext>
                </a:extLst>
              </a:tr>
              <a:tr h="241300">
                <a:tc>
                  <a:txBody>
                    <a:bodyPr/>
                    <a:lstStyle/>
                    <a:p>
                      <a:pPr algn="l" rtl="0" fontAlgn="b"/>
                      <a:r>
                        <a:rPr lang="en-US" sz="2000" b="0" i="0" u="none" strike="noStrike">
                          <a:solidFill>
                            <a:srgbClr val="000000"/>
                          </a:solidFill>
                          <a:effectLst/>
                          <a:latin typeface="Baskerville Old Face" panose="02020602080505020303" pitchFamily="18" charset="77"/>
                        </a:rPr>
                        <a:t>Age of Household Head</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87380330"/>
                  </a:ext>
                </a:extLst>
              </a:tr>
              <a:tr h="228600">
                <a:tc>
                  <a:txBody>
                    <a:bodyPr/>
                    <a:lstStyle/>
                    <a:p>
                      <a:pPr algn="l" rtl="0" fontAlgn="b"/>
                      <a:r>
                        <a:rPr lang="en-US" sz="2000" b="0" i="0" u="none" strike="noStrike" dirty="0">
                          <a:solidFill>
                            <a:srgbClr val="000000"/>
                          </a:solidFill>
                          <a:effectLst/>
                          <a:latin typeface="Baskerville Old Face" panose="02020602080505020303" pitchFamily="18" charset="77"/>
                        </a:rPr>
                        <a:t>Number of Adults</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557622245"/>
                  </a:ext>
                </a:extLst>
              </a:tr>
              <a:tr h="228600">
                <a:tc>
                  <a:txBody>
                    <a:bodyPr/>
                    <a:lstStyle/>
                    <a:p>
                      <a:pPr algn="l" rtl="0" fontAlgn="b"/>
                      <a:r>
                        <a:rPr lang="en-US" sz="2000" b="0" i="0" u="none" strike="noStrike" dirty="0">
                          <a:solidFill>
                            <a:srgbClr val="000000"/>
                          </a:solidFill>
                          <a:effectLst/>
                          <a:latin typeface="Baskerville Old Face" panose="02020602080505020303" pitchFamily="18" charset="77"/>
                        </a:rPr>
                        <a:t>Number of Children</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3290407818"/>
                  </a:ext>
                </a:extLst>
              </a:tr>
              <a:tr h="228600">
                <a:tc>
                  <a:txBody>
                    <a:bodyPr/>
                    <a:lstStyle/>
                    <a:p>
                      <a:pPr algn="l" rtl="0" fontAlgn="b"/>
                      <a:r>
                        <a:rPr lang="en-US" sz="2000" b="0" i="0" u="none" strike="noStrike">
                          <a:solidFill>
                            <a:srgbClr val="000000"/>
                          </a:solidFill>
                          <a:effectLst/>
                          <a:latin typeface="Baskerville Old Face" panose="02020602080505020303" pitchFamily="18" charset="77"/>
                        </a:rPr>
                        <a:t>Number of Seniors</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447088643"/>
                  </a:ext>
                </a:extLst>
              </a:tr>
              <a:tr h="228600">
                <a:tc>
                  <a:txBody>
                    <a:bodyPr/>
                    <a:lstStyle/>
                    <a:p>
                      <a:pPr algn="l" rtl="0" fontAlgn="b"/>
                      <a:r>
                        <a:rPr lang="en-US" sz="2000" b="0" i="0" u="none" strike="noStrike" dirty="0">
                          <a:solidFill>
                            <a:srgbClr val="000000"/>
                          </a:solidFill>
                          <a:effectLst/>
                          <a:latin typeface="Baskerville Old Face" panose="02020602080505020303" pitchFamily="18" charset="77"/>
                        </a:rPr>
                        <a:t>Family Size</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678376816"/>
                  </a:ext>
                </a:extLst>
              </a:tr>
              <a:tr h="228600">
                <a:tc>
                  <a:txBody>
                    <a:bodyPr/>
                    <a:lstStyle/>
                    <a:p>
                      <a:pPr algn="l" rtl="0" fontAlgn="b"/>
                      <a:r>
                        <a:rPr lang="en-US" sz="2000" b="0" i="0" u="none" strike="noStrike" dirty="0">
                          <a:solidFill>
                            <a:srgbClr val="000000"/>
                          </a:solidFill>
                          <a:effectLst/>
                          <a:latin typeface="Baskerville Old Face" panose="02020602080505020303" pitchFamily="18" charset="77"/>
                        </a:rPr>
                        <a:t>Attended Pantry &amp; Residence Distance</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2052635439"/>
                  </a:ext>
                </a:extLst>
              </a:tr>
            </a:tbl>
          </a:graphicData>
        </a:graphic>
      </p:graphicFrame>
      <p:sp>
        <p:nvSpPr>
          <p:cNvPr id="50" name="TextBox 49">
            <a:extLst>
              <a:ext uri="{FF2B5EF4-FFF2-40B4-BE49-F238E27FC236}">
                <a16:creationId xmlns:a16="http://schemas.microsoft.com/office/drawing/2014/main" id="{151D4CC8-9343-E36C-A97A-5CD98E31AD58}"/>
              </a:ext>
            </a:extLst>
          </p:cNvPr>
          <p:cNvSpPr txBox="1"/>
          <p:nvPr/>
        </p:nvSpPr>
        <p:spPr>
          <a:xfrm>
            <a:off x="15341441" y="24137495"/>
            <a:ext cx="6659098" cy="3416320"/>
          </a:xfrm>
          <a:prstGeom prst="rect">
            <a:avLst/>
          </a:prstGeom>
          <a:noFill/>
        </p:spPr>
        <p:txBody>
          <a:bodyPr wrap="square">
            <a:spAutoFit/>
          </a:bodyPr>
          <a:lstStyle/>
          <a:p>
            <a:r>
              <a:rPr lang="en-US" b="1" dirty="0">
                <a:latin typeface="Baskerville Old Face" panose="02020602080505020303" pitchFamily="18" charset="77"/>
              </a:rPr>
              <a:t>Intercept surveys are conducted at </a:t>
            </a:r>
            <a:r>
              <a:rPr lang="en-US" b="1" i="1" dirty="0">
                <a:latin typeface="Baskerville Old Face" panose="02020602080505020303" pitchFamily="18" charset="77"/>
              </a:rPr>
              <a:t>four</a:t>
            </a:r>
            <a:r>
              <a:rPr lang="en-US" b="1" dirty="0">
                <a:latin typeface="Baskerville Old Face" panose="02020602080505020303" pitchFamily="18" charset="77"/>
              </a:rPr>
              <a:t> pantries with largest number and percentage of non-proximate visits.</a:t>
            </a:r>
          </a:p>
          <a:p>
            <a:endParaRPr lang="en-US" dirty="0">
              <a:latin typeface="Baskerville Old Face" panose="02020602080505020303" pitchFamily="18" charset="77"/>
            </a:endParaRPr>
          </a:p>
          <a:p>
            <a:r>
              <a:rPr lang="en-US" dirty="0">
                <a:latin typeface="Baskerville Old Face" panose="02020602080505020303" pitchFamily="18" charset="77"/>
              </a:rPr>
              <a:t>In the first 1-2 hour(s) of opening, participants are approached when waiting to enter the food pantry either in a line or in a waiting room. At least 9-10 participants were surveyed at each pantry.</a:t>
            </a:r>
          </a:p>
          <a:p>
            <a:endParaRPr lang="en-US" dirty="0">
              <a:latin typeface="Baskerville Old Face" panose="02020602080505020303" pitchFamily="18" charset="77"/>
            </a:endParaRPr>
          </a:p>
          <a:p>
            <a:r>
              <a:rPr lang="en-US" dirty="0">
                <a:latin typeface="Baskerville Old Face" panose="02020602080505020303" pitchFamily="18" charset="77"/>
              </a:rPr>
              <a:t>Individuals are asked about their discovery, transportation, frequency, other pantries attended, preferences, and closest pantry. The questionnaire is shown on right in Figure 4. Their closest pantry is reported by interacting with a Google </a:t>
            </a:r>
            <a:r>
              <a:rPr lang="en-US" dirty="0" err="1">
                <a:latin typeface="Baskerville Old Face" panose="02020602080505020303" pitchFamily="18" charset="77"/>
              </a:rPr>
              <a:t>MyMap</a:t>
            </a:r>
            <a:r>
              <a:rPr lang="en-US" dirty="0">
                <a:latin typeface="Baskerville Old Face" panose="02020602080505020303" pitchFamily="18" charset="77"/>
              </a:rPr>
              <a:t> of nearby pantries on a tablet shown below in Figure 3.</a:t>
            </a:r>
          </a:p>
        </p:txBody>
      </p:sp>
      <p:sp>
        <p:nvSpPr>
          <p:cNvPr id="52" name="TextBox 51">
            <a:extLst>
              <a:ext uri="{FF2B5EF4-FFF2-40B4-BE49-F238E27FC236}">
                <a16:creationId xmlns:a16="http://schemas.microsoft.com/office/drawing/2014/main" id="{340E8AB0-573A-0A4D-A528-F51F88920042}"/>
              </a:ext>
            </a:extLst>
          </p:cNvPr>
          <p:cNvSpPr txBox="1"/>
          <p:nvPr/>
        </p:nvSpPr>
        <p:spPr>
          <a:xfrm>
            <a:off x="15349471" y="12744223"/>
            <a:ext cx="1553426" cy="707886"/>
          </a:xfrm>
          <a:prstGeom prst="rect">
            <a:avLst/>
          </a:prstGeom>
          <a:noFill/>
        </p:spPr>
        <p:txBody>
          <a:bodyPr wrap="square">
            <a:spAutoFit/>
          </a:bodyPr>
          <a:lstStyle/>
          <a:p>
            <a:r>
              <a:rPr lang="en-US" sz="4000" b="1" dirty="0">
                <a:latin typeface="Baskerville Old Face" panose="02020602080505020303" pitchFamily="18" charset="77"/>
              </a:rPr>
              <a:t>Data</a:t>
            </a:r>
          </a:p>
        </p:txBody>
      </p:sp>
      <p:sp>
        <p:nvSpPr>
          <p:cNvPr id="54" name="TextBox 53">
            <a:extLst>
              <a:ext uri="{FF2B5EF4-FFF2-40B4-BE49-F238E27FC236}">
                <a16:creationId xmlns:a16="http://schemas.microsoft.com/office/drawing/2014/main" id="{F9808F13-696A-6D6F-29D1-DF61321E14BC}"/>
              </a:ext>
            </a:extLst>
          </p:cNvPr>
          <p:cNvSpPr txBox="1"/>
          <p:nvPr/>
        </p:nvSpPr>
        <p:spPr>
          <a:xfrm>
            <a:off x="991293" y="19613024"/>
            <a:ext cx="7494344" cy="3354765"/>
          </a:xfrm>
          <a:prstGeom prst="rect">
            <a:avLst/>
          </a:prstGeom>
          <a:noFill/>
        </p:spPr>
        <p:txBody>
          <a:bodyPr wrap="square">
            <a:spAutoFit/>
          </a:bodyPr>
          <a:lstStyle/>
          <a:p>
            <a:r>
              <a:rPr lang="en-US" sz="3200" b="1" dirty="0">
                <a:latin typeface="Baskerville Old Face" panose="02020602080505020303" pitchFamily="18" charset="77"/>
              </a:rPr>
              <a:t>The Food Bank of the Southern Tier</a:t>
            </a:r>
            <a:endParaRPr lang="en-US" sz="2800" b="1" dirty="0">
              <a:latin typeface="Baskerville Old Face" panose="02020602080505020303" pitchFamily="18" charset="77"/>
            </a:endParaRPr>
          </a:p>
          <a:p>
            <a:endParaRPr lang="en-US" sz="1800" dirty="0">
              <a:latin typeface="Baskerville Old Face" panose="02020602080505020303" pitchFamily="18" charset="77"/>
            </a:endParaRPr>
          </a:p>
          <a:p>
            <a:r>
              <a:rPr lang="en-US" sz="1800" dirty="0">
                <a:latin typeface="Baskerville Old Face" panose="02020602080505020303" pitchFamily="18" charset="77"/>
              </a:rPr>
              <a:t>The Food Bank of the Southern Tier (FBST) serves six counties in Southern New York –Chemung, Tompkins, Broome, Steuben, Tioga, and Schuyler. This area has both urban and rural areas. The urban areas include Binghamton, Bath, Corning, Elmira, Hornell, Ithaca, and Owego according to the Census Bureau Urban Classification. We rely on administrative data from FBST from January 2017-July 2021. </a:t>
            </a:r>
          </a:p>
          <a:p>
            <a:endParaRPr lang="en-US" sz="1800" dirty="0">
              <a:latin typeface="Baskerville Old Face" panose="02020602080505020303" pitchFamily="18" charset="77"/>
            </a:endParaRPr>
          </a:p>
          <a:p>
            <a:r>
              <a:rPr lang="en-US" sz="1800" dirty="0">
                <a:latin typeface="Baskerville Old Face" panose="02020602080505020303" pitchFamily="18" charset="77"/>
              </a:rPr>
              <a:t>FBST provides a variety of services including physical locations, mobile trucks, pantries with food selection, and pre-packed boxes of food. </a:t>
            </a:r>
          </a:p>
        </p:txBody>
      </p:sp>
      <p:sp>
        <p:nvSpPr>
          <p:cNvPr id="14" name="TextBox 13">
            <a:extLst>
              <a:ext uri="{FF2B5EF4-FFF2-40B4-BE49-F238E27FC236}">
                <a16:creationId xmlns:a16="http://schemas.microsoft.com/office/drawing/2014/main" id="{A0211A3A-628E-FBDF-AC26-F634111EEC73}"/>
              </a:ext>
            </a:extLst>
          </p:cNvPr>
          <p:cNvSpPr txBox="1"/>
          <p:nvPr/>
        </p:nvSpPr>
        <p:spPr>
          <a:xfrm>
            <a:off x="30121968" y="7870494"/>
            <a:ext cx="12495429" cy="461665"/>
          </a:xfrm>
          <a:prstGeom prst="rect">
            <a:avLst/>
          </a:prstGeom>
          <a:noFill/>
        </p:spPr>
        <p:txBody>
          <a:bodyPr wrap="square">
            <a:spAutoFit/>
          </a:bodyPr>
          <a:lstStyle/>
          <a:p>
            <a:r>
              <a:rPr lang="en-US" sz="2400" b="1" dirty="0">
                <a:latin typeface="Baskerville Old Face" panose="02020602080505020303" pitchFamily="18" charset="77"/>
              </a:rPr>
              <a:t>Examining the quantitative differences between non-proximate (29,621) and proximate visits (</a:t>
            </a:r>
            <a:r>
              <a:rPr lang="en-US" sz="2400" b="1" i="0" u="none" strike="noStrike" dirty="0">
                <a:solidFill>
                  <a:srgbClr val="000000"/>
                </a:solidFill>
                <a:effectLst/>
                <a:latin typeface="Baskerville Old Face" panose="02020602080505020303" pitchFamily="18" charset="77"/>
              </a:rPr>
              <a:t>98,668</a:t>
            </a:r>
            <a:r>
              <a:rPr lang="en-US" sz="2400" b="1" dirty="0">
                <a:latin typeface="Baskerville Old Face" panose="02020602080505020303" pitchFamily="18" charset="77"/>
              </a:rPr>
              <a:t>).</a:t>
            </a:r>
          </a:p>
        </p:txBody>
      </p:sp>
      <p:sp>
        <p:nvSpPr>
          <p:cNvPr id="17" name="TextBox 16">
            <a:extLst>
              <a:ext uri="{FF2B5EF4-FFF2-40B4-BE49-F238E27FC236}">
                <a16:creationId xmlns:a16="http://schemas.microsoft.com/office/drawing/2014/main" id="{3F1BE399-A234-F394-971E-00F3FD9455D1}"/>
              </a:ext>
            </a:extLst>
          </p:cNvPr>
          <p:cNvSpPr txBox="1"/>
          <p:nvPr/>
        </p:nvSpPr>
        <p:spPr>
          <a:xfrm>
            <a:off x="29739702" y="29028910"/>
            <a:ext cx="13486467" cy="3093154"/>
          </a:xfrm>
          <a:prstGeom prst="rect">
            <a:avLst/>
          </a:prstGeom>
          <a:noFill/>
        </p:spPr>
        <p:txBody>
          <a:bodyPr wrap="square" rtlCol="0">
            <a:spAutoFit/>
          </a:bodyPr>
          <a:lstStyle/>
          <a:p>
            <a:r>
              <a:rPr lang="en-US" sz="1950" dirty="0">
                <a:latin typeface="Baskerville Old Face" panose="02020602080505020303" pitchFamily="18" charset="77"/>
              </a:rPr>
              <a:t>Households are more likely to be attending a pantry that operates only as a pantry (serves no secondary purpose), provides food selection, and a three-day supply if they are travelling further. There is a significant difference between the age of the household head of those travelling further with a 3.76 age gap between the two groups. The surveys reveal about half (49%) of clients are not visiting their closest pantry. More than half of these individuals (29% of the entire sample) attend their closest pantry in addition to the pantry they were located in. This reveals that one pantry is not sufficient for their needs. Both the administrative and survey data support the need for increased food provided for pantry clients. Previous literature cited that households prefer selecting their own in food pantries, but this research reveals that the existence of selecting their food can play a role in travelling a further distance. Older clients might be less able, willing, or unaware to attend a further pantry; further research needs to be conducted to understand the role age plays in pantry use. With the reduction of Emergency Allotment (EA) of Supplemental Nutrition Assistance Program, increased food for pantries to support food-insecure families becomes more salient. </a:t>
            </a:r>
          </a:p>
        </p:txBody>
      </p:sp>
      <p:pic>
        <p:nvPicPr>
          <p:cNvPr id="31" name="Picture 30" descr="Figure 3: Map Shown in Surveys on Tablet">
            <a:extLst>
              <a:ext uri="{FF2B5EF4-FFF2-40B4-BE49-F238E27FC236}">
                <a16:creationId xmlns:a16="http://schemas.microsoft.com/office/drawing/2014/main" id="{FFEC9AE3-3F15-5F83-B475-040DF9B17121}"/>
              </a:ext>
              <a:ext uri="{C183D7F6-B498-43B3-948B-1728B52AA6E4}">
                <adec:decorative xmlns:adec="http://schemas.microsoft.com/office/drawing/2017/decorative" val="0"/>
              </a:ext>
            </a:extLst>
          </p:cNvPr>
          <p:cNvPicPr>
            <a:picLocks noChangeAspect="1"/>
          </p:cNvPicPr>
          <p:nvPr/>
        </p:nvPicPr>
        <p:blipFill rotWithShape="1">
          <a:blip r:embed="rId6">
            <a:extLst>
              <a:ext uri="{28A0092B-C50C-407E-A947-70E740481C1C}">
                <a14:useLocalDpi xmlns:a14="http://schemas.microsoft.com/office/drawing/2010/main" val="0"/>
              </a:ext>
            </a:extLst>
          </a:blip>
          <a:srcRect t="16147"/>
          <a:stretch/>
        </p:blipFill>
        <p:spPr>
          <a:xfrm>
            <a:off x="15271693" y="27747566"/>
            <a:ext cx="6697102" cy="3983141"/>
          </a:xfrm>
          <a:prstGeom prst="rect">
            <a:avLst/>
          </a:prstGeom>
        </p:spPr>
      </p:pic>
      <p:sp>
        <p:nvSpPr>
          <p:cNvPr id="34" name="TextBox 33">
            <a:extLst>
              <a:ext uri="{FF2B5EF4-FFF2-40B4-BE49-F238E27FC236}">
                <a16:creationId xmlns:a16="http://schemas.microsoft.com/office/drawing/2014/main" id="{D65B2651-79A2-AB5A-3501-B6C6164147A6}"/>
              </a:ext>
            </a:extLst>
          </p:cNvPr>
          <p:cNvSpPr txBox="1"/>
          <p:nvPr/>
        </p:nvSpPr>
        <p:spPr>
          <a:xfrm>
            <a:off x="15252675" y="31838096"/>
            <a:ext cx="3814845" cy="307777"/>
          </a:xfrm>
          <a:prstGeom prst="rect">
            <a:avLst/>
          </a:prstGeom>
          <a:noFill/>
        </p:spPr>
        <p:txBody>
          <a:bodyPr wrap="square" rtlCol="0">
            <a:spAutoFit/>
          </a:bodyPr>
          <a:lstStyle/>
          <a:p>
            <a:r>
              <a:rPr lang="en-US" sz="1400" dirty="0">
                <a:latin typeface="Baskerville Old Face" panose="02020602080505020303" pitchFamily="18" charset="77"/>
              </a:rPr>
              <a:t>Figure 3: Map Shown during Surveys via Tablet</a:t>
            </a:r>
          </a:p>
        </p:txBody>
      </p:sp>
      <p:sp>
        <p:nvSpPr>
          <p:cNvPr id="36" name="TextBox 35">
            <a:extLst>
              <a:ext uri="{FF2B5EF4-FFF2-40B4-BE49-F238E27FC236}">
                <a16:creationId xmlns:a16="http://schemas.microsoft.com/office/drawing/2014/main" id="{D10A719D-70E2-A0D7-812A-64729AD6D783}"/>
              </a:ext>
            </a:extLst>
          </p:cNvPr>
          <p:cNvSpPr txBox="1"/>
          <p:nvPr/>
        </p:nvSpPr>
        <p:spPr>
          <a:xfrm>
            <a:off x="23063225" y="31838096"/>
            <a:ext cx="2491795" cy="307777"/>
          </a:xfrm>
          <a:prstGeom prst="rect">
            <a:avLst/>
          </a:prstGeom>
          <a:noFill/>
        </p:spPr>
        <p:txBody>
          <a:bodyPr wrap="square" rtlCol="0">
            <a:spAutoFit/>
          </a:bodyPr>
          <a:lstStyle/>
          <a:p>
            <a:r>
              <a:rPr lang="en-US" sz="1400" dirty="0">
                <a:latin typeface="Baskerville Old Face" panose="02020602080505020303" pitchFamily="18" charset="77"/>
              </a:rPr>
              <a:t>Figure 4: Survey Questionnaire</a:t>
            </a:r>
          </a:p>
        </p:txBody>
      </p:sp>
      <p:sp>
        <p:nvSpPr>
          <p:cNvPr id="38" name="TextBox 37">
            <a:extLst>
              <a:ext uri="{FF2B5EF4-FFF2-40B4-BE49-F238E27FC236}">
                <a16:creationId xmlns:a16="http://schemas.microsoft.com/office/drawing/2014/main" id="{132A5D11-964B-724E-8A52-16B7548E021D}"/>
              </a:ext>
            </a:extLst>
          </p:cNvPr>
          <p:cNvSpPr txBox="1"/>
          <p:nvPr/>
        </p:nvSpPr>
        <p:spPr>
          <a:xfrm>
            <a:off x="24457571" y="12497620"/>
            <a:ext cx="3466052" cy="307777"/>
          </a:xfrm>
          <a:prstGeom prst="rect">
            <a:avLst/>
          </a:prstGeom>
          <a:noFill/>
        </p:spPr>
        <p:txBody>
          <a:bodyPr wrap="square" rtlCol="0">
            <a:spAutoFit/>
          </a:bodyPr>
          <a:lstStyle/>
          <a:p>
            <a:r>
              <a:rPr lang="en-US" sz="1400" dirty="0">
                <a:latin typeface="Baskerville Old Face" panose="02020602080505020303" pitchFamily="18" charset="77"/>
              </a:rPr>
              <a:t>Figure 2: Number of Closer Pantries per Visit</a:t>
            </a:r>
          </a:p>
        </p:txBody>
      </p:sp>
      <p:sp>
        <p:nvSpPr>
          <p:cNvPr id="39" name="TextBox 38">
            <a:extLst>
              <a:ext uri="{FF2B5EF4-FFF2-40B4-BE49-F238E27FC236}">
                <a16:creationId xmlns:a16="http://schemas.microsoft.com/office/drawing/2014/main" id="{FA982E7E-9F06-1041-5A9A-7F7ECBFEB1C6}"/>
              </a:ext>
            </a:extLst>
          </p:cNvPr>
          <p:cNvSpPr txBox="1"/>
          <p:nvPr/>
        </p:nvSpPr>
        <p:spPr>
          <a:xfrm>
            <a:off x="33760105" y="26235249"/>
            <a:ext cx="5209810" cy="307777"/>
          </a:xfrm>
          <a:prstGeom prst="rect">
            <a:avLst/>
          </a:prstGeom>
          <a:noFill/>
        </p:spPr>
        <p:txBody>
          <a:bodyPr wrap="square" rtlCol="0">
            <a:spAutoFit/>
          </a:bodyPr>
          <a:lstStyle/>
          <a:p>
            <a:r>
              <a:rPr lang="en-US" sz="1400" dirty="0">
                <a:latin typeface="Baskerville Old Face" panose="02020602080505020303" pitchFamily="18" charset="77"/>
              </a:rPr>
              <a:t>Figure 5: Reported Reasonings for Not Attending Their Closest Pantry</a:t>
            </a:r>
          </a:p>
        </p:txBody>
      </p:sp>
      <p:sp>
        <p:nvSpPr>
          <p:cNvPr id="42" name="TextBox 41">
            <a:extLst>
              <a:ext uri="{FF2B5EF4-FFF2-40B4-BE49-F238E27FC236}">
                <a16:creationId xmlns:a16="http://schemas.microsoft.com/office/drawing/2014/main" id="{7B267F44-4F2E-C143-1ABD-1C2EB99A89C1}"/>
              </a:ext>
            </a:extLst>
          </p:cNvPr>
          <p:cNvSpPr txBox="1"/>
          <p:nvPr/>
        </p:nvSpPr>
        <p:spPr>
          <a:xfrm>
            <a:off x="451652" y="30243757"/>
            <a:ext cx="14068021" cy="1954381"/>
          </a:xfrm>
          <a:prstGeom prst="rect">
            <a:avLst/>
          </a:prstGeom>
          <a:noFill/>
        </p:spPr>
        <p:txBody>
          <a:bodyPr wrap="square">
            <a:spAutoFit/>
          </a:bodyPr>
          <a:lstStyle/>
          <a:p>
            <a:r>
              <a:rPr lang="en-US" sz="1100" b="0" i="0" u="none" strike="noStrike" dirty="0">
                <a:solidFill>
                  <a:srgbClr val="000000"/>
                </a:solidFill>
                <a:effectLst/>
                <a:latin typeface="Baskerville Old Face" panose="02020602080505020303" pitchFamily="18" charset="77"/>
              </a:rPr>
              <a:t>Carlson, S. J., Andrews, M. S., &amp; Bickel, G. W. (1999). Measuring food insecurity and hunger in the United States: Development of a national benchmark measure and prevalence estimates. </a:t>
            </a:r>
            <a:r>
              <a:rPr lang="en-US" sz="1100" b="0" i="1" u="none" strike="noStrike" dirty="0">
                <a:solidFill>
                  <a:srgbClr val="000000"/>
                </a:solidFill>
                <a:effectLst/>
                <a:latin typeface="Baskerville Old Face" panose="02020602080505020303" pitchFamily="18" charset="77"/>
              </a:rPr>
              <a:t>The Journal of Nutrition</a:t>
            </a:r>
            <a:r>
              <a:rPr lang="en-US" sz="1100" b="0" i="0" u="none" strike="noStrike" dirty="0">
                <a:solidFill>
                  <a:srgbClr val="000000"/>
                </a:solidFill>
                <a:effectLst/>
                <a:latin typeface="Baskerville Old Face" panose="02020602080505020303" pitchFamily="18" charset="77"/>
              </a:rPr>
              <a:t>, </a:t>
            </a:r>
            <a:r>
              <a:rPr lang="en-US" sz="1100" b="0" i="1" u="none" strike="noStrike" dirty="0">
                <a:solidFill>
                  <a:srgbClr val="000000"/>
                </a:solidFill>
                <a:effectLst/>
                <a:latin typeface="Baskerville Old Face" panose="02020602080505020303" pitchFamily="18" charset="77"/>
              </a:rPr>
              <a:t>129</a:t>
            </a:r>
            <a:r>
              <a:rPr lang="en-US" sz="1100" b="0" i="0" u="none" strike="noStrike" dirty="0">
                <a:solidFill>
                  <a:srgbClr val="000000"/>
                </a:solidFill>
                <a:effectLst/>
                <a:latin typeface="Baskerville Old Face" panose="02020602080505020303" pitchFamily="18" charset="77"/>
              </a:rPr>
              <a:t>(2S Suppl), 510S-516S. https://</a:t>
            </a:r>
            <a:r>
              <a:rPr lang="en-US" sz="1100" b="0" i="0" u="none" strike="noStrike" dirty="0" err="1">
                <a:solidFill>
                  <a:srgbClr val="000000"/>
                </a:solidFill>
                <a:effectLst/>
                <a:latin typeface="Baskerville Old Face" panose="02020602080505020303" pitchFamily="18" charset="77"/>
              </a:rPr>
              <a:t>doi.org</a:t>
            </a:r>
            <a:r>
              <a:rPr lang="en-US" sz="1100" b="0" i="0" u="none" strike="noStrike" dirty="0">
                <a:solidFill>
                  <a:srgbClr val="000000"/>
                </a:solidFill>
                <a:effectLst/>
                <a:latin typeface="Baskerville Old Face" panose="02020602080505020303" pitchFamily="18" charset="77"/>
              </a:rPr>
              <a:t>/10.1093/</a:t>
            </a:r>
            <a:r>
              <a:rPr lang="en-US" sz="1100" b="0" i="0" u="none" strike="noStrike" dirty="0" err="1">
                <a:solidFill>
                  <a:srgbClr val="000000"/>
                </a:solidFill>
                <a:effectLst/>
                <a:latin typeface="Baskerville Old Face" panose="02020602080505020303" pitchFamily="18" charset="77"/>
              </a:rPr>
              <a:t>jn</a:t>
            </a:r>
            <a:r>
              <a:rPr lang="en-US" sz="1100" b="0" i="0" u="none" strike="noStrike" dirty="0">
                <a:solidFill>
                  <a:srgbClr val="000000"/>
                </a:solidFill>
                <a:effectLst/>
                <a:latin typeface="Baskerville Old Face" panose="02020602080505020303" pitchFamily="18" charset="77"/>
              </a:rPr>
              <a:t>/129.2.510S</a:t>
            </a:r>
            <a:br>
              <a:rPr lang="en-US" sz="1100" b="0" dirty="0">
                <a:effectLst/>
                <a:latin typeface="Baskerville Old Face" panose="02020602080505020303" pitchFamily="18" charset="77"/>
              </a:rPr>
            </a:br>
            <a:r>
              <a:rPr lang="en-US" sz="1100" b="0" i="0" u="none" strike="noStrike" dirty="0">
                <a:solidFill>
                  <a:srgbClr val="000000"/>
                </a:solidFill>
                <a:effectLst/>
                <a:latin typeface="Baskerville Old Face" panose="02020602080505020303" pitchFamily="18" charset="77"/>
              </a:rPr>
              <a:t>Daponte, B. O. (2000). Private versus Public Relief: Use of Food Pantries versus Food Stamps among Poor Households. </a:t>
            </a:r>
            <a:r>
              <a:rPr lang="en-US" sz="1100" b="0" i="1" u="none" strike="noStrike" dirty="0">
                <a:solidFill>
                  <a:srgbClr val="000000"/>
                </a:solidFill>
                <a:effectLst/>
                <a:latin typeface="Baskerville Old Face" panose="02020602080505020303" pitchFamily="18" charset="77"/>
              </a:rPr>
              <a:t>Journal of Nutrition Education</a:t>
            </a:r>
            <a:r>
              <a:rPr lang="en-US" sz="1100" b="0" i="0" u="none" strike="noStrike" dirty="0">
                <a:solidFill>
                  <a:srgbClr val="000000"/>
                </a:solidFill>
                <a:effectLst/>
                <a:latin typeface="Baskerville Old Face" panose="02020602080505020303" pitchFamily="18" charset="77"/>
              </a:rPr>
              <a:t>, </a:t>
            </a:r>
            <a:r>
              <a:rPr lang="en-US" sz="1100" b="0" i="1" u="none" strike="noStrike" dirty="0">
                <a:solidFill>
                  <a:srgbClr val="000000"/>
                </a:solidFill>
                <a:effectLst/>
                <a:latin typeface="Baskerville Old Face" panose="02020602080505020303" pitchFamily="18" charset="77"/>
              </a:rPr>
              <a:t>32</a:t>
            </a:r>
            <a:r>
              <a:rPr lang="en-US" sz="1100" b="0" i="0" u="none" strike="noStrike" dirty="0">
                <a:solidFill>
                  <a:srgbClr val="000000"/>
                </a:solidFill>
                <a:effectLst/>
                <a:latin typeface="Baskerville Old Face" panose="02020602080505020303" pitchFamily="18" charset="77"/>
              </a:rPr>
              <a:t>(2), 72–83. https://</a:t>
            </a:r>
            <a:r>
              <a:rPr lang="en-US" sz="1100" b="0" i="0" u="none" strike="noStrike" dirty="0" err="1">
                <a:solidFill>
                  <a:srgbClr val="000000"/>
                </a:solidFill>
                <a:effectLst/>
                <a:latin typeface="Baskerville Old Face" panose="02020602080505020303" pitchFamily="18" charset="77"/>
              </a:rPr>
              <a:t>doi.org</a:t>
            </a:r>
            <a:r>
              <a:rPr lang="en-US" sz="1100" b="0" i="0" u="none" strike="noStrike" dirty="0">
                <a:solidFill>
                  <a:srgbClr val="000000"/>
                </a:solidFill>
                <a:effectLst/>
                <a:latin typeface="Baskerville Old Face" panose="02020602080505020303" pitchFamily="18" charset="77"/>
              </a:rPr>
              <a:t>/10.1016/S0022-3182(00)70523-1</a:t>
            </a:r>
            <a:br>
              <a:rPr lang="en-US" sz="1100" b="0" dirty="0">
                <a:effectLst/>
                <a:latin typeface="Baskerville Old Face" panose="02020602080505020303" pitchFamily="18" charset="77"/>
              </a:rPr>
            </a:br>
            <a:r>
              <a:rPr lang="en-US" sz="1100" b="0" i="0" u="none" strike="noStrike" dirty="0">
                <a:solidFill>
                  <a:srgbClr val="000000"/>
                </a:solidFill>
                <a:effectLst/>
                <a:latin typeface="Baskerville Old Face" panose="02020602080505020303" pitchFamily="18" charset="77"/>
              </a:rPr>
              <a:t>Daponte, B. O., Lewis, G. H., Sanders, S., &amp; Taylor, L. (1998). Food Pantry Use among Low-Income Households in Allegheny County, Pennsylvania. </a:t>
            </a:r>
            <a:r>
              <a:rPr lang="en-US" sz="1100" b="0" i="1" u="none" strike="noStrike" dirty="0">
                <a:solidFill>
                  <a:srgbClr val="000000"/>
                </a:solidFill>
                <a:effectLst/>
                <a:latin typeface="Baskerville Old Face" panose="02020602080505020303" pitchFamily="18" charset="77"/>
              </a:rPr>
              <a:t>Journal of Nutrition Education</a:t>
            </a:r>
            <a:r>
              <a:rPr lang="en-US" sz="1100" b="0" i="0" u="none" strike="noStrike" dirty="0">
                <a:solidFill>
                  <a:srgbClr val="000000"/>
                </a:solidFill>
                <a:effectLst/>
                <a:latin typeface="Baskerville Old Face" panose="02020602080505020303" pitchFamily="18" charset="77"/>
              </a:rPr>
              <a:t>, </a:t>
            </a:r>
            <a:r>
              <a:rPr lang="en-US" sz="1100" b="0" i="1" u="none" strike="noStrike" dirty="0">
                <a:solidFill>
                  <a:srgbClr val="000000"/>
                </a:solidFill>
                <a:effectLst/>
                <a:latin typeface="Baskerville Old Face" panose="02020602080505020303" pitchFamily="18" charset="77"/>
              </a:rPr>
              <a:t>30</a:t>
            </a:r>
            <a:r>
              <a:rPr lang="en-US" sz="1100" b="0" i="0" u="none" strike="noStrike" dirty="0">
                <a:solidFill>
                  <a:srgbClr val="000000"/>
                </a:solidFill>
                <a:effectLst/>
                <a:latin typeface="Baskerville Old Face" panose="02020602080505020303" pitchFamily="18" charset="77"/>
              </a:rPr>
              <a:t>(1), 50–57. https://</a:t>
            </a:r>
            <a:r>
              <a:rPr lang="en-US" sz="1100" b="0" i="0" u="none" strike="noStrike" dirty="0" err="1">
                <a:solidFill>
                  <a:srgbClr val="000000"/>
                </a:solidFill>
                <a:effectLst/>
                <a:latin typeface="Baskerville Old Face" panose="02020602080505020303" pitchFamily="18" charset="77"/>
              </a:rPr>
              <a:t>doi.org</a:t>
            </a:r>
            <a:r>
              <a:rPr lang="en-US" sz="1100" b="0" i="0" u="none" strike="noStrike" dirty="0">
                <a:solidFill>
                  <a:srgbClr val="000000"/>
                </a:solidFill>
                <a:effectLst/>
                <a:latin typeface="Baskerville Old Face" panose="02020602080505020303" pitchFamily="18" charset="77"/>
              </a:rPr>
              <a:t>/10.1016/S0022-3182(98)70275-4</a:t>
            </a:r>
            <a:br>
              <a:rPr lang="en-US" sz="1100" b="0" dirty="0">
                <a:effectLst/>
                <a:latin typeface="Baskerville Old Face" panose="02020602080505020303" pitchFamily="18" charset="77"/>
              </a:rPr>
            </a:br>
            <a:r>
              <a:rPr lang="en-US" sz="1100" b="0" i="0" u="none" strike="noStrike" dirty="0">
                <a:solidFill>
                  <a:srgbClr val="000000"/>
                </a:solidFill>
                <a:effectLst/>
                <a:latin typeface="Baskerville Old Face" panose="02020602080505020303" pitchFamily="18" charset="77"/>
              </a:rPr>
              <a:t>El Zein, A., Mathews, A. E., House, L., &amp; </a:t>
            </a:r>
            <a:r>
              <a:rPr lang="en-US" sz="1100" b="0" i="0" u="none" strike="noStrike" dirty="0" err="1">
                <a:solidFill>
                  <a:srgbClr val="000000"/>
                </a:solidFill>
                <a:effectLst/>
                <a:latin typeface="Baskerville Old Face" panose="02020602080505020303" pitchFamily="18" charset="77"/>
              </a:rPr>
              <a:t>Shelnutt</a:t>
            </a:r>
            <a:r>
              <a:rPr lang="en-US" sz="1100" b="0" i="0" u="none" strike="noStrike" dirty="0">
                <a:solidFill>
                  <a:srgbClr val="000000"/>
                </a:solidFill>
                <a:effectLst/>
                <a:latin typeface="Baskerville Old Face" panose="02020602080505020303" pitchFamily="18" charset="77"/>
              </a:rPr>
              <a:t>, K. P. (2018). Why Are Hungry College Students Not Seeking Help? Predictors of and Barriers to Using an On-Campus Food Pantry. </a:t>
            </a:r>
            <a:r>
              <a:rPr lang="en-US" sz="1100" b="0" i="1" u="none" strike="noStrike" dirty="0">
                <a:solidFill>
                  <a:srgbClr val="000000"/>
                </a:solidFill>
                <a:effectLst/>
                <a:latin typeface="Baskerville Old Face" panose="02020602080505020303" pitchFamily="18" charset="77"/>
              </a:rPr>
              <a:t>Nutrients</a:t>
            </a:r>
            <a:r>
              <a:rPr lang="en-US" sz="1100" b="0" i="0" u="none" strike="noStrike" dirty="0">
                <a:solidFill>
                  <a:srgbClr val="000000"/>
                </a:solidFill>
                <a:effectLst/>
                <a:latin typeface="Baskerville Old Face" panose="02020602080505020303" pitchFamily="18" charset="77"/>
              </a:rPr>
              <a:t>, </a:t>
            </a:r>
            <a:r>
              <a:rPr lang="en-US" sz="1100" b="0" i="1" u="none" strike="noStrike" dirty="0">
                <a:solidFill>
                  <a:srgbClr val="000000"/>
                </a:solidFill>
                <a:effectLst/>
                <a:latin typeface="Baskerville Old Face" panose="02020602080505020303" pitchFamily="18" charset="77"/>
              </a:rPr>
              <a:t>10</a:t>
            </a:r>
            <a:r>
              <a:rPr lang="en-US" sz="1100" b="0" i="0" u="none" strike="noStrike" dirty="0">
                <a:solidFill>
                  <a:srgbClr val="000000"/>
                </a:solidFill>
                <a:effectLst/>
                <a:latin typeface="Baskerville Old Face" panose="02020602080505020303" pitchFamily="18" charset="77"/>
              </a:rPr>
              <a:t>(9), 1163. https://</a:t>
            </a:r>
            <a:r>
              <a:rPr lang="en-US" sz="1100" b="0" i="0" u="none" strike="noStrike" dirty="0" err="1">
                <a:solidFill>
                  <a:srgbClr val="000000"/>
                </a:solidFill>
                <a:effectLst/>
                <a:latin typeface="Baskerville Old Face" panose="02020602080505020303" pitchFamily="18" charset="77"/>
              </a:rPr>
              <a:t>doi.org</a:t>
            </a:r>
            <a:r>
              <a:rPr lang="en-US" sz="1100" b="0" i="0" u="none" strike="noStrike" dirty="0">
                <a:solidFill>
                  <a:srgbClr val="000000"/>
                </a:solidFill>
                <a:effectLst/>
                <a:latin typeface="Baskerville Old Face" panose="02020602080505020303" pitchFamily="18" charset="77"/>
              </a:rPr>
              <a:t>/10.3390/nu10091163</a:t>
            </a:r>
            <a:br>
              <a:rPr lang="en-US" sz="1100" b="0" dirty="0">
                <a:effectLst/>
                <a:latin typeface="Baskerville Old Face" panose="02020602080505020303" pitchFamily="18" charset="77"/>
              </a:rPr>
            </a:br>
            <a:r>
              <a:rPr lang="en-US" sz="1100" b="0" i="0" u="none" strike="noStrike" dirty="0">
                <a:solidFill>
                  <a:srgbClr val="000000"/>
                </a:solidFill>
                <a:effectLst/>
                <a:latin typeface="Baskerville Old Face" panose="02020602080505020303" pitchFamily="18" charset="77"/>
              </a:rPr>
              <a:t>London, A. S., Schwartz, S., &amp; Scott, E. K. (2007). Combining Quantitative and Qualitative Data in Welfare Policy Evaluations in the United States. </a:t>
            </a:r>
            <a:r>
              <a:rPr lang="en-US" sz="1100" b="0" i="1" u="none" strike="noStrike" dirty="0">
                <a:solidFill>
                  <a:srgbClr val="000000"/>
                </a:solidFill>
                <a:effectLst/>
                <a:latin typeface="Baskerville Old Face" panose="02020602080505020303" pitchFamily="18" charset="77"/>
              </a:rPr>
              <a:t>World Development</a:t>
            </a:r>
            <a:r>
              <a:rPr lang="en-US" sz="1100" b="0" i="0" u="none" strike="noStrike" dirty="0">
                <a:solidFill>
                  <a:srgbClr val="000000"/>
                </a:solidFill>
                <a:effectLst/>
                <a:latin typeface="Baskerville Old Face" panose="02020602080505020303" pitchFamily="18" charset="77"/>
              </a:rPr>
              <a:t>, </a:t>
            </a:r>
            <a:r>
              <a:rPr lang="en-US" sz="1100" b="0" i="1" u="none" strike="noStrike" dirty="0">
                <a:solidFill>
                  <a:srgbClr val="000000"/>
                </a:solidFill>
                <a:effectLst/>
                <a:latin typeface="Baskerville Old Face" panose="02020602080505020303" pitchFamily="18" charset="77"/>
              </a:rPr>
              <a:t>35</a:t>
            </a:r>
            <a:r>
              <a:rPr lang="en-US" sz="1100" b="0" i="0" u="none" strike="noStrike" dirty="0">
                <a:solidFill>
                  <a:srgbClr val="000000"/>
                </a:solidFill>
                <a:effectLst/>
                <a:latin typeface="Baskerville Old Face" panose="02020602080505020303" pitchFamily="18" charset="77"/>
              </a:rPr>
              <a:t>(2), 342–353. https://</a:t>
            </a:r>
            <a:r>
              <a:rPr lang="en-US" sz="1100" b="0" i="0" u="none" strike="noStrike" dirty="0" err="1">
                <a:solidFill>
                  <a:srgbClr val="000000"/>
                </a:solidFill>
                <a:effectLst/>
                <a:latin typeface="Baskerville Old Face" panose="02020602080505020303" pitchFamily="18" charset="77"/>
              </a:rPr>
              <a:t>doi.org</a:t>
            </a:r>
            <a:r>
              <a:rPr lang="en-US" sz="1100" b="0" i="0" u="none" strike="noStrike" dirty="0">
                <a:solidFill>
                  <a:srgbClr val="000000"/>
                </a:solidFill>
                <a:effectLst/>
                <a:latin typeface="Baskerville Old Face" panose="02020602080505020303" pitchFamily="18" charset="77"/>
              </a:rPr>
              <a:t>/10.1016/j.worlddev.2006.10.007</a:t>
            </a:r>
            <a:br>
              <a:rPr lang="en-US" sz="1100" b="0" dirty="0">
                <a:effectLst/>
                <a:latin typeface="Baskerville Old Face" panose="02020602080505020303" pitchFamily="18" charset="77"/>
              </a:rPr>
            </a:br>
            <a:r>
              <a:rPr lang="en-US" sz="1100" b="0" i="0" u="none" strike="noStrike" dirty="0">
                <a:solidFill>
                  <a:srgbClr val="000000"/>
                </a:solidFill>
                <a:effectLst/>
                <a:latin typeface="Baskerville Old Face" panose="02020602080505020303" pitchFamily="18" charset="77"/>
              </a:rPr>
              <a:t>Paul Morello. (2021, March 12). </a:t>
            </a:r>
            <a:r>
              <a:rPr lang="en-US" sz="1100" b="0" i="1" u="none" strike="noStrike" dirty="0">
                <a:solidFill>
                  <a:srgbClr val="000000"/>
                </a:solidFill>
                <a:effectLst/>
                <a:latin typeface="Baskerville Old Face" panose="02020602080505020303" pitchFamily="18" charset="77"/>
              </a:rPr>
              <a:t>The food bank response to COVID in numbers | Feeding America</a:t>
            </a:r>
            <a:r>
              <a:rPr lang="en-US" sz="1100" b="0" i="0" u="none" strike="noStrike" dirty="0">
                <a:solidFill>
                  <a:srgbClr val="000000"/>
                </a:solidFill>
                <a:effectLst/>
                <a:latin typeface="Baskerville Old Face" panose="02020602080505020303" pitchFamily="18" charset="77"/>
              </a:rPr>
              <a:t>. https://</a:t>
            </a:r>
            <a:r>
              <a:rPr lang="en-US" sz="1100" b="0" i="0" u="none" strike="noStrike" dirty="0" err="1">
                <a:solidFill>
                  <a:srgbClr val="000000"/>
                </a:solidFill>
                <a:effectLst/>
                <a:latin typeface="Baskerville Old Face" panose="02020602080505020303" pitchFamily="18" charset="77"/>
              </a:rPr>
              <a:t>www.feedingamerica.org</a:t>
            </a:r>
            <a:r>
              <a:rPr lang="en-US" sz="1100" b="0" i="0" u="none" strike="noStrike" dirty="0">
                <a:solidFill>
                  <a:srgbClr val="000000"/>
                </a:solidFill>
                <a:effectLst/>
                <a:latin typeface="Baskerville Old Face" panose="02020602080505020303" pitchFamily="18" charset="77"/>
              </a:rPr>
              <a:t>/hunger-blog/food-bank-response-covid-numbers</a:t>
            </a:r>
            <a:br>
              <a:rPr lang="en-US" sz="1100" b="0" dirty="0">
                <a:effectLst/>
                <a:latin typeface="Baskerville Old Face" panose="02020602080505020303" pitchFamily="18" charset="77"/>
              </a:rPr>
            </a:br>
            <a:r>
              <a:rPr lang="en-US" sz="1100" b="0" i="0" u="none" strike="noStrike" dirty="0">
                <a:solidFill>
                  <a:srgbClr val="000000"/>
                </a:solidFill>
                <a:effectLst/>
                <a:latin typeface="Baskerville Old Face" panose="02020602080505020303" pitchFamily="18" charset="77"/>
              </a:rPr>
              <a:t>Remley, D., Franzen-Castle, L., McCormack, L., &amp; Eicher-Miller, H. A. (2019). Chronic Health Condition Influences on Client Perceptions of Limited or Non-choice Food Pantries in Low-income, Rural Communities. </a:t>
            </a:r>
            <a:r>
              <a:rPr lang="en-US" sz="1100" b="0" i="1" u="none" strike="noStrike" dirty="0">
                <a:solidFill>
                  <a:srgbClr val="000000"/>
                </a:solidFill>
                <a:effectLst/>
                <a:latin typeface="Baskerville Old Face" panose="02020602080505020303" pitchFamily="18" charset="77"/>
              </a:rPr>
              <a:t>American Journal of Health Behavior</a:t>
            </a:r>
            <a:r>
              <a:rPr lang="en-US" sz="1100" b="0" i="0" u="none" strike="noStrike" dirty="0">
                <a:solidFill>
                  <a:srgbClr val="000000"/>
                </a:solidFill>
                <a:effectLst/>
                <a:latin typeface="Baskerville Old Face" panose="02020602080505020303" pitchFamily="18" charset="77"/>
              </a:rPr>
              <a:t>, </a:t>
            </a:r>
            <a:r>
              <a:rPr lang="en-US" sz="1100" b="0" i="1" u="none" strike="noStrike" dirty="0">
                <a:solidFill>
                  <a:srgbClr val="000000"/>
                </a:solidFill>
                <a:effectLst/>
                <a:latin typeface="Baskerville Old Face" panose="02020602080505020303" pitchFamily="18" charset="77"/>
              </a:rPr>
              <a:t>43</a:t>
            </a:r>
            <a:r>
              <a:rPr lang="en-US" sz="1100" b="0" i="0" u="none" strike="noStrike" dirty="0">
                <a:solidFill>
                  <a:srgbClr val="000000"/>
                </a:solidFill>
                <a:effectLst/>
                <a:latin typeface="Baskerville Old Face" panose="02020602080505020303" pitchFamily="18" charset="77"/>
              </a:rPr>
              <a:t>(1), 105–118. https://</a:t>
            </a:r>
            <a:r>
              <a:rPr lang="en-US" sz="1100" b="0" i="0" u="none" strike="noStrike" dirty="0" err="1">
                <a:solidFill>
                  <a:srgbClr val="000000"/>
                </a:solidFill>
                <a:effectLst/>
                <a:latin typeface="Baskerville Old Face" panose="02020602080505020303" pitchFamily="18" charset="77"/>
              </a:rPr>
              <a:t>doi.org</a:t>
            </a:r>
            <a:r>
              <a:rPr lang="en-US" sz="1100" b="0" i="0" u="none" strike="noStrike" dirty="0">
                <a:solidFill>
                  <a:srgbClr val="000000"/>
                </a:solidFill>
                <a:effectLst/>
                <a:latin typeface="Baskerville Old Face" panose="02020602080505020303" pitchFamily="18" charset="77"/>
              </a:rPr>
              <a:t>/10.5993/AJHB.43.1.9</a:t>
            </a:r>
            <a:br>
              <a:rPr lang="en-US" sz="1100" b="0" dirty="0">
                <a:effectLst/>
                <a:latin typeface="Baskerville Old Face" panose="02020602080505020303" pitchFamily="18" charset="77"/>
              </a:rPr>
            </a:br>
            <a:r>
              <a:rPr lang="en-US" sz="1100" b="0" i="0" u="none" strike="noStrike" dirty="0">
                <a:solidFill>
                  <a:srgbClr val="000000"/>
                </a:solidFill>
                <a:effectLst/>
                <a:latin typeface="Baskerville Old Face" panose="02020602080505020303" pitchFamily="18" charset="77"/>
              </a:rPr>
              <a:t>Shahid, R., </a:t>
            </a:r>
            <a:r>
              <a:rPr lang="en-US" sz="1100" b="0" i="0" u="none" strike="noStrike" dirty="0" err="1">
                <a:solidFill>
                  <a:srgbClr val="000000"/>
                </a:solidFill>
                <a:effectLst/>
                <a:latin typeface="Baskerville Old Face" panose="02020602080505020303" pitchFamily="18" charset="77"/>
              </a:rPr>
              <a:t>Bertazzon</a:t>
            </a:r>
            <a:r>
              <a:rPr lang="en-US" sz="1100" b="0" i="0" u="none" strike="noStrike" dirty="0">
                <a:solidFill>
                  <a:srgbClr val="000000"/>
                </a:solidFill>
                <a:effectLst/>
                <a:latin typeface="Baskerville Old Face" panose="02020602080505020303" pitchFamily="18" charset="77"/>
              </a:rPr>
              <a:t>, S., </a:t>
            </a:r>
            <a:r>
              <a:rPr lang="en-US" sz="1100" b="0" i="0" u="none" strike="noStrike" dirty="0" err="1">
                <a:solidFill>
                  <a:srgbClr val="000000"/>
                </a:solidFill>
                <a:effectLst/>
                <a:latin typeface="Baskerville Old Face" panose="02020602080505020303" pitchFamily="18" charset="77"/>
              </a:rPr>
              <a:t>Knudtson</a:t>
            </a:r>
            <a:r>
              <a:rPr lang="en-US" sz="1100" b="0" i="0" u="none" strike="noStrike" dirty="0">
                <a:solidFill>
                  <a:srgbClr val="000000"/>
                </a:solidFill>
                <a:effectLst/>
                <a:latin typeface="Baskerville Old Face" panose="02020602080505020303" pitchFamily="18" charset="77"/>
              </a:rPr>
              <a:t>, M. L., &amp; </a:t>
            </a:r>
            <a:r>
              <a:rPr lang="en-US" sz="1100" b="0" i="0" u="none" strike="noStrike" dirty="0" err="1">
                <a:solidFill>
                  <a:srgbClr val="000000"/>
                </a:solidFill>
                <a:effectLst/>
                <a:latin typeface="Baskerville Old Face" panose="02020602080505020303" pitchFamily="18" charset="77"/>
              </a:rPr>
              <a:t>Ghali</a:t>
            </a:r>
            <a:r>
              <a:rPr lang="en-US" sz="1100" b="0" i="0" u="none" strike="noStrike" dirty="0">
                <a:solidFill>
                  <a:srgbClr val="000000"/>
                </a:solidFill>
                <a:effectLst/>
                <a:latin typeface="Baskerville Old Face" panose="02020602080505020303" pitchFamily="18" charset="77"/>
              </a:rPr>
              <a:t>, W. A. (2009). Comparison of distance measures in spatial analytical modeling for health service planning. </a:t>
            </a:r>
            <a:r>
              <a:rPr lang="en-US" sz="1100" b="0" i="1" u="none" strike="noStrike" dirty="0">
                <a:solidFill>
                  <a:srgbClr val="000000"/>
                </a:solidFill>
                <a:effectLst/>
                <a:latin typeface="Baskerville Old Face" panose="02020602080505020303" pitchFamily="18" charset="77"/>
              </a:rPr>
              <a:t>BMC Health Services Research</a:t>
            </a:r>
            <a:r>
              <a:rPr lang="en-US" sz="1100" b="0" i="0" u="none" strike="noStrike" dirty="0">
                <a:solidFill>
                  <a:srgbClr val="000000"/>
                </a:solidFill>
                <a:effectLst/>
                <a:latin typeface="Baskerville Old Face" panose="02020602080505020303" pitchFamily="18" charset="77"/>
              </a:rPr>
              <a:t>, </a:t>
            </a:r>
            <a:r>
              <a:rPr lang="en-US" sz="1100" b="0" i="1" u="none" strike="noStrike" dirty="0">
                <a:solidFill>
                  <a:srgbClr val="000000"/>
                </a:solidFill>
                <a:effectLst/>
                <a:latin typeface="Baskerville Old Face" panose="02020602080505020303" pitchFamily="18" charset="77"/>
              </a:rPr>
              <a:t>9</a:t>
            </a:r>
            <a:r>
              <a:rPr lang="en-US" sz="1100" b="0" i="0" u="none" strike="noStrike" dirty="0">
                <a:solidFill>
                  <a:srgbClr val="000000"/>
                </a:solidFill>
                <a:effectLst/>
                <a:latin typeface="Baskerville Old Face" panose="02020602080505020303" pitchFamily="18" charset="77"/>
              </a:rPr>
              <a:t>(1), 200. https://</a:t>
            </a:r>
            <a:r>
              <a:rPr lang="en-US" sz="1100" b="0" i="0" u="none" strike="noStrike" dirty="0" err="1">
                <a:solidFill>
                  <a:srgbClr val="000000"/>
                </a:solidFill>
                <a:effectLst/>
                <a:latin typeface="Baskerville Old Face" panose="02020602080505020303" pitchFamily="18" charset="77"/>
              </a:rPr>
              <a:t>doi.org</a:t>
            </a:r>
            <a:r>
              <a:rPr lang="en-US" sz="1100" b="0" i="0" u="none" strike="noStrike" dirty="0">
                <a:solidFill>
                  <a:srgbClr val="000000"/>
                </a:solidFill>
                <a:effectLst/>
                <a:latin typeface="Baskerville Old Face" panose="02020602080505020303" pitchFamily="18" charset="77"/>
              </a:rPr>
              <a:t>/10.1186/1472-6963-9-200</a:t>
            </a:r>
            <a:br>
              <a:rPr lang="en-US" sz="1100" b="0" dirty="0">
                <a:effectLst/>
                <a:latin typeface="Baskerville Old Face" panose="02020602080505020303" pitchFamily="18" charset="77"/>
              </a:rPr>
            </a:br>
            <a:r>
              <a:rPr lang="en-US" sz="1100" b="0" i="1" u="none" strike="noStrike" dirty="0">
                <a:solidFill>
                  <a:srgbClr val="000000"/>
                </a:solidFill>
                <a:effectLst/>
                <a:latin typeface="Baskerville Old Face" panose="02020602080505020303" pitchFamily="18" charset="77"/>
              </a:rPr>
              <a:t>USDA ERS - Food Pantries</a:t>
            </a:r>
            <a:r>
              <a:rPr lang="en-US" sz="1100" b="0" i="0" u="none" strike="noStrike" dirty="0">
                <a:solidFill>
                  <a:srgbClr val="000000"/>
                </a:solidFill>
                <a:effectLst/>
                <a:latin typeface="Baskerville Old Face" panose="02020602080505020303" pitchFamily="18" charset="77"/>
              </a:rPr>
              <a:t>. (n.d.). Retrieved September 7, 2022, from https://</a:t>
            </a:r>
            <a:r>
              <a:rPr lang="en-US" sz="1100" b="0" i="0" u="none" strike="noStrike" dirty="0" err="1">
                <a:solidFill>
                  <a:srgbClr val="000000"/>
                </a:solidFill>
                <a:effectLst/>
                <a:latin typeface="Baskerville Old Face" panose="02020602080505020303" pitchFamily="18" charset="77"/>
              </a:rPr>
              <a:t>www.ers.usda.gov</a:t>
            </a:r>
            <a:r>
              <a:rPr lang="en-US" sz="1100" b="0" i="0" u="none" strike="noStrike" dirty="0">
                <a:solidFill>
                  <a:srgbClr val="000000"/>
                </a:solidFill>
                <a:effectLst/>
                <a:latin typeface="Baskerville Old Face" panose="02020602080505020303" pitchFamily="18" charset="77"/>
              </a:rPr>
              <a:t>/amber-waves/2021/</a:t>
            </a:r>
            <a:r>
              <a:rPr lang="en-US" sz="1100" b="0" i="0" u="none" strike="noStrike" dirty="0" err="1">
                <a:solidFill>
                  <a:srgbClr val="000000"/>
                </a:solidFill>
                <a:effectLst/>
                <a:latin typeface="Baskerville Old Face" panose="02020602080505020303" pitchFamily="18" charset="77"/>
              </a:rPr>
              <a:t>november</a:t>
            </a:r>
            <a:r>
              <a:rPr lang="en-US" sz="1100" b="0" i="0" u="none" strike="noStrike" dirty="0">
                <a:solidFill>
                  <a:srgbClr val="000000"/>
                </a:solidFill>
                <a:effectLst/>
                <a:latin typeface="Baskerville Old Face" panose="02020602080505020303" pitchFamily="18" charset="77"/>
              </a:rPr>
              <a:t>/food-pantry-use-increased-in-2020-for-most-types-of-u-s-households/</a:t>
            </a:r>
            <a:endParaRPr lang="en-US" sz="1100" dirty="0"/>
          </a:p>
        </p:txBody>
      </p:sp>
      <p:pic>
        <p:nvPicPr>
          <p:cNvPr id="48" name="Picture 47" descr="Map&#10;&#10;Description automatically generated">
            <a:extLst>
              <a:ext uri="{FF2B5EF4-FFF2-40B4-BE49-F238E27FC236}">
                <a16:creationId xmlns:a16="http://schemas.microsoft.com/office/drawing/2014/main" id="{4A27448F-DC1D-D246-29DF-9BC176F215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43990" y="19603687"/>
            <a:ext cx="4431580" cy="3506305"/>
          </a:xfrm>
          <a:prstGeom prst="rect">
            <a:avLst/>
          </a:prstGeom>
        </p:spPr>
      </p:pic>
      <p:sp>
        <p:nvSpPr>
          <p:cNvPr id="53" name="TextBox 52">
            <a:extLst>
              <a:ext uri="{FF2B5EF4-FFF2-40B4-BE49-F238E27FC236}">
                <a16:creationId xmlns:a16="http://schemas.microsoft.com/office/drawing/2014/main" id="{B2C6F4B7-B273-62D1-063B-4AF252F5DDE9}"/>
              </a:ext>
            </a:extLst>
          </p:cNvPr>
          <p:cNvSpPr txBox="1"/>
          <p:nvPr/>
        </p:nvSpPr>
        <p:spPr>
          <a:xfrm>
            <a:off x="15783924" y="13526642"/>
            <a:ext cx="7801380" cy="369332"/>
          </a:xfrm>
          <a:prstGeom prst="rect">
            <a:avLst/>
          </a:prstGeom>
          <a:noFill/>
        </p:spPr>
        <p:txBody>
          <a:bodyPr wrap="square" rtlCol="0">
            <a:spAutoFit/>
          </a:bodyPr>
          <a:lstStyle/>
          <a:p>
            <a:r>
              <a:rPr lang="en-US" sz="1800" b="0" i="0" u="none" strike="noStrike" dirty="0">
                <a:solidFill>
                  <a:srgbClr val="000000"/>
                </a:solidFill>
                <a:effectLst/>
                <a:latin typeface="Times New Roman" panose="02020603050405020304" pitchFamily="18" charset="0"/>
              </a:rPr>
              <a:t>29, 890 families and 128,029 </a:t>
            </a:r>
            <a:r>
              <a:rPr lang="en-US" dirty="0">
                <a:solidFill>
                  <a:srgbClr val="000000"/>
                </a:solidFill>
                <a:latin typeface="Times New Roman" panose="02020603050405020304" pitchFamily="18" charset="0"/>
              </a:rPr>
              <a:t>pantry visits are examined</a:t>
            </a:r>
            <a:endParaRPr lang="en-US" dirty="0"/>
          </a:p>
        </p:txBody>
      </p:sp>
    </p:spTree>
    <p:extLst>
      <p:ext uri="{BB962C8B-B14F-4D97-AF65-F5344CB8AC3E}">
        <p14:creationId xmlns:p14="http://schemas.microsoft.com/office/powerpoint/2010/main" val="18924120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486</TotalTime>
  <Words>2471</Words>
  <Application>Microsoft Macintosh PowerPoint</Application>
  <PresentationFormat>Custom</PresentationFormat>
  <Paragraphs>270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Baskerville Old Face</vt:lpstr>
      <vt:lpstr>Calibri</vt:lpstr>
      <vt:lpstr>Calibri Light</vt:lpstr>
      <vt:lpstr>Times New Roman</vt:lpstr>
      <vt:lpstr>Times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Medha Dorabawila Bulumulla</dc:creator>
  <cp:lastModifiedBy>Medha Dorabawila Bulumulla</cp:lastModifiedBy>
  <cp:revision>30</cp:revision>
  <dcterms:created xsi:type="dcterms:W3CDTF">2023-04-03T19:35:53Z</dcterms:created>
  <dcterms:modified xsi:type="dcterms:W3CDTF">2023-04-14T14:25:28Z</dcterms:modified>
</cp:coreProperties>
</file>