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6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65" r:id="rId6"/>
    <p:sldId id="259" r:id="rId7"/>
    <p:sldId id="260" r:id="rId8"/>
    <p:sldId id="261" r:id="rId9"/>
    <p:sldId id="263" r:id="rId10"/>
    <p:sldId id="264" r:id="rId11"/>
  </p:sldIdLst>
  <p:sldSz cx="9144000" cy="6858000" type="screen4x3"/>
  <p:notesSz cx="7102475" cy="8991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6699FF"/>
    <a:srgbClr val="9999FF"/>
    <a:srgbClr val="003399"/>
    <a:srgbClr val="336699"/>
    <a:srgbClr val="008080"/>
    <a:srgbClr val="FF0000"/>
    <a:srgbClr val="960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79" autoAdjust="0"/>
  </p:normalViewPr>
  <p:slideViewPr>
    <p:cSldViewPr>
      <p:cViewPr varScale="1">
        <p:scale>
          <a:sx n="76" d="100"/>
          <a:sy n="76" d="100"/>
        </p:scale>
        <p:origin x="126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F6168EAF-C73D-4C5C-8DA9-0A27C64E7F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9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270375"/>
            <a:ext cx="5207000" cy="404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93695B57-D6C6-4C3E-8F47-68C7BB5E64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29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02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6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09600"/>
            <a:ext cx="7924800" cy="11430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981200"/>
            <a:ext cx="6400800" cy="609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F6EA6C7B-2AAC-4E99-8243-1BC11AA93915}" type="datetime1">
              <a:rPr lang="en-US" smtClean="0"/>
              <a:pPr/>
              <a:t>12/3/2016</a:t>
            </a:fld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[Project Name]</a:t>
            </a:r>
            <a:endParaRPr lang="en-US" dirty="0"/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715BA7-EDC6-455F-A4B7-3BA2722A71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02664E-4CE3-445B-8B2F-A95623935C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6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228600"/>
            <a:ext cx="21526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49C214-0DF8-4760-8580-9E30D00875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1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524000"/>
            <a:ext cx="8610600" cy="4572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D328A14-1B17-418A-B05D-DE097A2E4C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1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524000"/>
            <a:ext cx="42291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2291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1AD8EBC-3CFD-44F4-AFCA-D54CB0FAA9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1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924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5A58E1-8250-493B-B884-70BDEFC0F6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5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7C7EAB-DB46-43DF-8596-C2B52402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0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BFF0FD-6449-44CE-BDCF-58F03D5849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8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BE07A2-8F3F-43EA-8190-5C0F5DBCB1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9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41C57E-AD13-40F2-A81A-2F138F7616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D6C088-08CC-415B-B66C-7FB9F355D4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8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21AB4E-837D-4378-A7DF-B8058FB534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401597-B59A-4976-A029-868E98DEBD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4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10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24000"/>
            <a:ext cx="8610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66DD9FD7-9A1E-43FC-866E-03D108BB7E2B}" type="datetime1">
              <a:rPr lang="en-US" sz="1400">
                <a:solidFill>
                  <a:schemeClr val="bg1"/>
                </a:solidFill>
                <a:latin typeface="+mn-lt"/>
              </a:rPr>
              <a:pPr eaLnBrk="1" hangingPunct="1"/>
              <a:t>12/3/2016</a:t>
            </a:fld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+mn-lt"/>
              </a:rPr>
              <a:t>[Project Name]</a:t>
            </a:r>
          </a:p>
        </p:txBody>
      </p:sp>
      <p:sp>
        <p:nvSpPr>
          <p:cNvPr id="9933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55F942D4-5753-465C-9BBC-A662EA664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84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84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84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84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3B5DE68D-8A73-408E-B6FE-C7847D9C7EFD}" type="datetime1">
              <a:rPr lang="en-US"/>
              <a:pPr/>
              <a:t>12/3/2016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[Project Name]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9C600D03-77AA-4AA9-A06E-C1F80E202F17}" type="slidenum">
              <a:rPr lang="en-US"/>
              <a:pPr/>
              <a:t>1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33400" y="609600"/>
            <a:ext cx="7924800" cy="1600200"/>
          </a:xfrm>
        </p:spPr>
        <p:txBody>
          <a:bodyPr/>
          <a:lstStyle/>
          <a:p>
            <a:r>
              <a:rPr lang="en-US" dirty="0"/>
              <a:t>[Project Name]</a:t>
            </a:r>
            <a:br>
              <a:rPr lang="en-US" dirty="0"/>
            </a:br>
            <a:r>
              <a:rPr lang="en-US" dirty="0"/>
              <a:t>Project Report</a:t>
            </a:r>
          </a:p>
        </p:txBody>
      </p:sp>
      <p:sp>
        <p:nvSpPr>
          <p:cNvPr id="5122" name="Rectangle 1026"/>
          <p:cNvSpPr>
            <a:spLocks noChangeArrowheads="1"/>
          </p:cNvSpPr>
          <p:nvPr/>
        </p:nvSpPr>
        <p:spPr bwMode="auto">
          <a:xfrm>
            <a:off x="1331913" y="5192713"/>
            <a:ext cx="640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dirty="0">
                <a:solidFill>
                  <a:schemeClr val="bg1"/>
                </a:solidFill>
              </a:rPr>
              <a:t>Prepared by: [Name]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The goal of this presentation</a:t>
            </a:r>
          </a:p>
          <a:p>
            <a:r>
              <a:rPr lang="en-US" dirty="0" smtClean="0"/>
              <a:t>Outcome</a:t>
            </a:r>
          </a:p>
          <a:p>
            <a:pPr lvl="1"/>
            <a:r>
              <a:rPr lang="en-US" dirty="0" smtClean="0"/>
              <a:t>The strategic decisions required to allow the project to move forward to the next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75E82-2762-4558-B715-E85E88661DC7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Tasks Summary</a:t>
            </a:r>
          </a:p>
          <a:p>
            <a:r>
              <a:rPr lang="en-US" dirty="0"/>
              <a:t>Outstanding Risks and Issues</a:t>
            </a:r>
          </a:p>
          <a:p>
            <a:r>
              <a:rPr lang="en-US" dirty="0"/>
              <a:t>Project Budget, Schedule, &amp; Scope</a:t>
            </a:r>
          </a:p>
          <a:p>
            <a:r>
              <a:rPr lang="en-US" dirty="0"/>
              <a:t>Acceptance Review</a:t>
            </a:r>
          </a:p>
          <a:p>
            <a:r>
              <a:rPr lang="en-US" dirty="0"/>
              <a:t>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4A7D1-023D-4736-B5EA-64EB864F16CF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</a:p>
          <a:p>
            <a:pPr lvl="1"/>
            <a:r>
              <a:rPr lang="en-US" dirty="0" smtClean="0"/>
              <a:t>High-level project goals</a:t>
            </a:r>
          </a:p>
          <a:p>
            <a:pPr lvl="1"/>
            <a:r>
              <a:rPr lang="en-US" dirty="0" smtClean="0"/>
              <a:t>Project relationship to corporate goals</a:t>
            </a:r>
          </a:p>
          <a:p>
            <a:pPr lvl="1"/>
            <a:r>
              <a:rPr lang="en-US" dirty="0" smtClean="0"/>
              <a:t>Timeline</a:t>
            </a:r>
          </a:p>
          <a:p>
            <a:r>
              <a:rPr lang="en-US" dirty="0" smtClean="0"/>
              <a:t>Short project status update</a:t>
            </a:r>
          </a:p>
          <a:p>
            <a:r>
              <a:rPr lang="en-US" dirty="0" smtClean="0"/>
              <a:t>Project team introduction and 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A3116-33C1-4C62-9287-E2817059324B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31184-BEE4-4749-8B2A-DC2F0A6A39C5}" type="slidenum">
              <a:rPr lang="en-US"/>
              <a:pPr/>
              <a:t>5</a:t>
            </a:fld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Tasks Summary</a:t>
            </a:r>
          </a:p>
        </p:txBody>
      </p:sp>
      <p:sp>
        <p:nvSpPr>
          <p:cNvPr id="7308" name="Rectangle 140"/>
          <p:cNvSpPr>
            <a:spLocks noGrp="1" noChangeArrowheads="1"/>
          </p:cNvSpPr>
          <p:nvPr>
            <p:ph type="tbl" idx="1"/>
          </p:nvPr>
        </p:nvSpPr>
        <p:spPr/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Outstanding Risks and Issues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Risks</a:t>
            </a:r>
          </a:p>
          <a:p>
            <a:pPr lvl="1"/>
            <a:r>
              <a:rPr lang="en-US" dirty="0" smtClean="0"/>
              <a:t>This phase</a:t>
            </a:r>
          </a:p>
          <a:p>
            <a:pPr lvl="2"/>
            <a:r>
              <a:rPr lang="en-US" dirty="0" smtClean="0"/>
              <a:t>Risk description and resolution</a:t>
            </a:r>
          </a:p>
          <a:p>
            <a:pPr lvl="2"/>
            <a:r>
              <a:rPr lang="en-US" dirty="0" smtClean="0"/>
              <a:t>Risk description and resolution</a:t>
            </a:r>
          </a:p>
          <a:p>
            <a:pPr lvl="1"/>
            <a:r>
              <a:rPr lang="en-US" dirty="0" smtClean="0"/>
              <a:t>Next phase</a:t>
            </a:r>
          </a:p>
          <a:p>
            <a:pPr lvl="2"/>
            <a:r>
              <a:rPr lang="en-US" dirty="0" smtClean="0"/>
              <a:t>Risk description and resolution</a:t>
            </a:r>
          </a:p>
          <a:p>
            <a:pPr lvl="2"/>
            <a:r>
              <a:rPr lang="en-US" dirty="0" smtClean="0"/>
              <a:t>Risk description and resolution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Project Issues</a:t>
            </a:r>
          </a:p>
          <a:p>
            <a:pPr lvl="1"/>
            <a:r>
              <a:rPr lang="en-US" dirty="0" smtClean="0"/>
              <a:t>This phase</a:t>
            </a:r>
          </a:p>
          <a:p>
            <a:pPr lvl="2"/>
            <a:r>
              <a:rPr lang="en-US" dirty="0" smtClean="0"/>
              <a:t>Issue description and resolution</a:t>
            </a:r>
          </a:p>
          <a:p>
            <a:pPr lvl="2"/>
            <a:r>
              <a:rPr lang="en-US" dirty="0" smtClean="0"/>
              <a:t>Issue description and resolution</a:t>
            </a:r>
          </a:p>
          <a:p>
            <a:pPr lvl="1"/>
            <a:r>
              <a:rPr lang="en-US" dirty="0" smtClean="0"/>
              <a:t>Next phase</a:t>
            </a:r>
          </a:p>
          <a:p>
            <a:pPr lvl="2"/>
            <a:r>
              <a:rPr lang="en-US" dirty="0" smtClean="0"/>
              <a:t>Issue description and resolution</a:t>
            </a:r>
          </a:p>
          <a:p>
            <a:pPr lvl="2"/>
            <a:r>
              <a:rPr lang="en-US" dirty="0" smtClean="0"/>
              <a:t>Issue description and resolution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D1B68-2D9E-4D89-AFE4-EFAF273A37D3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2787B-CB1B-4069-AE4B-868DAD60BBA9}" type="slidenum">
              <a:rPr lang="en-US"/>
              <a:pPr/>
              <a:t>7</a:t>
            </a:fld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1143000"/>
          </a:xfrm>
        </p:spPr>
        <p:txBody>
          <a:bodyPr/>
          <a:lstStyle/>
          <a:p>
            <a:r>
              <a:rPr lang="en-US" sz="3600"/>
              <a:t>Project Budget, Schedule, &amp; Scope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716213" y="5573713"/>
            <a:ext cx="1316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6934200" y="3200400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chemeClr val="bg1"/>
                </a:solidFill>
              </a:rPr>
              <a:t>Scope changes from last project review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4064000" y="4963180"/>
            <a:ext cx="279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  <a:buFontTx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Actual vs. Baseline Variance</a:t>
            </a:r>
          </a:p>
          <a:p>
            <a:pPr>
              <a:lnSpc>
                <a:spcPct val="75000"/>
              </a:lnSpc>
              <a:spcBef>
                <a:spcPct val="50000"/>
              </a:spcBef>
              <a:buFontTx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Project file link for more info</a:t>
            </a:r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4064000" y="1447800"/>
            <a:ext cx="287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  <a:buFontTx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Actual vs. Baseline Variance</a:t>
            </a:r>
          </a:p>
          <a:p>
            <a:pPr>
              <a:lnSpc>
                <a:spcPct val="75000"/>
              </a:lnSpc>
              <a:spcBef>
                <a:spcPct val="50000"/>
              </a:spcBef>
              <a:buFontTx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Cost overrun explanations</a:t>
            </a:r>
          </a:p>
        </p:txBody>
      </p:sp>
      <p:grpSp>
        <p:nvGrpSpPr>
          <p:cNvPr id="9253" name="Group 37"/>
          <p:cNvGrpSpPr>
            <a:grpSpLocks/>
          </p:cNvGrpSpPr>
          <p:nvPr/>
        </p:nvGrpSpPr>
        <p:grpSpPr bwMode="auto">
          <a:xfrm>
            <a:off x="1828800" y="1219200"/>
            <a:ext cx="4927600" cy="4483100"/>
            <a:chOff x="1168" y="776"/>
            <a:chExt cx="3104" cy="2824"/>
          </a:xfrm>
        </p:grpSpPr>
        <p:grpSp>
          <p:nvGrpSpPr>
            <p:cNvPr id="9239" name="Group 23"/>
            <p:cNvGrpSpPr>
              <a:grpSpLocks/>
            </p:cNvGrpSpPr>
            <p:nvPr/>
          </p:nvGrpSpPr>
          <p:grpSpPr bwMode="auto">
            <a:xfrm>
              <a:off x="1168" y="776"/>
              <a:ext cx="3104" cy="2824"/>
              <a:chOff x="1168" y="776"/>
              <a:chExt cx="3104" cy="2824"/>
            </a:xfrm>
          </p:grpSpPr>
          <p:sp>
            <p:nvSpPr>
              <p:cNvPr id="9240" name="AutoShape 24"/>
              <p:cNvSpPr>
                <a:spLocks noChangeAspect="1" noChangeArrowheads="1"/>
              </p:cNvSpPr>
              <p:nvPr/>
            </p:nvSpPr>
            <p:spPr bwMode="auto">
              <a:xfrm rot="-1821285">
                <a:off x="1168" y="1104"/>
                <a:ext cx="1942" cy="1676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60000"/>
                  <a:lumOff val="40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800" b="1"/>
              </a:p>
            </p:txBody>
          </p:sp>
          <p:sp>
            <p:nvSpPr>
              <p:cNvPr id="9241" name="AutoShape 25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152" cy="576"/>
              </a:xfrm>
              <a:prstGeom prst="flowChartAlternateProcess">
                <a:avLst/>
              </a:prstGeom>
              <a:solidFill>
                <a:schemeClr val="tx1">
                  <a:lumMod val="75000"/>
                </a:schemeClr>
              </a:solidFill>
              <a:ln w="9525" algn="ctr">
                <a:solidFill>
                  <a:schemeClr val="tx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solidFill>
                      <a:schemeClr val="bg2"/>
                    </a:solidFill>
                  </a:rPr>
                  <a:t>Scope Mgmt.</a:t>
                </a:r>
              </a:p>
            </p:txBody>
          </p:sp>
          <p:sp>
            <p:nvSpPr>
              <p:cNvPr id="9242" name="AutoShape 26"/>
              <p:cNvSpPr>
                <a:spLocks noChangeArrowheads="1"/>
              </p:cNvSpPr>
              <p:nvPr/>
            </p:nvSpPr>
            <p:spPr bwMode="auto">
              <a:xfrm>
                <a:off x="1344" y="3024"/>
                <a:ext cx="1152" cy="576"/>
              </a:xfrm>
              <a:prstGeom prst="flowChartAlternateProcess">
                <a:avLst/>
              </a:prstGeom>
              <a:solidFill>
                <a:schemeClr val="tx1">
                  <a:lumMod val="75000"/>
                </a:schemeClr>
              </a:solidFill>
              <a:ln w="9525" algn="ctr">
                <a:solidFill>
                  <a:schemeClr val="tx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>
                    <a:solidFill>
                      <a:schemeClr val="bg2"/>
                    </a:solidFill>
                  </a:rPr>
                  <a:t>Schedule</a:t>
                </a:r>
              </a:p>
            </p:txBody>
          </p:sp>
          <p:sp>
            <p:nvSpPr>
              <p:cNvPr id="9243" name="AutoShape 27"/>
              <p:cNvSpPr>
                <a:spLocks noChangeArrowheads="1"/>
              </p:cNvSpPr>
              <p:nvPr/>
            </p:nvSpPr>
            <p:spPr bwMode="auto">
              <a:xfrm>
                <a:off x="1248" y="776"/>
                <a:ext cx="1152" cy="576"/>
              </a:xfrm>
              <a:prstGeom prst="flowChartAlternateProcess">
                <a:avLst/>
              </a:prstGeom>
              <a:solidFill>
                <a:schemeClr val="tx1">
                  <a:lumMod val="75000"/>
                </a:schemeClr>
              </a:solidFill>
              <a:ln w="9525" algn="ctr">
                <a:solidFill>
                  <a:schemeClr val="tx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>
                    <a:solidFill>
                      <a:schemeClr val="bg2"/>
                    </a:solidFill>
                  </a:rPr>
                  <a:t>Budget</a:t>
                </a:r>
              </a:p>
              <a:p>
                <a:pPr algn="ctr"/>
                <a:r>
                  <a:rPr lang="en-US" b="1">
                    <a:solidFill>
                      <a:schemeClr val="bg2"/>
                    </a:solidFill>
                  </a:rPr>
                  <a:t>Cost</a:t>
                </a:r>
              </a:p>
            </p:txBody>
          </p:sp>
        </p:grpSp>
        <p:sp>
          <p:nvSpPr>
            <p:cNvPr id="9252" name="Rectangle 36"/>
            <p:cNvSpPr>
              <a:spLocks noChangeArrowheads="1"/>
            </p:cNvSpPr>
            <p:nvPr/>
          </p:nvSpPr>
          <p:spPr bwMode="auto">
            <a:xfrm>
              <a:off x="1851" y="1824"/>
              <a:ext cx="105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>
                  <a:solidFill>
                    <a:srgbClr val="000000"/>
                  </a:solidFill>
                </a:rPr>
                <a:t>Project </a:t>
              </a:r>
            </a:p>
            <a:p>
              <a:pPr algn="ctr"/>
              <a:r>
                <a:rPr lang="en-US" sz="3200" b="1">
                  <a:solidFill>
                    <a:srgbClr val="000000"/>
                  </a:solidFill>
                </a:rPr>
                <a:t>Status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" grpId="0"/>
      <p:bldP spid="9237" grpId="0"/>
      <p:bldP spid="92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Review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BA54-1EB1-4118-AEC4-21D18BE4B248}" type="slidenum">
              <a:rPr lang="en-US"/>
              <a:pPr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Acceptance status</a:t>
            </a:r>
          </a:p>
          <a:p>
            <a:pPr lvl="1"/>
            <a:r>
              <a:rPr lang="en-US" dirty="0" smtClean="0"/>
              <a:t>Customer concerns</a:t>
            </a:r>
          </a:p>
          <a:p>
            <a:pPr lvl="1"/>
            <a:r>
              <a:rPr lang="en-US" dirty="0" smtClean="0"/>
              <a:t>Customer changes</a:t>
            </a:r>
          </a:p>
          <a:p>
            <a:r>
              <a:rPr lang="en-US" dirty="0" smtClean="0"/>
              <a:t>Steering Committee</a:t>
            </a:r>
          </a:p>
          <a:p>
            <a:pPr lvl="1"/>
            <a:r>
              <a:rPr lang="en-US" dirty="0" smtClean="0"/>
              <a:t>Acceptance status</a:t>
            </a:r>
          </a:p>
          <a:p>
            <a:pPr lvl="1"/>
            <a:r>
              <a:rPr lang="en-US" dirty="0" smtClean="0"/>
              <a:t>Strategy concerns (e.g., scope, budget, and schedule)</a:t>
            </a:r>
          </a:p>
          <a:p>
            <a:r>
              <a:rPr lang="en-US" dirty="0" smtClean="0"/>
              <a:t>Project Team</a:t>
            </a:r>
          </a:p>
          <a:p>
            <a:pPr lvl="1"/>
            <a:r>
              <a:rPr lang="en-US" dirty="0" smtClean="0"/>
              <a:t>Acceptance status</a:t>
            </a:r>
          </a:p>
          <a:p>
            <a:pPr lvl="1"/>
            <a:r>
              <a:rPr lang="en-US" dirty="0" smtClean="0"/>
              <a:t>Resource issues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issues</a:t>
            </a:r>
          </a:p>
          <a:p>
            <a:r>
              <a:rPr lang="en-US" dirty="0" smtClean="0"/>
              <a:t>Summary of acceptance</a:t>
            </a:r>
          </a:p>
          <a:p>
            <a:r>
              <a:rPr lang="en-US" dirty="0" smtClean="0"/>
              <a:t>Next phase</a:t>
            </a:r>
          </a:p>
          <a:p>
            <a:pPr lvl="1"/>
            <a:r>
              <a:rPr lang="en-US" dirty="0" smtClean="0"/>
              <a:t>High-level discussion of next project phase</a:t>
            </a:r>
          </a:p>
          <a:p>
            <a:pPr lvl="1"/>
            <a:r>
              <a:rPr lang="en-US" dirty="0" smtClean="0"/>
              <a:t>Date for next project status review</a:t>
            </a:r>
          </a:p>
          <a:p>
            <a:pPr lvl="1"/>
            <a:r>
              <a:rPr lang="en-US" dirty="0" smtClean="0"/>
              <a:t>Confirmation of audience acceptance of next task plans</a:t>
            </a: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EFE7C-BA93-44EB-B506-3B3D8A515D57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064580">
  <a:themeElements>
    <a:clrScheme name="Project Report">
      <a:dk1>
        <a:srgbClr val="3E3E5C"/>
      </a:dk1>
      <a:lt1>
        <a:srgbClr val="FFFFFF"/>
      </a:lt1>
      <a:dk2>
        <a:srgbClr val="595841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ProjectRe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jectRepo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Repor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Repor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Repor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Repor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Repor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Repor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Repor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Repor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Repor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Repor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Repor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Repor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058542C-52D3-4451-A774-42EADF3B8E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Report</Template>
  <TotalTime>0</TotalTime>
  <Words>243</Words>
  <Application>Microsoft Office PowerPoint</Application>
  <PresentationFormat>On-screen Show (4:3)</PresentationFormat>
  <Paragraphs>79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10064580</vt:lpstr>
      <vt:lpstr>[Project Name] Project Report</vt:lpstr>
      <vt:lpstr>Introduction</vt:lpstr>
      <vt:lpstr>Agenda</vt:lpstr>
      <vt:lpstr>Project Overview</vt:lpstr>
      <vt:lpstr>Tasks Summary</vt:lpstr>
      <vt:lpstr>Outstanding Risks and Issues</vt:lpstr>
      <vt:lpstr>Project Budget, Schedule, &amp; Scope</vt:lpstr>
      <vt:lpstr>Acceptance Review</vt:lpstr>
      <vt:lpstr>Next Steps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cp:lastPrinted>1601-01-01T00:00:00Z</cp:lastPrinted>
  <dcterms:created xsi:type="dcterms:W3CDTF">2016-12-03T15:00:51Z</dcterms:created>
  <dcterms:modified xsi:type="dcterms:W3CDTF">2016-12-03T15:02:12Z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TC100645801033</vt:lpwstr>
  </property>
</Properties>
</file>