
<file path=[Content_Types].xml><?xml version="1.0" encoding="utf-8"?>
<Types xmlns="http://schemas.openxmlformats.org/package/2006/content-types">
  <Default Extension="bin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media/image8.bin" ContentType="image/png"/>
  <Override PartName="/ppt/media/image11.bin" ContentType="image/png"/>
  <Override PartName="/ppt/media/image12.bin" ContentType="image/png"/>
  <Override PartName="/ppt/media/image13.bin" ContentType="image/png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0"/>
  </p:notesMasterIdLst>
  <p:handoutMasterIdLst>
    <p:handoutMasterId r:id="rId71"/>
  </p:handoutMasterIdLst>
  <p:sldIdLst>
    <p:sldId id="259" r:id="rId5"/>
    <p:sldId id="267" r:id="rId6"/>
    <p:sldId id="270" r:id="rId7"/>
    <p:sldId id="297" r:id="rId8"/>
    <p:sldId id="326" r:id="rId9"/>
    <p:sldId id="296" r:id="rId10"/>
    <p:sldId id="264" r:id="rId11"/>
    <p:sldId id="266" r:id="rId12"/>
    <p:sldId id="283" r:id="rId13"/>
    <p:sldId id="314" r:id="rId14"/>
    <p:sldId id="343" r:id="rId15"/>
    <p:sldId id="278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5" r:id="rId24"/>
    <p:sldId id="279" r:id="rId25"/>
    <p:sldId id="276" r:id="rId26"/>
    <p:sldId id="285" r:id="rId27"/>
    <p:sldId id="280" r:id="rId28"/>
    <p:sldId id="293" r:id="rId29"/>
    <p:sldId id="294" r:id="rId30"/>
    <p:sldId id="298" r:id="rId31"/>
    <p:sldId id="299" r:id="rId32"/>
    <p:sldId id="300" r:id="rId33"/>
    <p:sldId id="301" r:id="rId34"/>
    <p:sldId id="277" r:id="rId35"/>
    <p:sldId id="306" r:id="rId36"/>
    <p:sldId id="316" r:id="rId37"/>
    <p:sldId id="325" r:id="rId38"/>
    <p:sldId id="340" r:id="rId39"/>
    <p:sldId id="317" r:id="rId40"/>
    <p:sldId id="324" r:id="rId41"/>
    <p:sldId id="319" r:id="rId42"/>
    <p:sldId id="320" r:id="rId43"/>
    <p:sldId id="321" r:id="rId44"/>
    <p:sldId id="322" r:id="rId45"/>
    <p:sldId id="327" r:id="rId46"/>
    <p:sldId id="342" r:id="rId47"/>
    <p:sldId id="302" r:id="rId48"/>
    <p:sldId id="332" r:id="rId49"/>
    <p:sldId id="333" r:id="rId50"/>
    <p:sldId id="334" r:id="rId51"/>
    <p:sldId id="335" r:id="rId52"/>
    <p:sldId id="336" r:id="rId53"/>
    <p:sldId id="304" r:id="rId54"/>
    <p:sldId id="329" r:id="rId55"/>
    <p:sldId id="330" r:id="rId56"/>
    <p:sldId id="331" r:id="rId57"/>
    <p:sldId id="303" r:id="rId58"/>
    <p:sldId id="305" r:id="rId59"/>
    <p:sldId id="337" r:id="rId60"/>
    <p:sldId id="338" r:id="rId61"/>
    <p:sldId id="339" r:id="rId62"/>
    <p:sldId id="265" r:id="rId63"/>
    <p:sldId id="269" r:id="rId64"/>
    <p:sldId id="341" r:id="rId65"/>
    <p:sldId id="274" r:id="rId66"/>
    <p:sldId id="275" r:id="rId67"/>
    <p:sldId id="323" r:id="rId68"/>
    <p:sldId id="318" r:id="rId69"/>
  </p:sldIdLst>
  <p:sldSz cx="9144000" cy="5143500" type="screen16x9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7A28763-C473-4F82-8F72-6A4EFB2892CC}">
          <p14:sldIdLst>
            <p14:sldId id="259"/>
          </p14:sldIdLst>
        </p14:section>
        <p14:section name="A Brief History" id="{335DE495-3345-4103-848B-0C1DC41F046A}">
          <p14:sldIdLst>
            <p14:sldId id="267"/>
            <p14:sldId id="270"/>
            <p14:sldId id="297"/>
            <p14:sldId id="326"/>
            <p14:sldId id="296"/>
            <p14:sldId id="264"/>
          </p14:sldIdLst>
        </p14:section>
        <p14:section name="Function App" id="{7BA660DB-AF27-49EB-A22A-312C3EBA9E5C}">
          <p14:sldIdLst>
            <p14:sldId id="266"/>
            <p14:sldId id="283"/>
            <p14:sldId id="314"/>
            <p14:sldId id="343"/>
          </p14:sldIdLst>
        </p14:section>
        <p14:section name="Azure Portal" id="{DEC50B0D-5A6C-4A61-AEF2-FA60FC0FE6FE}">
          <p14:sldIdLst>
            <p14:sldId id="278"/>
            <p14:sldId id="307"/>
            <p14:sldId id="308"/>
            <p14:sldId id="309"/>
            <p14:sldId id="310"/>
            <p14:sldId id="311"/>
            <p14:sldId id="312"/>
            <p14:sldId id="313"/>
            <p14:sldId id="315"/>
          </p14:sldIdLst>
        </p14:section>
        <p14:section name="Visual Studio" id="{E08DDAC6-0446-41CA-902E-D37561044682}">
          <p14:sldIdLst>
            <p14:sldId id="279"/>
            <p14:sldId id="276"/>
            <p14:sldId id="285"/>
            <p14:sldId id="280"/>
            <p14:sldId id="293"/>
            <p14:sldId id="294"/>
            <p14:sldId id="298"/>
            <p14:sldId id="299"/>
            <p14:sldId id="300"/>
            <p14:sldId id="301"/>
          </p14:sldIdLst>
        </p14:section>
        <p14:section name="VS Code" id="{027E9E80-71E9-4465-B7AB-CE7AD5E0CD90}">
          <p14:sldIdLst>
            <p14:sldId id="277"/>
            <p14:sldId id="306"/>
          </p14:sldIdLst>
        </p14:section>
        <p14:section name="Functions Bot" id="{4EB4A806-7D33-4F9E-84AA-07F979BB239A}">
          <p14:sldIdLst>
            <p14:sldId id="316"/>
            <p14:sldId id="325"/>
            <p14:sldId id="340"/>
          </p14:sldIdLst>
        </p14:section>
        <p14:section name="Durable Functions" id="{753F8313-DFFE-4BF1-9643-C84874EB71F6}">
          <p14:sldIdLst>
            <p14:sldId id="317"/>
            <p14:sldId id="324"/>
            <p14:sldId id="319"/>
            <p14:sldId id="320"/>
            <p14:sldId id="321"/>
            <p14:sldId id="322"/>
          </p14:sldIdLst>
        </p14:section>
        <p14:section name="Azure Functions Proxies" id="{53A7DAF3-FBFF-4C6C-83F3-F7DA6808BD8D}">
          <p14:sldIdLst>
            <p14:sldId id="327"/>
            <p14:sldId id="342"/>
          </p14:sldIdLst>
        </p14:section>
        <p14:section name="Competition" id="{ED379003-431B-4FD1-8A93-2240E6DFDB29}">
          <p14:sldIdLst>
            <p14:sldId id="302"/>
            <p14:sldId id="332"/>
            <p14:sldId id="333"/>
            <p14:sldId id="334"/>
            <p14:sldId id="335"/>
            <p14:sldId id="336"/>
            <p14:sldId id="304"/>
            <p14:sldId id="329"/>
            <p14:sldId id="330"/>
            <p14:sldId id="331"/>
            <p14:sldId id="303"/>
            <p14:sldId id="305"/>
            <p14:sldId id="337"/>
            <p14:sldId id="338"/>
            <p14:sldId id="339"/>
          </p14:sldIdLst>
        </p14:section>
        <p14:section name="Recap" id="{FCB58F6E-9096-415C-AAC0-9BCB2CC9E903}">
          <p14:sldIdLst>
            <p14:sldId id="265"/>
            <p14:sldId id="269"/>
            <p14:sldId id="341"/>
          </p14:sldIdLst>
        </p14:section>
        <p14:section name="End" id="{AD3BAAC3-A7C6-4428-9B36-7A83563E988C}">
          <p14:sldIdLst>
            <p14:sldId id="274"/>
            <p14:sldId id="275"/>
            <p14:sldId id="323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8C1"/>
    <a:srgbClr val="F6B6BF"/>
    <a:srgbClr val="F6B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3" autoAdjust="0"/>
    <p:restoredTop sz="83034" autoAdjust="0"/>
  </p:normalViewPr>
  <p:slideViewPr>
    <p:cSldViewPr showGuides="1">
      <p:cViewPr varScale="1">
        <p:scale>
          <a:sx n="114" d="100"/>
          <a:sy n="114" d="100"/>
        </p:scale>
        <p:origin x="76" y="3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bin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516C0-F06A-4F12-B5B5-1165A7C1562A}" type="datetimeFigureOut">
              <a:rPr lang="da-DK"/>
              <a:pPr/>
              <a:t>22-03-2018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FFE05-4995-46B3-A893-4658513BFA44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0232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62.89308" units="1/cm"/>
          <inkml:channelProperty channel="Y" name="resolution" value="71.64179" units="1/cm"/>
          <inkml:channelProperty channel="T" name="resolution" value="1" units="1/dev"/>
        </inkml:channelProperties>
      </inkml:inkSource>
      <inkml:timestamp xml:id="ts0" timeString="2018-03-15T13:14:00.58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fitToCurve" value="1"/>
    </inkml:brush>
  </inkml:definitions>
  <inkml:trace contextRef="#ctx0" brushRef="#br0">0 426 0,'20'0'47,"21"0"31,-21 41-62,82-21-16,121-20 16,1 41-16,466 61 15,-466-82-15,-1 21 16,123 40-1,-62-40-15,-60-1 16,-1 1-16,-101-1 16,21-19-16,-21 19 0,-41 21 15,41-40-15,20 19 16,-20 21 0,142 82-1,-122-123-15,-20 61 0,0-61 16,-20 21-1,20-21-15,0 21 0,-1-21 16,1 21-16,61 0 16,0-21-16,-61 21 15,0-21-15,0 21 16,-20-21-16,-21 21 16,-20-21-16,-41-20 15,0 0-15,1 0 16,-1 20 15,0 1-31,21-21 16,-21 0-1,1 40 32</inkml:trace>
  <inkml:trace contextRef="#ctx0" brushRef="#br0" timeOffset="9879">487 2316 0,'21'0'78,"-1"0"-63,0-20 1,62-21-16,19-20 16,21-40-16,20-1 15,41-20-15,61 0 16,0-40 0,0 40-16,0 0 0,101 0 15,-101 0-15,-21 0 16,21 0-16,0 61 15,-61-61-15,-41 61 16,21 21-16,-62-21 16,-19 20-16,19 21 15,-60-1-15,20-19 16,0 20-16,20-21 16,21 21-16,-21-21 15,81-20 1,-121 41-16,0-1 15,20-19-15,20 19 16,-61 1-16,1 0 0,19 20 16,-19-41-16,-1 41 15,-20-20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4B6B4E1-0988-45F2-AB0C-97D57F043105}" type="datetimeFigureOut">
              <a:rPr lang="da-DK"/>
              <a:pPr/>
              <a:t>22-03-2018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096102D-290B-4FBC-A123-0474AFD34D9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3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https://docs.microsoft.com/en-us/azure/azure-functions/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01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http://bit.ly/loadtestbaltomsdn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39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“Azure Functions and Web Job Tools”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46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</a:t>
            </a:r>
            <a:r>
              <a:rPr lang="en-US" dirty="0" err="1"/>
              <a:t>FunctionName</a:t>
            </a:r>
            <a:r>
              <a:rPr lang="en-US" dirty="0"/>
              <a:t> attribute (becomes url segment)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90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/</a:t>
            </a:r>
            <a:r>
              <a:rPr lang="en-US" dirty="0" err="1"/>
              <a:t>api</a:t>
            </a:r>
            <a:r>
              <a:rPr lang="en-US" dirty="0"/>
              <a:t> segment (like </a:t>
            </a:r>
            <a:r>
              <a:rPr lang="en-US" dirty="0" err="1"/>
              <a:t>WebApi</a:t>
            </a:r>
            <a:r>
              <a:rPr lang="en-US" dirty="0"/>
              <a:t> endpoints)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17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control granularity by functions per project &amp; # of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passing params as url segments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53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72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Overcome the timeout limitations of functions</a:t>
            </a:r>
          </a:p>
          <a:p>
            <a:endParaRPr lang="en-US" dirty="0"/>
          </a:p>
          <a:p>
            <a:r>
              <a:rPr lang="en-US" dirty="0"/>
              <a:t>https://docs.microsoft.com/en-us/azure/azure-functions/durable-functions-overview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54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https://github.com/Azure/azure-functions-durable-extension</a:t>
            </a:r>
          </a:p>
          <a:p>
            <a:endParaRPr lang="en-US" dirty="0"/>
          </a:p>
          <a:p>
            <a:r>
              <a:rPr lang="en-US" dirty="0"/>
              <a:t>https://docs.microsoft.com/en-us/azure/azure-functions/durable-functions-sequence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14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https://docs.microsoft.com/en-us/azure/azure-functions/functions-proxies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30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Tower under Ed’s desk or in a closet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26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https://aws.amazon.com/lambda/</a:t>
            </a:r>
          </a:p>
          <a:p>
            <a:endParaRPr lang="en-US" dirty="0"/>
          </a:p>
          <a:p>
            <a:r>
              <a:rPr lang="en-US" dirty="0"/>
              <a:t>Released 11/2014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62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https://cloud.google.com/functions/</a:t>
            </a:r>
          </a:p>
          <a:p>
            <a:endParaRPr lang="en-US" dirty="0"/>
          </a:p>
          <a:p>
            <a:r>
              <a:rPr lang="en-US" dirty="0"/>
              <a:t>Released 2/2016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7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https://webtask.io/</a:t>
            </a:r>
          </a:p>
          <a:p>
            <a:endParaRPr lang="en-US" dirty="0"/>
          </a:p>
          <a:p>
            <a:r>
              <a:rPr lang="en-US" dirty="0"/>
              <a:t>1 request/second for free (upgrade to Auth0 Extend)</a:t>
            </a:r>
          </a:p>
          <a:p>
            <a:endParaRPr lang="en-US" dirty="0"/>
          </a:p>
          <a:p>
            <a:r>
              <a:rPr lang="en-US" dirty="0"/>
              <a:t>CLI also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89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https://console.bluemix.net/openwhisk/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9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Colocation facility</a:t>
            </a:r>
          </a:p>
          <a:p>
            <a:r>
              <a:rPr lang="en-US" dirty="0"/>
              <a:t>Physical PCs in data center</a:t>
            </a:r>
          </a:p>
          <a:p>
            <a:r>
              <a:rPr lang="en-US" dirty="0"/>
              <a:t>VMs in a data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1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FaaS</a:t>
            </a:r>
            <a:r>
              <a:rPr lang="en-US" dirty="0"/>
              <a:t> = serverless </a:t>
            </a:r>
            <a:r>
              <a:rPr lang="en-US" b="1" dirty="0"/>
              <a:t>compute</a:t>
            </a:r>
            <a:r>
              <a:rPr lang="en-US" dirty="0"/>
              <a:t> (contrast with Cosmos DB which is serverless DB)</a:t>
            </a:r>
          </a:p>
          <a:p>
            <a:endParaRPr lang="en-US" dirty="0"/>
          </a:p>
          <a:p>
            <a:r>
              <a:rPr lang="en-US" dirty="0"/>
              <a:t>Billing like a utility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all, it’s just someone else’s servers…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https://docs.microsoft.com/en-us/azure/azure-functions/functions-scale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https://azure.microsoft.com/en-us/pricing/details/functions/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S1 App Service host (1 core, 1.75Gb RAM) is 0.10/</a:t>
            </a:r>
            <a:r>
              <a:rPr lang="en-US" dirty="0" err="1"/>
              <a:t>hr</a:t>
            </a:r>
            <a:r>
              <a:rPr lang="en-US" dirty="0"/>
              <a:t> (~$75/month)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Linux is only App Service Plan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Consumption plan default timeout is 5 minutes (can be increased to 10)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 function with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	observed memory consumption of 512 MB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	executes 3,000,000 times during the month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	has an execution duration of one second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Storage account costs are not included (code actually lives in a storage account)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2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http://bit.ly/hellobaltomsdn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http://bit.ly/hellobaltomsdn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2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bin"/><Relationship Id="rId2" Type="http://schemas.openxmlformats.org/officeDocument/2006/relationships/image" Target="../media/image8.bin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bin"/><Relationship Id="rId5" Type="http://schemas.openxmlformats.org/officeDocument/2006/relationships/image" Target="../media/image11.bin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bin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ar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215515" y="226317"/>
            <a:ext cx="8701525" cy="414407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354" y="602538"/>
            <a:ext cx="5071774" cy="1031486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51695" y="1995686"/>
            <a:ext cx="5072225" cy="270030"/>
          </a:xfrm>
        </p:spPr>
        <p:txBody>
          <a:bodyPr>
            <a:normAutofit/>
          </a:bodyPr>
          <a:lstStyle>
            <a:lvl1pPr marL="0" indent="0" algn="l">
              <a:lnSpc>
                <a:spcPct val="93000"/>
              </a:lnSpc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7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9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4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11AE32-E471-4F64-B099-CEF6E957B636}" type="datetime4">
              <a:rPr lang="en-GB"/>
              <a:t>22 March 2018</a:t>
            </a:fld>
            <a:endParaRPr lang="en-GB" dirty="0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A0EBF0FC-C810-48AC-9BD6-5E4DDE1AF8E4}" type="datetime4">
              <a:rPr lang="en-GB"/>
              <a:t>22 March 2018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31800" y="898525"/>
            <a:ext cx="8280400" cy="3473424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3852"/>
            <a:ext cx="3995738" cy="55959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231DEFBB-8D58-474D-8467-22480150D192}" type="datetime4">
              <a:rPr lang="en-GB"/>
              <a:t>22 March 2018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31800" y="898525"/>
            <a:ext cx="8280400" cy="3473425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3852"/>
            <a:ext cx="3995738" cy="55959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68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sty Title and Bullet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GB" dirty="0" err="1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e 14"/>
          <p:cNvGrpSpPr/>
          <p:nvPr userDrawn="1"/>
        </p:nvGrpSpPr>
        <p:grpSpPr>
          <a:xfrm>
            <a:off x="7740351" y="4622101"/>
            <a:ext cx="960405" cy="195063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16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1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B4E6A4-D70F-4781-B728-E9E74D76331C}" type="datetime4">
              <a:rPr lang="en-GB"/>
              <a:t>22 March 2018</a:t>
            </a:fld>
            <a:endParaRPr lang="en-GB" dirty="0"/>
          </a:p>
        </p:txBody>
      </p:sp>
      <p:sp>
        <p:nvSpPr>
          <p:cNvPr id="3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33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608400" y="4759311"/>
            <a:ext cx="0" cy="61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31800" y="898524"/>
            <a:ext cx="8280400" cy="3473425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3852"/>
            <a:ext cx="3995738" cy="55959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44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Bullet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AD64FB5-CA0C-4CFF-A257-21C633EDB48E}" type="datetime4">
              <a:rPr lang="en-GB"/>
              <a:t>22 March 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31800" y="903600"/>
            <a:ext cx="8280400" cy="299998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75606"/>
            <a:ext cx="8280400" cy="3096344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3852"/>
            <a:ext cx="3995738" cy="55959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52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2 Bulle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46828373-54E8-4FDB-8F65-EC1E3B70A7AA}" type="datetime4">
              <a:rPr lang="en-GB"/>
              <a:t>22 March 2018</a:t>
            </a:fld>
            <a:endParaRPr lang="en-GB" dirty="0"/>
          </a:p>
        </p:txBody>
      </p:sp>
      <p:sp>
        <p:nvSpPr>
          <p:cNvPr id="20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21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716463" y="900923"/>
            <a:ext cx="3995737" cy="301230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1800" y="902368"/>
            <a:ext cx="3995738" cy="301230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16463" y="1275606"/>
            <a:ext cx="3995737" cy="3096344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31800" y="1275607"/>
            <a:ext cx="3995738" cy="3096344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3852"/>
            <a:ext cx="3995738" cy="55959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93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A5E3-8C0A-416D-964A-BFF78917C533}" type="datetime4">
              <a:rPr lang="en-GB"/>
              <a:t>22 March 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PANDORA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31800" y="1275607"/>
            <a:ext cx="3995738" cy="3024335"/>
          </a:xfr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diagram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31800" y="4482485"/>
            <a:ext cx="8280000" cy="114519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800"/>
            </a:lvl1pPr>
            <a:lvl2pPr>
              <a:buFontTx/>
              <a:buNone/>
              <a:defRPr sz="1000"/>
            </a:lvl2pPr>
            <a:lvl3pPr>
              <a:buFontTx/>
              <a:buNone/>
              <a:defRPr sz="10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6"/>
          </p:nvPr>
        </p:nvSpPr>
        <p:spPr>
          <a:xfrm>
            <a:off x="4716200" y="1275607"/>
            <a:ext cx="3995738" cy="3024335"/>
          </a:xfr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diagram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716200" y="903600"/>
            <a:ext cx="3996000" cy="299998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31800" y="903600"/>
            <a:ext cx="3996000" cy="299998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191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F3856D28-F7CD-4731-87E2-8641D6066151}" type="datetime4">
              <a:rPr lang="en-GB"/>
              <a:t>22 March 2018</a:t>
            </a:fld>
            <a:endParaRPr lang="en-GB" dirty="0"/>
          </a:p>
        </p:txBody>
      </p:sp>
      <p:sp>
        <p:nvSpPr>
          <p:cNvPr id="1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9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16466" y="898525"/>
            <a:ext cx="3995734" cy="3473425"/>
          </a:xfrm>
        </p:spPr>
        <p:txBody>
          <a:bodyPr/>
          <a:lstStyle>
            <a:lvl1pPr marL="0" indent="0">
              <a:buNone/>
              <a:defRPr/>
            </a:lvl1pPr>
            <a:lvl2pPr marL="180975" indent="0">
              <a:buNone/>
              <a:defRPr/>
            </a:lvl2pPr>
            <a:lvl3pPr marL="355600" indent="0">
              <a:buNone/>
              <a:defRPr/>
            </a:lvl3pPr>
            <a:lvl4pPr marL="536575" indent="0">
              <a:buNone/>
              <a:defRPr/>
            </a:lvl4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31800" y="898525"/>
            <a:ext cx="3995738" cy="3473425"/>
          </a:xfrm>
        </p:spPr>
        <p:txBody>
          <a:bodyPr/>
          <a:lstStyle>
            <a:lvl1pPr marL="0" indent="0">
              <a:buNone/>
              <a:defRPr/>
            </a:lvl1pPr>
            <a:lvl2pPr marL="180975" indent="0">
              <a:buNone/>
              <a:defRPr/>
            </a:lvl2pPr>
            <a:lvl3pPr marL="355600" indent="0">
              <a:buNone/>
              <a:defRPr/>
            </a:lvl3pPr>
            <a:lvl4pPr marL="536575" indent="0">
              <a:buNone/>
              <a:defRPr/>
            </a:lvl4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3851"/>
            <a:ext cx="3995738" cy="55959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967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ulle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F53BB332-B60C-4547-9DFC-530D88F94956}" type="datetime4">
              <a:rPr lang="en-GB"/>
              <a:t>22 March 2018</a:t>
            </a:fld>
            <a:endParaRPr lang="en-GB" dirty="0"/>
          </a:p>
        </p:txBody>
      </p:sp>
      <p:sp>
        <p:nvSpPr>
          <p:cNvPr id="1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9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31800" y="898525"/>
            <a:ext cx="3995738" cy="3473425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16466" y="898525"/>
            <a:ext cx="3995734" cy="3473425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3852"/>
            <a:ext cx="3995738" cy="55959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535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sty Comparison Bulle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GB" dirty="0" err="1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e 16"/>
          <p:cNvGrpSpPr/>
          <p:nvPr userDrawn="1"/>
        </p:nvGrpSpPr>
        <p:grpSpPr>
          <a:xfrm>
            <a:off x="7740351" y="4622101"/>
            <a:ext cx="960405" cy="195063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18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9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625250-A6C6-4A42-B238-95D9F9893617}" type="datetime4">
              <a:rPr lang="en-GB"/>
              <a:t>22 March 2018</a:t>
            </a:fld>
            <a:endParaRPr lang="en-GB" dirty="0"/>
          </a:p>
        </p:txBody>
      </p:sp>
      <p:sp>
        <p:nvSpPr>
          <p:cNvPr id="40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41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608400" y="4759311"/>
            <a:ext cx="0" cy="61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16466" y="898525"/>
            <a:ext cx="3995734" cy="3473425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31800" y="898525"/>
            <a:ext cx="3995738" cy="3473425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3852"/>
            <a:ext cx="3995738" cy="55959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102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Text and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31800" y="898525"/>
            <a:ext cx="3995738" cy="3473425"/>
          </a:xfrm>
          <a:noFill/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16463" y="898525"/>
            <a:ext cx="3995737" cy="3473425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0C786D7A-925A-44EC-9A01-3D819CD81D13}" type="datetime4">
              <a:rPr lang="en-GB"/>
              <a:t>22 March 2018</a:t>
            </a:fld>
            <a:endParaRPr lang="en-GB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ogo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 userDrawn="1"/>
        </p:nvSpPr>
        <p:spPr bwMode="auto">
          <a:xfrm>
            <a:off x="215515" y="231775"/>
            <a:ext cx="8701473" cy="4138613"/>
          </a:xfrm>
          <a:prstGeom prst="rect">
            <a:avLst/>
          </a:prstGeom>
          <a:solidFill>
            <a:srgbClr val="3E2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51" b="29962"/>
          <a:stretch/>
        </p:blipFill>
        <p:spPr>
          <a:xfrm>
            <a:off x="5398217" y="733984"/>
            <a:ext cx="3518771" cy="363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354" y="602538"/>
            <a:ext cx="5071774" cy="1031486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51695" y="1995686"/>
            <a:ext cx="5072225" cy="270030"/>
          </a:xfrm>
        </p:spPr>
        <p:txBody>
          <a:bodyPr>
            <a:normAutofit/>
          </a:bodyPr>
          <a:lstStyle>
            <a:lvl1pPr marL="0" indent="0" algn="l">
              <a:lnSpc>
                <a:spcPct val="93000"/>
              </a:lnSpc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7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9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514C2E-ED60-40EA-A892-A1D3BCDA79CF}" type="datetime4">
              <a:rPr lang="en-GB"/>
              <a:t>22 March 2018</a:t>
            </a:fld>
            <a:endParaRPr lang="en-GB" dirty="0"/>
          </a:p>
        </p:txBody>
      </p:sp>
      <p:sp>
        <p:nvSpPr>
          <p:cNvPr id="3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3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497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Text and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800" y="896938"/>
            <a:ext cx="3995738" cy="3474919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16463" y="898525"/>
            <a:ext cx="3995737" cy="3473425"/>
          </a:xfrm>
          <a:noFill/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FF8ACD21-2752-4CD5-8C8C-23337E8175EA}" type="datetime4">
              <a:rPr lang="en-GB"/>
              <a:t>22 March 2018</a:t>
            </a:fld>
            <a:endParaRPr lang="en-GB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51200" cy="514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GB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592000" y="1572639"/>
            <a:ext cx="3960000" cy="2268141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2400"/>
            </a:lvl1pPr>
            <a:lvl2pPr marL="0" indent="0">
              <a:buFontTx/>
              <a:buNone/>
              <a:defRPr sz="2400"/>
            </a:lvl2pPr>
            <a:lvl3pPr marL="0" indent="0">
              <a:buFontTx/>
              <a:buNone/>
              <a:defRPr sz="2400"/>
            </a:lvl3pPr>
            <a:lvl4pPr marL="0" indent="0">
              <a:buFontTx/>
              <a:buNone/>
              <a:defRPr sz="2400"/>
            </a:lvl4pPr>
            <a:lvl5pPr>
              <a:buFontTx/>
              <a:buNone/>
              <a:defRPr sz="2400"/>
            </a:lvl5pPr>
          </a:lstStyle>
          <a:p>
            <a:pPr lvl="0"/>
            <a:r>
              <a:rPr lang="da-DK"/>
              <a:t>Klik for at redigere i master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e 12"/>
          <p:cNvGrpSpPr/>
          <p:nvPr userDrawn="1"/>
        </p:nvGrpSpPr>
        <p:grpSpPr>
          <a:xfrm>
            <a:off x="7740351" y="4622101"/>
            <a:ext cx="960405" cy="195063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16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C24C7-ED61-42A1-B46F-5E2E9EDFFECF}" type="datetime4">
              <a:rPr lang="en-GB"/>
              <a:t>22 March 2018</a:t>
            </a:fld>
            <a:endParaRPr lang="en-GB" dirty="0"/>
          </a:p>
        </p:txBody>
      </p:sp>
      <p:sp>
        <p:nvSpPr>
          <p:cNvPr id="3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3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08400" y="4759311"/>
            <a:ext cx="0" cy="61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082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4716200" y="2789652"/>
            <a:ext cx="3996000" cy="1582298"/>
          </a:xfrm>
          <a:noFill/>
        </p:spPr>
        <p:txBody>
          <a:bodyPr tIns="32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716463" y="898525"/>
            <a:ext cx="3996000" cy="1586738"/>
          </a:xfrm>
          <a:noFill/>
        </p:spPr>
        <p:txBody>
          <a:bodyPr tIns="32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31800" y="898524"/>
            <a:ext cx="3995738" cy="3473425"/>
          </a:xfrm>
          <a:noFill/>
        </p:spPr>
        <p:txBody>
          <a:bodyPr tIns="32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0701ED9A-F1ED-4940-8AF7-1A2B3E752BF0}" type="datetime4">
              <a:rPr lang="en-GB"/>
              <a:t>22 March 2018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0544-BF6B-4D8A-A43F-F36B146A7702}" type="datetime4">
              <a:rPr lang="en-GB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4716200" y="2789652"/>
            <a:ext cx="3996000" cy="1582298"/>
          </a:xfrm>
          <a:noFill/>
        </p:spPr>
        <p:txBody>
          <a:bodyPr tIns="32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716463" y="898525"/>
            <a:ext cx="3996000" cy="1600390"/>
          </a:xfrm>
          <a:noFill/>
        </p:spPr>
        <p:txBody>
          <a:bodyPr tIns="32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31800" y="2789652"/>
            <a:ext cx="3996000" cy="1582298"/>
          </a:xfrm>
          <a:noFill/>
        </p:spPr>
        <p:txBody>
          <a:bodyPr tIns="32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31800" y="898523"/>
            <a:ext cx="3995738" cy="1586740"/>
          </a:xfrm>
          <a:noFill/>
        </p:spPr>
        <p:txBody>
          <a:bodyPr tIns="32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0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sty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31800" y="903600"/>
            <a:ext cx="3995738" cy="225011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431800" y="1203598"/>
            <a:ext cx="3995738" cy="1281665"/>
          </a:xfrm>
          <a:solidFill>
            <a:schemeClr val="accent3"/>
          </a:solidFill>
        </p:spPr>
        <p:txBody>
          <a:bodyPr lIns="144000" tIns="144000" rIns="144000" bIns="144000"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1400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16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9E42CE64-EE31-4B58-ABFD-475AEE79B865}" type="datetime4">
              <a:rPr lang="en-GB"/>
              <a:t>22 March 2018</a:t>
            </a:fld>
            <a:endParaRPr lang="en-GB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20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1800" y="902368"/>
            <a:ext cx="3995738" cy="301230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1" name="Content Placeholder 22"/>
          <p:cNvSpPr>
            <a:spLocks noGrp="1"/>
          </p:cNvSpPr>
          <p:nvPr>
            <p:ph sz="quarter" idx="29"/>
          </p:nvPr>
        </p:nvSpPr>
        <p:spPr>
          <a:xfrm>
            <a:off x="431800" y="3090882"/>
            <a:ext cx="3995738" cy="1281665"/>
          </a:xfrm>
          <a:solidFill>
            <a:schemeClr val="accent3"/>
          </a:solidFill>
        </p:spPr>
        <p:txBody>
          <a:bodyPr lIns="144000" tIns="144000" rIns="144000" bIns="144000"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1400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431800" y="2789652"/>
            <a:ext cx="3995738" cy="301230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0" name="Content Placeholder 22"/>
          <p:cNvSpPr>
            <a:spLocks noGrp="1"/>
          </p:cNvSpPr>
          <p:nvPr>
            <p:ph sz="quarter" idx="31"/>
          </p:nvPr>
        </p:nvSpPr>
        <p:spPr>
          <a:xfrm>
            <a:off x="4710379" y="1199755"/>
            <a:ext cx="3995738" cy="1281665"/>
          </a:xfrm>
          <a:solidFill>
            <a:schemeClr val="accent3"/>
          </a:solidFill>
        </p:spPr>
        <p:txBody>
          <a:bodyPr lIns="144000" tIns="144000" rIns="144000" bIns="144000"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1400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710379" y="898525"/>
            <a:ext cx="3995738" cy="301230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2" name="Content Placeholder 22"/>
          <p:cNvSpPr>
            <a:spLocks noGrp="1"/>
          </p:cNvSpPr>
          <p:nvPr>
            <p:ph sz="quarter" idx="33"/>
          </p:nvPr>
        </p:nvSpPr>
        <p:spPr>
          <a:xfrm>
            <a:off x="4710379" y="3083880"/>
            <a:ext cx="3995738" cy="1281665"/>
          </a:xfrm>
          <a:solidFill>
            <a:schemeClr val="accent3"/>
          </a:solidFill>
        </p:spPr>
        <p:txBody>
          <a:bodyPr lIns="144000" tIns="144000" rIns="144000" bIns="144000"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1400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4710379" y="2782650"/>
            <a:ext cx="3995738" cy="301230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23BA966B-D490-4C88-8E81-65DFA50F38F9}" type="datetime4">
              <a:rPr lang="en-GB"/>
              <a:t>22 March 2018</a:t>
            </a:fld>
            <a:endParaRPr lang="en-GB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422342"/>
            <a:ext cx="6840760" cy="42174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91EE29C1-C296-467F-86D9-B30D8E359A6B}" type="datetime4">
              <a:rPr lang="en-GB"/>
              <a:t>22 March 2018</a:t>
            </a:fld>
            <a:endParaRPr lang="en-GB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447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215515" y="226317"/>
            <a:ext cx="8701525" cy="414407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grpSp>
        <p:nvGrpSpPr>
          <p:cNvPr id="7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9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3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-385" b="-1272"/>
          <a:stretch/>
        </p:blipFill>
        <p:spPr>
          <a:xfrm>
            <a:off x="3491880" y="671875"/>
            <a:ext cx="2155644" cy="3024336"/>
          </a:xfrm>
          <a:prstGeom prst="rect">
            <a:avLst/>
          </a:prstGeom>
        </p:spPr>
      </p:pic>
      <p:sp>
        <p:nvSpPr>
          <p:cNvPr id="30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EA825F-5FA4-43BA-A832-055981947CAF}" type="datetime4">
              <a:rPr lang="en-GB"/>
              <a:t>22 March 2018</a:t>
            </a:fld>
            <a:endParaRPr lang="en-GB" dirty="0"/>
          </a:p>
        </p:txBody>
      </p:sp>
      <p:sp>
        <p:nvSpPr>
          <p:cNvPr id="3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3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5604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 userDrawn="1"/>
        </p:nvSpPr>
        <p:spPr bwMode="auto">
          <a:xfrm>
            <a:off x="215515" y="231775"/>
            <a:ext cx="8701473" cy="4138613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7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9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email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-385" b="-1272"/>
          <a:stretch/>
        </p:blipFill>
        <p:spPr>
          <a:xfrm>
            <a:off x="3491880" y="671875"/>
            <a:ext cx="2155644" cy="3024336"/>
          </a:xfrm>
          <a:prstGeom prst="rect">
            <a:avLst/>
          </a:prstGeom>
        </p:spPr>
      </p:pic>
      <p:sp>
        <p:nvSpPr>
          <p:cNvPr id="30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9B48C7-8F7B-4135-9E11-5A36E63FDEA9}" type="datetime4">
              <a:rPr lang="en-GB"/>
              <a:t>22 March 2018</a:t>
            </a:fld>
            <a:endParaRPr lang="en-GB" dirty="0"/>
          </a:p>
        </p:txBody>
      </p:sp>
      <p:sp>
        <p:nvSpPr>
          <p:cNvPr id="3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3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795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7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9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email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-385" b="-1272"/>
          <a:stretch/>
        </p:blipFill>
        <p:spPr>
          <a:xfrm>
            <a:off x="3491880" y="843558"/>
            <a:ext cx="2155644" cy="3024336"/>
          </a:xfrm>
          <a:prstGeom prst="rect">
            <a:avLst/>
          </a:prstGeom>
        </p:spPr>
      </p:pic>
      <p:sp>
        <p:nvSpPr>
          <p:cNvPr id="29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1AAC21-521A-4B59-9FB7-32843C884ADC}" type="datetime4">
              <a:rPr lang="en-GB"/>
              <a:t>22 March 2018</a:t>
            </a:fld>
            <a:endParaRPr lang="en-GB" dirty="0"/>
          </a:p>
        </p:txBody>
      </p:sp>
      <p:sp>
        <p:nvSpPr>
          <p:cNvPr id="30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31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89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107" t="34313" r="38538" b="26929"/>
          <a:stretch/>
        </p:blipFill>
        <p:spPr>
          <a:xfrm>
            <a:off x="204721" y="213488"/>
            <a:ext cx="8712958" cy="41584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21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22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652354" y="602538"/>
            <a:ext cx="5071774" cy="1031486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76" name="Subtitle 2"/>
          <p:cNvSpPr>
            <a:spLocks noGrp="1"/>
          </p:cNvSpPr>
          <p:nvPr>
            <p:ph type="subTitle" idx="1"/>
          </p:nvPr>
        </p:nvSpPr>
        <p:spPr>
          <a:xfrm>
            <a:off x="651695" y="1995686"/>
            <a:ext cx="5072225" cy="270030"/>
          </a:xfrm>
        </p:spPr>
        <p:txBody>
          <a:bodyPr>
            <a:normAutofit/>
          </a:bodyPr>
          <a:lstStyle>
            <a:lvl1pPr marL="0" indent="0" algn="l">
              <a:lnSpc>
                <a:spcPct val="93000"/>
              </a:lnSpc>
              <a:buNone/>
              <a:defRPr sz="18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40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5E433B-EAC3-4068-B27A-3C9CE9FFF167}" type="datetime4">
              <a:rPr lang="en-GB"/>
              <a:t>22 March 2018</a:t>
            </a:fld>
            <a:endParaRPr lang="en-GB" dirty="0"/>
          </a:p>
        </p:txBody>
      </p:sp>
      <p:sp>
        <p:nvSpPr>
          <p:cNvPr id="4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4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9188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31800" y="322522"/>
            <a:ext cx="3995738" cy="574673"/>
          </a:xfrm>
          <a:prstGeom prst="rect">
            <a:avLst/>
          </a:prstGeom>
        </p:spPr>
        <p:txBody>
          <a:bodyPr vert="horz" lIns="0" tIns="6480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>
                <a:solidFill>
                  <a:schemeClr val="tx1"/>
                </a:solidFill>
              </a:rPr>
              <a:t>User guide – delete</a:t>
            </a:r>
            <a:r>
              <a:rPr lang="en-GB" sz="1800" baseline="0" dirty="0">
                <a:solidFill>
                  <a:schemeClr val="tx1"/>
                </a:solidFill>
              </a:rPr>
              <a:t> before use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" name="AutoShape 4"/>
          <p:cNvSpPr>
            <a:spLocks/>
          </p:cNvSpPr>
          <p:nvPr userDrawn="1"/>
        </p:nvSpPr>
        <p:spPr bwMode="gray">
          <a:xfrm>
            <a:off x="3455170" y="3318384"/>
            <a:ext cx="2160000" cy="104644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en-GB" sz="1000" b="1" noProof="1">
                <a:solidFill>
                  <a:schemeClr val="tx1"/>
                </a:solidFill>
                <a:cs typeface="Arial" panose="020B0604020202020204" pitchFamily="34" charset="0"/>
              </a:rPr>
              <a:t>Guides</a:t>
            </a:r>
          </a:p>
          <a:p>
            <a:pPr eaLnBrk="1" fontAlgn="auto" hangingPunct="1">
              <a:spcBef>
                <a:spcPts val="0"/>
              </a:spcBef>
              <a:spcAft>
                <a:spcPts val="240"/>
              </a:spcAft>
              <a:buFont typeface="+mj-lt"/>
              <a:buNone/>
              <a:defRPr/>
            </a:pPr>
            <a:r>
              <a:rPr lang="en-GB" sz="800" noProof="1">
                <a:solidFill>
                  <a:schemeClr val="tx1"/>
                </a:solidFill>
                <a:cs typeface="Arial" charset="0"/>
              </a:rPr>
              <a:t>To view drawing guides</a:t>
            </a:r>
          </a:p>
          <a:p>
            <a:pPr eaLnBrk="1" fontAlgn="auto" hangingPunct="1">
              <a:spcBef>
                <a:spcPts val="0"/>
              </a:spcBef>
              <a:spcAft>
                <a:spcPts val="240"/>
              </a:spcAft>
              <a:buFont typeface="+mj-lt"/>
              <a:buNone/>
              <a:defRPr/>
            </a:pPr>
            <a:r>
              <a:rPr lang="en-GB" sz="800" b="1" noProof="1">
                <a:solidFill>
                  <a:schemeClr val="tx1"/>
                </a:solidFill>
                <a:cs typeface="Arial" charset="0"/>
              </a:rPr>
              <a:t>1.</a:t>
            </a:r>
            <a:r>
              <a:rPr lang="en-GB" sz="800" noProof="1">
                <a:solidFill>
                  <a:schemeClr val="tx1"/>
                </a:solidFill>
                <a:cs typeface="Arial" charset="0"/>
              </a:rPr>
              <a:t> Click the </a:t>
            </a:r>
            <a:r>
              <a:rPr lang="en-GB" sz="800" b="1" noProof="1">
                <a:solidFill>
                  <a:schemeClr val="tx1"/>
                </a:solidFill>
                <a:cs typeface="Arial" charset="0"/>
              </a:rPr>
              <a:t>View</a:t>
            </a:r>
            <a:r>
              <a:rPr lang="en-GB" sz="800" noProof="1">
                <a:solidFill>
                  <a:schemeClr val="tx1"/>
                </a:solidFill>
                <a:cs typeface="Arial" charset="0"/>
              </a:rPr>
              <a:t> tab, set </a:t>
            </a:r>
            <a:br>
              <a:rPr lang="en-GB" sz="800" noProof="1">
                <a:solidFill>
                  <a:schemeClr val="tx1"/>
                </a:solidFill>
                <a:cs typeface="Arial" charset="0"/>
              </a:rPr>
            </a:br>
            <a:r>
              <a:rPr lang="en-GB" sz="800" noProof="1">
                <a:solidFill>
                  <a:schemeClr val="tx1"/>
                </a:solidFill>
                <a:cs typeface="Arial" charset="0"/>
              </a:rPr>
              <a:t>tick mark next to </a:t>
            </a:r>
            <a:r>
              <a:rPr lang="en-GB" sz="800" b="1" noProof="1">
                <a:solidFill>
                  <a:schemeClr val="tx1"/>
                </a:solidFill>
                <a:cs typeface="Arial" charset="0"/>
              </a:rPr>
              <a:t>Guides</a:t>
            </a:r>
          </a:p>
          <a:p>
            <a:pPr eaLnBrk="1" fontAlgn="auto" hangingPunct="1">
              <a:spcBef>
                <a:spcPts val="0"/>
              </a:spcBef>
              <a:spcAft>
                <a:spcPts val="240"/>
              </a:spcAft>
              <a:buFont typeface="+mj-lt"/>
              <a:buNone/>
              <a:defRPr/>
            </a:pPr>
            <a:endParaRPr lang="en-GB" sz="800" noProof="1">
              <a:solidFill>
                <a:schemeClr val="tx1"/>
              </a:solidFill>
              <a:cs typeface="Arial" charset="0"/>
            </a:endParaRPr>
          </a:p>
          <a:p>
            <a:pPr eaLnBrk="1" hangingPunct="1">
              <a:spcBef>
                <a:spcPts val="0"/>
              </a:spcBef>
              <a:spcAft>
                <a:spcPts val="240"/>
              </a:spcAft>
              <a:buFont typeface="+mj-lt"/>
              <a:buNone/>
              <a:defRPr/>
            </a:pPr>
            <a:r>
              <a:rPr lang="en-GB" sz="800" b="1" noProof="1">
                <a:solidFill>
                  <a:schemeClr val="tx1"/>
                </a:solidFill>
                <a:cs typeface="Arial" panose="020B0604020202020204" pitchFamily="34" charset="0"/>
              </a:rPr>
              <a:t>Hint: Alt + F9 </a:t>
            </a:r>
            <a:r>
              <a:rPr lang="en-GB" sz="800" b="0" noProof="1">
                <a:solidFill>
                  <a:schemeClr val="tx1"/>
                </a:solidFill>
                <a:cs typeface="Arial" panose="020B0604020202020204" pitchFamily="34" charset="0"/>
              </a:rPr>
              <a:t>for quick </a:t>
            </a:r>
            <a:br>
              <a:rPr lang="en-GB" sz="800" b="0" noProof="1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cs typeface="Arial" panose="020B0604020202020204" pitchFamily="34" charset="0"/>
              </a:rPr>
              <a:t>viewing of guides</a:t>
            </a: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6408204" y="898525"/>
            <a:ext cx="2160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slide number, 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date and footer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8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Do this at the very end, so you get </a:t>
            </a:r>
            <a:br>
              <a:rPr lang="en-GB" sz="8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GB" sz="8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all the corrections with you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tab</a:t>
            </a:r>
            <a:endParaRPr lang="en-GB" altLang="da-DK" sz="800" strike="sngStrike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Header and Footer </a:t>
            </a:r>
            <a:b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GB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</a:t>
            </a:r>
            <a:r>
              <a:rPr lang="en-GB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or </a:t>
            </a:r>
            <a:r>
              <a:rPr lang="en-GB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</a:t>
            </a:r>
            <a:r>
              <a:rPr lang="en-GB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</a:t>
            </a:r>
            <a:br>
              <a:rPr lang="en-GB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only used on one slide</a:t>
            </a:r>
          </a:p>
        </p:txBody>
      </p:sp>
      <p:sp>
        <p:nvSpPr>
          <p:cNvPr id="10" name="AutoShape 4"/>
          <p:cNvSpPr>
            <a:spLocks/>
          </p:cNvSpPr>
          <p:nvPr userDrawn="1"/>
        </p:nvSpPr>
        <p:spPr bwMode="gray">
          <a:xfrm>
            <a:off x="3455876" y="898525"/>
            <a:ext cx="2160000" cy="4770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en-GB" sz="1000" b="1" noProof="1">
                <a:solidFill>
                  <a:schemeClr val="tx1"/>
                </a:solidFill>
                <a:cs typeface="Arial" panose="020B0604020202020204" pitchFamily="34" charset="0"/>
              </a:rPr>
              <a:t>Insert picture</a:t>
            </a:r>
          </a:p>
          <a:p>
            <a:pPr eaLnBrk="1" fontAlgn="auto" hangingPunct="1">
              <a:spcBef>
                <a:spcPts val="0"/>
              </a:spcBef>
              <a:spcAft>
                <a:spcPts val="240"/>
              </a:spcAft>
              <a:buFont typeface="+mj-lt"/>
              <a:buNone/>
              <a:defRPr/>
            </a:pPr>
            <a:r>
              <a:rPr lang="en-GB" sz="800" noProof="1">
                <a:solidFill>
                  <a:schemeClr val="tx1"/>
                </a:solidFill>
                <a:cs typeface="Arial" charset="0"/>
              </a:rPr>
              <a:t>On slides with pictureplaceholder, </a:t>
            </a:r>
            <a:br>
              <a:rPr lang="en-GB" sz="800" noProof="1">
                <a:solidFill>
                  <a:schemeClr val="tx1"/>
                </a:solidFill>
                <a:cs typeface="Arial" charset="0"/>
              </a:rPr>
            </a:br>
            <a:r>
              <a:rPr lang="en-GB" sz="800" noProof="1">
                <a:solidFill>
                  <a:schemeClr val="tx1"/>
                </a:solidFill>
                <a:cs typeface="Arial" charset="0"/>
              </a:rPr>
              <a:t>click on the icon and</a:t>
            </a:r>
            <a:r>
              <a:rPr lang="en-GB" sz="800" baseline="0" noProof="1">
                <a:solidFill>
                  <a:schemeClr val="tx1"/>
                </a:solidFill>
                <a:cs typeface="Arial" charset="0"/>
              </a:rPr>
              <a:t> choose </a:t>
            </a:r>
            <a:r>
              <a:rPr lang="en-GB" sz="800" b="1" noProof="1">
                <a:solidFill>
                  <a:schemeClr val="tx1"/>
                </a:solidFill>
                <a:cs typeface="Arial" charset="0"/>
              </a:rPr>
              <a:t>Insert</a:t>
            </a:r>
            <a:endParaRPr lang="en-GB" sz="800" b="1" noProof="1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 userDrawn="1"/>
        </p:nvSpPr>
        <p:spPr bwMode="auto">
          <a:xfrm>
            <a:off x="3455876" y="1543759"/>
            <a:ext cx="2160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</a:rPr>
              <a:t>Change</a:t>
            </a:r>
            <a:r>
              <a:rPr lang="en-GB" sz="1000" b="1" baseline="0" noProof="1">
                <a:solidFill>
                  <a:schemeClr val="tx1"/>
                </a:solidFill>
                <a:latin typeface="+mn-lt"/>
              </a:rPr>
              <a:t> picture</a:t>
            </a:r>
            <a:endParaRPr lang="en-GB" sz="1000" b="1" noProof="1">
              <a:solidFill>
                <a:schemeClr val="tx1"/>
              </a:solidFill>
              <a:latin typeface="+mn-lt"/>
            </a:endParaRPr>
          </a:p>
          <a:p>
            <a:pPr algn="l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n-lt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n-lt"/>
              </a:rPr>
              <a:t>Click </a:t>
            </a:r>
            <a:r>
              <a:rPr lang="en-GB" sz="800" b="1" noProof="1">
                <a:solidFill>
                  <a:schemeClr val="tx1"/>
                </a:solidFill>
                <a:latin typeface="+mn-lt"/>
              </a:rPr>
              <a:t>Crop </a:t>
            </a:r>
            <a:r>
              <a:rPr lang="en-GB" sz="800" b="0" noProof="1">
                <a:solidFill>
                  <a:schemeClr val="tx1"/>
                </a:solidFill>
                <a:latin typeface="+mn-lt"/>
              </a:rPr>
              <a:t>to change</a:t>
            </a:r>
            <a:r>
              <a:rPr lang="en-GB" sz="800" b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size</a:t>
            </a:r>
            <a:r>
              <a:rPr lang="en-GB" sz="800" b="0" kern="12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</a:t>
            </a:r>
            <a:r>
              <a:rPr lang="en-GB" sz="800" b="0" strike="noStrike" kern="12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800" b="0" strike="noStrike" noProof="1">
                <a:solidFill>
                  <a:schemeClr val="tx1"/>
                </a:solidFill>
                <a:latin typeface="+mn-lt"/>
              </a:rPr>
              <a:t>focus</a:t>
            </a:r>
            <a:br>
              <a:rPr lang="en-GB" sz="800" b="0" strike="noStrike" noProof="1">
                <a:solidFill>
                  <a:schemeClr val="tx1"/>
                </a:solidFill>
                <a:latin typeface="+mn-lt"/>
              </a:rPr>
            </a:br>
            <a:r>
              <a:rPr lang="en-GB" sz="800" b="0" noProof="1">
                <a:solidFill>
                  <a:schemeClr val="tx1"/>
                </a:solidFill>
                <a:latin typeface="+mn-lt"/>
              </a:rPr>
              <a:t>of the picture</a:t>
            </a:r>
            <a:endParaRPr lang="en-GB" sz="800" b="0" strike="sngStrike" noProof="1">
              <a:solidFill>
                <a:schemeClr val="tx1"/>
              </a:solidFill>
              <a:latin typeface="+mn-lt"/>
            </a:endParaRPr>
          </a:p>
          <a:p>
            <a:pPr algn="l"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itchFamily="34" charset="0"/>
              </a:rPr>
              <a:t>2. 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If you want to scale the picture, </a:t>
            </a: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hold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itchFamily="34" charset="0"/>
              </a:rPr>
              <a:t>SHIFT-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key down while </a:t>
            </a: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dragging the corners of the </a:t>
            </a:r>
            <a:r>
              <a:rPr lang="en-GB" altLang="da-DK" sz="800" b="0" kern="1200" noProof="1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picture</a:t>
            </a:r>
          </a:p>
          <a:p>
            <a:pPr algn="l"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itchFamily="34" charset="0"/>
              </a:rPr>
              <a:t>Hint: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 If you delete the picture and </a:t>
            </a: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insert a new one, the picture may </a:t>
            </a: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lie in front of the text or graphic</a:t>
            </a:r>
            <a:r>
              <a:rPr lang="en-GB" altLang="da-DK" sz="800" b="0" strike="noStrike" noProof="1">
                <a:solidFill>
                  <a:schemeClr val="tx1"/>
                </a:solidFill>
                <a:latin typeface="+mn-lt"/>
                <a:cs typeface="Arial" pitchFamily="34" charset="0"/>
              </a:rPr>
              <a:t>,</a:t>
            </a:r>
            <a:r>
              <a:rPr lang="en-GB" altLang="da-DK" sz="800" b="0" strike="sngStrike" noProof="1">
                <a:solidFill>
                  <a:schemeClr val="tx1"/>
                </a:solidFill>
                <a:latin typeface="+mn-lt"/>
                <a:cs typeface="Arial" pitchFamily="34" charset="0"/>
              </a:rPr>
              <a:t> </a:t>
            </a: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n-GB" altLang="da-DK" sz="800" b="0" strike="noStrike" noProof="1">
                <a:solidFill>
                  <a:schemeClr val="tx1"/>
                </a:solidFill>
                <a:latin typeface="+mn-lt"/>
                <a:cs typeface="Arial" pitchFamily="34" charset="0"/>
              </a:rPr>
              <a:t>if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 this happens, select the picture, </a:t>
            </a: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right-click and choose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itchFamily="34" charset="0"/>
              </a:rPr>
              <a:t>Send to Back</a:t>
            </a:r>
          </a:p>
          <a:p>
            <a:pPr algn="l"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endParaRPr lang="en-GB" altLang="da-DK" sz="800" b="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" name="Billed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8568" y="1866340"/>
            <a:ext cx="337400" cy="321707"/>
          </a:xfrm>
          <a:prstGeom prst="rect">
            <a:avLst/>
          </a:prstGeom>
        </p:spPr>
      </p:pic>
      <p:sp>
        <p:nvSpPr>
          <p:cNvPr id="13" name="Text Box 48"/>
          <p:cNvSpPr txBox="1">
            <a:spLocks noChangeArrowheads="1"/>
          </p:cNvSpPr>
          <p:nvPr userDrawn="1"/>
        </p:nvSpPr>
        <p:spPr bwMode="auto">
          <a:xfrm>
            <a:off x="431798" y="2122588"/>
            <a:ext cx="1907248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 tab</a:t>
            </a:r>
            <a:endParaRPr lang="en-GB" altLang="da-DK" sz="800" b="0" strike="sngStrike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insert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</a:t>
            </a:r>
          </a:p>
          <a:p>
            <a:pPr eaLnBrk="1" hangingPunct="1">
              <a:spcAft>
                <a:spcPts val="24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Choose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an appropriate layout from the </a:t>
            </a:r>
            <a:b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strike="noStrik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drop down</a:t>
            </a:r>
            <a:r>
              <a:rPr lang="en-GB" altLang="da-DK" sz="800" strike="noStrik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menu </a:t>
            </a:r>
            <a:endParaRPr lang="en-GB" sz="8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4" name="AutoShape 4"/>
          <p:cNvSpPr>
            <a:spLocks/>
          </p:cNvSpPr>
          <p:nvPr userDrawn="1"/>
        </p:nvSpPr>
        <p:spPr bwMode="gray">
          <a:xfrm>
            <a:off x="431798" y="3397948"/>
            <a:ext cx="1907248" cy="85151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en-GB" sz="1000" b="1" noProof="1">
                <a:solidFill>
                  <a:schemeClr val="tx1"/>
                </a:solidFill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 tab</a:t>
            </a:r>
            <a:endParaRPr lang="en-GB" altLang="da-DK" sz="800" strike="sngStrike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position, size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n-GB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431800" y="898525"/>
            <a:ext cx="1907952" cy="10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accent4"/>
                </a:solidFill>
                <a:latin typeface="+mn-lt"/>
                <a:cs typeface="Arial" panose="020B0604020202020204" pitchFamily="34" charset="0"/>
              </a:rPr>
              <a:t>Use text</a:t>
            </a:r>
            <a:r>
              <a:rPr lang="en-GB" sz="1000" b="1" baseline="0" noProof="1">
                <a:solidFill>
                  <a:schemeClr val="accent4"/>
                </a:solidFill>
                <a:latin typeface="+mn-lt"/>
                <a:cs typeface="Arial" panose="020B0604020202020204" pitchFamily="34" charset="0"/>
              </a:rPr>
              <a:t> styles</a:t>
            </a:r>
            <a:endParaRPr lang="en-GB" sz="1000" b="1" noProof="1">
              <a:solidFill>
                <a:schemeClr val="accent4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8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</a:t>
            </a:r>
            <a:br>
              <a:rPr lang="en-GB" altLang="da-DK" sz="8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levels. Click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8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8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240"/>
              </a:spcAft>
              <a:defRPr/>
            </a:pPr>
            <a:r>
              <a:rPr lang="en-GB" altLang="da-DK" sz="8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</a:p>
          <a:p>
            <a:pPr eaLnBrk="1" hangingPunct="1">
              <a:spcAft>
                <a:spcPts val="240"/>
              </a:spcAft>
              <a:defRPr/>
            </a:pPr>
            <a:r>
              <a:rPr lang="en-GB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</a:t>
            </a:r>
            <a:br>
              <a:rPr lang="en-GB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endParaRPr lang="en-GB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7936" y="1117219"/>
            <a:ext cx="262151" cy="2560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1040" y="3795536"/>
            <a:ext cx="492452" cy="2004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0430" y="2277801"/>
            <a:ext cx="324764" cy="578237"/>
          </a:xfrm>
          <a:prstGeom prst="rect">
            <a:avLst/>
          </a:prstGeom>
        </p:spPr>
      </p:pic>
      <p:pic>
        <p:nvPicPr>
          <p:cNvPr id="19" name="Billede 15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944" r="2272" b="69429"/>
          <a:stretch/>
        </p:blipFill>
        <p:spPr>
          <a:xfrm>
            <a:off x="2256128" y="2985526"/>
            <a:ext cx="593368" cy="192211"/>
          </a:xfrm>
          <a:prstGeom prst="rect">
            <a:avLst/>
          </a:prstGeom>
        </p:spPr>
      </p:pic>
      <p:pic>
        <p:nvPicPr>
          <p:cNvPr id="20" name="Billede 2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783" y="1327093"/>
            <a:ext cx="549328" cy="285228"/>
          </a:xfrm>
          <a:prstGeom prst="rect">
            <a:avLst/>
          </a:prstGeom>
        </p:spPr>
      </p:pic>
      <p:pic>
        <p:nvPicPr>
          <p:cNvPr id="21" name="Billede 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8786" y="2333928"/>
            <a:ext cx="359695" cy="335309"/>
          </a:xfrm>
          <a:prstGeom prst="rect">
            <a:avLst/>
          </a:prstGeom>
        </p:spPr>
      </p:pic>
      <p:sp>
        <p:nvSpPr>
          <p:cNvPr id="24" name="Text Box 48"/>
          <p:cNvSpPr txBox="1">
            <a:spLocks noChangeArrowheads="1"/>
          </p:cNvSpPr>
          <p:nvPr userDrawn="1"/>
        </p:nvSpPr>
        <p:spPr bwMode="auto">
          <a:xfrm>
            <a:off x="6406067" y="2566882"/>
            <a:ext cx="1802337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Printing dark pages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1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63789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26317" y="226318"/>
            <a:ext cx="8691366" cy="4120264"/>
          </a:xfrm>
          <a:solidFill>
            <a:schemeClr val="bg1">
              <a:lumMod val="95000"/>
            </a:schemeClr>
          </a:solidFill>
        </p:spPr>
        <p:txBody>
          <a:bodyPr bIns="1188000" anchor="b" anchorCtr="0"/>
          <a:lstStyle>
            <a:lvl1pPr marL="0" indent="0" algn="ctr">
              <a:buNone/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Notice: This layout to be used with Pandora Collection images only</a:t>
            </a:r>
            <a:br>
              <a:rPr lang="en-GB" dirty="0"/>
            </a:br>
            <a:r>
              <a:rPr lang="en-GB" dirty="0"/>
              <a:t>Find the updated Pandora collection covers in </a:t>
            </a:r>
            <a:r>
              <a:rPr lang="en-GB" dirty="0" err="1"/>
              <a:t>Templafy</a:t>
            </a:r>
            <a:r>
              <a:rPr lang="en-GB" dirty="0"/>
              <a:t> under Slides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GB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Title 1"/>
          <p:cNvSpPr>
            <a:spLocks noGrp="1"/>
          </p:cNvSpPr>
          <p:nvPr>
            <p:ph type="ctrTitle"/>
          </p:nvPr>
        </p:nvSpPr>
        <p:spPr>
          <a:xfrm>
            <a:off x="652354" y="602538"/>
            <a:ext cx="5071774" cy="1031486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6" name="Subtitle 2"/>
          <p:cNvSpPr>
            <a:spLocks noGrp="1"/>
          </p:cNvSpPr>
          <p:nvPr>
            <p:ph type="subTitle" idx="1"/>
          </p:nvPr>
        </p:nvSpPr>
        <p:spPr>
          <a:xfrm>
            <a:off x="651695" y="1995686"/>
            <a:ext cx="5072225" cy="270030"/>
          </a:xfrm>
        </p:spPr>
        <p:txBody>
          <a:bodyPr>
            <a:normAutofit/>
          </a:bodyPr>
          <a:lstStyle>
            <a:lvl1pPr marL="0" indent="0" algn="l">
              <a:lnSpc>
                <a:spcPct val="93000"/>
              </a:lnSpc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1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54F142-4CFC-41AF-8E25-3009560CBE87}" type="datetime4">
              <a:rPr lang="en-GB"/>
              <a:t>22 March 2018</a:t>
            </a:fld>
            <a:endParaRPr lang="en-GB" dirty="0"/>
          </a:p>
        </p:txBody>
      </p:sp>
      <p:sp>
        <p:nvSpPr>
          <p:cNvPr id="4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(Fill in text in all footers here) Click Apply to All</a:t>
            </a:r>
          </a:p>
        </p:txBody>
      </p:sp>
      <p:sp>
        <p:nvSpPr>
          <p:cNvPr id="43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grpSp>
        <p:nvGrpSpPr>
          <p:cNvPr id="40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44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3103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496" t="24374" r="14687" b="32122"/>
          <a:stretch/>
        </p:blipFill>
        <p:spPr>
          <a:xfrm flipH="1">
            <a:off x="193772" y="195486"/>
            <a:ext cx="8734856" cy="41584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25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26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5" name="Title 1"/>
          <p:cNvSpPr>
            <a:spLocks noGrp="1"/>
          </p:cNvSpPr>
          <p:nvPr>
            <p:ph type="ctrTitle"/>
          </p:nvPr>
        </p:nvSpPr>
        <p:spPr>
          <a:xfrm>
            <a:off x="652354" y="602538"/>
            <a:ext cx="5071774" cy="1031486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redigere i master</a:t>
            </a:r>
            <a:endParaRPr lang="en-GB" dirty="0"/>
          </a:p>
        </p:txBody>
      </p:sp>
      <p:sp>
        <p:nvSpPr>
          <p:cNvPr id="56" name="Subtitle 2"/>
          <p:cNvSpPr>
            <a:spLocks noGrp="1"/>
          </p:cNvSpPr>
          <p:nvPr>
            <p:ph type="subTitle" idx="1"/>
          </p:nvPr>
        </p:nvSpPr>
        <p:spPr>
          <a:xfrm>
            <a:off x="651695" y="1995686"/>
            <a:ext cx="5072225" cy="270030"/>
          </a:xfrm>
        </p:spPr>
        <p:txBody>
          <a:bodyPr>
            <a:normAutofit/>
          </a:bodyPr>
          <a:lstStyle>
            <a:lvl1pPr marL="0" indent="0" algn="l">
              <a:lnSpc>
                <a:spcPct val="93000"/>
              </a:lnSpc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41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A308C5-5FFC-4B30-80F5-1963FE5C062A}" type="datetime4">
              <a:rPr lang="en-GB"/>
              <a:t>22 March 2018</a:t>
            </a:fld>
            <a:endParaRPr lang="en-GB" dirty="0"/>
          </a:p>
        </p:txBody>
      </p:sp>
      <p:sp>
        <p:nvSpPr>
          <p:cNvPr id="4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43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5" t="3215" r="4085" b="669"/>
          <a:stretch/>
        </p:blipFill>
        <p:spPr>
          <a:xfrm>
            <a:off x="190314" y="195486"/>
            <a:ext cx="8741771" cy="4176464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25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26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5" name="Title 1"/>
          <p:cNvSpPr>
            <a:spLocks noGrp="1"/>
          </p:cNvSpPr>
          <p:nvPr>
            <p:ph type="ctrTitle"/>
          </p:nvPr>
        </p:nvSpPr>
        <p:spPr>
          <a:xfrm>
            <a:off x="652354" y="602538"/>
            <a:ext cx="5071774" cy="1031486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56" name="Subtitle 2"/>
          <p:cNvSpPr>
            <a:spLocks noGrp="1"/>
          </p:cNvSpPr>
          <p:nvPr>
            <p:ph type="subTitle" idx="1"/>
          </p:nvPr>
        </p:nvSpPr>
        <p:spPr>
          <a:xfrm>
            <a:off x="651695" y="1995686"/>
            <a:ext cx="5072225" cy="270030"/>
          </a:xfrm>
        </p:spPr>
        <p:txBody>
          <a:bodyPr>
            <a:normAutofit/>
          </a:bodyPr>
          <a:lstStyle>
            <a:lvl1pPr marL="0" indent="0" algn="l">
              <a:lnSpc>
                <a:spcPct val="93000"/>
              </a:lnSpc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41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89F97C-0FA8-4990-86A7-0EAC047BCFB1}" type="datetime4">
              <a:rPr lang="en-GB"/>
              <a:t>22 March 2018</a:t>
            </a:fld>
            <a:endParaRPr lang="en-GB" dirty="0"/>
          </a:p>
        </p:txBody>
      </p:sp>
      <p:sp>
        <p:nvSpPr>
          <p:cNvPr id="4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43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57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431800" y="4161446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431800" y="3798811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31800" y="3436176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31800" y="3073541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31800" y="2710906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1800" y="2348271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31800" y="1985636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31800" y="1623001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31800" y="1260366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31800" y="897731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buFont typeface="Calibri" pitchFamily="34" charset="0"/>
              <a:buChar char="•"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4716463" y="898525"/>
            <a:ext cx="3995737" cy="3473425"/>
          </a:xfrm>
          <a:noFill/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647D578-EEC0-4508-B153-0D3BE53A7625}" type="datetime4">
              <a:rPr lang="en-GB"/>
              <a:t>22 March 2018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79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4716463" y="898525"/>
            <a:ext cx="3995737" cy="3473425"/>
          </a:xfrm>
          <a:noFill/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74E605B8-EBCA-4FAD-A5F0-DF40F08E2AB2}" type="datetime4">
              <a:rPr lang="en-GB"/>
              <a:t>22 March 2018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431800" y="4161446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431800" y="3798811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31800" y="3436176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31800" y="3073541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31800" y="2710906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1800" y="2348271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31800" y="1985636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31800" y="1623001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31800" y="1260366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7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31800" y="897731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•"/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88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ILLA icon_pattern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6" t="1036" r="5295" b="24743"/>
          <a:stretch/>
        </p:blipFill>
        <p:spPr>
          <a:xfrm>
            <a:off x="0" y="0"/>
            <a:ext cx="9153599" cy="51435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431800" y="330997"/>
            <a:ext cx="4284663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A308C5-5FFC-4B30-80F5-1963FE5C062A}" type="datetime4">
              <a:rPr lang="en-GB"/>
              <a:t>22 March 2018</a:t>
            </a:fld>
            <a:endParaRPr lang="en-GB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000" y="1707655"/>
            <a:ext cx="8352464" cy="2880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buFontTx/>
              <a:buNone/>
              <a:defRPr sz="1800">
                <a:solidFill>
                  <a:schemeClr val="bg1"/>
                </a:solidFill>
              </a:defRPr>
            </a:lvl4pPr>
            <a:lvl5pPr indent="0">
              <a:lnSpc>
                <a:spcPct val="90000"/>
              </a:lnSpc>
              <a:buFontTx/>
              <a:buNone/>
              <a:defRPr sz="180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br>
              <a:rPr lang="en-GB" dirty="0"/>
            </a:br>
            <a:r>
              <a:rPr lang="en-GB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5200" y="323852"/>
            <a:ext cx="8352464" cy="1248789"/>
          </a:xfrm>
        </p:spPr>
        <p:txBody>
          <a:bodyPr tIns="216000">
            <a:noAutofit/>
          </a:bodyPr>
          <a:lstStyle>
            <a:lvl1pPr>
              <a:lnSpc>
                <a:spcPct val="69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da-DK" noProof="0"/>
              <a:t>Klik for at redigere i master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-11443" y="0"/>
            <a:ext cx="915544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GB" dirty="0" err="1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431800" y="330997"/>
            <a:ext cx="4284663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24" name="Gruppe 23"/>
          <p:cNvGrpSpPr/>
          <p:nvPr userDrawn="1"/>
        </p:nvGrpSpPr>
        <p:grpSpPr>
          <a:xfrm>
            <a:off x="7740351" y="4622101"/>
            <a:ext cx="960405" cy="195063"/>
            <a:chOff x="7667625" y="4606925"/>
            <a:chExt cx="1227138" cy="249238"/>
          </a:xfrm>
          <a:solidFill>
            <a:schemeClr val="bg1"/>
          </a:solidFill>
        </p:grpSpPr>
        <p:sp>
          <p:nvSpPr>
            <p:cNvPr id="25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1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A308C5-5FFC-4B30-80F5-1963FE5C062A}" type="datetime4">
              <a:rPr lang="en-GB"/>
              <a:t>22 March 2018</a:t>
            </a:fld>
            <a:endParaRPr lang="en-GB" dirty="0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23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385200" y="323852"/>
            <a:ext cx="8352464" cy="1248789"/>
          </a:xfrm>
        </p:spPr>
        <p:txBody>
          <a:bodyPr tIns="216000">
            <a:noAutofit/>
          </a:bodyPr>
          <a:lstStyle>
            <a:lvl1pPr>
              <a:lnSpc>
                <a:spcPct val="69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da-DK" noProof="0"/>
              <a:t>Klik for at redigere i master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145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323852"/>
            <a:ext cx="3995738" cy="574673"/>
          </a:xfrm>
          <a:prstGeom prst="rect">
            <a:avLst/>
          </a:prstGeom>
        </p:spPr>
        <p:txBody>
          <a:bodyPr vert="horz" lIns="0" tIns="64800" rIns="0" bIns="0" rtlCol="0" anchor="t" anchorCtr="0">
            <a:normAutofit/>
          </a:bodyPr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898525"/>
            <a:ext cx="8280400" cy="34734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600" y="4731990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cap="all" baseline="0">
                <a:solidFill>
                  <a:srgbClr val="7F7F7F"/>
                </a:solidFill>
              </a:defRPr>
            </a:lvl1pPr>
          </a:lstStyle>
          <a:p>
            <a:fld id="{6A2EEC6A-CCF1-4D12-B7EC-AE54EDFB3009}" type="datetime4">
              <a:rPr lang="en-GB"/>
              <a:t>22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8800" y="4731990"/>
            <a:ext cx="3484800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700" cap="all" spc="50" baseline="0"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0" y="4731990"/>
            <a:ext cx="198000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 cap="all" baseline="0">
                <a:solidFill>
                  <a:schemeClr val="tx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grpSp>
        <p:nvGrpSpPr>
          <p:cNvPr id="44" name="Gruppe 43"/>
          <p:cNvGrpSpPr/>
          <p:nvPr userDrawn="1"/>
        </p:nvGrpSpPr>
        <p:grpSpPr>
          <a:xfrm>
            <a:off x="7740351" y="4622101"/>
            <a:ext cx="960405" cy="195063"/>
            <a:chOff x="7667625" y="4606925"/>
            <a:chExt cx="1227138" cy="249238"/>
          </a:xfrm>
        </p:grpSpPr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608400" y="4759311"/>
            <a:ext cx="0" cy="61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9" r:id="rId2"/>
    <p:sldLayoutId id="2147483653" r:id="rId3"/>
    <p:sldLayoutId id="2147483673" r:id="rId4"/>
    <p:sldLayoutId id="2147483667" r:id="rId5"/>
    <p:sldLayoutId id="2147483664" r:id="rId6"/>
    <p:sldLayoutId id="2147483655" r:id="rId7"/>
    <p:sldLayoutId id="2147483649" r:id="rId8"/>
    <p:sldLayoutId id="2147483674" r:id="rId9"/>
    <p:sldLayoutId id="2147483671" r:id="rId10"/>
    <p:sldLayoutId id="2147483665" r:id="rId11"/>
    <p:sldLayoutId id="2147483656" r:id="rId12"/>
    <p:sldLayoutId id="2147483650" r:id="rId13"/>
    <p:sldLayoutId id="2147483675" r:id="rId14"/>
    <p:sldLayoutId id="2147483668" r:id="rId15"/>
    <p:sldLayoutId id="2147483660" r:id="rId16"/>
    <p:sldLayoutId id="2147483657" r:id="rId17"/>
    <p:sldLayoutId id="2147483651" r:id="rId18"/>
    <p:sldLayoutId id="2147483672" r:id="rId19"/>
    <p:sldLayoutId id="2147483661" r:id="rId20"/>
    <p:sldLayoutId id="2147483654" r:id="rId21"/>
    <p:sldLayoutId id="2147483676" r:id="rId22"/>
    <p:sldLayoutId id="2147483669" r:id="rId23"/>
    <p:sldLayoutId id="2147483666" r:id="rId24"/>
    <p:sldLayoutId id="2147483658" r:id="rId25"/>
    <p:sldLayoutId id="2147483652" r:id="rId26"/>
    <p:sldLayoutId id="2147483677" r:id="rId27"/>
    <p:sldLayoutId id="2147483670" r:id="rId28"/>
    <p:sldLayoutId id="2147483662" r:id="rId29"/>
    <p:sldLayoutId id="2147483678" r:id="rId30"/>
    <p:sldLayoutId id="2147483679" r:id="rId31"/>
  </p:sldLayoutIdLst>
  <p:hf hdr="0"/>
  <p:txStyles>
    <p:titleStyle>
      <a:lvl1pPr algn="l" defTabSz="914400" rtl="0" eaLnBrk="1" latinLnBrk="0" hangingPunct="1">
        <a:lnSpc>
          <a:spcPct val="75000"/>
        </a:lnSpc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3000"/>
        </a:lnSpc>
        <a:spcBef>
          <a:spcPts val="0"/>
        </a:spcBef>
        <a:buClr>
          <a:schemeClr val="accent5"/>
        </a:buClr>
        <a:buSzPct val="100000"/>
        <a:buFont typeface="Calibri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4625" algn="l" defTabSz="914400" rtl="0" eaLnBrk="1" latinLnBrk="0" hangingPunct="1">
        <a:lnSpc>
          <a:spcPct val="93000"/>
        </a:lnSpc>
        <a:spcBef>
          <a:spcPts val="0"/>
        </a:spcBef>
        <a:buClr>
          <a:schemeClr val="accent5"/>
        </a:buClr>
        <a:buSzPct val="100000"/>
        <a:buFont typeface="Calibri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80975" algn="l" defTabSz="914400" rtl="0" eaLnBrk="1" latinLnBrk="0" hangingPunct="1">
        <a:lnSpc>
          <a:spcPct val="93000"/>
        </a:lnSpc>
        <a:spcBef>
          <a:spcPts val="0"/>
        </a:spcBef>
        <a:buClr>
          <a:schemeClr val="accent5"/>
        </a:buClr>
        <a:buSzPct val="100000"/>
        <a:buFont typeface="Calibri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08025" marR="0" indent="-171450" algn="l" defTabSz="914400" rtl="0" eaLnBrk="1" fontAlgn="auto" latinLnBrk="0" hangingPunct="1">
        <a:lnSpc>
          <a:spcPct val="97000"/>
        </a:lnSpc>
        <a:spcBef>
          <a:spcPts val="0"/>
        </a:spcBef>
        <a:spcAft>
          <a:spcPts val="0"/>
        </a:spcAft>
        <a:buClr>
          <a:srgbClr val="736775"/>
        </a:buClr>
        <a:buSzPct val="100000"/>
        <a:buFont typeface="Arial" panose="020B0604020202020204" pitchFamily="34" charset="0"/>
        <a:buChar char="•"/>
        <a:tabLst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182563" rtl="0" eaLnBrk="1" latinLnBrk="0" hangingPunct="1">
        <a:lnSpc>
          <a:spcPct val="97000"/>
        </a:lnSpc>
        <a:spcBef>
          <a:spcPts val="0"/>
        </a:spcBef>
        <a:buClr>
          <a:schemeClr val="accent5"/>
        </a:buClr>
        <a:buSzPct val="100000"/>
        <a:buFont typeface="Arial" panose="020B0604020202020204" pitchFamily="34" charset="0"/>
        <a:buChar char="•"/>
        <a:defRPr lang="en-GB" sz="800" kern="1200" cap="none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898525" indent="-179388" algn="l" defTabSz="914400" rtl="0" eaLnBrk="1" latinLnBrk="0" hangingPunct="1">
        <a:lnSpc>
          <a:spcPct val="97000"/>
        </a:lnSpc>
        <a:spcBef>
          <a:spcPts val="0"/>
        </a:spcBef>
        <a:buClr>
          <a:schemeClr val="accent5"/>
        </a:buClr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898525" indent="-179388" algn="l" defTabSz="914400" rtl="0" eaLnBrk="1" latinLnBrk="0" hangingPunct="1">
        <a:lnSpc>
          <a:spcPct val="97000"/>
        </a:lnSpc>
        <a:spcBef>
          <a:spcPts val="0"/>
        </a:spcBef>
        <a:buClr>
          <a:schemeClr val="accent5"/>
        </a:buClr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898525" indent="-179388" algn="l" defTabSz="914400" rtl="0" eaLnBrk="1" latinLnBrk="0" hangingPunct="1">
        <a:lnSpc>
          <a:spcPct val="97000"/>
        </a:lnSpc>
        <a:spcBef>
          <a:spcPts val="0"/>
        </a:spcBef>
        <a:buClr>
          <a:schemeClr val="accent5"/>
        </a:buClr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898525" indent="-179388" algn="l" defTabSz="914400" rtl="0" eaLnBrk="1" latinLnBrk="0" hangingPunct="1">
        <a:lnSpc>
          <a:spcPct val="97000"/>
        </a:lnSpc>
        <a:spcBef>
          <a:spcPts val="0"/>
        </a:spcBef>
        <a:buClr>
          <a:schemeClr val="accent5"/>
        </a:buClr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72" userDrawn="1">
          <p15:clr>
            <a:srgbClr val="F26B43"/>
          </p15:clr>
        </p15:guide>
        <p15:guide id="2" pos="2789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2753" userDrawn="1">
          <p15:clr>
            <a:srgbClr val="F26B43"/>
          </p15:clr>
        </p15:guide>
        <p15:guide id="6" pos="2971" userDrawn="1">
          <p15:clr>
            <a:srgbClr val="F26B43"/>
          </p15:clr>
        </p15:guide>
        <p15:guide id="7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bin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everythingyouneededtoknowaboutcomputers.wikispaces.com/CP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shoutoutuk.org/2013/08/21/theblock-protecting-childrens-innocence-or-is-the-government-invading-our-right-to-privacy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cistundebamgboye.wordpress.com/2013/07/03/the-three-ways-to-cloud-compute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cistundebamgboye.wordpress.com/2013/07/03/the-three-ways-to-cloud-compute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johnpapa.net/configuring-azure-functions-intellisense-via-json-schemas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andbox/functions-recipes/" TargetMode="External"/><Relationship Id="rId2" Type="http://schemas.openxmlformats.org/officeDocument/2006/relationships/hyperlink" Target="https://thepowerofserverless.info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azurefromthetrenches.com/azure-functions-significant-improvements-in-http-trigger-scaling/" TargetMode="External"/><Relationship Id="rId4" Type="http://schemas.openxmlformats.org/officeDocument/2006/relationships/hyperlink" Target="https://github.com/Azure/Azure-Functions/wiki/Samples-and-content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mailto:mburleigh@pandora.net" TargetMode="Externa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33005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8096" y="1709809"/>
            <a:ext cx="5071774" cy="1368152"/>
          </a:xfrm>
        </p:spPr>
        <p:txBody>
          <a:bodyPr/>
          <a:lstStyle/>
          <a:p>
            <a:r>
              <a:rPr lang="en-US" sz="6000" cap="none" dirty="0"/>
              <a:t>Azure Functions</a:t>
            </a:r>
            <a:br>
              <a:rPr lang="en-GB" cap="none" dirty="0"/>
            </a:br>
            <a:br>
              <a:rPr lang="en-GB" cap="none" dirty="0"/>
            </a:br>
            <a:r>
              <a:rPr lang="en-GB" cap="none" dirty="0"/>
              <a:t>       </a:t>
            </a:r>
            <a:br>
              <a:rPr lang="en-GB" cap="none" dirty="0"/>
            </a:br>
            <a:br>
              <a:rPr lang="en-GB" cap="none" dirty="0"/>
            </a:br>
            <a:endParaRPr lang="en-GB" cap="none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651695" y="3219822"/>
            <a:ext cx="5072225" cy="504056"/>
          </a:xfrm>
        </p:spPr>
        <p:txBody>
          <a:bodyPr>
            <a:normAutofit/>
          </a:bodyPr>
          <a:lstStyle/>
          <a:p>
            <a:r>
              <a:rPr lang="en-US" dirty="0"/>
              <a:t>Baltomsdn 3/21/2018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7371-0C10-4CD4-B2E0-F44ACD6C600C}" type="datetime4">
              <a:rPr lang="en-GB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(Fill in text in all footers here) Click Apply to All</a:t>
            </a:r>
            <a:endParaRPr lang="en-GB" dirty="0"/>
          </a:p>
        </p:txBody>
      </p:sp>
      <p:sp>
        <p:nvSpPr>
          <p:cNvPr id="3" name="Pladsholder til slide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37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130C112-56C7-454A-B7C3-2493071C9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6131" y="195486"/>
            <a:ext cx="3183706" cy="4454997"/>
          </a:xfrm>
        </p:spPr>
      </p:pic>
    </p:spTree>
    <p:extLst>
      <p:ext uri="{BB962C8B-B14F-4D97-AF65-F5344CB8AC3E}">
        <p14:creationId xmlns:p14="http://schemas.microsoft.com/office/powerpoint/2010/main" val="159958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786029-9676-4341-BE88-726DF7396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5537" y="303498"/>
            <a:ext cx="4344893" cy="4068465"/>
          </a:xfrm>
        </p:spPr>
      </p:pic>
    </p:spTree>
    <p:extLst>
      <p:ext uri="{BB962C8B-B14F-4D97-AF65-F5344CB8AC3E}">
        <p14:creationId xmlns:p14="http://schemas.microsoft.com/office/powerpoint/2010/main" val="34812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D765ABF-1422-4187-9D48-0F7B0325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0804" y="195486"/>
            <a:ext cx="2394359" cy="4435090"/>
          </a:xfrm>
        </p:spPr>
      </p:pic>
    </p:spTree>
    <p:extLst>
      <p:ext uri="{BB962C8B-B14F-4D97-AF65-F5344CB8AC3E}">
        <p14:creationId xmlns:p14="http://schemas.microsoft.com/office/powerpoint/2010/main" val="301751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9CFC99-572D-43F5-BA57-DD49B53EA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8841" y="195486"/>
            <a:ext cx="4206318" cy="4340767"/>
          </a:xfrm>
        </p:spPr>
      </p:pic>
    </p:spTree>
    <p:extLst>
      <p:ext uri="{BB962C8B-B14F-4D97-AF65-F5344CB8AC3E}">
        <p14:creationId xmlns:p14="http://schemas.microsoft.com/office/powerpoint/2010/main" val="69333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6B89AF-E93B-412E-9394-6EE4297FF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000" y="627534"/>
            <a:ext cx="8280400" cy="3298285"/>
          </a:xfrm>
        </p:spPr>
      </p:pic>
    </p:spTree>
    <p:extLst>
      <p:ext uri="{BB962C8B-B14F-4D97-AF65-F5344CB8AC3E}">
        <p14:creationId xmlns:p14="http://schemas.microsoft.com/office/powerpoint/2010/main" val="226479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38AF5F-5E7C-4DA0-9833-0FA0BA1F1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768" y="195486"/>
            <a:ext cx="6540463" cy="4392488"/>
          </a:xfrm>
        </p:spPr>
      </p:pic>
    </p:spTree>
    <p:extLst>
      <p:ext uri="{BB962C8B-B14F-4D97-AF65-F5344CB8AC3E}">
        <p14:creationId xmlns:p14="http://schemas.microsoft.com/office/powerpoint/2010/main" val="55328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D7C8F2-302D-4DDD-ABE3-E995E42D5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4210" y="193477"/>
            <a:ext cx="5847548" cy="4445922"/>
          </a:xfrm>
        </p:spPr>
      </p:pic>
    </p:spTree>
    <p:extLst>
      <p:ext uri="{BB962C8B-B14F-4D97-AF65-F5344CB8AC3E}">
        <p14:creationId xmlns:p14="http://schemas.microsoft.com/office/powerpoint/2010/main" val="393553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2AD2D1-C4DB-4821-BA7C-B03EAA865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660" y="184621"/>
            <a:ext cx="6120680" cy="4462346"/>
          </a:xfrm>
        </p:spPr>
      </p:pic>
    </p:spTree>
    <p:extLst>
      <p:ext uri="{BB962C8B-B14F-4D97-AF65-F5344CB8AC3E}">
        <p14:creationId xmlns:p14="http://schemas.microsoft.com/office/powerpoint/2010/main" val="196525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843164-302D-4257-BC5D-CB359C311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660" y="173782"/>
            <a:ext cx="6120680" cy="4462346"/>
          </a:xfrm>
        </p:spPr>
      </p:pic>
    </p:spTree>
    <p:extLst>
      <p:ext uri="{BB962C8B-B14F-4D97-AF65-F5344CB8AC3E}">
        <p14:creationId xmlns:p14="http://schemas.microsoft.com/office/powerpoint/2010/main" val="3720026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6B1B95-1483-487B-8A75-FA3F8B511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4936" y="186365"/>
            <a:ext cx="4752528" cy="45456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997B68-607F-455F-A5A7-324AFC45E835}"/>
              </a:ext>
            </a:extLst>
          </p:cNvPr>
          <p:cNvSpPr txBox="1"/>
          <p:nvPr/>
        </p:nvSpPr>
        <p:spPr bwMode="auto">
          <a:xfrm>
            <a:off x="6588224" y="1635646"/>
            <a:ext cx="2102176" cy="6601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r>
              <a:rPr lang="en-US" sz="1200" dirty="0"/>
              <a:t>http://bit.ly/hellobaltomsdn</a:t>
            </a:r>
          </a:p>
          <a:p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80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 Brief History of “THE CLOUD”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7857BBD7-6554-475D-B7FD-0722BFC7D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14567" y="883445"/>
            <a:ext cx="3128262" cy="3473450"/>
          </a:xfrm>
        </p:spPr>
      </p:pic>
    </p:spTree>
    <p:extLst>
      <p:ext uri="{BB962C8B-B14F-4D97-AF65-F5344CB8AC3E}">
        <p14:creationId xmlns:p14="http://schemas.microsoft.com/office/powerpoint/2010/main" val="2896368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A36E7EC-6B5F-49CB-A7C7-DCC50071F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6600" dirty="0"/>
              <a:t>Load Test Demo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http://bit.ly/loadtestbaltomsdn</a:t>
            </a:r>
          </a:p>
        </p:txBody>
      </p:sp>
    </p:spTree>
    <p:extLst>
      <p:ext uri="{BB962C8B-B14F-4D97-AF65-F5344CB8AC3E}">
        <p14:creationId xmlns:p14="http://schemas.microsoft.com/office/powerpoint/2010/main" val="355473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Visual Studio 2017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5EE12F-5FBB-49D3-B9C7-9FD1F1425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2220" y="627534"/>
            <a:ext cx="5730636" cy="3960440"/>
          </a:xfrm>
        </p:spPr>
      </p:pic>
    </p:spTree>
    <p:extLst>
      <p:ext uri="{BB962C8B-B14F-4D97-AF65-F5344CB8AC3E}">
        <p14:creationId xmlns:p14="http://schemas.microsoft.com/office/powerpoint/2010/main" val="2224545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914C4C-51BB-464B-A6DA-23E908912370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31FB09-5F8D-46D7-930A-F1604BAE9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433" y="411510"/>
            <a:ext cx="6615134" cy="3816424"/>
          </a:xfrm>
        </p:spPr>
      </p:pic>
    </p:spTree>
    <p:extLst>
      <p:ext uri="{BB962C8B-B14F-4D97-AF65-F5344CB8AC3E}">
        <p14:creationId xmlns:p14="http://schemas.microsoft.com/office/powerpoint/2010/main" val="33058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5A60E5-1C29-4E14-A4DC-D0A45A606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000" y="843558"/>
            <a:ext cx="8280400" cy="295540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0053A0-4E40-4A44-9461-6283762D91AE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887022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C413E3-3637-417E-B1FB-BDCBFE01D4AC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077C4D-A2CA-47D4-96ED-B45946BAA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1920" y="303498"/>
            <a:ext cx="4678560" cy="4263917"/>
          </a:xfrm>
        </p:spPr>
      </p:pic>
    </p:spTree>
    <p:extLst>
      <p:ext uri="{BB962C8B-B14F-4D97-AF65-F5344CB8AC3E}">
        <p14:creationId xmlns:p14="http://schemas.microsoft.com/office/powerpoint/2010/main" val="3353710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CBB92D-8101-46F6-8F8C-AB3E13F00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987574"/>
            <a:ext cx="8280400" cy="276523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F7CBFD-E06F-4EBD-B7F9-74A022CF1238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954373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4D6301-2259-4242-A223-761B2F5CC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000" y="987574"/>
            <a:ext cx="8280400" cy="276523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3E6EBB-D96F-4DB4-B46F-3500EC72EE89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51652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A92B06-73D7-4FDB-B6DC-FB5A1629A9F5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DEEE1C-0806-40FC-9C0A-73C095E61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648" y="303510"/>
            <a:ext cx="6141218" cy="4244193"/>
          </a:xfrm>
        </p:spPr>
      </p:pic>
    </p:spTree>
    <p:extLst>
      <p:ext uri="{BB962C8B-B14F-4D97-AF65-F5344CB8AC3E}">
        <p14:creationId xmlns:p14="http://schemas.microsoft.com/office/powerpoint/2010/main" val="1116545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4156A3-CEE8-4B28-81C7-1B5C721ECE01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C10021-3D9D-4738-AD9F-1CE98DDBD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7955" y="475388"/>
            <a:ext cx="4960058" cy="4192723"/>
          </a:xfrm>
        </p:spPr>
      </p:pic>
    </p:spTree>
    <p:extLst>
      <p:ext uri="{BB962C8B-B14F-4D97-AF65-F5344CB8AC3E}">
        <p14:creationId xmlns:p14="http://schemas.microsoft.com/office/powerpoint/2010/main" val="4193579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8F4AE8-F6F7-4DF1-B068-B3630016F138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8EEF9D-0AB3-40E2-BA48-B45C0D828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866" y="195486"/>
            <a:ext cx="3610268" cy="4484839"/>
          </a:xfrm>
        </p:spPr>
      </p:pic>
    </p:spTree>
    <p:extLst>
      <p:ext uri="{BB962C8B-B14F-4D97-AF65-F5344CB8AC3E}">
        <p14:creationId xmlns:p14="http://schemas.microsoft.com/office/powerpoint/2010/main" val="265428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EF5769-5F49-4396-A259-9C6BC09B51F9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6B1488-3064-451D-A17B-3C6EB1657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5616" y="303510"/>
            <a:ext cx="6724915" cy="4203072"/>
          </a:xfrm>
        </p:spPr>
      </p:pic>
    </p:spTree>
    <p:extLst>
      <p:ext uri="{BB962C8B-B14F-4D97-AF65-F5344CB8AC3E}">
        <p14:creationId xmlns:p14="http://schemas.microsoft.com/office/powerpoint/2010/main" val="2670016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CFE1D3-8287-4991-83AF-A0394BB4B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139" y="987574"/>
            <a:ext cx="8280400" cy="276523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7FCB05-827E-4E13-A95D-C9E67E9712FE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142974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E09A341D-5CDD-4296-BFC5-43E0DF2DFD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" b="151"/>
          <a:stretch>
            <a:fillRect/>
          </a:stretch>
        </p:blipFill>
        <p:spPr>
          <a:xfrm>
            <a:off x="227013" y="50800"/>
            <a:ext cx="8689975" cy="4968875"/>
          </a:xfrm>
        </p:spPr>
      </p:pic>
    </p:spTree>
    <p:extLst>
      <p:ext uri="{BB962C8B-B14F-4D97-AF65-F5344CB8AC3E}">
        <p14:creationId xmlns:p14="http://schemas.microsoft.com/office/powerpoint/2010/main" val="1355786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E09A341D-5CDD-4296-BFC5-43E0DF2DFD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161" y="50800"/>
            <a:ext cx="8663679" cy="4968875"/>
          </a:xfrm>
        </p:spPr>
      </p:pic>
    </p:spTree>
    <p:extLst>
      <p:ext uri="{BB962C8B-B14F-4D97-AF65-F5344CB8AC3E}">
        <p14:creationId xmlns:p14="http://schemas.microsoft.com/office/powerpoint/2010/main" val="2509749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Functions Bot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6E92E7-BC67-4CF8-A42C-9B51F8817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8877" y="591517"/>
            <a:ext cx="4237322" cy="3960465"/>
          </a:xfrm>
        </p:spPr>
      </p:pic>
    </p:spTree>
    <p:extLst>
      <p:ext uri="{BB962C8B-B14F-4D97-AF65-F5344CB8AC3E}">
        <p14:creationId xmlns:p14="http://schemas.microsoft.com/office/powerpoint/2010/main" val="1218501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34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C18DE3-1E36-4B56-86CD-791CC5EC0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761" y="195486"/>
            <a:ext cx="8316878" cy="4320456"/>
          </a:xfrm>
        </p:spPr>
      </p:pic>
    </p:spTree>
    <p:extLst>
      <p:ext uri="{BB962C8B-B14F-4D97-AF65-F5344CB8AC3E}">
        <p14:creationId xmlns:p14="http://schemas.microsoft.com/office/powerpoint/2010/main" val="2605980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35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3A785C-AEE9-424A-888C-7D7F186C4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5280" y="195486"/>
            <a:ext cx="3913440" cy="4379140"/>
          </a:xfrm>
        </p:spPr>
      </p:pic>
    </p:spTree>
    <p:extLst>
      <p:ext uri="{BB962C8B-B14F-4D97-AF65-F5344CB8AC3E}">
        <p14:creationId xmlns:p14="http://schemas.microsoft.com/office/powerpoint/2010/main" val="506445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Durable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38AF0C-FF01-49A4-9E76-9802DD5F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771550"/>
            <a:ext cx="8280400" cy="38164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workflows in code</a:t>
            </a:r>
          </a:p>
          <a:p>
            <a:r>
              <a:rPr lang="en-US" dirty="0"/>
              <a:t>Can call other functions synchronously &amp; asynchronously</a:t>
            </a:r>
          </a:p>
          <a:p>
            <a:r>
              <a:rPr lang="en-US" dirty="0"/>
              <a:t>Output saved to local variables</a:t>
            </a:r>
          </a:p>
          <a:p>
            <a:r>
              <a:rPr lang="en-US" dirty="0"/>
              <a:t>Automatic checkpoints</a:t>
            </a:r>
          </a:p>
          <a:p>
            <a:pPr lvl="1"/>
            <a:r>
              <a:rPr lang="en-US" dirty="0"/>
              <a:t>Local state is not lost if process recycles or VM reboots</a:t>
            </a:r>
          </a:p>
          <a:p>
            <a:r>
              <a:rPr lang="en-US" dirty="0"/>
              <a:t>Patterns</a:t>
            </a:r>
          </a:p>
          <a:p>
            <a:pPr lvl="1"/>
            <a:r>
              <a:rPr lang="en-US" dirty="0"/>
              <a:t>Function chaining</a:t>
            </a:r>
          </a:p>
          <a:p>
            <a:pPr lvl="1"/>
            <a:r>
              <a:rPr lang="en-US" dirty="0"/>
              <a:t>Fan-out/fan-in (MapReduce)</a:t>
            </a:r>
          </a:p>
          <a:p>
            <a:pPr lvl="1"/>
            <a:r>
              <a:rPr lang="en-US" dirty="0"/>
              <a:t>Async HTTP APIs (long running external operations)</a:t>
            </a:r>
          </a:p>
          <a:p>
            <a:pPr lvl="1"/>
            <a:r>
              <a:rPr lang="en-US" dirty="0"/>
              <a:t>Monitoring</a:t>
            </a:r>
          </a:p>
          <a:p>
            <a:pPr lvl="1"/>
            <a:r>
              <a:rPr lang="en-US" dirty="0"/>
              <a:t>Human interaction</a:t>
            </a:r>
          </a:p>
          <a:p>
            <a:r>
              <a:rPr lang="en-US" dirty="0"/>
              <a:t>Reliable execution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r>
              <a:rPr lang="en-US" dirty="0"/>
              <a:t>Checkpointing to storage (event sourcing)</a:t>
            </a:r>
          </a:p>
          <a:p>
            <a:r>
              <a:rPr lang="en-US" dirty="0"/>
              <a:t>Orchestrator</a:t>
            </a:r>
          </a:p>
          <a:p>
            <a:pPr lvl="1"/>
            <a:r>
              <a:rPr lang="en-US" dirty="0"/>
              <a:t>Deterministic (&amp; idempotent)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Initiate async only via </a:t>
            </a:r>
            <a:r>
              <a:rPr lang="en-US" dirty="0" err="1"/>
              <a:t>DurableOrchestrationContext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No infinite loops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1809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11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37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9EF95B-23F8-459E-B936-454549524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4345" y="211250"/>
            <a:ext cx="5627277" cy="4434101"/>
          </a:xfrm>
        </p:spPr>
      </p:pic>
    </p:spTree>
    <p:extLst>
      <p:ext uri="{BB962C8B-B14F-4D97-AF65-F5344CB8AC3E}">
        <p14:creationId xmlns:p14="http://schemas.microsoft.com/office/powerpoint/2010/main" val="531464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38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6650E6-65BD-4D7B-8832-4DE403703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2199" y="411510"/>
            <a:ext cx="5971570" cy="3960465"/>
          </a:xfrm>
        </p:spPr>
      </p:pic>
    </p:spTree>
    <p:extLst>
      <p:ext uri="{BB962C8B-B14F-4D97-AF65-F5344CB8AC3E}">
        <p14:creationId xmlns:p14="http://schemas.microsoft.com/office/powerpoint/2010/main" val="3115017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39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732C81-D23A-4D50-AFF0-4C1230997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9845" y="411510"/>
            <a:ext cx="6016278" cy="3960465"/>
          </a:xfrm>
        </p:spPr>
      </p:pic>
    </p:spTree>
    <p:extLst>
      <p:ext uri="{BB962C8B-B14F-4D97-AF65-F5344CB8AC3E}">
        <p14:creationId xmlns:p14="http://schemas.microsoft.com/office/powerpoint/2010/main" val="322182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E20CE0-0940-419E-A2B4-3B115F3757F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7463231-EFF8-450F-B778-3E487515C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5330" y="211250"/>
            <a:ext cx="5845307" cy="4383980"/>
          </a:xfrm>
        </p:spPr>
      </p:pic>
    </p:spTree>
    <p:extLst>
      <p:ext uri="{BB962C8B-B14F-4D97-AF65-F5344CB8AC3E}">
        <p14:creationId xmlns:p14="http://schemas.microsoft.com/office/powerpoint/2010/main" val="1860731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40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BE0638-BEB7-4BFC-982F-D95D31EA7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771" y="51470"/>
            <a:ext cx="3726858" cy="4608512"/>
          </a:xfrm>
        </p:spPr>
      </p:pic>
    </p:spTree>
    <p:extLst>
      <p:ext uri="{BB962C8B-B14F-4D97-AF65-F5344CB8AC3E}">
        <p14:creationId xmlns:p14="http://schemas.microsoft.com/office/powerpoint/2010/main" val="3800431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41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473EAB-73FD-497D-8FB2-E7798F673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078" y="303498"/>
            <a:ext cx="4921604" cy="4176464"/>
          </a:xfrm>
        </p:spPr>
      </p:pic>
    </p:spTree>
    <p:extLst>
      <p:ext uri="{BB962C8B-B14F-4D97-AF65-F5344CB8AC3E}">
        <p14:creationId xmlns:p14="http://schemas.microsoft.com/office/powerpoint/2010/main" val="3263383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Azure Functions Proxies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135E12-7212-442A-A1C4-356AE44D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reverse proxy built into a function app</a:t>
            </a:r>
          </a:p>
          <a:p>
            <a:pPr lvl="1"/>
            <a:r>
              <a:rPr lang="en-US" dirty="0"/>
              <a:t>Not a substitute for APIM</a:t>
            </a:r>
          </a:p>
          <a:p>
            <a:r>
              <a:rPr lang="en-US" dirty="0"/>
              <a:t>Full control over API surface</a:t>
            </a:r>
          </a:p>
          <a:p>
            <a:r>
              <a:rPr lang="en-US" dirty="0"/>
              <a:t>Ability to modify request/responses</a:t>
            </a:r>
          </a:p>
        </p:txBody>
      </p:sp>
    </p:spTree>
    <p:extLst>
      <p:ext uri="{BB962C8B-B14F-4D97-AF65-F5344CB8AC3E}">
        <p14:creationId xmlns:p14="http://schemas.microsoft.com/office/powerpoint/2010/main" val="3759376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43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FE34DE-2969-42D2-9AB9-E0C0FA5E6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6619" y="195486"/>
            <a:ext cx="4942730" cy="4176489"/>
          </a:xfrm>
        </p:spPr>
      </p:pic>
    </p:spTree>
    <p:extLst>
      <p:ext uri="{BB962C8B-B14F-4D97-AF65-F5344CB8AC3E}">
        <p14:creationId xmlns:p14="http://schemas.microsoft.com/office/powerpoint/2010/main" val="2667415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44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AWS Lambda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485D3E-554B-435B-8335-6111D5914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8949" y="483518"/>
            <a:ext cx="5077178" cy="3888457"/>
          </a:xfrm>
        </p:spPr>
      </p:pic>
    </p:spTree>
    <p:extLst>
      <p:ext uri="{BB962C8B-B14F-4D97-AF65-F5344CB8AC3E}">
        <p14:creationId xmlns:p14="http://schemas.microsoft.com/office/powerpoint/2010/main" val="2863449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45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F8F532-C74B-4080-90B5-D53C28F1E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2632" y="303498"/>
            <a:ext cx="5490703" cy="4176489"/>
          </a:xfrm>
        </p:spPr>
      </p:pic>
    </p:spTree>
    <p:extLst>
      <p:ext uri="{BB962C8B-B14F-4D97-AF65-F5344CB8AC3E}">
        <p14:creationId xmlns:p14="http://schemas.microsoft.com/office/powerpoint/2010/main" val="535851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46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1FA548-3C0B-4056-A877-A3F2059E2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4841" y="269662"/>
            <a:ext cx="5466286" cy="4176489"/>
          </a:xfrm>
        </p:spPr>
      </p:pic>
    </p:spTree>
    <p:extLst>
      <p:ext uri="{BB962C8B-B14F-4D97-AF65-F5344CB8AC3E}">
        <p14:creationId xmlns:p14="http://schemas.microsoft.com/office/powerpoint/2010/main" val="3624571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47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7052D6-728E-4AE1-A6D8-CEE500400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0" y="306440"/>
            <a:ext cx="7818850" cy="4176489"/>
          </a:xfrm>
        </p:spPr>
      </p:pic>
    </p:spTree>
    <p:extLst>
      <p:ext uri="{BB962C8B-B14F-4D97-AF65-F5344CB8AC3E}">
        <p14:creationId xmlns:p14="http://schemas.microsoft.com/office/powerpoint/2010/main" val="1469302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48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914384-42FC-462E-957C-B31B7B61C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807" y="303498"/>
            <a:ext cx="7862385" cy="4176489"/>
          </a:xfrm>
        </p:spPr>
      </p:pic>
    </p:spTree>
    <p:extLst>
      <p:ext uri="{BB962C8B-B14F-4D97-AF65-F5344CB8AC3E}">
        <p14:creationId xmlns:p14="http://schemas.microsoft.com/office/powerpoint/2010/main" val="2324482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49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B6E93C-0D2D-4761-ADB5-17BF27639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8556" y="267494"/>
            <a:ext cx="5898855" cy="4176489"/>
          </a:xfrm>
        </p:spPr>
      </p:pic>
    </p:spTree>
    <p:extLst>
      <p:ext uri="{BB962C8B-B14F-4D97-AF65-F5344CB8AC3E}">
        <p14:creationId xmlns:p14="http://schemas.microsoft.com/office/powerpoint/2010/main" val="354993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E20CE0-0940-419E-A2B4-3B115F3757F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7463231-EFF8-450F-B778-3E487515C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5330" y="211250"/>
            <a:ext cx="5845307" cy="438398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538E69-0B2A-4656-87F3-4FC54FDDACEF}"/>
                  </a:ext>
                </a:extLst>
              </p14:cNvPr>
              <p14:cNvContentPartPr/>
              <p14:nvPr/>
            </p14:nvContentPartPr>
            <p14:xfrm>
              <a:off x="3306600" y="1280246"/>
              <a:ext cx="2194920" cy="83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538E69-0B2A-4656-87F3-4FC54FDDAC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3600" y="1217246"/>
                <a:ext cx="2320560" cy="9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51847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50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Google Cloud Functions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0EE567-28E9-49DF-B4D3-E29E58F32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5370" y="456890"/>
            <a:ext cx="3024336" cy="4229719"/>
          </a:xfrm>
        </p:spPr>
      </p:pic>
    </p:spTree>
    <p:extLst>
      <p:ext uri="{BB962C8B-B14F-4D97-AF65-F5344CB8AC3E}">
        <p14:creationId xmlns:p14="http://schemas.microsoft.com/office/powerpoint/2010/main" val="4895224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51</a:t>
            </a:fld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0BBF41-27E4-42FC-984A-26B13F10D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2864" y="123478"/>
            <a:ext cx="4230240" cy="4467025"/>
          </a:xfrm>
        </p:spPr>
      </p:pic>
    </p:spTree>
    <p:extLst>
      <p:ext uri="{BB962C8B-B14F-4D97-AF65-F5344CB8AC3E}">
        <p14:creationId xmlns:p14="http://schemas.microsoft.com/office/powerpoint/2010/main" val="3454522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52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217E57-A768-442B-B782-9CEBF5E82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95" y="294819"/>
            <a:ext cx="7967411" cy="4068465"/>
          </a:xfrm>
        </p:spPr>
      </p:pic>
    </p:spTree>
    <p:extLst>
      <p:ext uri="{BB962C8B-B14F-4D97-AF65-F5344CB8AC3E}">
        <p14:creationId xmlns:p14="http://schemas.microsoft.com/office/powerpoint/2010/main" val="3571324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53</a:t>
            </a:fld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9AB6FAA-11EC-45B1-8330-CC47EFB80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4290" y="303498"/>
            <a:ext cx="5027388" cy="4248497"/>
          </a:xfrm>
        </p:spPr>
      </p:pic>
    </p:spTree>
    <p:extLst>
      <p:ext uri="{BB962C8B-B14F-4D97-AF65-F5344CB8AC3E}">
        <p14:creationId xmlns:p14="http://schemas.microsoft.com/office/powerpoint/2010/main" val="993746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54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Auth0 </a:t>
            </a:r>
            <a:r>
              <a:rPr lang="en-GB" cap="none" dirty="0" err="1"/>
              <a:t>Webtask</a:t>
            </a:r>
            <a:endParaRPr lang="en-GB" cap="non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7EB885-DD2A-465C-85F7-E8E2768B2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437" y="898525"/>
            <a:ext cx="6825126" cy="3473450"/>
          </a:xfrm>
        </p:spPr>
      </p:pic>
    </p:spTree>
    <p:extLst>
      <p:ext uri="{BB962C8B-B14F-4D97-AF65-F5344CB8AC3E}">
        <p14:creationId xmlns:p14="http://schemas.microsoft.com/office/powerpoint/2010/main" val="795241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55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IBM Cloud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2BF9E8-C69E-4D33-AFB6-2AA59F0E2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7267" y="603648"/>
            <a:ext cx="5087865" cy="3960465"/>
          </a:xfrm>
        </p:spPr>
      </p:pic>
    </p:spTree>
    <p:extLst>
      <p:ext uri="{BB962C8B-B14F-4D97-AF65-F5344CB8AC3E}">
        <p14:creationId xmlns:p14="http://schemas.microsoft.com/office/powerpoint/2010/main" val="3664383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56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998250-E96C-4545-8193-91CE135C2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9935" y="183617"/>
            <a:ext cx="5556098" cy="4300612"/>
          </a:xfrm>
        </p:spPr>
      </p:pic>
    </p:spTree>
    <p:extLst>
      <p:ext uri="{BB962C8B-B14F-4D97-AF65-F5344CB8AC3E}">
        <p14:creationId xmlns:p14="http://schemas.microsoft.com/office/powerpoint/2010/main" val="3065758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57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E05D78-EFD8-44D9-B614-4C35D49F4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443" y="284765"/>
            <a:ext cx="7153081" cy="4176477"/>
          </a:xfrm>
        </p:spPr>
      </p:pic>
    </p:spTree>
    <p:extLst>
      <p:ext uri="{BB962C8B-B14F-4D97-AF65-F5344CB8AC3E}">
        <p14:creationId xmlns:p14="http://schemas.microsoft.com/office/powerpoint/2010/main" val="5068739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58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21B54F-E249-405C-950D-558A7B8CB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494" y="303498"/>
            <a:ext cx="7967411" cy="4068465"/>
          </a:xfrm>
        </p:spPr>
      </p:pic>
    </p:spTree>
    <p:extLst>
      <p:ext uri="{BB962C8B-B14F-4D97-AF65-F5344CB8AC3E}">
        <p14:creationId xmlns:p14="http://schemas.microsoft.com/office/powerpoint/2010/main" val="3046959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59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DF26B6-B31B-4A7D-AB0D-BBDF15FC0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898525"/>
            <a:ext cx="8280400" cy="3473424"/>
          </a:xfrm>
        </p:spPr>
        <p:txBody>
          <a:bodyPr/>
          <a:lstStyle/>
          <a:p>
            <a:r>
              <a:rPr lang="en-US" dirty="0"/>
              <a:t>Limited management/configuration options</a:t>
            </a:r>
          </a:p>
          <a:p>
            <a:r>
              <a:rPr lang="en-US" dirty="0"/>
              <a:t>Code only</a:t>
            </a:r>
          </a:p>
          <a:p>
            <a:r>
              <a:rPr lang="en-US" dirty="0"/>
              <a:t>Autoscaling</a:t>
            </a:r>
          </a:p>
          <a:p>
            <a:pPr lvl="1"/>
            <a:r>
              <a:rPr lang="en-US" dirty="0"/>
              <a:t>Max 200 instances (multiple requests per instance)</a:t>
            </a:r>
          </a:p>
          <a:p>
            <a:pPr lvl="1"/>
            <a:r>
              <a:rPr lang="en-US" dirty="0"/>
              <a:t>At most 1 instance allocated per 10 seconds</a:t>
            </a:r>
          </a:p>
          <a:p>
            <a:r>
              <a:rPr lang="en-US" dirty="0"/>
              <a:t>Pushes towards single responsibility/separation of concerns</a:t>
            </a:r>
          </a:p>
          <a:p>
            <a:r>
              <a:rPr lang="en-US" dirty="0"/>
              <a:t>Lower cost than IaaS or PaaS (potentially)</a:t>
            </a:r>
          </a:p>
          <a:p>
            <a:r>
              <a:rPr lang="en-US" dirty="0"/>
              <a:t>Easy to consume</a:t>
            </a:r>
          </a:p>
          <a:p>
            <a:pPr lvl="1"/>
            <a:r>
              <a:rPr lang="en-US" dirty="0"/>
              <a:t>Usually just a REST call</a:t>
            </a:r>
          </a:p>
          <a:p>
            <a:r>
              <a:rPr lang="en-US" dirty="0"/>
              <a:t>Event triggers make it easy to automate</a:t>
            </a:r>
          </a:p>
          <a:p>
            <a:pPr lvl="1"/>
            <a:r>
              <a:rPr lang="en-US" dirty="0"/>
              <a:t>vs event bus type architectures</a:t>
            </a:r>
          </a:p>
          <a:p>
            <a:r>
              <a:rPr lang="en-US" dirty="0"/>
              <a:t>Durable functions can be used for workflows &amp; long running operations</a:t>
            </a:r>
          </a:p>
          <a:p>
            <a:r>
              <a:rPr lang="en-US" dirty="0"/>
              <a:t>Cross platform development</a:t>
            </a:r>
          </a:p>
        </p:txBody>
      </p:sp>
    </p:spTree>
    <p:extLst>
      <p:ext uri="{BB962C8B-B14F-4D97-AF65-F5344CB8AC3E}">
        <p14:creationId xmlns:p14="http://schemas.microsoft.com/office/powerpoint/2010/main" val="269547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1800" y="323852"/>
            <a:ext cx="5724376" cy="735730"/>
          </a:xfrm>
        </p:spPr>
        <p:txBody>
          <a:bodyPr>
            <a:normAutofit/>
          </a:bodyPr>
          <a:lstStyle/>
          <a:p>
            <a:r>
              <a:rPr lang="en-US" cap="none" dirty="0"/>
              <a:t>Serverless (</a:t>
            </a:r>
            <a:r>
              <a:rPr lang="en-US" cap="none" dirty="0" err="1"/>
              <a:t>FaaS</a:t>
            </a:r>
            <a:r>
              <a:rPr lang="en-US" cap="none" dirty="0"/>
              <a:t>*)</a:t>
            </a:r>
            <a:br>
              <a:rPr lang="en-US" cap="none" dirty="0"/>
            </a:br>
            <a:br>
              <a:rPr lang="en-US" cap="none" dirty="0"/>
            </a:br>
            <a:r>
              <a:rPr lang="en-US" sz="1000" i="1" cap="none" dirty="0"/>
              <a:t>(* - I kind of hate the “&lt;anything&gt; as a service” trend but I think it’s here to stay </a:t>
            </a:r>
            <a:r>
              <a:rPr lang="en-US" sz="1000" cap="none" dirty="0">
                <a:sym typeface="Wingdings" panose="05000000000000000000" pitchFamily="2" charset="2"/>
              </a:rPr>
              <a:t></a:t>
            </a:r>
            <a:r>
              <a:rPr lang="en-US" sz="1000" i="1" cap="none" dirty="0"/>
              <a:t>)</a:t>
            </a:r>
            <a:br>
              <a:rPr lang="en-US" sz="1000" cap="none" dirty="0"/>
            </a:br>
            <a:endParaRPr lang="en-US" sz="1000" cap="non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534E6A3-5DCB-4E2B-AEAF-A027263A7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56858" y="1378277"/>
            <a:ext cx="2608684" cy="2386946"/>
          </a:xfrm>
        </p:spPr>
      </p:pic>
    </p:spTree>
    <p:extLst>
      <p:ext uri="{BB962C8B-B14F-4D97-AF65-F5344CB8AC3E}">
        <p14:creationId xmlns:p14="http://schemas.microsoft.com/office/powerpoint/2010/main" val="4294905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60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51B7E6-395E-4F8F-A61F-470077AE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management/configuration options</a:t>
            </a:r>
          </a:p>
          <a:p>
            <a:r>
              <a:rPr lang="en-US" dirty="0"/>
              <a:t>Cold start delay</a:t>
            </a:r>
          </a:p>
          <a:p>
            <a:r>
              <a:rPr lang="en-US" dirty="0"/>
              <a:t>Endpoint sprawl</a:t>
            </a:r>
          </a:p>
          <a:p>
            <a:r>
              <a:rPr lang="en-US" dirty="0"/>
              <a:t>Stateless</a:t>
            </a:r>
          </a:p>
          <a:p>
            <a:r>
              <a:rPr lang="en-US" dirty="0"/>
              <a:t>Limited running time</a:t>
            </a:r>
          </a:p>
          <a:p>
            <a:r>
              <a:rPr lang="en-US" dirty="0"/>
              <a:t>Limited </a:t>
            </a:r>
          </a:p>
          <a:p>
            <a:r>
              <a:rPr lang="en-US" dirty="0"/>
              <a:t>Increased logging fragmentation</a:t>
            </a:r>
          </a:p>
          <a:p>
            <a:r>
              <a:rPr lang="en-US" dirty="0"/>
              <a:t>Diagnostics can be difficult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2B578F-4FEA-4813-A8CA-A818AB89C9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9912" y="1654783"/>
            <a:ext cx="5122429" cy="27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004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61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135E12-7212-442A-A1C4-356AE44D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https://thepowerofserverless.info/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https://docs.microsoft.com/en-us/sandbox/functions-recipes/</a:t>
            </a:r>
            <a:endParaRPr lang="en-US" dirty="0"/>
          </a:p>
          <a:p>
            <a:r>
              <a:rPr lang="en-US" dirty="0"/>
              <a:t>Azure Serverless Computing Cookbook</a:t>
            </a:r>
          </a:p>
          <a:p>
            <a:r>
              <a:rPr lang="en-US" dirty="0">
                <a:hlinkClick r:id="rId4"/>
              </a:rPr>
              <a:t>https://github.com/Azure/Azure-Functions/wiki/Samples-and-content</a:t>
            </a:r>
            <a:endParaRPr lang="en-US" dirty="0"/>
          </a:p>
          <a:p>
            <a:r>
              <a:rPr lang="en-US">
                <a:hlinkClick r:id="rId5"/>
              </a:rPr>
              <a:t>https://www.azurefromthetrenches.com/azure-functions-significant-improvements-in-http-trigger-scaling/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47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5B8-EBCA-4FAD-A5F0-DF40F08E2AB2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62</a:t>
            </a:fld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Matt Burleigh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mburleigh@pandora.net</a:t>
            </a:r>
            <a:endParaRPr lang="en-US" dirty="0"/>
          </a:p>
          <a:p>
            <a:pPr lvl="1"/>
            <a:r>
              <a:rPr lang="en-US" dirty="0"/>
              <a:t>Twitter: @</a:t>
            </a:r>
            <a:r>
              <a:rPr lang="en-US" dirty="0" err="1"/>
              <a:t>svdreamline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cap="non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719514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cap="none" dirty="0"/>
              <a:t>Thanks!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5B8-EBCA-4FAD-A5F0-DF40F08E2AB2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63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60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64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135E12-7212-442A-A1C4-356AE44D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56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7BCDB-A439-484B-B5BF-32F39983285D}"/>
              </a:ext>
            </a:extLst>
          </p:cNvPr>
          <p:cNvSpPr/>
          <p:nvPr/>
        </p:nvSpPr>
        <p:spPr>
          <a:xfrm>
            <a:off x="432000" y="195486"/>
            <a:ext cx="3995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66B-D490-4C88-8E81-65DFA50F38F9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65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C8A68-E6E2-4281-8B24-9127704A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0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5B8-EBCA-4FAD-A5F0-DF40F08E2AB2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Serverless? </a:t>
            </a:r>
            <a:r>
              <a:rPr lang="en-US" b="1" i="1" cap="none" dirty="0"/>
              <a:t>Really? </a:t>
            </a:r>
            <a:r>
              <a:rPr lang="en-US" cap="none" dirty="0" err="1"/>
              <a:t>Ummm</a:t>
            </a:r>
            <a:r>
              <a:rPr lang="en-US" cap="none" dirty="0"/>
              <a:t>, no…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3BA5B-87B3-4765-A2B3-6CFF80336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6600" dirty="0"/>
              <a:t>“Serverless is to servers as wireless is to wires”</a:t>
            </a:r>
          </a:p>
          <a:p>
            <a:pPr marL="0" indent="0" algn="r">
              <a:buNone/>
            </a:pPr>
            <a:endParaRPr lang="en-US" i="1" dirty="0"/>
          </a:p>
          <a:p>
            <a:pPr marL="0" indent="0" algn="r">
              <a:buNone/>
            </a:pPr>
            <a:r>
              <a:rPr lang="en-US" i="1" dirty="0"/>
              <a:t>-unknown</a:t>
            </a:r>
          </a:p>
        </p:txBody>
      </p:sp>
    </p:spTree>
    <p:extLst>
      <p:ext uri="{BB962C8B-B14F-4D97-AF65-F5344CB8AC3E}">
        <p14:creationId xmlns:p14="http://schemas.microsoft.com/office/powerpoint/2010/main" val="177679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Azure Function App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38AF0C-FF01-49A4-9E76-9802DD5F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function app can host multiple functions</a:t>
            </a:r>
          </a:p>
          <a:p>
            <a:r>
              <a:rPr lang="en-US" dirty="0"/>
              <a:t>Consumption plan or app service plan</a:t>
            </a:r>
          </a:p>
          <a:p>
            <a:r>
              <a:rPr lang="en-US" dirty="0"/>
              <a:t>Windows or Linux hosts (Linux only supports app service plan)</a:t>
            </a:r>
          </a:p>
          <a:p>
            <a:r>
              <a:rPr lang="en-US" dirty="0"/>
              <a:t>Use C#, F#, JavaScript, Java, or custom (mix &amp; match is supported)</a:t>
            </a:r>
          </a:p>
          <a:p>
            <a:r>
              <a:rPr lang="en-US" dirty="0"/>
              <a:t>Develop in Azure Portal, Visual Studio, CLI (VS Code)</a:t>
            </a:r>
          </a:p>
          <a:p>
            <a:r>
              <a:rPr lang="en-US" dirty="0"/>
              <a:t>Multiple triggers:</a:t>
            </a:r>
          </a:p>
          <a:p>
            <a:pPr lvl="1"/>
            <a:r>
              <a:rPr lang="en-US" dirty="0" err="1"/>
              <a:t>HTTPTrigger</a:t>
            </a:r>
            <a:r>
              <a:rPr lang="en-US" dirty="0"/>
              <a:t>, </a:t>
            </a:r>
            <a:r>
              <a:rPr lang="en-US" dirty="0" err="1"/>
              <a:t>TimerTrigger</a:t>
            </a:r>
            <a:r>
              <a:rPr lang="en-US" dirty="0"/>
              <a:t>, GitHub webhook, Generic webhook, </a:t>
            </a:r>
            <a:r>
              <a:rPr lang="en-US" dirty="0" err="1"/>
              <a:t>CosmosDBTrigger</a:t>
            </a:r>
            <a:r>
              <a:rPr lang="en-US" dirty="0"/>
              <a:t>, </a:t>
            </a:r>
            <a:r>
              <a:rPr lang="en-US" dirty="0" err="1"/>
              <a:t>BlobTrigger</a:t>
            </a:r>
            <a:r>
              <a:rPr lang="en-US" dirty="0"/>
              <a:t>, </a:t>
            </a:r>
            <a:r>
              <a:rPr lang="en-US" dirty="0" err="1"/>
              <a:t>QueueTrigger</a:t>
            </a:r>
            <a:r>
              <a:rPr lang="en-US" dirty="0"/>
              <a:t>, </a:t>
            </a:r>
            <a:r>
              <a:rPr lang="en-US" dirty="0" err="1"/>
              <a:t>EventHubTrigger</a:t>
            </a:r>
            <a:r>
              <a:rPr lang="en-US" dirty="0"/>
              <a:t>, </a:t>
            </a:r>
            <a:r>
              <a:rPr lang="en-US" dirty="0" err="1"/>
              <a:t>ServiceBusQueueTrigger</a:t>
            </a:r>
            <a:r>
              <a:rPr lang="en-US" dirty="0"/>
              <a:t>, </a:t>
            </a:r>
            <a:r>
              <a:rPr lang="en-US" dirty="0" err="1"/>
              <a:t>ServiceBusTopicTrigger</a:t>
            </a:r>
            <a:endParaRPr lang="en-US" dirty="0"/>
          </a:p>
          <a:p>
            <a:r>
              <a:rPr lang="en-US" dirty="0"/>
              <a:t>Multiple deployment options:</a:t>
            </a:r>
          </a:p>
          <a:p>
            <a:pPr lvl="1"/>
            <a:r>
              <a:rPr lang="en-US" dirty="0"/>
              <a:t>VSTS, OneDrive, Local Git Repo, GitHub, BitBucket, Dropbox, External Repo</a:t>
            </a:r>
          </a:p>
          <a:p>
            <a:r>
              <a:rPr lang="en-US" dirty="0"/>
              <a:t>Docker image of runtime host is available (run Azure Functions on another cloud provider or on </a:t>
            </a:r>
            <a:r>
              <a:rPr lang="en-US" dirty="0" err="1"/>
              <a:t>prem</a:t>
            </a:r>
            <a:r>
              <a:rPr lang="en-US" dirty="0"/>
              <a:t>)</a:t>
            </a:r>
          </a:p>
          <a:p>
            <a:r>
              <a:rPr lang="en-US" dirty="0"/>
              <a:t>Azure Functions Runtime can be deployed on Windows Server 2016 or Windows 10 Creators Update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22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BaltoMSDn</a:t>
            </a:r>
            <a:r>
              <a:rPr lang="en-GB" dirty="0"/>
              <a:t> 20180321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Costs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531543-A1CD-4890-98CA-04815D98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Service Plan</a:t>
            </a:r>
          </a:p>
          <a:p>
            <a:pPr lvl="1"/>
            <a:r>
              <a:rPr lang="en-US" dirty="0"/>
              <a:t>Same as a regular App Service</a:t>
            </a:r>
          </a:p>
          <a:p>
            <a:pPr lvl="2"/>
            <a:r>
              <a:rPr lang="en-US" dirty="0"/>
              <a:t>Pay per hour per host</a:t>
            </a:r>
          </a:p>
          <a:p>
            <a:pPr lvl="1"/>
            <a:r>
              <a:rPr lang="en-US" dirty="0"/>
              <a:t>Serverless in the sense of PaaS</a:t>
            </a:r>
          </a:p>
          <a:p>
            <a:pPr lvl="1"/>
            <a:r>
              <a:rPr lang="en-US" dirty="0"/>
              <a:t>You are responsible for scaling up/out</a:t>
            </a:r>
          </a:p>
          <a:p>
            <a:r>
              <a:rPr lang="en-US" dirty="0"/>
              <a:t>Consumption Plan</a:t>
            </a:r>
          </a:p>
          <a:p>
            <a:pPr lvl="1"/>
            <a:r>
              <a:rPr lang="en-US" dirty="0"/>
              <a:t>Cost </a:t>
            </a:r>
            <a:r>
              <a:rPr lang="en-US"/>
              <a:t>= executions </a:t>
            </a:r>
            <a:r>
              <a:rPr lang="en-US" dirty="0"/>
              <a:t>+ (elapsed time * memory consumed)</a:t>
            </a:r>
          </a:p>
          <a:p>
            <a:pPr lvl="1"/>
            <a:r>
              <a:rPr lang="en-US" dirty="0"/>
              <a:t>Time rounded up to nearest millisecond</a:t>
            </a:r>
          </a:p>
          <a:p>
            <a:pPr lvl="1"/>
            <a:r>
              <a:rPr lang="en-US" dirty="0"/>
              <a:t>Memory rounded up to nearest 128MB</a:t>
            </a:r>
          </a:p>
          <a:p>
            <a:pPr lvl="1"/>
            <a:r>
              <a:rPr lang="en-US" dirty="0"/>
              <a:t>Multiply to get GB-s</a:t>
            </a:r>
          </a:p>
          <a:p>
            <a:pPr lvl="1"/>
            <a:r>
              <a:rPr lang="en-US" dirty="0"/>
              <a:t>Scales automagically</a:t>
            </a:r>
          </a:p>
          <a:p>
            <a:pPr lvl="1"/>
            <a:r>
              <a:rPr lang="en-US" dirty="0"/>
              <a:t>Per function execution time limit</a:t>
            </a:r>
          </a:p>
          <a:p>
            <a:r>
              <a:rPr lang="en-US" dirty="0"/>
              <a:t>No charge when used with Azure IoT Edge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46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ANDORA-16-9">
  <a:themeElements>
    <a:clrScheme name="Pandora Colors">
      <a:dk1>
        <a:sysClr val="windowText" lastClr="000000"/>
      </a:dk1>
      <a:lt1>
        <a:sysClr val="window" lastClr="FFFFFF"/>
      </a:lt1>
      <a:dk2>
        <a:srgbClr val="927168"/>
      </a:dk2>
      <a:lt2>
        <a:srgbClr val="E3D1C6"/>
      </a:lt2>
      <a:accent1>
        <a:srgbClr val="927168"/>
      </a:accent1>
      <a:accent2>
        <a:srgbClr val="BEAAA5"/>
      </a:accent2>
      <a:accent3>
        <a:srgbClr val="E3D1C6"/>
      </a:accent3>
      <a:accent4>
        <a:srgbClr val="433645"/>
      </a:accent4>
      <a:accent5>
        <a:srgbClr val="736775"/>
      </a:accent5>
      <a:accent6>
        <a:srgbClr val="B1AAB3"/>
      </a:accent6>
      <a:hlink>
        <a:srgbClr val="0070C0"/>
      </a:hlink>
      <a:folHlink>
        <a:srgbClr val="7030A0"/>
      </a:folHlink>
    </a:clrScheme>
    <a:fontScheme name="Pandor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3000"/>
          </a:lnSpc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solidFill>
          <a:schemeClr val="accent5"/>
        </a:solidFill>
        <a:ln w="9525">
          <a:noFill/>
          <a:miter lim="800000"/>
          <a:headEnd/>
          <a:tailEnd/>
        </a:ln>
      </a:spPr>
      <a:bodyPr wrap="square" lIns="180000" tIns="108000" rIns="108000" bIns="180000" anchor="t" anchorCtr="0">
        <a:spAutoFit/>
      </a:bodyPr>
      <a:lstStyle>
        <a:defPPr>
          <a:defRPr sz="1200" dirty="0">
            <a:solidFill>
              <a:srgbClr val="FFFFF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. PANDORA-16-9 Redesigned010.potx" id="{946A5A36-83D5-46DB-BC5B-4732616703BA}" vid="{EA3ED6AD-92D6-412D-95F8-983858EEEB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7BDBCF46EFBA42BEB31C6B1B124BC4" ma:contentTypeVersion="5" ma:contentTypeDescription="Create a new document." ma:contentTypeScope="" ma:versionID="ef3a036da42805300a76921cc9694be8">
  <xsd:schema xmlns:xsd="http://www.w3.org/2001/XMLSchema" xmlns:xs="http://www.w3.org/2001/XMLSchema" xmlns:p="http://schemas.microsoft.com/office/2006/metadata/properties" xmlns:ns1="http://schemas.microsoft.com/sharepoint/v3" xmlns:ns2="4bf94a4d-64ad-42e4-bbb2-a3aaf9451a25" targetNamespace="http://schemas.microsoft.com/office/2006/metadata/properties" ma:root="true" ma:fieldsID="bb57c0618f5862cc42c5bdff508ddeca" ns1:_="" ns2:_="">
    <xsd:import namespace="http://schemas.microsoft.com/sharepoint/v3"/>
    <xsd:import namespace="4bf94a4d-64ad-42e4-bbb2-a3aaf9451a25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f94a4d-64ad-42e4-bbb2-a3aaf9451a2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1D2ED6-1F6F-47D8-A360-0408EEFF8C50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bf94a4d-64ad-42e4-bbb2-a3aaf9451a25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40171E9-6A95-4D9B-BDE5-039131FB86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bf94a4d-64ad-42e4-bbb2-a3aaf9451a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B90EB0-30AA-44E0-9E71-2AABDB97E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19999</TotalTime>
  <Words>1159</Words>
  <Application>Microsoft Office PowerPoint</Application>
  <PresentationFormat>On-screen Show (16:9)</PresentationFormat>
  <Paragraphs>377</Paragraphs>
  <Slides>65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Wingdings</vt:lpstr>
      <vt:lpstr>PANDORA-16-9</vt:lpstr>
      <vt:lpstr>think-cell Slide</vt:lpstr>
      <vt:lpstr>Azure Functions           </vt:lpstr>
      <vt:lpstr>A Brief History of “THE CLOUD”</vt:lpstr>
      <vt:lpstr>PowerPoint Presentation</vt:lpstr>
      <vt:lpstr>PowerPoint Presentation</vt:lpstr>
      <vt:lpstr>PowerPoint Presentation</vt:lpstr>
      <vt:lpstr>Serverless (FaaS*)  (* - I kind of hate the “&lt;anything&gt; as a service” trend but I think it’s here to stay ) </vt:lpstr>
      <vt:lpstr>Serverless? Really? Ummm, no…</vt:lpstr>
      <vt:lpstr>Azure Function App</vt:lpstr>
      <vt:lpstr>Costs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 Studio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Bot</vt:lpstr>
      <vt:lpstr>PowerPoint Presentation</vt:lpstr>
      <vt:lpstr>PowerPoint Presentation</vt:lpstr>
      <vt:lpstr>Durable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Functions Proxies</vt:lpstr>
      <vt:lpstr>PowerPoint Presentation</vt:lpstr>
      <vt:lpstr>AWS Lambda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Cloud Functions</vt:lpstr>
      <vt:lpstr>PowerPoint Presentation</vt:lpstr>
      <vt:lpstr>PowerPoint Presentation</vt:lpstr>
      <vt:lpstr>PowerPoint Presentation</vt:lpstr>
      <vt:lpstr>Auth0 Webtask</vt:lpstr>
      <vt:lpstr>IBM Cloud Functions</vt:lpstr>
      <vt:lpstr>PowerPoint Presentation</vt:lpstr>
      <vt:lpstr>PowerPoint Presentation</vt:lpstr>
      <vt:lpstr>PowerPoint Presentation</vt:lpstr>
      <vt:lpstr>Pros</vt:lpstr>
      <vt:lpstr>Cons</vt:lpstr>
      <vt:lpstr>Resources</vt:lpstr>
      <vt:lpstr>Questions?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 Harsbo Pedersen</dc:creator>
  <cp:lastModifiedBy>Matt Burleigh</cp:lastModifiedBy>
  <cp:revision>193</cp:revision>
  <dcterms:modified xsi:type="dcterms:W3CDTF">2018-03-23T02:30:18Z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{}</vt:lpwstr>
  </property>
  <property fmtid="{D5CDD505-2E9C-101B-9397-08002B2CF9AE}" pid="3" name="CustomerId">
    <vt:lpwstr>pandora</vt:lpwstr>
  </property>
  <property fmtid="{D5CDD505-2E9C-101B-9397-08002B2CF9AE}" pid="4" name="TemplateId">
    <vt:lpwstr>635938196982183014</vt:lpwstr>
  </property>
  <property fmtid="{D5CDD505-2E9C-101B-9397-08002B2CF9AE}" pid="5" name="UserProfileId">
    <vt:lpwstr>635959691622085136</vt:lpwstr>
  </property>
  <property fmtid="{D5CDD505-2E9C-101B-9397-08002B2CF9AE}" pid="6" name="ContentTypeId">
    <vt:lpwstr>0x010100A87BDBCF46EFBA42BEB31C6B1B124BC4</vt:lpwstr>
  </property>
</Properties>
</file>