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FE9"/>
    <a:srgbClr val="35628E"/>
    <a:srgbClr val="2A5783"/>
    <a:srgbClr val="E6E5E6"/>
    <a:srgbClr val="396693"/>
    <a:srgbClr val="156082"/>
    <a:srgbClr val="004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0018" autoAdjust="0"/>
  </p:normalViewPr>
  <p:slideViewPr>
    <p:cSldViewPr snapToGrid="0">
      <p:cViewPr>
        <p:scale>
          <a:sx n="66" d="100"/>
          <a:sy n="66" d="100"/>
        </p:scale>
        <p:origin x="1036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8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6C37B9-538A-E01A-DAFD-B3C29A6D6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F7EB2-63DF-7CDF-2E52-166ABEF91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C69A-BA61-4B58-9509-D13BFAB680E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F22E6-4909-E919-5FB0-236F849DE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35BB-E9DE-19C7-88B8-B1F01311F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21822-01C6-4D31-8989-041BB6A589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012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B842-1FD5-440F-BD43-DA9575147EB9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86BC-B708-41F3-8FA3-DE7C924D00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some point in our lives, most of us will be searching for buying a property. That could be for investment purposes, o for our own living. Own living there may be some other emotional factors, while investment is more numeric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186BC-B708-41F3-8FA3-DE7C924D00E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812-F1F4-0B29-B567-8CAF2CA4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DC1D-8589-CB46-A896-287C7AFE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7854-8793-EF7C-DE27-AF479ED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8174-F314-9113-7B2B-E4E97E7D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ome - Free web icons">
            <a:extLst>
              <a:ext uri="{FF2B5EF4-FFF2-40B4-BE49-F238E27FC236}">
                <a16:creationId xmlns:a16="http://schemas.microsoft.com/office/drawing/2014/main" id="{0B46C8C4-B41F-A791-0D8C-1508EED4BC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10" y="6142037"/>
            <a:ext cx="602190" cy="60219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B9102-26B7-8F4F-987D-A0CC531C13BA}"/>
              </a:ext>
            </a:extLst>
          </p:cNvPr>
          <p:cNvSpPr txBox="1"/>
          <p:nvPr userDrawn="1"/>
        </p:nvSpPr>
        <p:spPr>
          <a:xfrm>
            <a:off x="10023476" y="6451600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4667"/>
                </a:solidFill>
              </a:rPr>
              <a:t>Matias Burmicky</a:t>
            </a:r>
            <a:endParaRPr lang="es-ES" sz="1400" b="1" dirty="0">
              <a:solidFill>
                <a:srgbClr val="00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9C8-29D9-59F1-1BD2-58B75D5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A346C-B98F-CD53-311C-5BBADA65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80AF-5F6D-3257-2285-F26913C6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1B0F-20AF-9CEB-0724-AFEC3A10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F75E-1A19-DE98-BC3D-E131F47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55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ED7F1-D24D-8F61-1BAE-28A7AF3F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90949-EE11-1158-1F4C-BCB78ADF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69F4-1849-CA4D-AD97-D92F3F3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9BF3-801E-B87E-69D6-10EA3674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5D2B-E055-2A38-A87F-CEFD04E7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44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3815-F1EA-7449-7558-2694443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B5A5-35F4-644F-A4CF-45445BD3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4401-6F87-F95B-AF3F-317014EE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4121-5547-BEA3-20D3-4E35F8AC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2" descr="Home - Free web icons">
            <a:extLst>
              <a:ext uri="{FF2B5EF4-FFF2-40B4-BE49-F238E27FC236}">
                <a16:creationId xmlns:a16="http://schemas.microsoft.com/office/drawing/2014/main" id="{0B5C6652-7024-B6E1-048F-ABECEA783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10" y="6142037"/>
            <a:ext cx="602190" cy="60219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9629E8-A2CA-94C7-C618-77E7BB437E0D}"/>
              </a:ext>
            </a:extLst>
          </p:cNvPr>
          <p:cNvSpPr txBox="1"/>
          <p:nvPr userDrawn="1"/>
        </p:nvSpPr>
        <p:spPr>
          <a:xfrm>
            <a:off x="10023476" y="6451600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4667"/>
                </a:solidFill>
              </a:rPr>
              <a:t>Matias Burmicky</a:t>
            </a:r>
            <a:endParaRPr lang="es-ES" sz="1400" b="1" dirty="0">
              <a:solidFill>
                <a:srgbClr val="00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6EC-A224-3B66-EC25-4880A185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F1FA-67AE-9E50-05BC-6974F102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437E-68BF-803F-F7CE-9B41C98A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226C-FEE8-7AEF-3607-AD71ADA1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Picture 2" descr="Home - Free web icons">
            <a:extLst>
              <a:ext uri="{FF2B5EF4-FFF2-40B4-BE49-F238E27FC236}">
                <a16:creationId xmlns:a16="http://schemas.microsoft.com/office/drawing/2014/main" id="{441C9F77-8293-298C-B318-0F3B03A2E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10" y="6142037"/>
            <a:ext cx="602190" cy="60219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F1DAA-879D-0743-B96C-8E548A602749}"/>
              </a:ext>
            </a:extLst>
          </p:cNvPr>
          <p:cNvSpPr txBox="1"/>
          <p:nvPr userDrawn="1"/>
        </p:nvSpPr>
        <p:spPr>
          <a:xfrm>
            <a:off x="10023476" y="6451600"/>
            <a:ext cx="193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4667"/>
                </a:solidFill>
              </a:rPr>
              <a:t>Matias Burmicky</a:t>
            </a:r>
            <a:endParaRPr lang="es-ES" sz="1400" b="1" dirty="0">
              <a:solidFill>
                <a:srgbClr val="00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B790-0B09-E5DC-0B49-4F45FE1E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8900-5A18-0874-E97B-0E34223F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384FC-E0C0-3E01-65AF-F103BDFC7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B7231-9609-B842-6EF6-93475485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007D-71EC-19AA-2BB6-300EB078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C08B-022A-B6A5-F231-80E0EC4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82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481-AFFA-7DDB-E74F-BF592530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0AB6-7894-9CFD-3CF3-149FC455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0BE6D-1DF6-6B37-1806-5E60FBAE6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8AC69-94CD-0ECE-061D-413283D1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42DED-256F-61CC-72BA-231DAB028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AE97-89B5-00B5-DE0B-6AC9DC2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913D-A49F-DDC6-C68B-19207177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67670-84B5-EE3F-C639-E178EE1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2062-7E41-222C-1E60-899F16AA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0C97F-710E-F64B-4947-BEE1F6F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E1A9-CB83-5AB1-9559-D0C0320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CD5F-CEDF-21AB-54FF-020C46C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B885C-8F7D-D28A-D68C-DBEA4A5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4D2B0-7554-9879-F504-C8EF8AA8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B9A6-D00F-700C-C3C1-2291BBCB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5C29-7F65-B6C9-6C6E-24966E8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C791-2759-6231-9A12-8EEB07CE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21FF-6EBA-891D-56DC-E97FC4B8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EE91-2238-F706-D4D6-B115B9E0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FF95-8CE8-6A5E-A951-074D4DF6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21EE9-98D7-6789-C5DE-691BD1A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4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BA9B-875B-8FC8-3FB6-4EFCA107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E2643-9892-A501-E14E-6A0C5E48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4262-E178-E792-84E9-C13A068D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9D7B-2397-066E-B187-CF61C78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609F-77DB-B256-1472-54349CA0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2FA3-8877-2B3C-9472-6835D58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D47D3-5D2B-B61B-528C-2256826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225-887F-4BEC-E2BD-28AD733E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F72C-95D8-3C72-B6C9-F39C6C09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1378-C0D1-4A69-9AAF-BBF2E8EEDBFF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FA94-B352-5FBB-3FC3-CDA797FF5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86CC-56DC-9D52-CF3A-FECE8ACDB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1D85-1BB2-45AC-9AA5-CB6B76C26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9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5EBA-CD04-C348-C95C-9EF6A2C1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9" y="2000924"/>
            <a:ext cx="9635067" cy="2387600"/>
          </a:xfrm>
        </p:spPr>
        <p:txBody>
          <a:bodyPr>
            <a:noAutofit/>
          </a:bodyPr>
          <a:lstStyle/>
          <a:p>
            <a:r>
              <a:rPr lang="en-US" sz="4000" dirty="0"/>
              <a:t>Understanding what factors may drive housing prices (buying-selling) in the city you live in</a:t>
            </a:r>
            <a:br>
              <a:rPr lang="es-ES" sz="4000" dirty="0"/>
            </a:b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4814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E725-CA4F-EE12-9DC3-B22E3E03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or where to choose to buy, can range from multiple factors</a:t>
            </a:r>
            <a:endParaRPr lang="es-ES" dirty="0"/>
          </a:p>
        </p:txBody>
      </p:sp>
      <p:pic>
        <p:nvPicPr>
          <p:cNvPr id="2050" name="Picture 2" descr="Geo Icons - Free SVG &amp; PNG Geo Images - Noun Project">
            <a:extLst>
              <a:ext uri="{FF2B5EF4-FFF2-40B4-BE49-F238E27FC236}">
                <a16:creationId xmlns:a16="http://schemas.microsoft.com/office/drawing/2014/main" id="{117E348A-0220-C047-9E22-4F0D588D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81" y="290717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01A34-72A0-47B3-C4C9-0B14366BEF53}"/>
              </a:ext>
            </a:extLst>
          </p:cNvPr>
          <p:cNvSpPr txBox="1"/>
          <p:nvPr/>
        </p:nvSpPr>
        <p:spPr>
          <a:xfrm>
            <a:off x="1746781" y="3783475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</a:t>
            </a:r>
            <a:endParaRPr lang="es-ES" dirty="0"/>
          </a:p>
        </p:txBody>
      </p:sp>
      <p:pic>
        <p:nvPicPr>
          <p:cNvPr id="2052" name="Picture 4" descr="Demographic Icons - Free SVG &amp; PNG Demographic Images - Noun Project">
            <a:extLst>
              <a:ext uri="{FF2B5EF4-FFF2-40B4-BE49-F238E27FC236}">
                <a16:creationId xmlns:a16="http://schemas.microsoft.com/office/drawing/2014/main" id="{256AABA3-E869-6AAA-41F6-6961856AB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35" y="2418265"/>
            <a:ext cx="1198033" cy="11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1A0F4-7304-22C7-31E3-924E2CAC4408}"/>
              </a:ext>
            </a:extLst>
          </p:cNvPr>
          <p:cNvSpPr txBox="1"/>
          <p:nvPr/>
        </p:nvSpPr>
        <p:spPr>
          <a:xfrm>
            <a:off x="3700992" y="3786676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Demographics</a:t>
            </a:r>
            <a:endParaRPr lang="es-ES" dirty="0"/>
          </a:p>
        </p:txBody>
      </p:sp>
      <p:pic>
        <p:nvPicPr>
          <p:cNvPr id="2054" name="Picture 6" descr="Economic - Free business icons">
            <a:extLst>
              <a:ext uri="{FF2B5EF4-FFF2-40B4-BE49-F238E27FC236}">
                <a16:creationId xmlns:a16="http://schemas.microsoft.com/office/drawing/2014/main" id="{459B9FDA-D8A1-D90F-8D28-518C741A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16" y="2386475"/>
            <a:ext cx="1490133" cy="14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102CF-0BFB-FCE4-31DD-DD5EFF114041}"/>
              </a:ext>
            </a:extLst>
          </p:cNvPr>
          <p:cNvSpPr txBox="1"/>
          <p:nvPr/>
        </p:nvSpPr>
        <p:spPr>
          <a:xfrm>
            <a:off x="6569073" y="4006809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Macroeconomic </a:t>
            </a:r>
            <a:endParaRPr lang="es-ES" dirty="0"/>
          </a:p>
        </p:txBody>
      </p:sp>
      <p:pic>
        <p:nvPicPr>
          <p:cNvPr id="2056" name="Picture 8" descr="Realtor Icons - Free SVG &amp; PNG Realtor Images - Noun Project">
            <a:extLst>
              <a:ext uri="{FF2B5EF4-FFF2-40B4-BE49-F238E27FC236}">
                <a16:creationId xmlns:a16="http://schemas.microsoft.com/office/drawing/2014/main" id="{6A02DBB6-2476-F358-E414-038469E8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764" y="21663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4627F-B216-12DE-FA71-92E0DCAF5B7B}"/>
              </a:ext>
            </a:extLst>
          </p:cNvPr>
          <p:cNvSpPr txBox="1"/>
          <p:nvPr/>
        </p:nvSpPr>
        <p:spPr>
          <a:xfrm>
            <a:off x="9316505" y="3886676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Real state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95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9E41-99DF-72E7-09DD-B7D8B0A5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my analysis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03B0-04DF-621A-3C46-AD573F74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1297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Factors analysed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sz="2400" dirty="0">
                <a:solidFill>
                  <a:schemeClr val="bg1"/>
                </a:solidFill>
                <a:highlight>
                  <a:srgbClr val="C0C0C0"/>
                </a:highlight>
              </a:rPr>
              <a:t>Demographics:</a:t>
            </a:r>
            <a:r>
              <a:rPr lang="en-GB" sz="2400" dirty="0"/>
              <a:t> population, gender, age, nationality, </a:t>
            </a:r>
            <a:r>
              <a:rPr lang="en-GB" sz="2400" dirty="0" err="1"/>
              <a:t>avg</a:t>
            </a:r>
            <a:r>
              <a:rPr lang="en-GB" sz="2400" dirty="0"/>
              <a:t> </a:t>
            </a:r>
            <a:r>
              <a:rPr lang="en-GB" sz="2400" dirty="0" err="1"/>
              <a:t>nb</a:t>
            </a:r>
            <a:r>
              <a:rPr lang="en-GB" sz="2400" dirty="0"/>
              <a:t> of pax per home, </a:t>
            </a:r>
            <a:r>
              <a:rPr lang="en-GB" sz="2400" dirty="0" err="1"/>
              <a:t>avg</a:t>
            </a:r>
            <a:r>
              <a:rPr lang="en-GB" sz="2400" dirty="0"/>
              <a:t> </a:t>
            </a:r>
            <a:r>
              <a:rPr lang="en-GB" sz="2400" dirty="0" err="1"/>
              <a:t>nb</a:t>
            </a:r>
            <a:r>
              <a:rPr lang="en-GB" sz="2400" dirty="0"/>
              <a:t> of pax per home, </a:t>
            </a:r>
            <a:r>
              <a:rPr lang="en-GB" sz="2400" dirty="0" err="1"/>
              <a:t>avg</a:t>
            </a:r>
            <a:r>
              <a:rPr lang="en-GB" sz="2400" dirty="0"/>
              <a:t> gross </a:t>
            </a:r>
            <a:r>
              <a:rPr lang="en-GB" sz="2400" dirty="0" err="1"/>
              <a:t>inc</a:t>
            </a:r>
            <a:r>
              <a:rPr lang="en-GB" sz="2400" dirty="0"/>
              <a:t>, </a:t>
            </a:r>
            <a:r>
              <a:rPr lang="en-GB" sz="2400" dirty="0" err="1"/>
              <a:t>avg</a:t>
            </a:r>
            <a:r>
              <a:rPr lang="en-GB" sz="2400" dirty="0"/>
              <a:t> net </a:t>
            </a:r>
            <a:r>
              <a:rPr lang="en-GB" sz="2400" dirty="0" err="1"/>
              <a:t>inc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solidFill>
                  <a:schemeClr val="bg1"/>
                </a:solidFill>
                <a:highlight>
                  <a:srgbClr val="C0C0C0"/>
                </a:highlight>
              </a:rPr>
              <a:t>Real state: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/>
              <a:t>volume, </a:t>
            </a:r>
            <a:r>
              <a:rPr lang="en-GB" sz="2400" dirty="0" err="1"/>
              <a:t>avg</a:t>
            </a:r>
            <a:r>
              <a:rPr lang="en-GB" sz="2400" dirty="0"/>
              <a:t> value, </a:t>
            </a:r>
            <a:r>
              <a:rPr lang="en-GB" sz="2400" dirty="0" err="1"/>
              <a:t>avg</a:t>
            </a:r>
            <a:r>
              <a:rPr lang="en-GB" sz="2400" dirty="0"/>
              <a:t> m2, price/m2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>
                <a:solidFill>
                  <a:schemeClr val="bg1"/>
                </a:solidFill>
                <a:highlight>
                  <a:srgbClr val="C0C0C0"/>
                </a:highlight>
              </a:rPr>
              <a:t>Macroeconomic: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/>
              <a:t>interest rates</a:t>
            </a:r>
          </a:p>
          <a:p>
            <a:endParaRPr lang="es-E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AD5D70-0439-6618-A758-17C59D012186}"/>
              </a:ext>
            </a:extLst>
          </p:cNvPr>
          <p:cNvSpPr/>
          <p:nvPr/>
        </p:nvSpPr>
        <p:spPr>
          <a:xfrm>
            <a:off x="10334603" y="514073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2A15EC-5D27-E42D-7959-D8D1AEAFAD4B}"/>
              </a:ext>
            </a:extLst>
          </p:cNvPr>
          <p:cNvSpPr/>
          <p:nvPr/>
        </p:nvSpPr>
        <p:spPr>
          <a:xfrm>
            <a:off x="10244603" y="2879063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3A6CE7-B4B0-41CA-F013-D6824D3C295B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10442603" y="3275063"/>
            <a:ext cx="0" cy="1865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CB285E-FADE-5949-E174-0B81DABE7E22}"/>
              </a:ext>
            </a:extLst>
          </p:cNvPr>
          <p:cNvSpPr txBox="1"/>
          <p:nvPr/>
        </p:nvSpPr>
        <p:spPr>
          <a:xfrm>
            <a:off x="7170205" y="4801076"/>
            <a:ext cx="180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Real state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B0EEE-BFF5-034A-8A37-28B7452D2F32}"/>
              </a:ext>
            </a:extLst>
          </p:cNvPr>
          <p:cNvSpPr txBox="1"/>
          <p:nvPr/>
        </p:nvSpPr>
        <p:spPr>
          <a:xfrm>
            <a:off x="10715703" y="5064066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33765-606F-6BB5-F488-709E6ED962DA}"/>
              </a:ext>
            </a:extLst>
          </p:cNvPr>
          <p:cNvSpPr txBox="1"/>
          <p:nvPr/>
        </p:nvSpPr>
        <p:spPr>
          <a:xfrm>
            <a:off x="10640603" y="2892397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24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B65-6E09-F002-8033-A9F4100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Barcelona (demo)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A050-5567-1036-8698-3570EB44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99" y="2435189"/>
            <a:ext cx="882695" cy="78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49446-6CBF-DFCD-9BEF-5F7975D2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2" y="2482816"/>
            <a:ext cx="863644" cy="69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27141-C6BD-6395-EDFB-54CAE33741C8}"/>
              </a:ext>
            </a:extLst>
          </p:cNvPr>
          <p:cNvSpPr txBox="1"/>
          <p:nvPr/>
        </p:nvSpPr>
        <p:spPr>
          <a:xfrm>
            <a:off x="1196902" y="206491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2015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86B2C-9374-BCB5-C8C9-FFF395D8DC89}"/>
              </a:ext>
            </a:extLst>
          </p:cNvPr>
          <p:cNvSpPr txBox="1"/>
          <p:nvPr/>
        </p:nvSpPr>
        <p:spPr>
          <a:xfrm>
            <a:off x="2805055" y="206585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6A53A-5F82-7531-8C67-062FA1AFF732}"/>
              </a:ext>
            </a:extLst>
          </p:cNvPr>
          <p:cNvSpPr txBox="1"/>
          <p:nvPr/>
        </p:nvSpPr>
        <p:spPr>
          <a:xfrm>
            <a:off x="1104731" y="3121029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1605k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D765E-4ACD-9322-E212-6E4927F83161}"/>
              </a:ext>
            </a:extLst>
          </p:cNvPr>
          <p:cNvSpPr txBox="1"/>
          <p:nvPr/>
        </p:nvSpPr>
        <p:spPr>
          <a:xfrm>
            <a:off x="2722409" y="3175002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1660k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F0E54-870F-3D9E-ED21-8EA4485484A8}"/>
              </a:ext>
            </a:extLst>
          </p:cNvPr>
          <p:cNvSpPr txBox="1"/>
          <p:nvPr/>
        </p:nvSpPr>
        <p:spPr>
          <a:xfrm>
            <a:off x="1922360" y="2576298"/>
            <a:ext cx="88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6082"/>
                </a:solidFill>
              </a:rPr>
              <a:t>0.6%</a:t>
            </a:r>
          </a:p>
          <a:p>
            <a:pPr algn="ctr"/>
            <a:r>
              <a:rPr lang="en-GB" sz="1400" b="1" dirty="0">
                <a:solidFill>
                  <a:srgbClr val="156082"/>
                </a:solidFill>
              </a:rPr>
              <a:t>CAGR</a:t>
            </a:r>
            <a:endParaRPr lang="es-ES" sz="1400" b="1" dirty="0">
              <a:solidFill>
                <a:srgbClr val="15608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DDD06-8DC2-0DC7-AF04-12748843F4B9}"/>
              </a:ext>
            </a:extLst>
          </p:cNvPr>
          <p:cNvSpPr/>
          <p:nvPr/>
        </p:nvSpPr>
        <p:spPr>
          <a:xfrm>
            <a:off x="548431" y="1522027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106DA-DB54-7862-9FF3-210E8FF9098F}"/>
              </a:ext>
            </a:extLst>
          </p:cNvPr>
          <p:cNvSpPr txBox="1"/>
          <p:nvPr/>
        </p:nvSpPr>
        <p:spPr>
          <a:xfrm>
            <a:off x="944431" y="1567698"/>
            <a:ext cx="2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Flat population increase</a:t>
            </a:r>
            <a:endParaRPr lang="es-E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42BD5-A799-F7B5-249B-88C0F44A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63" y="4987889"/>
            <a:ext cx="882695" cy="7874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009EB-F4EE-95E2-22C2-1124E075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46" y="5035516"/>
            <a:ext cx="863644" cy="692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BC6208-6826-822E-7716-E98445A8BD5E}"/>
              </a:ext>
            </a:extLst>
          </p:cNvPr>
          <p:cNvSpPr txBox="1"/>
          <p:nvPr/>
        </p:nvSpPr>
        <p:spPr>
          <a:xfrm>
            <a:off x="4672166" y="461761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2015</a:t>
            </a:r>
            <a:endParaRPr lang="es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B8B6A-76B8-863E-C7DB-23BFC778479E}"/>
              </a:ext>
            </a:extLst>
          </p:cNvPr>
          <p:cNvSpPr txBox="1"/>
          <p:nvPr/>
        </p:nvSpPr>
        <p:spPr>
          <a:xfrm>
            <a:off x="6280319" y="461855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</a:t>
            </a:r>
            <a:endParaRPr lang="es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F1E69-CA70-EC3B-499E-923E81B9C629}"/>
              </a:ext>
            </a:extLst>
          </p:cNvPr>
          <p:cNvSpPr txBox="1"/>
          <p:nvPr/>
        </p:nvSpPr>
        <p:spPr>
          <a:xfrm>
            <a:off x="4579995" y="5673729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2.40</a:t>
            </a:r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34DDE-FBC1-28F9-336F-2C2F48ED2AC5}"/>
              </a:ext>
            </a:extLst>
          </p:cNvPr>
          <p:cNvSpPr txBox="1"/>
          <p:nvPr/>
        </p:nvSpPr>
        <p:spPr>
          <a:xfrm>
            <a:off x="5586119" y="5142927"/>
            <a:ext cx="54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156082"/>
                </a:solidFill>
              </a:rPr>
              <a:t>≈</a:t>
            </a:r>
            <a:endParaRPr lang="es-ES" sz="3200" b="1" dirty="0">
              <a:solidFill>
                <a:srgbClr val="15608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B261B9-763A-1C85-86DD-FCF72C140A4A}"/>
              </a:ext>
            </a:extLst>
          </p:cNvPr>
          <p:cNvSpPr/>
          <p:nvPr/>
        </p:nvSpPr>
        <p:spPr>
          <a:xfrm>
            <a:off x="4023695" y="4074727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4A6A-914C-83CF-613B-A2177077D8EB}"/>
              </a:ext>
            </a:extLst>
          </p:cNvPr>
          <p:cNvSpPr txBox="1"/>
          <p:nvPr/>
        </p:nvSpPr>
        <p:spPr>
          <a:xfrm>
            <a:off x="4361628" y="3971286"/>
            <a:ext cx="323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Avg</a:t>
            </a:r>
            <a:r>
              <a:rPr lang="en-GB" b="1" dirty="0"/>
              <a:t> </a:t>
            </a:r>
            <a:r>
              <a:rPr lang="en-GB" b="1" dirty="0" err="1"/>
              <a:t>nb</a:t>
            </a:r>
            <a:r>
              <a:rPr lang="en-GB" b="1" dirty="0"/>
              <a:t> people remains the same</a:t>
            </a:r>
            <a:endParaRPr lang="es-ES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FCFD5D-7BE1-C3A0-3689-9CC32726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301" y="3082889"/>
            <a:ext cx="882695" cy="787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51B7FC-ADC2-3BBE-951A-5CF30BD5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384" y="3130516"/>
            <a:ext cx="863644" cy="6921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9E5219-81CD-874D-7660-71AA85A437BB}"/>
              </a:ext>
            </a:extLst>
          </p:cNvPr>
          <p:cNvSpPr txBox="1"/>
          <p:nvPr/>
        </p:nvSpPr>
        <p:spPr>
          <a:xfrm>
            <a:off x="8248504" y="271261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2015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0A6F6-A1C7-8BFD-1BA5-6B1020D5BC68}"/>
              </a:ext>
            </a:extLst>
          </p:cNvPr>
          <p:cNvSpPr txBox="1"/>
          <p:nvPr/>
        </p:nvSpPr>
        <p:spPr>
          <a:xfrm>
            <a:off x="9856657" y="2713557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</a:t>
            </a:r>
            <a:endParaRPr lang="es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C549A-F506-7C3A-FA71-A863544FF37D}"/>
              </a:ext>
            </a:extLst>
          </p:cNvPr>
          <p:cNvSpPr txBox="1"/>
          <p:nvPr/>
        </p:nvSpPr>
        <p:spPr>
          <a:xfrm>
            <a:off x="8156333" y="3768729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1.605k</a:t>
            </a:r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1DB9B-FDA8-4AE0-16AB-D87516AB5107}"/>
              </a:ext>
            </a:extLst>
          </p:cNvPr>
          <p:cNvSpPr txBox="1"/>
          <p:nvPr/>
        </p:nvSpPr>
        <p:spPr>
          <a:xfrm>
            <a:off x="9774011" y="3822702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1.660k</a:t>
            </a:r>
            <a:endParaRPr lang="es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5C4F1-E93B-12AC-7D97-6605484F3C35}"/>
              </a:ext>
            </a:extLst>
          </p:cNvPr>
          <p:cNvSpPr txBox="1"/>
          <p:nvPr/>
        </p:nvSpPr>
        <p:spPr>
          <a:xfrm>
            <a:off x="8973962" y="3223998"/>
            <a:ext cx="88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156082"/>
                </a:solidFill>
              </a:rPr>
              <a:t>0.6%</a:t>
            </a:r>
          </a:p>
          <a:p>
            <a:pPr algn="ctr"/>
            <a:r>
              <a:rPr lang="en-GB" sz="1400" b="1" dirty="0">
                <a:solidFill>
                  <a:srgbClr val="156082"/>
                </a:solidFill>
              </a:rPr>
              <a:t>CAGR</a:t>
            </a:r>
            <a:endParaRPr lang="es-ES" sz="1400" b="1" dirty="0">
              <a:solidFill>
                <a:srgbClr val="156082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5E7FFD-FE42-0A7F-8EE9-9CE3E04E731B}"/>
              </a:ext>
            </a:extLst>
          </p:cNvPr>
          <p:cNvSpPr/>
          <p:nvPr/>
        </p:nvSpPr>
        <p:spPr>
          <a:xfrm>
            <a:off x="7600033" y="2169727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3991B-3C01-1D4A-7E0A-D4D8BDDC158E}"/>
              </a:ext>
            </a:extLst>
          </p:cNvPr>
          <p:cNvSpPr txBox="1"/>
          <p:nvPr/>
        </p:nvSpPr>
        <p:spPr>
          <a:xfrm>
            <a:off x="7996033" y="2215398"/>
            <a:ext cx="27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Average gross income</a:t>
            </a:r>
            <a:endParaRPr lang="es-E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32D44-BADB-5DE5-9C46-17EA61878498}"/>
              </a:ext>
            </a:extLst>
          </p:cNvPr>
          <p:cNvSpPr txBox="1"/>
          <p:nvPr/>
        </p:nvSpPr>
        <p:spPr>
          <a:xfrm>
            <a:off x="6240952" y="5727702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2.39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3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B65-6E09-F002-8033-A9F41005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Barcelona (demo)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A050-5567-1036-8698-3570EB44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99" y="1855527"/>
            <a:ext cx="882695" cy="78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49446-6CBF-DFCD-9BEF-5F7975D2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2" y="1903154"/>
            <a:ext cx="863644" cy="69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27141-C6BD-6395-EDFB-54CAE33741C8}"/>
              </a:ext>
            </a:extLst>
          </p:cNvPr>
          <p:cNvSpPr txBox="1"/>
          <p:nvPr/>
        </p:nvSpPr>
        <p:spPr>
          <a:xfrm>
            <a:off x="1196902" y="1485255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2015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86B2C-9374-BCB5-C8C9-FFF395D8DC89}"/>
              </a:ext>
            </a:extLst>
          </p:cNvPr>
          <p:cNvSpPr txBox="1"/>
          <p:nvPr/>
        </p:nvSpPr>
        <p:spPr>
          <a:xfrm>
            <a:off x="2805055" y="1486195"/>
            <a:ext cx="7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6A53A-5F82-7531-8C67-062FA1AFF732}"/>
              </a:ext>
            </a:extLst>
          </p:cNvPr>
          <p:cNvSpPr txBox="1"/>
          <p:nvPr/>
        </p:nvSpPr>
        <p:spPr>
          <a:xfrm>
            <a:off x="1104731" y="2541367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1.605k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D765E-4ACD-9322-E212-6E4927F83161}"/>
              </a:ext>
            </a:extLst>
          </p:cNvPr>
          <p:cNvSpPr txBox="1"/>
          <p:nvPr/>
        </p:nvSpPr>
        <p:spPr>
          <a:xfrm>
            <a:off x="2722409" y="2595340"/>
            <a:ext cx="8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1.660k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F0E54-870F-3D9E-ED21-8EA4485484A8}"/>
              </a:ext>
            </a:extLst>
          </p:cNvPr>
          <p:cNvSpPr txBox="1"/>
          <p:nvPr/>
        </p:nvSpPr>
        <p:spPr>
          <a:xfrm>
            <a:off x="1922360" y="1996636"/>
            <a:ext cx="8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Xx</a:t>
            </a:r>
            <a:r>
              <a:rPr lang="en-GB" dirty="0"/>
              <a:t>%</a:t>
            </a:r>
          </a:p>
          <a:p>
            <a:pPr algn="ctr"/>
            <a:r>
              <a:rPr lang="en-GB" dirty="0"/>
              <a:t>CARG</a:t>
            </a:r>
            <a:endParaRPr lang="es-E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DDD06-8DC2-0DC7-AF04-12748843F4B9}"/>
              </a:ext>
            </a:extLst>
          </p:cNvPr>
          <p:cNvSpPr/>
          <p:nvPr/>
        </p:nvSpPr>
        <p:spPr>
          <a:xfrm>
            <a:off x="548431" y="1522027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B7B7E-9245-A4B3-5C2B-C30756671305}"/>
              </a:ext>
            </a:extLst>
          </p:cNvPr>
          <p:cNvSpPr txBox="1"/>
          <p:nvPr/>
        </p:nvSpPr>
        <p:spPr>
          <a:xfrm>
            <a:off x="640295" y="6107308"/>
            <a:ext cx="851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capacity is mainly driven by number of homes, this may be a reason why population is not increasing that much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89C33-D7D7-D9E3-0D64-912CA903534A}"/>
              </a:ext>
            </a:extLst>
          </p:cNvPr>
          <p:cNvSpPr txBox="1"/>
          <p:nvPr/>
        </p:nvSpPr>
        <p:spPr>
          <a:xfrm>
            <a:off x="6904398" y="552244"/>
            <a:ext cx="245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volume</a:t>
            </a:r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16D88-2BD9-A531-8219-3719EEF316FE}"/>
              </a:ext>
            </a:extLst>
          </p:cNvPr>
          <p:cNvSpPr txBox="1"/>
          <p:nvPr/>
        </p:nvSpPr>
        <p:spPr>
          <a:xfrm>
            <a:off x="10112403" y="1197331"/>
            <a:ext cx="8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Price/m2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6B4D9-0BE2-2369-A7BE-D0D1C2EBECA0}"/>
              </a:ext>
            </a:extLst>
          </p:cNvPr>
          <p:cNvSpPr txBox="1"/>
          <p:nvPr/>
        </p:nvSpPr>
        <p:spPr>
          <a:xfrm>
            <a:off x="8772713" y="162268"/>
            <a:ext cx="334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Inflation? Definitely for new homes more!</a:t>
            </a:r>
            <a:endParaRPr lang="es-E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DF05E2-FFD9-5C4D-4614-03EDE40F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31" y="3159352"/>
            <a:ext cx="3674975" cy="27532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2318B5-D9F9-0898-FC22-DD31D7AAE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491" y="2122404"/>
            <a:ext cx="5830872" cy="35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7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A447-4716-D893-1DEF-537B31C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between </a:t>
            </a:r>
            <a:r>
              <a:rPr lang="en-GB" dirty="0" err="1"/>
              <a:t>avg</a:t>
            </a:r>
            <a:r>
              <a:rPr lang="en-GB" dirty="0"/>
              <a:t> gross income and </a:t>
            </a:r>
            <a:r>
              <a:rPr lang="en-GB" dirty="0" err="1"/>
              <a:t>avg</a:t>
            </a:r>
            <a:r>
              <a:rPr lang="en-GB" dirty="0"/>
              <a:t> selling price has been the highest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12837-DD9E-CADB-17CD-2F00CD1B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04" y="2104475"/>
            <a:ext cx="4422546" cy="33737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FA395E-5F86-D72D-E552-8AD80B4119C3}"/>
              </a:ext>
            </a:extLst>
          </p:cNvPr>
          <p:cNvSpPr/>
          <p:nvPr/>
        </p:nvSpPr>
        <p:spPr>
          <a:xfrm>
            <a:off x="1649186" y="3763736"/>
            <a:ext cx="1657350" cy="7511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81013-359E-CFCC-CD64-F5DA7FB5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57" y="2104475"/>
            <a:ext cx="4307419" cy="337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7EC4624-37EC-4913-703F-309FA4F2C1B5}"/>
              </a:ext>
            </a:extLst>
          </p:cNvPr>
          <p:cNvSpPr/>
          <p:nvPr/>
        </p:nvSpPr>
        <p:spPr>
          <a:xfrm>
            <a:off x="7981953" y="3799239"/>
            <a:ext cx="1657350" cy="7511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5F920-A1CB-38A6-012C-D0AC975E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8" y="2190137"/>
            <a:ext cx="1232873" cy="46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ED531F-988B-58B3-2C1B-26A20719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2188707"/>
            <a:ext cx="1218367" cy="46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6BBE4-1F9E-C521-8BF7-9E1104ACA4FF}"/>
              </a:ext>
            </a:extLst>
          </p:cNvPr>
          <p:cNvSpPr txBox="1"/>
          <p:nvPr/>
        </p:nvSpPr>
        <p:spPr>
          <a:xfrm>
            <a:off x="640295" y="6107308"/>
            <a:ext cx="851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more avg. gross income, the higher the </a:t>
            </a:r>
            <a:r>
              <a:rPr lang="en-GB" dirty="0" err="1"/>
              <a:t>avg</a:t>
            </a:r>
            <a:r>
              <a:rPr lang="en-GB" dirty="0"/>
              <a:t> selling price of homes in 2021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8A383-6972-A44B-060D-2D85606DD403}"/>
              </a:ext>
            </a:extLst>
          </p:cNvPr>
          <p:cNvSpPr txBox="1"/>
          <p:nvPr/>
        </p:nvSpPr>
        <p:spPr>
          <a:xfrm>
            <a:off x="1762125" y="4189257"/>
            <a:ext cx="19367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396693"/>
                </a:solidFill>
              </a:rPr>
              <a:t>815</a:t>
            </a:r>
            <a:endParaRPr lang="es-ES" sz="800" b="1" dirty="0">
              <a:solidFill>
                <a:srgbClr val="39669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03BBC-F09A-380C-F46E-C17B6C3AB5EE}"/>
              </a:ext>
            </a:extLst>
          </p:cNvPr>
          <p:cNvSpPr txBox="1"/>
          <p:nvPr/>
        </p:nvSpPr>
        <p:spPr>
          <a:xfrm>
            <a:off x="2327274" y="4162425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921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88B00-1012-EAC8-9216-776E1B95D74B}"/>
              </a:ext>
            </a:extLst>
          </p:cNvPr>
          <p:cNvSpPr txBox="1"/>
          <p:nvPr/>
        </p:nvSpPr>
        <p:spPr>
          <a:xfrm>
            <a:off x="2597149" y="4162424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913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F27BB-AADA-C17B-A943-FF1E9D4F5820}"/>
              </a:ext>
            </a:extLst>
          </p:cNvPr>
          <p:cNvSpPr txBox="1"/>
          <p:nvPr/>
        </p:nvSpPr>
        <p:spPr>
          <a:xfrm>
            <a:off x="2217736" y="3810000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35628E"/>
                </a:solidFill>
              </a:rPr>
              <a:t>849</a:t>
            </a:r>
            <a:endParaRPr lang="es-ES" sz="800" b="1" dirty="0">
              <a:solidFill>
                <a:srgbClr val="35628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85D1F-5A41-A22A-6CF9-B65CB1FBF6DF}"/>
              </a:ext>
            </a:extLst>
          </p:cNvPr>
          <p:cNvSpPr txBox="1"/>
          <p:nvPr/>
        </p:nvSpPr>
        <p:spPr>
          <a:xfrm>
            <a:off x="8667753" y="4183074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123k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22F31-8C1A-5804-7EE0-933581366A58}"/>
              </a:ext>
            </a:extLst>
          </p:cNvPr>
          <p:cNvSpPr txBox="1"/>
          <p:nvPr/>
        </p:nvSpPr>
        <p:spPr>
          <a:xfrm>
            <a:off x="8147307" y="4174796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113k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3ACE7B-6628-50B4-4CF0-7E469E6787E8}"/>
              </a:ext>
            </a:extLst>
          </p:cNvPr>
          <p:cNvSpPr txBox="1"/>
          <p:nvPr/>
        </p:nvSpPr>
        <p:spPr>
          <a:xfrm>
            <a:off x="8989740" y="4174795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100k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2A04B-1FFF-F273-F684-56CF9742B5B7}"/>
              </a:ext>
            </a:extLst>
          </p:cNvPr>
          <p:cNvSpPr txBox="1"/>
          <p:nvPr/>
        </p:nvSpPr>
        <p:spPr>
          <a:xfrm>
            <a:off x="8519840" y="3837442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102k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D16F1-AB03-3545-1616-B1BDDDF8B6D4}"/>
              </a:ext>
            </a:extLst>
          </p:cNvPr>
          <p:cNvSpPr txBox="1"/>
          <p:nvPr/>
        </p:nvSpPr>
        <p:spPr>
          <a:xfrm>
            <a:off x="8276424" y="3983492"/>
            <a:ext cx="2261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102k</a:t>
            </a:r>
            <a:endParaRPr lang="es-ES" sz="800" b="1" dirty="0">
              <a:solidFill>
                <a:srgbClr val="2A578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30C6E-8BAB-31A3-18B6-7DBCB162C89C}"/>
              </a:ext>
            </a:extLst>
          </p:cNvPr>
          <p:cNvSpPr txBox="1"/>
          <p:nvPr/>
        </p:nvSpPr>
        <p:spPr>
          <a:xfrm>
            <a:off x="1954739" y="3960553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>
                <a:solidFill>
                  <a:srgbClr val="2A5783"/>
                </a:solidFill>
              </a:rPr>
              <a:t>685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51CB26-75AA-E75F-E0C8-67986B728575}"/>
              </a:ext>
            </a:extLst>
          </p:cNvPr>
          <p:cNvSpPr/>
          <p:nvPr/>
        </p:nvSpPr>
        <p:spPr>
          <a:xfrm rot="1527435">
            <a:off x="3170437" y="2107342"/>
            <a:ext cx="896330" cy="7028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CCDA23-8621-443E-42F9-684349FD32D8}"/>
              </a:ext>
            </a:extLst>
          </p:cNvPr>
          <p:cNvSpPr txBox="1"/>
          <p:nvPr/>
        </p:nvSpPr>
        <p:spPr>
          <a:xfrm>
            <a:off x="3470804" y="2657652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104</a:t>
            </a:r>
            <a:endParaRPr lang="es-E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BA4745-2A8F-773A-1486-AE5638F1B82C}"/>
              </a:ext>
            </a:extLst>
          </p:cNvPr>
          <p:cNvSpPr txBox="1"/>
          <p:nvPr/>
        </p:nvSpPr>
        <p:spPr>
          <a:xfrm>
            <a:off x="3258845" y="2497636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106</a:t>
            </a:r>
            <a:endParaRPr lang="es-E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C3CB9E-F195-795D-0909-B706A77D0B65}"/>
              </a:ext>
            </a:extLst>
          </p:cNvPr>
          <p:cNvSpPr txBox="1"/>
          <p:nvPr/>
        </p:nvSpPr>
        <p:spPr>
          <a:xfrm>
            <a:off x="3675221" y="2657652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107</a:t>
            </a:r>
            <a:endParaRPr lang="es-ES" sz="8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709817-159C-137B-0173-3898ADA9CD72}"/>
              </a:ext>
            </a:extLst>
          </p:cNvPr>
          <p:cNvSpPr/>
          <p:nvPr/>
        </p:nvSpPr>
        <p:spPr>
          <a:xfrm rot="1527435">
            <a:off x="9511366" y="2146211"/>
            <a:ext cx="896330" cy="7028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C2A69-C456-A9B7-7CB4-3D9871AE8F1E}"/>
              </a:ext>
            </a:extLst>
          </p:cNvPr>
          <p:cNvSpPr txBox="1"/>
          <p:nvPr/>
        </p:nvSpPr>
        <p:spPr>
          <a:xfrm>
            <a:off x="9811733" y="2696521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30k</a:t>
            </a:r>
            <a:endParaRPr lang="es-E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29D4E-A841-CC79-14DC-7BD0C9410326}"/>
              </a:ext>
            </a:extLst>
          </p:cNvPr>
          <p:cNvSpPr txBox="1"/>
          <p:nvPr/>
        </p:nvSpPr>
        <p:spPr>
          <a:xfrm>
            <a:off x="9599774" y="2536505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32k</a:t>
            </a:r>
            <a:endParaRPr lang="es-ES" sz="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0764D-206E-C7BE-C81D-E9A391DD2B82}"/>
              </a:ext>
            </a:extLst>
          </p:cNvPr>
          <p:cNvSpPr txBox="1"/>
          <p:nvPr/>
        </p:nvSpPr>
        <p:spPr>
          <a:xfrm>
            <a:off x="10016150" y="2696521"/>
            <a:ext cx="175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b="1" dirty="0"/>
              <a:t>33k</a:t>
            </a:r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321959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272</Words>
  <Application>Microsoft Office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Understanding what factors may drive housing prices (buying-selling) in the city you live in </vt:lpstr>
      <vt:lpstr>When or where to choose to buy, can range from multiple factors</vt:lpstr>
      <vt:lpstr>About my analysis</vt:lpstr>
      <vt:lpstr>About Barcelona (demo)</vt:lpstr>
      <vt:lpstr>About Barcelona (demo)</vt:lpstr>
      <vt:lpstr>Relationship between avg gross income and avg selling price has been the highest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what factors may drive housing prices (buying-selling) in the city you live in </dc:title>
  <dc:creator>matias burmicky</dc:creator>
  <cp:lastModifiedBy>matias burmicky</cp:lastModifiedBy>
  <cp:revision>3</cp:revision>
  <dcterms:created xsi:type="dcterms:W3CDTF">2024-05-02T14:59:30Z</dcterms:created>
  <dcterms:modified xsi:type="dcterms:W3CDTF">2024-05-02T22:16:57Z</dcterms:modified>
</cp:coreProperties>
</file>