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7" r:id="rId5"/>
    <p:sldId id="266" r:id="rId6"/>
    <p:sldId id="270" r:id="rId7"/>
    <p:sldId id="268" r:id="rId8"/>
    <p:sldId id="264" r:id="rId9"/>
    <p:sldId id="261" r:id="rId10"/>
    <p:sldId id="269" r:id="rId11"/>
    <p:sldId id="263" r:id="rId12"/>
    <p:sldId id="262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FE9"/>
    <a:srgbClr val="35628E"/>
    <a:srgbClr val="2A5783"/>
    <a:srgbClr val="E6E5E6"/>
    <a:srgbClr val="396693"/>
    <a:srgbClr val="156082"/>
    <a:srgbClr val="004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0F7DE-A051-4BE8-A9E8-F1EDCB3538B0}" v="65" dt="2024-05-03T15:37:35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5915" autoAdjust="0"/>
  </p:normalViewPr>
  <p:slideViewPr>
    <p:cSldViewPr snapToGrid="0">
      <p:cViewPr varScale="1">
        <p:scale>
          <a:sx n="91" d="100"/>
          <a:sy n="91" d="100"/>
        </p:scale>
        <p:origin x="76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8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6C37B9-538A-E01A-DAFD-B3C29A6D6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F7EB2-63DF-7CDF-2E52-166ABEF919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EC69A-BA61-4B58-9509-D13BFAB680E3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F22E6-4909-E919-5FB0-236F849DE2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935BB-E9DE-19C7-88B8-B1F01311FA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21822-01C6-4D31-8989-041BB6A589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012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CB842-1FD5-440F-BD43-DA9575147EB9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86BC-B708-41F3-8FA3-DE7C924D0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49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some point in our lives, most of us will be searching for buying a property. That could be for investment purposes, o for our own living. Own living there may be some other emotional factors, while investment is more numeric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186BC-B708-41F3-8FA3-DE7C924D00E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93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8812-F1F4-0B29-B567-8CAF2CA40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8DC1D-8589-CB46-A896-287C7AFEF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17854-8793-EF7C-DE27-AF479ED1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8174-F314-9113-7B2B-E4E97E7D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262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E9C8-29D9-59F1-1BD2-58B75D5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A346C-B98F-CD53-311C-5BBADA65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80AF-5F6D-3257-2285-F26913C6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01B0F-20AF-9CEB-0724-AFEC3A10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F75E-1A19-DE98-BC3D-E131F477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55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ED7F1-D24D-8F61-1BAE-28A7AF3F4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90949-EE11-1158-1F4C-BCB78ADFC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69F4-1849-CA4D-AD97-D92F3F3E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A9BF3-801E-B87E-69D6-10EA3674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05D2B-E055-2A38-A87F-CEFD04E7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44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3815-F1EA-7449-7558-26944438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B5A5-35F4-644F-A4CF-45445BD3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4401-6F87-F95B-AF3F-317014EE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4121-5547-BEA3-20D3-4E35F8AC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104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56EC-A224-3B66-EC25-4880A185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DF1FA-67AE-9E50-05BC-6974F1021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0437E-68BF-803F-F7CE-9B41C98A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3226C-FEE8-7AEF-3607-AD71ADA1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780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B790-0B09-E5DC-0B49-4F45FE1E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8900-5A18-0874-E97B-0E34223F7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384FC-E0C0-3E01-65AF-F103BDFC7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B7231-9609-B842-6EF6-93475485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6007D-71EC-19AA-2BB6-300EB078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4C08B-022A-B6A5-F231-80E0EC45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82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481-AFFA-7DDB-E74F-BF592530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D0AB6-7894-9CFD-3CF3-149FC455B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0BE6D-1DF6-6B37-1806-5E60FBAE6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8AC69-94CD-0ECE-061D-413283D1F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42DED-256F-61CC-72BA-231DAB028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8AE97-89B5-00B5-DE0B-6AC9DC24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C913D-A49F-DDC6-C68B-19207177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67670-84B5-EE3F-C639-E178EE1C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6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2062-7E41-222C-1E60-899F16AA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0C97F-710E-F64B-4947-BEE1F6FC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E1A9-CB83-5AB1-9559-D0C03204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5CD5F-CEDF-21AB-54FF-020C46CC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2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B885C-8F7D-D28A-D68C-DBEA4A56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4D2B0-7554-9879-F504-C8EF8AA8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EB9A6-D00F-700C-C3C1-2291BBCB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77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5C29-7F65-B6C9-6C6E-24966E8D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C791-2759-6231-9A12-8EEB07CE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521FF-6EBA-891D-56DC-E97FC4B8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5EE91-2238-F706-D4D6-B115B9E0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2FF95-8CE8-6A5E-A951-074D4DF6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21EE9-98D7-6789-C5DE-691BD1A2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45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BA9B-875B-8FC8-3FB6-4EFCA107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E2643-9892-A501-E14E-6A0C5E481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B4262-E178-E792-84E9-C13A068DF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69D7B-2397-066E-B187-CF61C78A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3609F-77DB-B256-1472-54349CA0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82FA3-8877-2B3C-9472-6835D581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06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D47D3-5D2B-B61B-528C-22568264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4225-887F-4BEC-E2BD-28AD733E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7F72C-95D8-3C72-B6C9-F39C6C09D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71378-C0D1-4A69-9AAF-BBF2E8EEDBFF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FA94-B352-5FBB-3FC3-CDA797FF5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186CC-56DC-9D52-CF3A-FECE8ACDB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93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otrends.net/global-metrics/countries/ESP/spain/inflation-rate-cpi#:~:text=Spain%20inflation%20rate%20for%202021,a%201.02%25%20decline%20from%202019.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5EBA-CD04-C348-C95C-9EF6A2C1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999" y="2000924"/>
            <a:ext cx="9635067" cy="2387600"/>
          </a:xfrm>
        </p:spPr>
        <p:txBody>
          <a:bodyPr>
            <a:noAutofit/>
          </a:bodyPr>
          <a:lstStyle/>
          <a:p>
            <a:r>
              <a:rPr lang="en-US" sz="4000" dirty="0"/>
              <a:t>5 quick steps process to understand what factors may drive housing prices in the city you live in</a:t>
            </a:r>
            <a:br>
              <a:rPr lang="es-ES" sz="4000" dirty="0"/>
            </a:b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48142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FE90-BF1D-0C6F-D156-A258CE39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76FE2-F50B-75A7-08B8-8768225F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1" y="2013311"/>
            <a:ext cx="5988358" cy="414041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E1A311C-4AB9-9368-5223-D0901A7D25B7}"/>
              </a:ext>
            </a:extLst>
          </p:cNvPr>
          <p:cNvSpPr/>
          <p:nvPr/>
        </p:nvSpPr>
        <p:spPr>
          <a:xfrm>
            <a:off x="172120" y="63937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3200" b="1" dirty="0"/>
              <a:t>4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42969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718E-238A-050A-CD7A-FADD803A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693F8-375E-F533-3845-61107F81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503364-5273-45F6-690B-97A2258455E1}"/>
              </a:ext>
            </a:extLst>
          </p:cNvPr>
          <p:cNvSpPr/>
          <p:nvPr/>
        </p:nvSpPr>
        <p:spPr>
          <a:xfrm>
            <a:off x="172120" y="63937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3200" b="1" dirty="0"/>
              <a:t>5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20352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D3F1-C5AC-301D-05E2-EEED5225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94B4-28A8-B9AF-207B-0844A6D2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38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E725-CA4F-EE12-9DC3-B22E3E03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or where to choose to buy, can range from multiple factors</a:t>
            </a:r>
            <a:endParaRPr lang="es-ES" dirty="0"/>
          </a:p>
        </p:txBody>
      </p:sp>
      <p:pic>
        <p:nvPicPr>
          <p:cNvPr id="2050" name="Picture 2" descr="Geo Icons - Free SVG &amp; PNG Geo Images - Noun Project">
            <a:extLst>
              <a:ext uri="{FF2B5EF4-FFF2-40B4-BE49-F238E27FC236}">
                <a16:creationId xmlns:a16="http://schemas.microsoft.com/office/drawing/2014/main" id="{117E348A-0220-C047-9E22-4F0D588D4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88" y="3413361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101A34-72A0-47B3-C4C9-0B14366BEF53}"/>
              </a:ext>
            </a:extLst>
          </p:cNvPr>
          <p:cNvSpPr txBox="1"/>
          <p:nvPr/>
        </p:nvSpPr>
        <p:spPr>
          <a:xfrm>
            <a:off x="1607988" y="4289661"/>
            <a:ext cx="113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Location</a:t>
            </a:r>
            <a:endParaRPr lang="es-ES" dirty="0"/>
          </a:p>
        </p:txBody>
      </p:sp>
      <p:pic>
        <p:nvPicPr>
          <p:cNvPr id="2052" name="Picture 4" descr="Demographic Icons - Free SVG &amp; PNG Demographic Images - Noun Project">
            <a:extLst>
              <a:ext uri="{FF2B5EF4-FFF2-40B4-BE49-F238E27FC236}">
                <a16:creationId xmlns:a16="http://schemas.microsoft.com/office/drawing/2014/main" id="{256AABA3-E869-6AAA-41F6-6961856AB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42" y="2924451"/>
            <a:ext cx="1198033" cy="119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21A0F4-7304-22C7-31E3-924E2CAC4408}"/>
              </a:ext>
            </a:extLst>
          </p:cNvPr>
          <p:cNvSpPr txBox="1"/>
          <p:nvPr/>
        </p:nvSpPr>
        <p:spPr>
          <a:xfrm>
            <a:off x="3562199" y="4292862"/>
            <a:ext cx="180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Demographics</a:t>
            </a:r>
            <a:endParaRPr lang="es-ES" dirty="0"/>
          </a:p>
        </p:txBody>
      </p:sp>
      <p:pic>
        <p:nvPicPr>
          <p:cNvPr id="2054" name="Picture 6" descr="Economic - Free business icons">
            <a:extLst>
              <a:ext uri="{FF2B5EF4-FFF2-40B4-BE49-F238E27FC236}">
                <a16:creationId xmlns:a16="http://schemas.microsoft.com/office/drawing/2014/main" id="{459B9FDA-D8A1-D90F-8D28-518C741A6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823" y="2892661"/>
            <a:ext cx="1490133" cy="149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4102CF-0BFB-FCE4-31DD-DD5EFF114041}"/>
              </a:ext>
            </a:extLst>
          </p:cNvPr>
          <p:cNvSpPr txBox="1"/>
          <p:nvPr/>
        </p:nvSpPr>
        <p:spPr>
          <a:xfrm>
            <a:off x="6430280" y="4512995"/>
            <a:ext cx="180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Macroeconomic </a:t>
            </a:r>
            <a:endParaRPr lang="es-ES" dirty="0"/>
          </a:p>
        </p:txBody>
      </p:sp>
      <p:pic>
        <p:nvPicPr>
          <p:cNvPr id="2056" name="Picture 8" descr="Realtor Icons - Free SVG &amp; PNG Realtor Images - Noun Project">
            <a:extLst>
              <a:ext uri="{FF2B5EF4-FFF2-40B4-BE49-F238E27FC236}">
                <a16:creationId xmlns:a16="http://schemas.microsoft.com/office/drawing/2014/main" id="{6A02DBB6-2476-F358-E414-038469E86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971" y="26725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64627F-B216-12DE-FA71-92E0DCAF5B7B}"/>
              </a:ext>
            </a:extLst>
          </p:cNvPr>
          <p:cNvSpPr txBox="1"/>
          <p:nvPr/>
        </p:nvSpPr>
        <p:spPr>
          <a:xfrm>
            <a:off x="9177712" y="4392862"/>
            <a:ext cx="180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Real state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995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9B65-6E09-F002-8033-A9F41005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Barcelona (demo)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49446-6CBF-DFCD-9BEF-5F7975D2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524" y="2506776"/>
            <a:ext cx="977017" cy="783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27141-C6BD-6395-EDFB-54CAE33741C8}"/>
              </a:ext>
            </a:extLst>
          </p:cNvPr>
          <p:cNvSpPr txBox="1"/>
          <p:nvPr/>
        </p:nvSpPr>
        <p:spPr>
          <a:xfrm>
            <a:off x="4929194" y="3686631"/>
            <a:ext cx="7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2015</a:t>
            </a:r>
            <a:endParaRPr lang="es-E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86B2C-9374-BCB5-C8C9-FFF395D8DC89}"/>
              </a:ext>
            </a:extLst>
          </p:cNvPr>
          <p:cNvSpPr txBox="1"/>
          <p:nvPr/>
        </p:nvSpPr>
        <p:spPr>
          <a:xfrm>
            <a:off x="6537347" y="3687571"/>
            <a:ext cx="7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2021</a:t>
            </a:r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6A53A-5F82-7531-8C67-062FA1AFF732}"/>
              </a:ext>
            </a:extLst>
          </p:cNvPr>
          <p:cNvSpPr txBox="1"/>
          <p:nvPr/>
        </p:nvSpPr>
        <p:spPr>
          <a:xfrm>
            <a:off x="4922345" y="4844343"/>
            <a:ext cx="8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1605k</a:t>
            </a:r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D765E-4ACD-9322-E212-6E4927F83161}"/>
              </a:ext>
            </a:extLst>
          </p:cNvPr>
          <p:cNvSpPr txBox="1"/>
          <p:nvPr/>
        </p:nvSpPr>
        <p:spPr>
          <a:xfrm>
            <a:off x="6534751" y="4857677"/>
            <a:ext cx="8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1660k</a:t>
            </a:r>
            <a:endParaRPr lang="es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F0E54-870F-3D9E-ED21-8EA4485484A8}"/>
              </a:ext>
            </a:extLst>
          </p:cNvPr>
          <p:cNvSpPr txBox="1"/>
          <p:nvPr/>
        </p:nvSpPr>
        <p:spPr>
          <a:xfrm>
            <a:off x="5654652" y="4198012"/>
            <a:ext cx="88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156082"/>
                </a:solidFill>
              </a:rPr>
              <a:t>0.6%</a:t>
            </a:r>
          </a:p>
          <a:p>
            <a:pPr algn="ctr"/>
            <a:r>
              <a:rPr lang="en-GB" sz="1400" b="1" dirty="0">
                <a:solidFill>
                  <a:srgbClr val="156082"/>
                </a:solidFill>
              </a:rPr>
              <a:t>CAGR</a:t>
            </a:r>
            <a:endParaRPr lang="es-ES" sz="1400" b="1" dirty="0">
              <a:solidFill>
                <a:srgbClr val="15608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106DA-DB54-7862-9FF3-210E8FF9098F}"/>
              </a:ext>
            </a:extLst>
          </p:cNvPr>
          <p:cNvSpPr txBox="1"/>
          <p:nvPr/>
        </p:nvSpPr>
        <p:spPr>
          <a:xfrm>
            <a:off x="4642853" y="2759684"/>
            <a:ext cx="43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Population and gender split</a:t>
            </a:r>
            <a:endParaRPr lang="es-E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D6DD3A-612C-EFB7-A855-651411D8025F}"/>
              </a:ext>
            </a:extLst>
          </p:cNvPr>
          <p:cNvSpPr/>
          <p:nvPr/>
        </p:nvSpPr>
        <p:spPr>
          <a:xfrm>
            <a:off x="4966251" y="4071387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2015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2F8FA1-2369-2C43-32EA-6A56C9AC94C6}"/>
              </a:ext>
            </a:extLst>
          </p:cNvPr>
          <p:cNvSpPr/>
          <p:nvPr/>
        </p:nvSpPr>
        <p:spPr>
          <a:xfrm>
            <a:off x="6534751" y="4054270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2021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CDBCB0F-2CB5-8F33-D465-D0013756F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20"/>
          <a:stretch/>
        </p:blipFill>
        <p:spPr>
          <a:xfrm>
            <a:off x="4491511" y="4054270"/>
            <a:ext cx="261079" cy="4872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B4F5AF-3A6D-427F-9A2B-47402306F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54883"/>
          <a:stretch/>
        </p:blipFill>
        <p:spPr>
          <a:xfrm>
            <a:off x="4532752" y="4600370"/>
            <a:ext cx="219838" cy="48726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F5A2ED4-ECBD-A485-6CB5-547F04D17821}"/>
              </a:ext>
            </a:extLst>
          </p:cNvPr>
          <p:cNvSpPr txBox="1"/>
          <p:nvPr/>
        </p:nvSpPr>
        <p:spPr>
          <a:xfrm>
            <a:off x="3786708" y="4105915"/>
            <a:ext cx="7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53%</a:t>
            </a:r>
            <a:endParaRPr lang="es-E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D136B9-5DF7-4812-4F87-86ECF1C52910}"/>
              </a:ext>
            </a:extLst>
          </p:cNvPr>
          <p:cNvSpPr txBox="1"/>
          <p:nvPr/>
        </p:nvSpPr>
        <p:spPr>
          <a:xfrm>
            <a:off x="3800710" y="4606721"/>
            <a:ext cx="7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47%</a:t>
            </a:r>
            <a:endParaRPr lang="es-E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2196A6-1EDA-35FB-FCB2-335F383E9DCF}"/>
              </a:ext>
            </a:extLst>
          </p:cNvPr>
          <p:cNvSpPr txBox="1"/>
          <p:nvPr/>
        </p:nvSpPr>
        <p:spPr>
          <a:xfrm>
            <a:off x="7960806" y="4038304"/>
            <a:ext cx="7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52%</a:t>
            </a:r>
            <a:endParaRPr lang="es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0E537D-D90F-EA84-EE35-ED43907537DA}"/>
              </a:ext>
            </a:extLst>
          </p:cNvPr>
          <p:cNvSpPr txBox="1"/>
          <p:nvPr/>
        </p:nvSpPr>
        <p:spPr>
          <a:xfrm>
            <a:off x="7986793" y="4589604"/>
            <a:ext cx="7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48%</a:t>
            </a:r>
            <a:endParaRPr lang="es-E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64080E0-0A6A-A252-DDAD-7A5CC7C93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20"/>
          <a:stretch/>
        </p:blipFill>
        <p:spPr>
          <a:xfrm>
            <a:off x="7310501" y="3925569"/>
            <a:ext cx="261079" cy="48726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9C43674-B60F-A4D9-9005-A4FA39D28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54883"/>
          <a:stretch/>
        </p:blipFill>
        <p:spPr>
          <a:xfrm>
            <a:off x="7351742" y="4471669"/>
            <a:ext cx="219838" cy="487267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2606A33D-FE7B-C2D3-6472-DF9BB5FDA3DD}"/>
              </a:ext>
            </a:extLst>
          </p:cNvPr>
          <p:cNvSpPr/>
          <p:nvPr/>
        </p:nvSpPr>
        <p:spPr>
          <a:xfrm>
            <a:off x="172120" y="63937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3200" b="1" dirty="0"/>
              <a:t>1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87232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9B65-6E09-F002-8033-A9F41005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Barcelona (demo)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106DA-DB54-7862-9FF3-210E8FF9098F}"/>
              </a:ext>
            </a:extLst>
          </p:cNvPr>
          <p:cNvSpPr txBox="1"/>
          <p:nvPr/>
        </p:nvSpPr>
        <p:spPr>
          <a:xfrm>
            <a:off x="4168894" y="2683740"/>
            <a:ext cx="27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Average household size</a:t>
            </a:r>
            <a:endParaRPr lang="es-ES" b="1" dirty="0"/>
          </a:p>
        </p:txBody>
      </p:sp>
      <p:pic>
        <p:nvPicPr>
          <p:cNvPr id="1026" name="Picture 2" descr="Household Icons - Free SVG &amp; PNG Household Images - Noun Project">
            <a:extLst>
              <a:ext uri="{FF2B5EF4-FFF2-40B4-BE49-F238E27FC236}">
                <a16:creationId xmlns:a16="http://schemas.microsoft.com/office/drawing/2014/main" id="{F3DB0065-68FE-4CFE-FE68-7C8E4741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664" y="2585247"/>
            <a:ext cx="616028" cy="61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4A222D0-9E4C-29E9-A3F4-0E609BD9DE30}"/>
              </a:ext>
            </a:extLst>
          </p:cNvPr>
          <p:cNvSpPr/>
          <p:nvPr/>
        </p:nvSpPr>
        <p:spPr>
          <a:xfrm>
            <a:off x="4255000" y="3365639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2015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447918-BB4F-20CA-C0EC-8EF3D475495B}"/>
              </a:ext>
            </a:extLst>
          </p:cNvPr>
          <p:cNvSpPr/>
          <p:nvPr/>
        </p:nvSpPr>
        <p:spPr>
          <a:xfrm>
            <a:off x="5823500" y="3348522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2021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3CEDC3-A596-89E9-215E-7E76ED47C14B}"/>
              </a:ext>
            </a:extLst>
          </p:cNvPr>
          <p:cNvSpPr txBox="1"/>
          <p:nvPr/>
        </p:nvSpPr>
        <p:spPr>
          <a:xfrm>
            <a:off x="4168894" y="4227664"/>
            <a:ext cx="8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2,39 pax</a:t>
            </a:r>
            <a:endParaRPr lang="es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32AC65-4F0F-D731-135B-DF0AB70E308E}"/>
              </a:ext>
            </a:extLst>
          </p:cNvPr>
          <p:cNvSpPr txBox="1"/>
          <p:nvPr/>
        </p:nvSpPr>
        <p:spPr>
          <a:xfrm>
            <a:off x="5781300" y="4240998"/>
            <a:ext cx="8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2,40</a:t>
            </a:r>
          </a:p>
          <a:p>
            <a:pPr algn="ctr"/>
            <a:r>
              <a:rPr lang="en-GB" dirty="0"/>
              <a:t>pax</a:t>
            </a:r>
            <a:endParaRPr lang="es-E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01464-3A6D-F100-B056-7189F6A5A6BF}"/>
              </a:ext>
            </a:extLst>
          </p:cNvPr>
          <p:cNvSpPr txBox="1"/>
          <p:nvPr/>
        </p:nvSpPr>
        <p:spPr>
          <a:xfrm>
            <a:off x="5159375" y="3511551"/>
            <a:ext cx="384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≈</a:t>
            </a:r>
            <a:endParaRPr lang="es-ES" sz="24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E8BC02A-9659-5426-5FE5-97FAB9DA4918}"/>
              </a:ext>
            </a:extLst>
          </p:cNvPr>
          <p:cNvSpPr/>
          <p:nvPr/>
        </p:nvSpPr>
        <p:spPr>
          <a:xfrm>
            <a:off x="172120" y="63937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3200" b="1" dirty="0"/>
              <a:t>1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9919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9B65-6E09-F002-8033-A9F41005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Barcelona (demo)</a:t>
            </a:r>
            <a:endParaRPr lang="es-E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DC549A-F506-7C3A-FA71-A863544FF37D}"/>
              </a:ext>
            </a:extLst>
          </p:cNvPr>
          <p:cNvSpPr txBox="1"/>
          <p:nvPr/>
        </p:nvSpPr>
        <p:spPr>
          <a:xfrm>
            <a:off x="3831052" y="4134667"/>
            <a:ext cx="8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43,5k€</a:t>
            </a:r>
            <a:endParaRPr lang="es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71DB9B-FDA8-4AE0-16AB-D87516AB5107}"/>
              </a:ext>
            </a:extLst>
          </p:cNvPr>
          <p:cNvSpPr txBox="1"/>
          <p:nvPr/>
        </p:nvSpPr>
        <p:spPr>
          <a:xfrm>
            <a:off x="6172654" y="4201490"/>
            <a:ext cx="8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51,3k€</a:t>
            </a:r>
            <a:endParaRPr lang="es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E5C4F1-E93B-12AC-7D97-6605484F3C35}"/>
              </a:ext>
            </a:extLst>
          </p:cNvPr>
          <p:cNvSpPr txBox="1"/>
          <p:nvPr/>
        </p:nvSpPr>
        <p:spPr>
          <a:xfrm>
            <a:off x="4940805" y="3570091"/>
            <a:ext cx="88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156082"/>
                </a:solidFill>
              </a:rPr>
              <a:t>2.76%</a:t>
            </a:r>
          </a:p>
          <a:p>
            <a:pPr algn="ctr"/>
            <a:r>
              <a:rPr lang="en-GB" sz="1400" b="1" dirty="0">
                <a:solidFill>
                  <a:srgbClr val="156082"/>
                </a:solidFill>
              </a:rPr>
              <a:t>CAGR</a:t>
            </a:r>
            <a:endParaRPr lang="es-ES" sz="1400" b="1" dirty="0">
              <a:solidFill>
                <a:srgbClr val="15608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43991B-3C01-1D4A-7E0A-D4D8BDDC158E}"/>
              </a:ext>
            </a:extLst>
          </p:cNvPr>
          <p:cNvSpPr txBox="1"/>
          <p:nvPr/>
        </p:nvSpPr>
        <p:spPr>
          <a:xfrm>
            <a:off x="3962876" y="2561491"/>
            <a:ext cx="27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Average gross income</a:t>
            </a:r>
            <a:endParaRPr lang="es-ES" b="1" dirty="0"/>
          </a:p>
        </p:txBody>
      </p:sp>
      <p:pic>
        <p:nvPicPr>
          <p:cNvPr id="2050" name="Picture 2" descr="Income Icons &amp; Symbols">
            <a:extLst>
              <a:ext uri="{FF2B5EF4-FFF2-40B4-BE49-F238E27FC236}">
                <a16:creationId xmlns:a16="http://schemas.microsoft.com/office/drawing/2014/main" id="{42AF39CA-FE8E-8C7C-2BD2-4EFC64A0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14" y="2409809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77CAA08-F699-2669-0AF3-C6DCE4080938}"/>
              </a:ext>
            </a:extLst>
          </p:cNvPr>
          <p:cNvSpPr/>
          <p:nvPr/>
        </p:nvSpPr>
        <p:spPr>
          <a:xfrm>
            <a:off x="3962876" y="338548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2015</a:t>
            </a:r>
            <a:endParaRPr lang="es-ES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D69515-DC0B-8D90-481B-5F08333AA520}"/>
              </a:ext>
            </a:extLst>
          </p:cNvPr>
          <p:cNvSpPr/>
          <p:nvPr/>
        </p:nvSpPr>
        <p:spPr>
          <a:xfrm>
            <a:off x="6255300" y="338121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2021</a:t>
            </a:r>
            <a:endParaRPr lang="es-E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EB2502-F862-39F1-4159-5B4788F35C24}"/>
              </a:ext>
            </a:extLst>
          </p:cNvPr>
          <p:cNvSpPr txBox="1"/>
          <p:nvPr/>
        </p:nvSpPr>
        <p:spPr>
          <a:xfrm>
            <a:off x="199279" y="6308209"/>
            <a:ext cx="454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Inflation source Macro trends </a:t>
            </a:r>
            <a:r>
              <a:rPr lang="en-GB" dirty="0">
                <a:hlinkClick r:id="rId3"/>
              </a:rPr>
              <a:t>here</a:t>
            </a:r>
            <a:endParaRPr lang="es-E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913E71-8BAE-644A-2D24-BB2EA40A7A60}"/>
              </a:ext>
            </a:extLst>
          </p:cNvPr>
          <p:cNvCxnSpPr>
            <a:cxnSpLocks/>
          </p:cNvCxnSpPr>
          <p:nvPr/>
        </p:nvCxnSpPr>
        <p:spPr>
          <a:xfrm>
            <a:off x="5823500" y="3802602"/>
            <a:ext cx="239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83B2EF-A8E0-8106-0144-DB973F965616}"/>
              </a:ext>
            </a:extLst>
          </p:cNvPr>
          <p:cNvCxnSpPr>
            <a:cxnSpLocks/>
          </p:cNvCxnSpPr>
          <p:nvPr/>
        </p:nvCxnSpPr>
        <p:spPr>
          <a:xfrm flipH="1">
            <a:off x="4787401" y="3801626"/>
            <a:ext cx="3111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778072D-DAE8-041D-9A10-D667503A1462}"/>
              </a:ext>
            </a:extLst>
          </p:cNvPr>
          <p:cNvSpPr/>
          <p:nvPr/>
        </p:nvSpPr>
        <p:spPr>
          <a:xfrm>
            <a:off x="172120" y="63937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3200" b="1" dirty="0"/>
              <a:t>1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94601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0933-DBDA-F408-1C70-721E5595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413CA-986A-D389-CC97-B61D7994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21" y="2529115"/>
            <a:ext cx="5245913" cy="30644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61F2E3-F8C1-3E78-B3AA-F45F029DF139}"/>
              </a:ext>
            </a:extLst>
          </p:cNvPr>
          <p:cNvSpPr txBox="1"/>
          <p:nvPr/>
        </p:nvSpPr>
        <p:spPr>
          <a:xfrm>
            <a:off x="3443369" y="1964217"/>
            <a:ext cx="43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Volume (number of transactions)</a:t>
            </a:r>
            <a:endParaRPr lang="es-E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F60684-935A-C9B9-DF3F-7EDBB364F69E}"/>
              </a:ext>
            </a:extLst>
          </p:cNvPr>
          <p:cNvSpPr/>
          <p:nvPr/>
        </p:nvSpPr>
        <p:spPr>
          <a:xfrm>
            <a:off x="172120" y="63937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3200" b="1" dirty="0"/>
              <a:t>2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84808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0933-DBDA-F408-1C70-721E5595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246D43-5632-F6D2-B1DC-EA374A6CB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473" y="2703889"/>
            <a:ext cx="4675562" cy="26866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0876A5-AC3D-C2D9-18F8-64FD2A3CA240}"/>
              </a:ext>
            </a:extLst>
          </p:cNvPr>
          <p:cNvSpPr txBox="1"/>
          <p:nvPr/>
        </p:nvSpPr>
        <p:spPr>
          <a:xfrm>
            <a:off x="3530145" y="2171650"/>
            <a:ext cx="43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Average price € / m2</a:t>
            </a:r>
            <a:endParaRPr lang="es-E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F60684-935A-C9B9-DF3F-7EDBB364F69E}"/>
              </a:ext>
            </a:extLst>
          </p:cNvPr>
          <p:cNvSpPr/>
          <p:nvPr/>
        </p:nvSpPr>
        <p:spPr>
          <a:xfrm>
            <a:off x="172120" y="63937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3200" b="1" dirty="0"/>
              <a:t>2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080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AFA0-3673-404A-9319-C63D8770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7F67B-AAD2-54AA-FF84-091B1F3F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87" y="2879876"/>
            <a:ext cx="5227494" cy="2477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9FA1E-BA30-E3C5-E134-9F5D3ED3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34" y="3107575"/>
            <a:ext cx="5128654" cy="247796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E1CECA-0DAD-C517-54B9-3D8CE33C2373}"/>
              </a:ext>
            </a:extLst>
          </p:cNvPr>
          <p:cNvCxnSpPr>
            <a:cxnSpLocks/>
          </p:cNvCxnSpPr>
          <p:nvPr/>
        </p:nvCxnSpPr>
        <p:spPr>
          <a:xfrm>
            <a:off x="4423833" y="3191933"/>
            <a:ext cx="1276975" cy="7810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09785F-BF19-FA46-19A1-A7698693ADC6}"/>
              </a:ext>
            </a:extLst>
          </p:cNvPr>
          <p:cNvCxnSpPr>
            <a:cxnSpLocks/>
          </p:cNvCxnSpPr>
          <p:nvPr/>
        </p:nvCxnSpPr>
        <p:spPr>
          <a:xfrm>
            <a:off x="9294283" y="4118860"/>
            <a:ext cx="1301750" cy="8193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1BFE7D-CE9F-0E66-9BF1-57A8552ED3AD}"/>
              </a:ext>
            </a:extLst>
          </p:cNvPr>
          <p:cNvSpPr txBox="1"/>
          <p:nvPr/>
        </p:nvSpPr>
        <p:spPr>
          <a:xfrm>
            <a:off x="4789825" y="3278315"/>
            <a:ext cx="882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C00000"/>
                </a:solidFill>
              </a:rPr>
              <a:t>3-year drop</a:t>
            </a:r>
            <a:endParaRPr lang="es-ES" sz="900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DEF1A-603C-0FB7-7C5C-217C7893919E}"/>
              </a:ext>
            </a:extLst>
          </p:cNvPr>
          <p:cNvSpPr txBox="1"/>
          <p:nvPr/>
        </p:nvSpPr>
        <p:spPr>
          <a:xfrm>
            <a:off x="9164151" y="4606372"/>
            <a:ext cx="882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C00000"/>
                </a:solidFill>
              </a:rPr>
              <a:t>3-year drop</a:t>
            </a:r>
            <a:endParaRPr lang="es-ES" sz="9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5FA5A-283B-4804-054C-C978D8A70371}"/>
              </a:ext>
            </a:extLst>
          </p:cNvPr>
          <p:cNvSpPr txBox="1"/>
          <p:nvPr/>
        </p:nvSpPr>
        <p:spPr>
          <a:xfrm>
            <a:off x="8187266" y="2844800"/>
            <a:ext cx="689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rgbClr val="00B050"/>
                </a:solidFill>
              </a:rPr>
              <a:t>Peak</a:t>
            </a:r>
            <a:endParaRPr lang="es-ES" sz="900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00BDB-8ED2-0C4E-AB15-DB59AC5B675D}"/>
              </a:ext>
            </a:extLst>
          </p:cNvPr>
          <p:cNvSpPr txBox="1"/>
          <p:nvPr/>
        </p:nvSpPr>
        <p:spPr>
          <a:xfrm>
            <a:off x="3164416" y="2710334"/>
            <a:ext cx="689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rgbClr val="00B050"/>
                </a:solidFill>
              </a:rPr>
              <a:t>Peak</a:t>
            </a:r>
            <a:endParaRPr lang="es-ES" sz="900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5167E3-B316-B7CB-094F-9CE349866227}"/>
              </a:ext>
            </a:extLst>
          </p:cNvPr>
          <p:cNvSpPr txBox="1"/>
          <p:nvPr/>
        </p:nvSpPr>
        <p:spPr>
          <a:xfrm>
            <a:off x="666304" y="2142017"/>
            <a:ext cx="43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Average mortgage interest rate %</a:t>
            </a:r>
            <a:endParaRPr lang="es-E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A9FA7-1B05-BD60-5750-1CF8D993ADF8}"/>
              </a:ext>
            </a:extLst>
          </p:cNvPr>
          <p:cNvSpPr txBox="1"/>
          <p:nvPr/>
        </p:nvSpPr>
        <p:spPr>
          <a:xfrm>
            <a:off x="6593834" y="2274831"/>
            <a:ext cx="43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Historical transactions</a:t>
            </a:r>
            <a:endParaRPr lang="es-ES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1EB8A3-B76A-F970-445A-767B1BD19463}"/>
              </a:ext>
            </a:extLst>
          </p:cNvPr>
          <p:cNvSpPr/>
          <p:nvPr/>
        </p:nvSpPr>
        <p:spPr>
          <a:xfrm>
            <a:off x="172120" y="63937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3200" b="1" dirty="0"/>
              <a:t>3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411646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A447-4716-D893-1DEF-537B31C9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between </a:t>
            </a:r>
            <a:r>
              <a:rPr lang="en-GB" dirty="0" err="1"/>
              <a:t>avg</a:t>
            </a:r>
            <a:r>
              <a:rPr lang="en-GB" dirty="0"/>
              <a:t> gross income and </a:t>
            </a:r>
            <a:r>
              <a:rPr lang="en-GB" dirty="0" err="1"/>
              <a:t>avg</a:t>
            </a:r>
            <a:r>
              <a:rPr lang="en-GB" dirty="0"/>
              <a:t> selling price has been the highest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12837-DD9E-CADB-17CD-2F00CD1B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04" y="2366944"/>
            <a:ext cx="4422546" cy="337376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CFA395E-5F86-D72D-E552-8AD80B4119C3}"/>
              </a:ext>
            </a:extLst>
          </p:cNvPr>
          <p:cNvSpPr/>
          <p:nvPr/>
        </p:nvSpPr>
        <p:spPr>
          <a:xfrm>
            <a:off x="1649186" y="4026205"/>
            <a:ext cx="1657350" cy="7511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081013-359E-CFCC-CD64-F5DA7FB51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457" y="2366944"/>
            <a:ext cx="4307419" cy="3373200"/>
          </a:xfrm>
          <a:prstGeom prst="rect">
            <a:avLst/>
          </a:prstGeom>
          <a:ln>
            <a:noFill/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7EC4624-37EC-4913-703F-309FA4F2C1B5}"/>
              </a:ext>
            </a:extLst>
          </p:cNvPr>
          <p:cNvSpPr/>
          <p:nvPr/>
        </p:nvSpPr>
        <p:spPr>
          <a:xfrm>
            <a:off x="7981953" y="4061708"/>
            <a:ext cx="1657350" cy="7511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E5F920-A1CB-38A6-012C-D0AC975E9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158" y="2452606"/>
            <a:ext cx="1232873" cy="46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ED531F-988B-58B3-2C1B-26A20719A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053" y="2451176"/>
            <a:ext cx="1218367" cy="46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16BBE4-1F9E-C521-8BF7-9E1104ACA4FF}"/>
              </a:ext>
            </a:extLst>
          </p:cNvPr>
          <p:cNvSpPr txBox="1"/>
          <p:nvPr/>
        </p:nvSpPr>
        <p:spPr>
          <a:xfrm>
            <a:off x="640295" y="6107308"/>
            <a:ext cx="851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more avg. gross income, the higher the </a:t>
            </a:r>
            <a:r>
              <a:rPr lang="en-GB" dirty="0" err="1"/>
              <a:t>avg</a:t>
            </a:r>
            <a:r>
              <a:rPr lang="en-GB" dirty="0"/>
              <a:t> selling price of homes in 2021</a:t>
            </a:r>
            <a:endParaRPr lang="es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68A383-6972-A44B-060D-2D85606DD403}"/>
              </a:ext>
            </a:extLst>
          </p:cNvPr>
          <p:cNvSpPr txBox="1"/>
          <p:nvPr/>
        </p:nvSpPr>
        <p:spPr>
          <a:xfrm>
            <a:off x="1762125" y="4451726"/>
            <a:ext cx="19367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396693"/>
                </a:solidFill>
              </a:rPr>
              <a:t>815</a:t>
            </a:r>
            <a:endParaRPr lang="es-ES" sz="800" b="1" dirty="0">
              <a:solidFill>
                <a:srgbClr val="39669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03BBC-F09A-380C-F46E-C17B6C3AB5EE}"/>
              </a:ext>
            </a:extLst>
          </p:cNvPr>
          <p:cNvSpPr txBox="1"/>
          <p:nvPr/>
        </p:nvSpPr>
        <p:spPr>
          <a:xfrm>
            <a:off x="2327274" y="4424894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2A5783"/>
                </a:solidFill>
              </a:rPr>
              <a:t>921</a:t>
            </a:r>
            <a:endParaRPr lang="es-ES" sz="800" b="1" dirty="0">
              <a:solidFill>
                <a:srgbClr val="2A578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88B00-1012-EAC8-9216-776E1B95D74B}"/>
              </a:ext>
            </a:extLst>
          </p:cNvPr>
          <p:cNvSpPr txBox="1"/>
          <p:nvPr/>
        </p:nvSpPr>
        <p:spPr>
          <a:xfrm>
            <a:off x="2597149" y="4424893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2A5783"/>
                </a:solidFill>
              </a:rPr>
              <a:t>913</a:t>
            </a:r>
            <a:endParaRPr lang="es-ES" sz="800" b="1" dirty="0">
              <a:solidFill>
                <a:srgbClr val="2A578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EF27BB-AADA-C17B-A943-FF1E9D4F5820}"/>
              </a:ext>
            </a:extLst>
          </p:cNvPr>
          <p:cNvSpPr txBox="1"/>
          <p:nvPr/>
        </p:nvSpPr>
        <p:spPr>
          <a:xfrm>
            <a:off x="2217736" y="4072469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35628E"/>
                </a:solidFill>
              </a:rPr>
              <a:t>849</a:t>
            </a:r>
            <a:endParaRPr lang="es-ES" sz="800" b="1" dirty="0">
              <a:solidFill>
                <a:srgbClr val="35628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D85D1F-5A41-A22A-6CF9-B65CB1FBF6DF}"/>
              </a:ext>
            </a:extLst>
          </p:cNvPr>
          <p:cNvSpPr txBox="1"/>
          <p:nvPr/>
        </p:nvSpPr>
        <p:spPr>
          <a:xfrm>
            <a:off x="8667753" y="4445543"/>
            <a:ext cx="2261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2A5783"/>
                </a:solidFill>
              </a:rPr>
              <a:t>123k</a:t>
            </a:r>
            <a:endParaRPr lang="es-ES" sz="800" b="1" dirty="0">
              <a:solidFill>
                <a:srgbClr val="2A578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22F31-8C1A-5804-7EE0-933581366A58}"/>
              </a:ext>
            </a:extLst>
          </p:cNvPr>
          <p:cNvSpPr txBox="1"/>
          <p:nvPr/>
        </p:nvSpPr>
        <p:spPr>
          <a:xfrm>
            <a:off x="8147307" y="4437265"/>
            <a:ext cx="2261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2A5783"/>
                </a:solidFill>
              </a:rPr>
              <a:t>113k</a:t>
            </a:r>
            <a:endParaRPr lang="es-ES" sz="800" b="1" dirty="0">
              <a:solidFill>
                <a:srgbClr val="2A578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3ACE7B-6628-50B4-4CF0-7E469E6787E8}"/>
              </a:ext>
            </a:extLst>
          </p:cNvPr>
          <p:cNvSpPr txBox="1"/>
          <p:nvPr/>
        </p:nvSpPr>
        <p:spPr>
          <a:xfrm>
            <a:off x="8989740" y="4437264"/>
            <a:ext cx="2261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2A5783"/>
                </a:solidFill>
              </a:rPr>
              <a:t>100k</a:t>
            </a:r>
            <a:endParaRPr lang="es-ES" sz="800" b="1" dirty="0">
              <a:solidFill>
                <a:srgbClr val="2A578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12A04B-1FFF-F273-F684-56CF9742B5B7}"/>
              </a:ext>
            </a:extLst>
          </p:cNvPr>
          <p:cNvSpPr txBox="1"/>
          <p:nvPr/>
        </p:nvSpPr>
        <p:spPr>
          <a:xfrm>
            <a:off x="8519840" y="4099911"/>
            <a:ext cx="2261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2A5783"/>
                </a:solidFill>
              </a:rPr>
              <a:t>102k</a:t>
            </a:r>
            <a:endParaRPr lang="es-ES" sz="800" b="1" dirty="0">
              <a:solidFill>
                <a:srgbClr val="2A578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7D16F1-AB03-3545-1616-B1BDDDF8B6D4}"/>
              </a:ext>
            </a:extLst>
          </p:cNvPr>
          <p:cNvSpPr txBox="1"/>
          <p:nvPr/>
        </p:nvSpPr>
        <p:spPr>
          <a:xfrm>
            <a:off x="8276424" y="4245961"/>
            <a:ext cx="2261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2A5783"/>
                </a:solidFill>
              </a:rPr>
              <a:t>102k</a:t>
            </a:r>
            <a:endParaRPr lang="es-ES" sz="800" b="1" dirty="0">
              <a:solidFill>
                <a:srgbClr val="2A578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30C6E-8BAB-31A3-18B6-7DBCB162C89C}"/>
              </a:ext>
            </a:extLst>
          </p:cNvPr>
          <p:cNvSpPr txBox="1"/>
          <p:nvPr/>
        </p:nvSpPr>
        <p:spPr>
          <a:xfrm>
            <a:off x="1954739" y="4223022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2A5783"/>
                </a:solidFill>
              </a:rPr>
              <a:t>685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51CB26-75AA-E75F-E0C8-67986B728575}"/>
              </a:ext>
            </a:extLst>
          </p:cNvPr>
          <p:cNvSpPr/>
          <p:nvPr/>
        </p:nvSpPr>
        <p:spPr>
          <a:xfrm rot="1527435">
            <a:off x="3170437" y="2369811"/>
            <a:ext cx="896330" cy="7028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CCDA23-8621-443E-42F9-684349FD32D8}"/>
              </a:ext>
            </a:extLst>
          </p:cNvPr>
          <p:cNvSpPr txBox="1"/>
          <p:nvPr/>
        </p:nvSpPr>
        <p:spPr>
          <a:xfrm>
            <a:off x="3470804" y="2920121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/>
              <a:t>104</a:t>
            </a:r>
            <a:endParaRPr lang="es-ES" sz="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BA4745-2A8F-773A-1486-AE5638F1B82C}"/>
              </a:ext>
            </a:extLst>
          </p:cNvPr>
          <p:cNvSpPr txBox="1"/>
          <p:nvPr/>
        </p:nvSpPr>
        <p:spPr>
          <a:xfrm>
            <a:off x="3258845" y="2760105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/>
              <a:t>106</a:t>
            </a:r>
            <a:endParaRPr lang="es-ES" sz="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C3CB9E-F195-795D-0909-B706A77D0B65}"/>
              </a:ext>
            </a:extLst>
          </p:cNvPr>
          <p:cNvSpPr txBox="1"/>
          <p:nvPr/>
        </p:nvSpPr>
        <p:spPr>
          <a:xfrm>
            <a:off x="3675221" y="2920121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/>
              <a:t>107</a:t>
            </a:r>
            <a:endParaRPr lang="es-ES" sz="8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709817-159C-137B-0173-3898ADA9CD72}"/>
              </a:ext>
            </a:extLst>
          </p:cNvPr>
          <p:cNvSpPr/>
          <p:nvPr/>
        </p:nvSpPr>
        <p:spPr>
          <a:xfrm rot="1527435">
            <a:off x="9511366" y="2408680"/>
            <a:ext cx="896330" cy="7028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5C2A69-C456-A9B7-7CB4-3D9871AE8F1E}"/>
              </a:ext>
            </a:extLst>
          </p:cNvPr>
          <p:cNvSpPr txBox="1"/>
          <p:nvPr/>
        </p:nvSpPr>
        <p:spPr>
          <a:xfrm>
            <a:off x="9811733" y="2958990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/>
              <a:t>30k</a:t>
            </a:r>
            <a:endParaRPr lang="es-ES" sz="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429D4E-A841-CC79-14DC-7BD0C9410326}"/>
              </a:ext>
            </a:extLst>
          </p:cNvPr>
          <p:cNvSpPr txBox="1"/>
          <p:nvPr/>
        </p:nvSpPr>
        <p:spPr>
          <a:xfrm>
            <a:off x="9599774" y="2798974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/>
              <a:t>32k</a:t>
            </a:r>
            <a:endParaRPr lang="es-ES" sz="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D0764D-206E-C7BE-C81D-E9A391DD2B82}"/>
              </a:ext>
            </a:extLst>
          </p:cNvPr>
          <p:cNvSpPr txBox="1"/>
          <p:nvPr/>
        </p:nvSpPr>
        <p:spPr>
          <a:xfrm>
            <a:off x="10016150" y="2958990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/>
              <a:t>33k</a:t>
            </a:r>
            <a:endParaRPr lang="es-ES" sz="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768CD-EAFA-B588-77FA-3CFD39845BE0}"/>
              </a:ext>
            </a:extLst>
          </p:cNvPr>
          <p:cNvSpPr txBox="1"/>
          <p:nvPr/>
        </p:nvSpPr>
        <p:spPr>
          <a:xfrm>
            <a:off x="1021904" y="1928219"/>
            <a:ext cx="43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Average selling price €000 (2021)</a:t>
            </a:r>
            <a:endParaRPr lang="es-E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75058-ABF5-AD37-EA06-E6F4F0B55425}"/>
              </a:ext>
            </a:extLst>
          </p:cNvPr>
          <p:cNvSpPr txBox="1"/>
          <p:nvPr/>
        </p:nvSpPr>
        <p:spPr>
          <a:xfrm>
            <a:off x="7360596" y="1886352"/>
            <a:ext cx="43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Average gross income € (2021)</a:t>
            </a:r>
            <a:endParaRPr lang="es-E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8709BE-3FE8-59C7-EB93-E9C19F241897}"/>
              </a:ext>
            </a:extLst>
          </p:cNvPr>
          <p:cNvSpPr/>
          <p:nvPr/>
        </p:nvSpPr>
        <p:spPr>
          <a:xfrm>
            <a:off x="172120" y="63937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3200" b="1" dirty="0"/>
              <a:t>4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21959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241</Words>
  <Application>Microsoft Office PowerPoint</Application>
  <PresentationFormat>Widescreen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Google Sans</vt:lpstr>
      <vt:lpstr>Office Theme</vt:lpstr>
      <vt:lpstr>5 quick steps process to understand what factors may drive housing prices in the city you live in </vt:lpstr>
      <vt:lpstr>When or where to choose to buy, can range from multiple factors</vt:lpstr>
      <vt:lpstr>About Barcelona (demo)</vt:lpstr>
      <vt:lpstr>About Barcelona (demo)</vt:lpstr>
      <vt:lpstr>About Barcelona (demo)</vt:lpstr>
      <vt:lpstr>PowerPoint Presentation</vt:lpstr>
      <vt:lpstr>PowerPoint Presentation</vt:lpstr>
      <vt:lpstr>PowerPoint Presentation</vt:lpstr>
      <vt:lpstr>Relationship between avg gross income and avg selling price has been the highest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what factors may drive housing prices (buying-selling) in the city you live in</dc:title>
  <dc:creator>matias burmicky</dc:creator>
  <cp:lastModifiedBy>matias burmicky</cp:lastModifiedBy>
  <cp:revision>5</cp:revision>
  <dcterms:created xsi:type="dcterms:W3CDTF">2024-05-02T14:59:30Z</dcterms:created>
  <dcterms:modified xsi:type="dcterms:W3CDTF">2024-05-06T07:41:31Z</dcterms:modified>
</cp:coreProperties>
</file>