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Proxima Nova"/>
      <p:regular r:id="rId37"/>
      <p:bold r:id="rId38"/>
      <p:italic r:id="rId39"/>
      <p:boldItalic r:id="rId40"/>
    </p:embeddedFont>
    <p:embeddedFont>
      <p:font typeface="Proxima Nova Semibold"/>
      <p:regular r:id="rId41"/>
      <p:bold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D440E4C-4992-492E-9E6E-21672D682FFD}">
  <a:tblStyle styleId="{6D440E4C-4992-492E-9E6E-21672D682F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Italic.fntdata"/><Relationship Id="rId20" Type="http://schemas.openxmlformats.org/officeDocument/2006/relationships/slide" Target="slides/slide15.xml"/><Relationship Id="rId42" Type="http://schemas.openxmlformats.org/officeDocument/2006/relationships/font" Target="fonts/ProximaNovaSemibold-bold.fntdata"/><Relationship Id="rId41" Type="http://schemas.openxmlformats.org/officeDocument/2006/relationships/font" Target="fonts/ProximaNovaSemibold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ProximaNovaSemibold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roximaNova-italic.fntdata"/><Relationship Id="rId16" Type="http://schemas.openxmlformats.org/officeDocument/2006/relationships/slide" Target="slides/slide11.xml"/><Relationship Id="rId38" Type="http://schemas.openxmlformats.org/officeDocument/2006/relationships/font" Target="fonts/ProximaNova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06357c431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406357c43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06357c431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406357c43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06357c431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406357c43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06357c431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406357c43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06357c431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406357c43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06357c431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406357c43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06357c431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406357c43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06357c431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406357c43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6357c43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6357c43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06357c431_0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406357c43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06357c431_0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406357c43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06357c431_0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406357c43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06357c431_0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406357c43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06357c431_0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406357c43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06357c431_0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406357c43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06357c43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06357c43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06357c431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406357c43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06357c431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406357c43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06357c431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406357c43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06357c431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406357c43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8.jpg"/><Relationship Id="rId5" Type="http://schemas.openxmlformats.org/officeDocument/2006/relationships/image" Target="../media/image15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A9ED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904350" y="1790700"/>
            <a:ext cx="50334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roxima Nova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Introduction to</a:t>
            </a:r>
            <a:endParaRPr b="1" i="0" sz="5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roxima Nova"/>
              <a:buNone/>
            </a:pPr>
            <a:r>
              <a:rPr b="1" i="0" lang="en-US" sz="5000" u="none" cap="none" strike="noStrike">
                <a:solidFill>
                  <a:srgbClr val="235F83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Probability</a:t>
            </a:r>
            <a:endParaRPr b="1" i="0" sz="5000" u="none" cap="none" strike="noStrike">
              <a:solidFill>
                <a:srgbClr val="235F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metis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274" y="1521487"/>
            <a:ext cx="1312850" cy="2100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2856050" y="3622000"/>
            <a:ext cx="5175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2856050" y="1521475"/>
            <a:ext cx="5175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949400"/>
            <a:ext cx="86082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None/>
            </a:pPr>
            <a:r>
              <a:rPr b="0" i="0" lang="en-US" sz="2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When events are independent (i.e. the occurrence of one event does not influence the occurrence of another event), the probabilities can be multiplied</a:t>
            </a: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None/>
            </a:pPr>
            <a:r>
              <a:t/>
            </a:r>
            <a:endParaRPr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7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None/>
            </a:pP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P(A,B) = P(A) x P(B)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8" name="Google Shape;128;p22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cap="flat" cmpd="sng" w="19050">
            <a:solidFill>
              <a:srgbClr val="3A9E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i="0" lang="en-US" sz="2800" u="none" cap="none" strike="noStrike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Independence</a:t>
            </a:r>
            <a:endParaRPr b="1" i="0" sz="2800" u="none" cap="none" strike="noStrike">
              <a:solidFill>
                <a:srgbClr val="3A9E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metis-mini.png" id="130" name="Google Shape;130;p22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949400"/>
            <a:ext cx="86082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None/>
            </a:pPr>
            <a:r>
              <a:rPr b="0" i="0" lang="en-US" sz="2400" u="none" cap="none" strike="noStrike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When events are independent (i.e. the occurrence of one event does not influence the occurrence of another event), the probabilities can be multiplied</a:t>
            </a:r>
            <a:r>
              <a:rPr lang="en-US" sz="24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24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None/>
            </a:pPr>
            <a:r>
              <a:t/>
            </a:r>
            <a:endParaRPr sz="12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7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None/>
            </a:pPr>
            <a:r>
              <a:rPr lang="en-US" sz="24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P(A,B) = P(A) x P(B)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Independence can be: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b="1"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Assumed: </a:t>
            </a: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We assume tosses of a fair coin are independent 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b="1"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Verified</a:t>
            </a: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: We derive then verify that P(A,B) = P(A) x P(B)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6" name="Google Shape;136;p23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cap="flat" cmpd="sng" w="19050">
            <a:solidFill>
              <a:srgbClr val="3A9E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i="0" lang="en-US" sz="2800" u="none" cap="none" strike="noStrike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Independence</a:t>
            </a:r>
            <a:endParaRPr b="1" i="0" sz="2800" u="none" cap="none" strike="noStrike">
              <a:solidFill>
                <a:srgbClr val="3A9E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metis-mini.png" id="138" name="Google Shape;138;p23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068800"/>
            <a:ext cx="8520600" cy="26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roxima Nova"/>
              <a:buNone/>
            </a:pP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What’s the probability of </a:t>
            </a:r>
            <a:r>
              <a:rPr i="0" lang="en-US" sz="2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flipping three (fair) coins and getting (exactly) two heads?</a:t>
            </a:r>
            <a:endParaRPr i="0" sz="2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4" name="Google Shape;144;p24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cap="flat" cmpd="sng" w="19050">
            <a:solidFill>
              <a:srgbClr val="3A9E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lang="en-US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Independence: </a:t>
            </a:r>
            <a:r>
              <a:rPr b="1" i="0" lang="en-US" sz="2800" u="none" cap="none" strike="noStrike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</a:t>
            </a:r>
            <a:endParaRPr b="1" i="0" sz="2800" u="none" cap="none" strike="noStrike">
              <a:solidFill>
                <a:srgbClr val="3A9E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metis-mini.png" id="146" name="Google Shape;146;p24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2127139"/>
            <a:ext cx="5225288" cy="264083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/>
        </p:nvSpPr>
        <p:spPr>
          <a:xfrm>
            <a:off x="5895541" y="2778160"/>
            <a:ext cx="2381700" cy="1632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8208" l="-4347" r="-639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943294"/>
            <a:ext cx="85206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roxima Nova"/>
              <a:buNone/>
            </a:pPr>
            <a:r>
              <a:rPr i="0" lang="en-US" sz="2400" u="none" cap="none" strike="noStrike">
                <a:solidFill>
                  <a:srgbClr val="434343"/>
                </a:solidFill>
              </a:rPr>
              <a:t>When two events are dependent, the probability of one event occurring influences the likelihood of the other event.</a:t>
            </a:r>
            <a:endParaRPr sz="24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roxima Nova"/>
              <a:buNone/>
            </a:pPr>
            <a:r>
              <a:t/>
            </a:r>
            <a:endParaRPr i="0" sz="2400" u="none" cap="none" strike="noStrike">
              <a:solidFill>
                <a:srgbClr val="434343"/>
              </a:solidFill>
            </a:endParaRPr>
          </a:p>
        </p:txBody>
      </p:sp>
      <p:cxnSp>
        <p:nvCxnSpPr>
          <p:cNvPr id="154" name="Google Shape;154;p2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cap="flat" cmpd="sng" w="19050">
            <a:solidFill>
              <a:srgbClr val="3A9E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216425"/>
            <a:ext cx="820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i="0" lang="en-US" sz="2800" u="none" cap="none" strike="noStrike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Dependen</a:t>
            </a:r>
            <a:r>
              <a:rPr b="1" lang="en-US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ce </a:t>
            </a:r>
            <a:endParaRPr b="1" i="0" sz="2800" u="none" cap="none" strike="noStrike">
              <a:solidFill>
                <a:srgbClr val="3A9E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metis-mini.png" id="156" name="Google Shape;156;p25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/>
          <p:nvPr/>
        </p:nvSpPr>
        <p:spPr>
          <a:xfrm>
            <a:off x="311700" y="2086875"/>
            <a:ext cx="8436000" cy="28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What’s the probability of drawing an ace from a deck of 52 cards?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If we don’t replace the drawn card, what’s the probability of drawing a second ace?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943294"/>
            <a:ext cx="85206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roxima Nova"/>
              <a:buNone/>
            </a:pPr>
            <a:r>
              <a:rPr i="0" lang="en-US" sz="2400" u="none" cap="none" strike="noStrike">
                <a:solidFill>
                  <a:srgbClr val="999999"/>
                </a:solidFill>
              </a:rPr>
              <a:t>When two events are dependent, the probability of one event occurring influences the likelihood of the other event.</a:t>
            </a:r>
            <a:endParaRPr sz="2400">
              <a:solidFill>
                <a:srgbClr val="99999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roxima Nova"/>
              <a:buNone/>
            </a:pPr>
            <a:r>
              <a:t/>
            </a:r>
            <a:endParaRPr i="0" sz="2400" u="none" cap="none" strike="noStrike">
              <a:solidFill>
                <a:srgbClr val="999999"/>
              </a:solidFill>
            </a:endParaRPr>
          </a:p>
        </p:txBody>
      </p:sp>
      <p:cxnSp>
        <p:nvCxnSpPr>
          <p:cNvPr id="163" name="Google Shape;163;p26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cap="flat" cmpd="sng" w="19050">
            <a:solidFill>
              <a:srgbClr val="3A9E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216425"/>
            <a:ext cx="820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i="0" lang="en-US" sz="2800" u="none" cap="none" strike="noStrike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Dependen</a:t>
            </a:r>
            <a:r>
              <a:rPr b="1" lang="en-US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ce </a:t>
            </a:r>
            <a:endParaRPr b="1" i="0" sz="2800" u="none" cap="none" strike="noStrike">
              <a:solidFill>
                <a:srgbClr val="3A9E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metis-mini.png" id="165" name="Google Shape;165;p26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3221407" y="2981358"/>
            <a:ext cx="2381700" cy="2123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943316"/>
            <a:ext cx="8520600" cy="3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What’s the </a:t>
            </a:r>
            <a:r>
              <a:rPr b="1"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intersection</a:t>
            </a: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of two events?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○"/>
            </a:pP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If they’re </a:t>
            </a:r>
            <a:r>
              <a:rPr b="1"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</a:t>
            </a: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: P(A and B) = P(A) x P(B)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○"/>
            </a:pP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If they’re </a:t>
            </a:r>
            <a:r>
              <a:rPr b="1"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dependent</a:t>
            </a: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: P(A and B) = P(A) x P(B|A)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2" name="Google Shape;172;p27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cap="flat" cmpd="sng" w="19050">
            <a:solidFill>
              <a:srgbClr val="3A9E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216425"/>
            <a:ext cx="820107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lang="en-US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Unions and Intersections of Events</a:t>
            </a:r>
            <a:endParaRPr b="1" i="0" sz="2800" u="none" cap="none" strike="noStrike">
              <a:solidFill>
                <a:srgbClr val="3A9E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metis-mini.png" id="174" name="Google Shape;174;p27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943316"/>
            <a:ext cx="8520600" cy="3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Proxima Nova"/>
              <a:buChar char="●"/>
            </a:pPr>
            <a:r>
              <a:rPr lang="en-US" sz="24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What’s the </a:t>
            </a:r>
            <a:r>
              <a:rPr b="1" lang="en-US" sz="24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intersection</a:t>
            </a:r>
            <a:r>
              <a:rPr lang="en-US" sz="24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 of two events?</a:t>
            </a:r>
            <a:endParaRPr sz="24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Proxima Nova"/>
              <a:buChar char="○"/>
            </a:pPr>
            <a:r>
              <a:rPr lang="en-US" sz="24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If they’re </a:t>
            </a:r>
            <a:r>
              <a:rPr b="1" lang="en-US" sz="24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</a:t>
            </a:r>
            <a:r>
              <a:rPr lang="en-US" sz="24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: P(A and B) = P(A) x P(B)</a:t>
            </a:r>
            <a:endParaRPr sz="24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Proxima Nova"/>
              <a:buChar char="○"/>
            </a:pPr>
            <a:r>
              <a:rPr lang="en-US" sz="24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If they’re </a:t>
            </a:r>
            <a:r>
              <a:rPr b="1" lang="en-US" sz="24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dependent</a:t>
            </a:r>
            <a:r>
              <a:rPr lang="en-US" sz="24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: P(A and B) = P(A) x P(B|A)</a:t>
            </a:r>
            <a:endParaRPr sz="24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What’s the </a:t>
            </a:r>
            <a:r>
              <a:rPr b="1"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union</a:t>
            </a: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of two events?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○"/>
            </a:pP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If they’re </a:t>
            </a:r>
            <a:r>
              <a:rPr b="1"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</a:t>
            </a: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: P(A or B) = P(A) + P(B)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○"/>
            </a:pP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If they’re </a:t>
            </a:r>
            <a:r>
              <a:rPr b="1"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dependent</a:t>
            </a: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: P(A or B) = P(A) + P(B) - P(A and B)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0" name="Google Shape;180;p28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cap="flat" cmpd="sng" w="19050">
            <a:solidFill>
              <a:srgbClr val="3A9E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216425"/>
            <a:ext cx="820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lang="en-US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Unions and Intersections of Events</a:t>
            </a:r>
            <a:endParaRPr b="1">
              <a:solidFill>
                <a:srgbClr val="3A9E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metis-mini.png" id="182" name="Google Shape;182;p28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943316"/>
            <a:ext cx="8520600" cy="3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Proxima Nova"/>
              <a:buChar char="●"/>
            </a:pPr>
            <a:r>
              <a:rPr lang="en-US" sz="24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What’s the </a:t>
            </a:r>
            <a:r>
              <a:rPr b="1" lang="en-US" sz="24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intersection</a:t>
            </a:r>
            <a:r>
              <a:rPr lang="en-US" sz="24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 of two events?</a:t>
            </a:r>
            <a:endParaRPr sz="24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Proxima Nova"/>
              <a:buChar char="○"/>
            </a:pPr>
            <a:r>
              <a:rPr lang="en-US" sz="24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If they’re </a:t>
            </a:r>
            <a:r>
              <a:rPr b="1" lang="en-US" sz="24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</a:t>
            </a:r>
            <a:r>
              <a:rPr lang="en-US" sz="24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: P(A and B) = P(A) x P(B)</a:t>
            </a:r>
            <a:endParaRPr sz="24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Proxima Nova"/>
              <a:buChar char="○"/>
            </a:pPr>
            <a:r>
              <a:rPr lang="en-US" sz="24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If they’re </a:t>
            </a:r>
            <a:r>
              <a:rPr b="1" lang="en-US" sz="24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dependent</a:t>
            </a:r>
            <a:r>
              <a:rPr lang="en-US" sz="24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: P(A and B) = P(A) x P(B|A)</a:t>
            </a:r>
            <a:endParaRPr sz="24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Proxima Nova"/>
              <a:buChar char="●"/>
            </a:pPr>
            <a:r>
              <a:rPr lang="en-US" sz="24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What’s the </a:t>
            </a:r>
            <a:r>
              <a:rPr b="1" lang="en-US" sz="24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union</a:t>
            </a:r>
            <a:r>
              <a:rPr lang="en-US" sz="24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 of two events?</a:t>
            </a:r>
            <a:endParaRPr sz="24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Proxima Nova"/>
              <a:buChar char="○"/>
            </a:pPr>
            <a:r>
              <a:rPr lang="en-US" sz="24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If they’re </a:t>
            </a:r>
            <a:r>
              <a:rPr b="1" lang="en-US" sz="24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</a:t>
            </a:r>
            <a:r>
              <a:rPr lang="en-US" sz="24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: P(A or B) = P(A) + P(B)</a:t>
            </a:r>
            <a:endParaRPr sz="24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Proxima Nova"/>
              <a:buChar char="○"/>
            </a:pPr>
            <a:r>
              <a:rPr lang="en-US" sz="24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If they’re </a:t>
            </a:r>
            <a:r>
              <a:rPr b="1" lang="en-US" sz="24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dependent</a:t>
            </a:r>
            <a:r>
              <a:rPr lang="en-US" sz="24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: P(A or B) = P(A) + P(B) - P(A and B)</a:t>
            </a:r>
            <a:endParaRPr sz="24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Draw some Venn diagrams!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8" name="Google Shape;188;p29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cap="flat" cmpd="sng" w="19050">
            <a:solidFill>
              <a:srgbClr val="3A9E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216425"/>
            <a:ext cx="820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lang="en-US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Unions and Intersections of Events</a:t>
            </a:r>
            <a:endParaRPr b="1">
              <a:solidFill>
                <a:srgbClr val="3A9E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metis-mini.png" id="190" name="Google Shape;190;p29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109688"/>
            <a:ext cx="85206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roxima Nova"/>
              <a:buNone/>
            </a:pPr>
            <a:r>
              <a:rPr b="1"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Conditional probability</a:t>
            </a:r>
            <a:r>
              <a:rPr b="1"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is the probability of event A happening, given that event B has already happened. Define: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400"/>
              <a:buFont typeface="Proxima Nova"/>
              <a:buNone/>
            </a:pP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P(A|B) = P(A,B) / P(B)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6" name="Google Shape;196;p30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cap="flat" cmpd="sng" w="19050">
            <a:solidFill>
              <a:srgbClr val="3A9E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216425"/>
            <a:ext cx="820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lang="en-US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Conditional Probability</a:t>
            </a:r>
            <a:endParaRPr b="1" i="0" sz="2800" u="none" cap="none" strike="noStrike">
              <a:solidFill>
                <a:srgbClr val="3A9E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metis-mini.png" id="198" name="Google Shape;198;p30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109688"/>
            <a:ext cx="85206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roxima Nova"/>
              <a:buNone/>
            </a:pPr>
            <a:r>
              <a:rPr b="1" lang="en-US" sz="24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Conditional probability </a:t>
            </a:r>
            <a:r>
              <a:rPr lang="en-US" sz="24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is the probability of event A happening, given that event B has already happened. Define:</a:t>
            </a:r>
            <a:endParaRPr sz="24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400"/>
              <a:buFont typeface="Proxima Nova"/>
              <a:buNone/>
            </a:pPr>
            <a:r>
              <a:rPr lang="en-US" sz="24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P(A|B) = P(A,B) / P(B)</a:t>
            </a:r>
            <a:endParaRPr sz="24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4" name="Google Shape;204;p31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cap="flat" cmpd="sng" w="19050">
            <a:solidFill>
              <a:srgbClr val="3A9E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216425"/>
            <a:ext cx="820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lang="en-US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Conditional Probability</a:t>
            </a:r>
            <a:endParaRPr b="1" i="0" sz="2800" u="none" cap="none" strike="noStrike">
              <a:solidFill>
                <a:srgbClr val="3A9E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metis-mini.png" id="206" name="Google Shape;206;p31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1"/>
          <p:cNvSpPr/>
          <p:nvPr/>
        </p:nvSpPr>
        <p:spPr>
          <a:xfrm>
            <a:off x="311700" y="2901300"/>
            <a:ext cx="8436000" cy="157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Proxima Nova"/>
                <a:ea typeface="Proxima Nova"/>
                <a:cs typeface="Proxima Nova"/>
                <a:sym typeface="Proxima Nova"/>
              </a:rPr>
              <a:t>Conditional probability example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Test for a disease (D</a:t>
            </a:r>
            <a:r>
              <a:rPr baseline="30000" lang="en-US" sz="1800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,D</a:t>
            </a:r>
            <a:r>
              <a:rPr baseline="30000" lang="en-US" sz="1800">
                <a:latin typeface="Proxima Nova"/>
                <a:ea typeface="Proxima Nova"/>
                <a:cs typeface="Proxima Nova"/>
                <a:sym typeface="Proxima Nova"/>
              </a:rPr>
              <a:t>_</a:t>
            </a: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) and get test results that are positive/negative (T</a:t>
            </a:r>
            <a:r>
              <a:rPr baseline="30000" lang="en-US" sz="1800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, T</a:t>
            </a:r>
            <a:r>
              <a:rPr baseline="30000" lang="en-US" sz="1800"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P(</a:t>
            </a: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baseline="30000" lang="en-US" sz="1800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|D</a:t>
            </a:r>
            <a:r>
              <a:rPr baseline="30000" lang="en-US" sz="1800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) = P(T</a:t>
            </a:r>
            <a:r>
              <a:rPr baseline="30000" lang="en-US" sz="1800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 ∩ D</a:t>
            </a:r>
            <a:r>
              <a:rPr baseline="30000" lang="en-US" sz="1800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) / P(D)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A9ED9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60450" y="450150"/>
            <a:ext cx="8594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None/>
            </a:pPr>
            <a:r>
              <a:rPr lang="en-US">
                <a:latin typeface="Proxima Nova Semibold"/>
                <a:ea typeface="Proxima Nova Semibold"/>
                <a:cs typeface="Proxima Nova Semibold"/>
                <a:sym typeface="Proxima Nova Semibold"/>
              </a:rPr>
              <a:t>Probability is the mathematical way of quantifying uncertainty. 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109669"/>
            <a:ext cx="85206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2400"/>
              <a:buFont typeface="Proxima Nova"/>
              <a:buNone/>
            </a:pPr>
            <a:r>
              <a:rPr b="1"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variables </a:t>
            </a: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are rules that assign a real number value to each element. 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3" name="Google Shape;213;p32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cap="flat" cmpd="sng" w="19050">
            <a:solidFill>
              <a:srgbClr val="3A9E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p32"/>
          <p:cNvSpPr txBox="1"/>
          <p:nvPr>
            <p:ph type="title"/>
          </p:nvPr>
        </p:nvSpPr>
        <p:spPr>
          <a:xfrm>
            <a:off x="311700" y="216425"/>
            <a:ext cx="820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lang="en-US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Variables</a:t>
            </a:r>
            <a:endParaRPr b="1" i="0" sz="2800" u="none" cap="none" strike="noStrike">
              <a:solidFill>
                <a:srgbClr val="3A9E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metis-mini.png" id="215" name="Google Shape;215;p32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311700" y="1109669"/>
            <a:ext cx="85206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2400"/>
              <a:buFont typeface="Proxima Nova"/>
              <a:buNone/>
            </a:pPr>
            <a:r>
              <a:rPr b="1" lang="en-US" sz="24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variables </a:t>
            </a:r>
            <a:r>
              <a:rPr lang="en-US" sz="24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are rules that assign a real number value to each element. </a:t>
            </a:r>
            <a:endParaRPr sz="24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1" name="Google Shape;221;p33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cap="flat" cmpd="sng" w="19050">
            <a:solidFill>
              <a:srgbClr val="3A9E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216425"/>
            <a:ext cx="820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lang="en-US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Variables</a:t>
            </a:r>
            <a:endParaRPr b="1" i="0" sz="2800" u="none" cap="none" strike="noStrike">
              <a:solidFill>
                <a:srgbClr val="3A9E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metis-mini.png" id="223" name="Google Shape;223;p33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/>
          <p:nvPr/>
        </p:nvSpPr>
        <p:spPr>
          <a:xfrm>
            <a:off x="311700" y="2144425"/>
            <a:ext cx="8436000" cy="2718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Toss a coin twice and let the </a:t>
            </a:r>
            <a:r>
              <a:rPr b="1" lang="en-US" sz="1800">
                <a:latin typeface="Proxima Nova"/>
                <a:ea typeface="Proxima Nova"/>
                <a:cs typeface="Proxima Nova"/>
                <a:sym typeface="Proxima Nova"/>
              </a:rPr>
              <a:t>random variable X</a:t>
            </a: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 be the </a:t>
            </a:r>
            <a:r>
              <a:rPr b="1" lang="en-US" sz="1800">
                <a:latin typeface="Proxima Nova"/>
                <a:ea typeface="Proxima Nova"/>
                <a:cs typeface="Proxima Nova"/>
                <a:sym typeface="Proxima Nova"/>
              </a:rPr>
              <a:t>number of heads</a:t>
            </a: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25" name="Google Shape;225;p33"/>
          <p:cNvGraphicFramePr/>
          <p:nvPr/>
        </p:nvGraphicFramePr>
        <p:xfrm>
          <a:off x="1921763" y="271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{6D440E4C-4992-492E-9E6E-21672D682FFD}</a:tableStyleId>
              </a:tblPr>
              <a:tblGrid>
                <a:gridCol w="885700"/>
                <a:gridCol w="885700"/>
                <a:gridCol w="885700"/>
              </a:tblGrid>
              <a:tr h="3433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Probability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2359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1/4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59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1/4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59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1/4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59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1/4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6" name="Google Shape;226;p33"/>
          <p:cNvGraphicFramePr/>
          <p:nvPr/>
        </p:nvGraphicFramePr>
        <p:xfrm>
          <a:off x="5450838" y="2863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{6D440E4C-4992-492E-9E6E-21672D682FFD}</a:tableStyleId>
              </a:tblPr>
              <a:tblGrid>
                <a:gridCol w="885700"/>
                <a:gridCol w="885700"/>
              </a:tblGrid>
              <a:tr h="34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P(X = x)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235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1/4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5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1/2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5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1/4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27" name="Google Shape;227;p33"/>
          <p:cNvCxnSpPr/>
          <p:nvPr/>
        </p:nvCxnSpPr>
        <p:spPr>
          <a:xfrm>
            <a:off x="4705550" y="3544250"/>
            <a:ext cx="61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311700" y="943304"/>
            <a:ext cx="8520600" cy="3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Discrete random variable: </a:t>
            </a:r>
            <a:r>
              <a:rPr lang="en-US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there are only finitely many values attained by the variable. (These are always thought of as functions on a fixed probability space!)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For these we can compute the following important quantities: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●"/>
            </a:pPr>
            <a:r>
              <a:rPr lang="en-US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Expected value: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●"/>
            </a:pPr>
            <a:r>
              <a:rPr lang="en-US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Variance: 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14000"/>
              </a:lnSpc>
              <a:spcBef>
                <a:spcPts val="18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●"/>
            </a:pPr>
            <a:r>
              <a:rPr lang="en-US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Standard deviation: 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3" name="Google Shape;233;p34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cap="flat" cmpd="sng" w="19050">
            <a:solidFill>
              <a:srgbClr val="3A9E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p34"/>
          <p:cNvSpPr txBox="1"/>
          <p:nvPr>
            <p:ph type="title"/>
          </p:nvPr>
        </p:nvSpPr>
        <p:spPr>
          <a:xfrm>
            <a:off x="311700" y="216425"/>
            <a:ext cx="820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lang="en-US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Variables: Important Quantities</a:t>
            </a:r>
            <a:endParaRPr b="1" i="0" sz="2800" u="none" cap="none" strike="noStrike">
              <a:solidFill>
                <a:srgbClr val="3A9E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metis-mini.png" id="235" name="Google Shape;235;p34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(X) := \mu_X := \sum_{\text{values $x$ of $X$}} P(X = x) \times x" id="236" name="Google Shape;236;p3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337" y="2121793"/>
            <a:ext cx="5049164" cy="38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ar(X) := (\sigma_X)^2&#10;\\&#10;:= \sum_{\text{values $x$ of $X$}} P(X = x) \times (x - E(X))^2&#10;\\&#10;=  E\left((X - E(X))^2\right)" id="237" name="Google Shape;237;p3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9525" y="3014825"/>
            <a:ext cx="4792452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_X := \sqrt{Var(X)}" id="238" name="Google Shape;238;p3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7507" y="4610250"/>
            <a:ext cx="1937096" cy="3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311700" y="943304"/>
            <a:ext cx="8520600" cy="3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For two discrete random variables on the same probability space, we can talk about their </a:t>
            </a:r>
            <a:r>
              <a:rPr b="1" lang="en-US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covariance</a:t>
            </a:r>
            <a:r>
              <a:rPr lang="en-US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44" name="Google Shape;244;p3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cap="flat" cmpd="sng" w="19050">
            <a:solidFill>
              <a:srgbClr val="3A9E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35"/>
          <p:cNvSpPr txBox="1"/>
          <p:nvPr>
            <p:ph type="title"/>
          </p:nvPr>
        </p:nvSpPr>
        <p:spPr>
          <a:xfrm>
            <a:off x="311700" y="216425"/>
            <a:ext cx="820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lang="en-US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Variables: Important Quantities</a:t>
            </a:r>
            <a:endParaRPr b="1" i="0" sz="2800" u="none" cap="none" strike="noStrike">
              <a:solidFill>
                <a:srgbClr val="3A9E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metis-mini.png" id="246" name="Google Shape;246;p35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{Cov} (X,Y) &#10;= \sum_{} P(X=x, Y=y) (x - E(X))(y - E(Y))" id="247" name="Google Shape;247;p3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920" y="1747750"/>
            <a:ext cx="7000180" cy="3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311700" y="943304"/>
            <a:ext cx="8520600" cy="3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Often when we’re working with probabilities, we’re interested in what happens asymptotically (in the limit). We have some laws about this. 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Law of Large Numbers:</a:t>
            </a:r>
            <a:endParaRPr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-U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Informal: The average value of a large number of independent samples of a random variable X gets arbitrarily close to its expected value E(X).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-U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Formal: Suppose that X</a:t>
            </a:r>
            <a:r>
              <a:rPr baseline="-25000" lang="en-U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-U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, ..., X</a:t>
            </a:r>
            <a:r>
              <a:rPr baseline="-25000" lang="en-U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-U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are independent random variables with the same probability densities as the random variable X, then: 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53" name="Google Shape;253;p36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cap="flat" cmpd="sng" w="19050">
            <a:solidFill>
              <a:srgbClr val="3A9E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36"/>
          <p:cNvSpPr txBox="1"/>
          <p:nvPr>
            <p:ph type="title"/>
          </p:nvPr>
        </p:nvSpPr>
        <p:spPr>
          <a:xfrm>
            <a:off x="311700" y="216425"/>
            <a:ext cx="820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lang="en-US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Law of Large Numbers</a:t>
            </a:r>
            <a:endParaRPr b="1" i="0" sz="2800" u="none" cap="none" strike="noStrike">
              <a:solidFill>
                <a:srgbClr val="3A9E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metis-mini.png" id="255" name="Google Shape;255;p36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lim_{n \rightarrow \infty} \frac{X_1 + X_2 + \cdots + X_n}{n} = E(X)" id="256" name="Google Shape;256;p3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0125" y="3704925"/>
            <a:ext cx="5404256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311700" y="943304"/>
            <a:ext cx="8520600" cy="3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Whereas the LLN was about samples from a distribution, the </a:t>
            </a:r>
            <a:r>
              <a:rPr b="1" lang="en-U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Central Limit Theorem</a:t>
            </a:r>
            <a:r>
              <a:rPr lang="en-U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is about the value of sample means from any distribution. 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-U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Informal: Suppose X is a random variable with mean zero and finite variance.  Then the sum of n trials of X divided by sqrt{n} approaches the normal distribution with mean zero and the same variance as X.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-U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Formal: Suppose X is a random variable with E(X) = 0 and variance less than infinity, and </a:t>
            </a:r>
            <a:r>
              <a:rPr lang="en-U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baseline="-25000" lang="en-U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-U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, ..., X</a:t>
            </a:r>
            <a:r>
              <a:rPr baseline="-25000" lang="en-U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-U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are independent random variables with the same probability distribution as X. Then the limit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 probability. 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62" name="Google Shape;262;p37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cap="flat" cmpd="sng" w="19050">
            <a:solidFill>
              <a:srgbClr val="3A9E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3" name="Google Shape;263;p37"/>
          <p:cNvSpPr txBox="1"/>
          <p:nvPr>
            <p:ph type="title"/>
          </p:nvPr>
        </p:nvSpPr>
        <p:spPr>
          <a:xfrm>
            <a:off x="311700" y="216425"/>
            <a:ext cx="820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lang="en-US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Central Limit Theorem</a:t>
            </a:r>
            <a:endParaRPr b="1" i="0" sz="2800" u="none" cap="none" strike="noStrike">
              <a:solidFill>
                <a:srgbClr val="3A9E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metis-mini.png" id="264" name="Google Shape;264;p37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lim_{n \rightarrow \infty} \frac{X_1 + X_2 + \cdots + X_n}{\sqrt{n}} &#10;= \mathcal{N}\left(0, \sigma^2\right)" id="265" name="Google Shape;265;p3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9525" y="3871300"/>
            <a:ext cx="4932038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idx="1" type="body"/>
          </p:nvPr>
        </p:nvSpPr>
        <p:spPr>
          <a:xfrm>
            <a:off x="311700" y="943290"/>
            <a:ext cx="8520600" cy="26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roxima Nova"/>
              <a:buNone/>
            </a:pPr>
            <a:r>
              <a:rPr b="1" i="0" lang="en-US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Probability Density Function (PDF): </a:t>
            </a:r>
            <a:r>
              <a:rPr lang="en-US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b="0" i="0" lang="en-US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or continuous random variables, a function whose value at any given sample can be interpreted as a relative likelihood that the value of the random value would equal that sample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roxima Nova"/>
              <a:buNone/>
            </a:pPr>
            <a:r>
              <a:t/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roxima Nova"/>
              <a:buNone/>
            </a:pPr>
            <a:r>
              <a:rPr b="1" i="0" lang="en-US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Probability Mass Function (PMF):</a:t>
            </a:r>
            <a:r>
              <a:rPr b="0" i="0" lang="en-US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b="0" i="0" lang="en-US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or discrete random variables, </a:t>
            </a:r>
            <a:r>
              <a:rPr lang="en-US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 function that</a:t>
            </a:r>
            <a:r>
              <a:rPr b="0" i="0" lang="en-US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gives the probability </a:t>
            </a:r>
            <a:r>
              <a:rPr lang="en-US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the the random variable X is</a:t>
            </a:r>
            <a:r>
              <a:rPr b="0" i="0" lang="en-US" sz="16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exactly equal to some value.</a:t>
            </a:r>
            <a:endParaRPr b="1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38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cap="flat" cmpd="sng" w="19050">
            <a:solidFill>
              <a:srgbClr val="3A9E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2" name="Google Shape;272;p38"/>
          <p:cNvSpPr txBox="1"/>
          <p:nvPr>
            <p:ph type="title"/>
          </p:nvPr>
        </p:nvSpPr>
        <p:spPr>
          <a:xfrm>
            <a:off x="311700" y="216425"/>
            <a:ext cx="820107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i="0" lang="en-US" sz="2800" u="none" cap="none" strike="noStrike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Probability Functions of </a:t>
            </a:r>
            <a:r>
              <a:rPr b="1" lang="en-US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Variables</a:t>
            </a:r>
            <a:endParaRPr b="1" i="0" sz="2800" u="none" cap="none" strike="noStrike">
              <a:solidFill>
                <a:srgbClr val="3A9E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metis-mini.png" id="273" name="Google Shape;273;p38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0102" y="3009597"/>
            <a:ext cx="3208670" cy="1804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9600" y="3009597"/>
            <a:ext cx="2652602" cy="2019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idx="1" type="body"/>
          </p:nvPr>
        </p:nvSpPr>
        <p:spPr>
          <a:xfrm>
            <a:off x="311700" y="943290"/>
            <a:ext cx="8520600" cy="26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roxima Nova"/>
              <a:buNone/>
            </a:pPr>
            <a:r>
              <a:rPr i="0" lang="en-US" u="none" cap="none" strike="noStrike">
                <a:solidFill>
                  <a:srgbClr val="434343"/>
                </a:solidFill>
              </a:rPr>
              <a:t>I am allergic to dogs. They make me sneeze. Sometimes dogs greet me. What is the probability that I sneeze?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roxima Nova"/>
              <a:buNone/>
            </a:pPr>
            <a:r>
              <a:rPr i="0" lang="en-US" u="none" cap="none" strike="noStrike">
                <a:solidFill>
                  <a:srgbClr val="434343"/>
                </a:solidFill>
              </a:rPr>
              <a:t>P(Dog greets me) = P(G) = 1/4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roxima Nova"/>
              <a:buNone/>
            </a:pPr>
            <a:r>
              <a:rPr i="0" lang="en-US" u="none" cap="none" strike="noStrike">
                <a:solidFill>
                  <a:srgbClr val="434343"/>
                </a:solidFill>
              </a:rPr>
              <a:t>P(Dog does not greet me) = P(NG) = 3/4</a:t>
            </a:r>
            <a:endParaRPr i="0" u="none" cap="none" strike="noStrike">
              <a:solidFill>
                <a:schemeClr val="lt1"/>
              </a:solidFill>
            </a:endParaRPr>
          </a:p>
        </p:txBody>
      </p:sp>
      <p:cxnSp>
        <p:nvCxnSpPr>
          <p:cNvPr id="281" name="Google Shape;281;p39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cap="flat" cmpd="sng" w="19050">
            <a:solidFill>
              <a:srgbClr val="3A9E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p39"/>
          <p:cNvSpPr txBox="1"/>
          <p:nvPr>
            <p:ph type="title"/>
          </p:nvPr>
        </p:nvSpPr>
        <p:spPr>
          <a:xfrm>
            <a:off x="311700" y="216425"/>
            <a:ext cx="820107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i="0" lang="en-US" sz="2800" u="none" cap="none" strike="noStrike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Dependen</a:t>
            </a:r>
            <a:r>
              <a:rPr b="1" lang="en-US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ce </a:t>
            </a:r>
            <a:r>
              <a:rPr b="1" i="0" lang="en-US" sz="2800" u="none" cap="none" strike="noStrike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and Conditional Probabilities</a:t>
            </a:r>
            <a:endParaRPr b="1" i="0" sz="2800" u="none" cap="none" strike="noStrike">
              <a:solidFill>
                <a:srgbClr val="3A9E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metis-mini.png" id="283" name="Google Shape;283;p39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oogle Shape;288;p40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cap="flat" cmpd="sng" w="19050">
            <a:solidFill>
              <a:srgbClr val="3A9E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9" name="Google Shape;289;p40"/>
          <p:cNvSpPr txBox="1"/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i="0" lang="en-US" sz="2800" u="none" cap="none" strike="noStrike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Visualize</a:t>
            </a:r>
            <a:endParaRPr b="1" i="0" sz="2800" u="none" cap="none" strike="noStrike">
              <a:solidFill>
                <a:srgbClr val="3A9E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metis-mini.png" id="290" name="Google Shape;290;p40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40"/>
          <p:cNvGrpSpPr/>
          <p:nvPr/>
        </p:nvGrpSpPr>
        <p:grpSpPr>
          <a:xfrm>
            <a:off x="4841158" y="1336754"/>
            <a:ext cx="3974601" cy="3525876"/>
            <a:chOff x="5731805" y="1336754"/>
            <a:chExt cx="3057385" cy="2712212"/>
          </a:xfrm>
        </p:grpSpPr>
        <p:sp>
          <p:nvSpPr>
            <p:cNvPr id="292" name="Google Shape;292;p40"/>
            <p:cNvSpPr/>
            <p:nvPr/>
          </p:nvSpPr>
          <p:spPr>
            <a:xfrm>
              <a:off x="5731805" y="1336754"/>
              <a:ext cx="3057385" cy="27122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0"/>
            <p:cNvSpPr/>
            <p:nvPr/>
          </p:nvSpPr>
          <p:spPr>
            <a:xfrm>
              <a:off x="7304175" y="2692860"/>
              <a:ext cx="1485015" cy="1356106"/>
            </a:xfrm>
            <a:prstGeom prst="rect">
              <a:avLst/>
            </a:prstGeom>
            <a:solidFill>
              <a:srgbClr val="F7FFB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DOG GREETS 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 = 1/4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0"/>
            <p:cNvSpPr/>
            <p:nvPr/>
          </p:nvSpPr>
          <p:spPr>
            <a:xfrm>
              <a:off x="7304175" y="2692860"/>
              <a:ext cx="1485015" cy="1356106"/>
            </a:xfrm>
            <a:prstGeom prst="rect">
              <a:avLst/>
            </a:prstGeom>
            <a:solidFill>
              <a:srgbClr val="3A9E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0"/>
            <p:cNvSpPr txBox="1"/>
            <p:nvPr/>
          </p:nvSpPr>
          <p:spPr>
            <a:xfrm>
              <a:off x="5795534" y="1412772"/>
              <a:ext cx="1034800" cy="26042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P(NG) = 3/4 </a:t>
              </a:r>
              <a:endParaRPr/>
            </a:p>
          </p:txBody>
        </p:sp>
        <p:sp>
          <p:nvSpPr>
            <p:cNvPr id="296" name="Google Shape;296;p40"/>
            <p:cNvSpPr txBox="1"/>
            <p:nvPr/>
          </p:nvSpPr>
          <p:spPr>
            <a:xfrm>
              <a:off x="7801846" y="3679537"/>
              <a:ext cx="921357" cy="26042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P(G) = 1/4 </a:t>
              </a:r>
              <a:endParaRPr/>
            </a:p>
          </p:txBody>
        </p:sp>
      </p:grpSp>
      <p:sp>
        <p:nvSpPr>
          <p:cNvPr id="297" name="Google Shape;297;p40"/>
          <p:cNvSpPr txBox="1"/>
          <p:nvPr/>
        </p:nvSpPr>
        <p:spPr>
          <a:xfrm>
            <a:off x="1403498" y="1297910"/>
            <a:ext cx="1287532" cy="584775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P(G) = 1/4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P(NG) = 3/4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/>
          <p:nvPr>
            <p:ph idx="1" type="body"/>
          </p:nvPr>
        </p:nvSpPr>
        <p:spPr>
          <a:xfrm>
            <a:off x="311700" y="1109675"/>
            <a:ext cx="85206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/>
              <a:buNone/>
            </a:pPr>
            <a:r>
              <a:rPr b="0" i="0" lang="en-US" sz="20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Sometimes we know the </a:t>
            </a:r>
            <a:r>
              <a:rPr b="1" i="0" lang="en-US" sz="20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conditional probabilities </a:t>
            </a:r>
            <a:r>
              <a:rPr b="0" i="0" lang="en-US" sz="20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that depend on whether dogs say hello: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●"/>
            </a:pPr>
            <a:r>
              <a:rPr b="0" i="0" lang="en-US" sz="20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P(Sneeze | Dog greets me) = P(S|G) = 9/10 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●"/>
            </a:pPr>
            <a:r>
              <a:rPr b="0" i="0" lang="en-US" sz="20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P(No Sneeze | Dog greets me) = P(NS|G) = 1/10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●"/>
            </a:pPr>
            <a:r>
              <a:rPr b="0" i="0" lang="en-US" sz="20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P(Sneeze | Dog doesn’t greet me) = P(S|NG) = 2/10 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2000"/>
              <a:buFont typeface="Proxima Nova"/>
              <a:buChar char="●"/>
            </a:pPr>
            <a:r>
              <a:rPr b="0" i="0" lang="en-US" sz="20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P(No Sneeze | Dog doesn’t greet me) = P(NS|NG) = 8/10</a:t>
            </a:r>
            <a:endParaRPr/>
          </a:p>
        </p:txBody>
      </p:sp>
      <p:cxnSp>
        <p:nvCxnSpPr>
          <p:cNvPr id="303" name="Google Shape;303;p41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cap="flat" cmpd="sng" w="19050">
            <a:solidFill>
              <a:srgbClr val="3A9E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" name="Google Shape;304;p41"/>
          <p:cNvSpPr txBox="1"/>
          <p:nvPr>
            <p:ph type="title"/>
          </p:nvPr>
        </p:nvSpPr>
        <p:spPr>
          <a:xfrm>
            <a:off x="311700" y="216425"/>
            <a:ext cx="820107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i="0" lang="en-US" sz="2800" u="none" cap="none" strike="noStrike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Dependen</a:t>
            </a:r>
            <a:r>
              <a:rPr b="1" lang="en-US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ce</a:t>
            </a:r>
            <a:r>
              <a:rPr b="1" i="0" lang="en-US" sz="2800" u="none" cap="none" strike="noStrike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 and Conditional Probabilities</a:t>
            </a:r>
            <a:endParaRPr b="1" i="0" sz="2800" u="none" cap="none" strike="noStrike">
              <a:solidFill>
                <a:srgbClr val="3A9E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metis-mini.png" id="305" name="Google Shape;305;p41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A9ED9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60450" y="450150"/>
            <a:ext cx="8594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 Semibold"/>
                <a:ea typeface="Proxima Nova Semibold"/>
                <a:cs typeface="Proxima Nova Semibold"/>
                <a:sym typeface="Proxima Nova Semibold"/>
              </a:rPr>
              <a:t>Put another way: probability is the study of theoretical possibilities and their likelihood of occuring. 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Google Shape;310;p42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cap="flat" cmpd="sng" w="19050">
            <a:solidFill>
              <a:srgbClr val="3A9E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1" name="Google Shape;311;p42"/>
          <p:cNvSpPr txBox="1"/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i="0" lang="en-US" sz="2800" u="none" cap="none" strike="noStrike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Visualize</a:t>
            </a:r>
            <a:endParaRPr b="1" i="0" sz="2800" u="none" cap="none" strike="noStrike">
              <a:solidFill>
                <a:srgbClr val="3A9E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metis-mini.png" id="312" name="Google Shape;312;p42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3" name="Google Shape;313;p42"/>
          <p:cNvGrpSpPr/>
          <p:nvPr/>
        </p:nvGrpSpPr>
        <p:grpSpPr>
          <a:xfrm>
            <a:off x="4834020" y="1083687"/>
            <a:ext cx="4031862" cy="3495228"/>
            <a:chOff x="5731805" y="1336754"/>
            <a:chExt cx="3128627" cy="2712212"/>
          </a:xfrm>
        </p:grpSpPr>
        <p:sp>
          <p:nvSpPr>
            <p:cNvPr id="314" name="Google Shape;314;p42"/>
            <p:cNvSpPr/>
            <p:nvPr/>
          </p:nvSpPr>
          <p:spPr>
            <a:xfrm>
              <a:off x="5731805" y="1336754"/>
              <a:ext cx="3057385" cy="27122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2"/>
            <p:cNvSpPr/>
            <p:nvPr/>
          </p:nvSpPr>
          <p:spPr>
            <a:xfrm>
              <a:off x="7304175" y="2692860"/>
              <a:ext cx="1485015" cy="1356106"/>
            </a:xfrm>
            <a:prstGeom prst="rect">
              <a:avLst/>
            </a:prstGeom>
            <a:solidFill>
              <a:srgbClr val="F7FFB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DOG GREETS ME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 = 1/4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2"/>
            <p:cNvSpPr/>
            <p:nvPr/>
          </p:nvSpPr>
          <p:spPr>
            <a:xfrm>
              <a:off x="7304175" y="2692860"/>
              <a:ext cx="1485015" cy="1356106"/>
            </a:xfrm>
            <a:prstGeom prst="rect">
              <a:avLst/>
            </a:prstGeom>
            <a:solidFill>
              <a:srgbClr val="3A9E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2"/>
            <p:cNvSpPr/>
            <p:nvPr/>
          </p:nvSpPr>
          <p:spPr>
            <a:xfrm>
              <a:off x="7304174" y="2692860"/>
              <a:ext cx="480446" cy="426205"/>
            </a:xfrm>
            <a:prstGeom prst="rect">
              <a:avLst/>
            </a:prstGeom>
            <a:solidFill>
              <a:srgbClr val="3A9E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2"/>
            <p:cNvSpPr/>
            <p:nvPr/>
          </p:nvSpPr>
          <p:spPr>
            <a:xfrm>
              <a:off x="7698076" y="1724213"/>
              <a:ext cx="1091924" cy="9686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2"/>
            <p:cNvSpPr txBox="1"/>
            <p:nvPr/>
          </p:nvSpPr>
          <p:spPr>
            <a:xfrm>
              <a:off x="5795534" y="1412772"/>
              <a:ext cx="926922" cy="238821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P(NG) = 3/4 </a:t>
              </a:r>
              <a:endParaRPr/>
            </a:p>
          </p:txBody>
        </p:sp>
        <p:sp>
          <p:nvSpPr>
            <p:cNvPr id="320" name="Google Shape;320;p42"/>
            <p:cNvSpPr txBox="1"/>
            <p:nvPr/>
          </p:nvSpPr>
          <p:spPr>
            <a:xfrm>
              <a:off x="7801846" y="3679537"/>
              <a:ext cx="843471" cy="238821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P(G) = 1/4 </a:t>
              </a:r>
              <a:endParaRPr/>
            </a:p>
          </p:txBody>
        </p:sp>
        <p:sp>
          <p:nvSpPr>
            <p:cNvPr id="321" name="Google Shape;321;p42"/>
            <p:cNvSpPr txBox="1"/>
            <p:nvPr/>
          </p:nvSpPr>
          <p:spPr>
            <a:xfrm>
              <a:off x="6024546" y="1724216"/>
              <a:ext cx="1277100" cy="23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P(NS|NG) = 8/10 </a:t>
              </a:r>
              <a:endParaRPr/>
            </a:p>
          </p:txBody>
        </p:sp>
        <p:sp>
          <p:nvSpPr>
            <p:cNvPr id="322" name="Google Shape;322;p42"/>
            <p:cNvSpPr txBox="1"/>
            <p:nvPr/>
          </p:nvSpPr>
          <p:spPr>
            <a:xfrm>
              <a:off x="6563563" y="2798494"/>
              <a:ext cx="1161707" cy="2388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P(NS|G) = 1/10</a:t>
              </a:r>
              <a:endParaRPr/>
            </a:p>
          </p:txBody>
        </p:sp>
        <p:sp>
          <p:nvSpPr>
            <p:cNvPr id="323" name="Google Shape;323;p42"/>
            <p:cNvSpPr txBox="1"/>
            <p:nvPr/>
          </p:nvSpPr>
          <p:spPr>
            <a:xfrm>
              <a:off x="7448255" y="3291513"/>
              <a:ext cx="1069478" cy="2388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P(S|G) = 9/10 </a:t>
              </a:r>
              <a:endParaRPr/>
            </a:p>
          </p:txBody>
        </p:sp>
        <p:cxnSp>
          <p:nvCxnSpPr>
            <p:cNvPr id="324" name="Google Shape;324;p42"/>
            <p:cNvCxnSpPr/>
            <p:nvPr/>
          </p:nvCxnSpPr>
          <p:spPr>
            <a:xfrm rot="10800000">
              <a:off x="7698076" y="1744823"/>
              <a:ext cx="1091114" cy="0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5" name="Google Shape;325;p42"/>
            <p:cNvCxnSpPr/>
            <p:nvPr/>
          </p:nvCxnSpPr>
          <p:spPr>
            <a:xfrm rot="10800000">
              <a:off x="7689988" y="2677404"/>
              <a:ext cx="1091114" cy="0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6" name="Google Shape;326;p42"/>
            <p:cNvCxnSpPr/>
            <p:nvPr/>
          </p:nvCxnSpPr>
          <p:spPr>
            <a:xfrm rot="10800000">
              <a:off x="7697268" y="1724212"/>
              <a:ext cx="0" cy="968649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7" name="Google Shape;327;p42"/>
            <p:cNvCxnSpPr/>
            <p:nvPr/>
          </p:nvCxnSpPr>
          <p:spPr>
            <a:xfrm rot="10800000">
              <a:off x="7301750" y="3109018"/>
              <a:ext cx="482870" cy="5024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8" name="Google Shape;328;p42"/>
            <p:cNvCxnSpPr/>
            <p:nvPr/>
          </p:nvCxnSpPr>
          <p:spPr>
            <a:xfrm>
              <a:off x="7774392" y="2692860"/>
              <a:ext cx="0" cy="426205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9" name="Google Shape;329;p42"/>
            <p:cNvCxnSpPr/>
            <p:nvPr/>
          </p:nvCxnSpPr>
          <p:spPr>
            <a:xfrm flipH="1">
              <a:off x="7311977" y="3123370"/>
              <a:ext cx="5660" cy="92559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0" name="Google Shape;330;p42"/>
            <p:cNvCxnSpPr/>
            <p:nvPr/>
          </p:nvCxnSpPr>
          <p:spPr>
            <a:xfrm rot="10800000">
              <a:off x="8781102" y="1744824"/>
              <a:ext cx="7280" cy="2304142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1" name="Google Shape;331;p42"/>
            <p:cNvCxnSpPr/>
            <p:nvPr/>
          </p:nvCxnSpPr>
          <p:spPr>
            <a:xfrm rot="10800000">
              <a:off x="7309694" y="4022984"/>
              <a:ext cx="1478688" cy="1052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2" name="Google Shape;332;p42"/>
            <p:cNvSpPr txBox="1"/>
            <p:nvPr/>
          </p:nvSpPr>
          <p:spPr>
            <a:xfrm>
              <a:off x="7771121" y="2099373"/>
              <a:ext cx="1089311" cy="2388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P(S|NG) = 2/10</a:t>
              </a:r>
              <a:endParaRPr/>
            </a:p>
          </p:txBody>
        </p:sp>
      </p:grpSp>
      <p:sp>
        <p:nvSpPr>
          <p:cNvPr id="333" name="Google Shape;333;p42"/>
          <p:cNvSpPr txBox="1"/>
          <p:nvPr/>
        </p:nvSpPr>
        <p:spPr>
          <a:xfrm>
            <a:off x="349423" y="1221710"/>
            <a:ext cx="1144800" cy="5232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P(G) = 1/4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P(NG) = 3/4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2"/>
          <p:cNvSpPr txBox="1"/>
          <p:nvPr/>
        </p:nvSpPr>
        <p:spPr>
          <a:xfrm>
            <a:off x="349423" y="2213820"/>
            <a:ext cx="1540800" cy="9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P(S|G) = 9/10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P(NS|G) = 1/10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P(S|NG) = 2/10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P(NS|NG) = 8/10</a:t>
            </a:r>
            <a:endParaRPr/>
          </a:p>
        </p:txBody>
      </p:sp>
      <p:sp>
        <p:nvSpPr>
          <p:cNvPr id="335" name="Google Shape;335;p42"/>
          <p:cNvSpPr txBox="1"/>
          <p:nvPr/>
        </p:nvSpPr>
        <p:spPr>
          <a:xfrm>
            <a:off x="349423" y="3636731"/>
            <a:ext cx="2994300" cy="620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908" l="-203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0" name="Google Shape;340;p43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cap="flat" cmpd="sng" w="19050">
            <a:solidFill>
              <a:srgbClr val="3A9E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1" name="Google Shape;341;p43"/>
          <p:cNvSpPr txBox="1"/>
          <p:nvPr>
            <p:ph type="title"/>
          </p:nvPr>
        </p:nvSpPr>
        <p:spPr>
          <a:xfrm>
            <a:off x="311700" y="216425"/>
            <a:ext cx="820107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i="0" lang="en-US" sz="2800" u="none" cap="none" strike="noStrike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Commonly Used Distributions</a:t>
            </a:r>
            <a:endParaRPr b="1" i="0" sz="2800" u="none" cap="none" strike="noStrike">
              <a:solidFill>
                <a:srgbClr val="3A9E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metis-mini.png" id="342" name="Google Shape;342;p43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498" y="938700"/>
            <a:ext cx="2657367" cy="189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5805" y="1144101"/>
            <a:ext cx="2881613" cy="184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20615" y="1229526"/>
            <a:ext cx="1744923" cy="1744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63534" y="3121473"/>
            <a:ext cx="2381331" cy="1905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73841" y="3106256"/>
            <a:ext cx="2553551" cy="2042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3"/>
          <p:cNvSpPr txBox="1"/>
          <p:nvPr/>
        </p:nvSpPr>
        <p:spPr>
          <a:xfrm>
            <a:off x="1477926" y="920483"/>
            <a:ext cx="8114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3"/>
          <p:cNvSpPr txBox="1"/>
          <p:nvPr/>
        </p:nvSpPr>
        <p:spPr>
          <a:xfrm>
            <a:off x="4341618" y="904631"/>
            <a:ext cx="15680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Gaussian/Normal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3"/>
          <p:cNvSpPr txBox="1"/>
          <p:nvPr/>
        </p:nvSpPr>
        <p:spPr>
          <a:xfrm>
            <a:off x="7358110" y="917299"/>
            <a:ext cx="12186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- Normal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3"/>
          <p:cNvSpPr txBox="1"/>
          <p:nvPr/>
        </p:nvSpPr>
        <p:spPr>
          <a:xfrm>
            <a:off x="2710034" y="2941939"/>
            <a:ext cx="11208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Exponential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3"/>
          <p:cNvSpPr txBox="1"/>
          <p:nvPr/>
        </p:nvSpPr>
        <p:spPr>
          <a:xfrm>
            <a:off x="6360205" y="2988333"/>
            <a:ext cx="8226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Poisson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16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cap="flat" cmpd="sng" w="19050">
            <a:solidFill>
              <a:srgbClr val="3A9E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lang="en-US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Sample Spaces and Events</a:t>
            </a:r>
            <a:endParaRPr b="1" i="0" sz="2800" u="none" cap="none" strike="noStrike">
              <a:solidFill>
                <a:srgbClr val="3A9E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metis-mini.png" id="74" name="Google Shape;74;p16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252325" y="1135250"/>
            <a:ext cx="85377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Proxima Nova"/>
                <a:ea typeface="Proxima Nova"/>
                <a:cs typeface="Proxima Nova"/>
                <a:sym typeface="Proxima Nova"/>
              </a:rPr>
              <a:t>Sample space (</a:t>
            </a:r>
            <a:r>
              <a:rPr b="1" i="1" lang="en-US" sz="1800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="1" lang="en-US" sz="1800">
                <a:latin typeface="Proxima Nova"/>
                <a:ea typeface="Proxima Nova"/>
                <a:cs typeface="Proxima Nova"/>
                <a:sym typeface="Proxima Nova"/>
              </a:rPr>
              <a:t>): </a:t>
            </a: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the set of all possible outcomes of our model or experiment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Proxima Nova"/>
                <a:ea typeface="Proxima Nova"/>
                <a:cs typeface="Proxima Nova"/>
                <a:sym typeface="Proxima Nova"/>
              </a:rPr>
              <a:t>Elements: </a:t>
            </a: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the points in the sample space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-US" sz="1800">
                <a:latin typeface="Proxima Nova"/>
                <a:ea typeface="Proxima Nova"/>
                <a:cs typeface="Proxima Nova"/>
                <a:sym typeface="Proxima Nova"/>
              </a:rPr>
              <a:t>Event: </a:t>
            </a: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a subset of the sample space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7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cap="flat" cmpd="sng" w="19050">
            <a:solidFill>
              <a:srgbClr val="3A9E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lang="en-US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Sample Spaces and Events</a:t>
            </a:r>
            <a:endParaRPr b="1" i="0" sz="2800" u="none" cap="none" strike="noStrike">
              <a:solidFill>
                <a:srgbClr val="3A9E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metis-mini.png" id="82" name="Google Shape;82;p17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252325" y="1135250"/>
            <a:ext cx="85377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b="1" lang="en-US" sz="1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Sample space (</a:t>
            </a:r>
            <a:r>
              <a:rPr b="1" i="1" lang="en-US" sz="1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="1" lang="en-US" sz="1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): </a:t>
            </a:r>
            <a:r>
              <a:rPr lang="en-US" sz="1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the set of all possible outcomes of our model or experiment </a:t>
            </a:r>
            <a:endParaRPr sz="18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b="1" lang="en-US" sz="1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Elements: </a:t>
            </a:r>
            <a:r>
              <a:rPr lang="en-US" sz="1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the points in the sample space</a:t>
            </a:r>
            <a:endParaRPr sz="18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800"/>
              <a:buChar char="●"/>
            </a:pPr>
            <a:r>
              <a:rPr b="1" lang="en-US" sz="1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Event: </a:t>
            </a:r>
            <a:r>
              <a:rPr lang="en-US" sz="1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a subset of the sample space</a:t>
            </a:r>
            <a:endParaRPr sz="18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513025" y="2763575"/>
            <a:ext cx="8016300" cy="1756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Proxima Nova"/>
                <a:ea typeface="Proxima Nova"/>
                <a:cs typeface="Proxima Nova"/>
                <a:sym typeface="Proxima Nova"/>
              </a:rPr>
              <a:t>Example: toss a coin twice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Proxima Nova"/>
                <a:ea typeface="Proxima Nova"/>
                <a:cs typeface="Proxima Nova"/>
                <a:sym typeface="Proxima Nova"/>
              </a:rPr>
              <a:t>Sample space: </a:t>
            </a: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{HH, TT, HT, TH}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Proxima Nova"/>
                <a:ea typeface="Proxima Nova"/>
                <a:cs typeface="Proxima Nova"/>
                <a:sym typeface="Proxima Nova"/>
              </a:rPr>
              <a:t>Elements: </a:t>
            </a: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{H, T}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Proxima Nova"/>
                <a:ea typeface="Proxima Nova"/>
                <a:cs typeface="Proxima Nova"/>
                <a:sym typeface="Proxima Nova"/>
              </a:rPr>
              <a:t>Event that both tosses are the same:</a:t>
            </a: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 {HH, TT}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8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cap="flat" cmpd="sng" w="19050">
            <a:solidFill>
              <a:srgbClr val="3A9E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lang="en-US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Sample Spaces and Events</a:t>
            </a:r>
            <a:endParaRPr b="1" i="0" sz="2800" u="none" cap="none" strike="noStrike">
              <a:solidFill>
                <a:srgbClr val="3A9E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metis-mini.png" id="91" name="Google Shape;91;p18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227900" y="982850"/>
            <a:ext cx="8562000" cy="1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Complement (A</a:t>
            </a:r>
            <a:r>
              <a:rPr b="1" baseline="30000" lang="en-US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b="1" lang="en-US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): </a:t>
            </a:r>
            <a:r>
              <a:rPr lang="en-US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Everything not in set A; for any event A, P(A</a:t>
            </a:r>
            <a:r>
              <a:rPr baseline="30000" lang="en-US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-US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) = 1 – P(A)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-US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Union (A ⋃ B): </a:t>
            </a:r>
            <a:r>
              <a:rPr lang="en-US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add up all events in A and B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-US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Intersection (A ∩ B): </a:t>
            </a:r>
            <a:r>
              <a:rPr lang="en-US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all events that fall in both A and B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9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cap="flat" cmpd="sng" w="19050">
            <a:solidFill>
              <a:srgbClr val="3A9E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lang="en-US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Sample Spaces and Events</a:t>
            </a:r>
            <a:endParaRPr b="1" i="0" sz="2800" u="none" cap="none" strike="noStrike">
              <a:solidFill>
                <a:srgbClr val="3A9E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metis-mini.png" id="99" name="Google Shape;99;p19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227900" y="982850"/>
            <a:ext cx="8562000" cy="1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b="1" lang="en-US" sz="1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Complement (A</a:t>
            </a:r>
            <a:r>
              <a:rPr b="1" baseline="30000" lang="en-US" sz="1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b="1" lang="en-US" sz="1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): </a:t>
            </a:r>
            <a:r>
              <a:rPr lang="en-US" sz="1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Everything not in set A; for any event A, P(A</a:t>
            </a:r>
            <a:r>
              <a:rPr baseline="30000" lang="en-US" sz="1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-US" sz="1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) = 1 – P(A)</a:t>
            </a:r>
            <a:endParaRPr sz="18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b="1" lang="en-US" sz="1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Union (A ⋃ B): </a:t>
            </a:r>
            <a:r>
              <a:rPr lang="en-US" sz="1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add up all events in A and B</a:t>
            </a:r>
            <a:endParaRPr sz="18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b="1" lang="en-US" sz="1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Intersection (A ∩ B): </a:t>
            </a:r>
            <a:r>
              <a:rPr lang="en-US" sz="1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all events that fall in both A and B</a:t>
            </a:r>
            <a:endParaRPr sz="18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311700" y="2314600"/>
            <a:ext cx="8436000" cy="2653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Proxima Nova"/>
                <a:ea typeface="Proxima Nova"/>
                <a:cs typeface="Proxima Nova"/>
                <a:sym typeface="Proxima Nova"/>
              </a:rPr>
              <a:t>Disjoint events</a:t>
            </a: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: the sets don’t share any common events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P(A or B) = P(A) + P(B)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Proxima Nova"/>
                <a:ea typeface="Proxima Nova"/>
                <a:cs typeface="Proxima Nova"/>
                <a:sym typeface="Proxima Nova"/>
              </a:rPr>
              <a:t>Joint events</a:t>
            </a: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: P(A </a:t>
            </a:r>
            <a:r>
              <a:rPr b="1" lang="en-US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⋃ </a:t>
            </a: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B) = P(A) + P(B) - P(A </a:t>
            </a:r>
            <a:r>
              <a:rPr b="1" lang="en-US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∩ </a:t>
            </a: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B)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02" name="Google Shape;102;p19"/>
          <p:cNvGrpSpPr/>
          <p:nvPr/>
        </p:nvGrpSpPr>
        <p:grpSpPr>
          <a:xfrm>
            <a:off x="3466725" y="3096016"/>
            <a:ext cx="1578945" cy="654023"/>
            <a:chOff x="2815925" y="4000000"/>
            <a:chExt cx="1807400" cy="784200"/>
          </a:xfrm>
        </p:grpSpPr>
        <p:sp>
          <p:nvSpPr>
            <p:cNvPr id="103" name="Google Shape;103;p19"/>
            <p:cNvSpPr/>
            <p:nvPr/>
          </p:nvSpPr>
          <p:spPr>
            <a:xfrm>
              <a:off x="2815925" y="4000000"/>
              <a:ext cx="784200" cy="784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A</a:t>
              </a:r>
              <a:endParaRPr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3839125" y="4000000"/>
              <a:ext cx="784200" cy="784200"/>
            </a:xfrm>
            <a:prstGeom prst="ellipse">
              <a:avLst/>
            </a:prstGeom>
            <a:solidFill>
              <a:srgbClr val="F58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B</a:t>
              </a:r>
              <a:endParaRPr/>
            </a:p>
          </p:txBody>
        </p:sp>
      </p:grpSp>
      <p:sp>
        <p:nvSpPr>
          <p:cNvPr id="105" name="Google Shape;105;p19"/>
          <p:cNvSpPr/>
          <p:nvPr/>
        </p:nvSpPr>
        <p:spPr>
          <a:xfrm>
            <a:off x="3619125" y="4273866"/>
            <a:ext cx="685200" cy="6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4208192" y="4273866"/>
            <a:ext cx="685200" cy="654000"/>
          </a:xfrm>
          <a:prstGeom prst="ellipse">
            <a:avLst/>
          </a:prstGeom>
          <a:solidFill>
            <a:srgbClr val="F589FF">
              <a:alpha val="47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09691"/>
            <a:ext cx="8520600" cy="3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Proxima Nova"/>
              <a:buNone/>
            </a:pP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Every </a:t>
            </a:r>
            <a:r>
              <a:rPr b="1"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event</a:t>
            </a: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A gets a </a:t>
            </a:r>
            <a:r>
              <a:rPr b="1"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probability P(A)</a:t>
            </a: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, which is a real number. Probabilities have some rules: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P(A) ≥ 0 </a:t>
            </a:r>
            <a:r>
              <a:rPr i="1"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for every A</a:t>
            </a:r>
            <a:endParaRPr i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P(Set) = 1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If A</a:t>
            </a:r>
            <a:r>
              <a:rPr baseline="-25000"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, A</a:t>
            </a:r>
            <a:r>
              <a:rPr baseline="-25000"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,…,A</a:t>
            </a:r>
            <a:r>
              <a:rPr baseline="-25000"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are disjoint, then P(⋃ A</a:t>
            </a:r>
            <a:r>
              <a:rPr baseline="-25000"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aseline="-25000"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,...,A</a:t>
            </a:r>
            <a:r>
              <a:rPr baseline="-25000"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) = ∑ P(A</a:t>
            </a:r>
            <a:r>
              <a:rPr baseline="-25000"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-US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2" name="Google Shape;112;p20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cap="flat" cmpd="sng" w="19050">
            <a:solidFill>
              <a:srgbClr val="3A9E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216425"/>
            <a:ext cx="820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lang="en-US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Probability</a:t>
            </a:r>
            <a:endParaRPr b="1" i="0" sz="2800" u="none" cap="none" strike="noStrike">
              <a:solidFill>
                <a:srgbClr val="3A9E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metis-mini.png" id="114" name="Google Shape;114;p20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09691"/>
            <a:ext cx="8520600" cy="3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b="1" lang="en-U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Frequencies: </a:t>
            </a:r>
            <a:r>
              <a:rPr lang="en-U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if we repeat enough trials, P(A) is the proportion of times we’ll see A being true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-US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E.g. If we say a fair coin has P(tossing heads) = .5, then tossing a coin lots (and lots and lots!) of times will get us 50% heads in the long term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b="1" lang="en-U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Degrees of belief (Bayesian inference): </a:t>
            </a:r>
            <a:r>
              <a:rPr lang="en-U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P(A) is our degree of belief that A is true (no repeated experiments necessary)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-US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E.g. if we have a fair coin, we believe P(tossing heads) = .5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The difference starts to matter once we get to </a:t>
            </a:r>
            <a:r>
              <a:rPr b="1" lang="en-U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inference</a:t>
            </a:r>
            <a:r>
              <a:rPr lang="en-US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in a few days.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0" name="Google Shape;120;p21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cap="flat" cmpd="sng" w="19050">
            <a:solidFill>
              <a:srgbClr val="3A9E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216425"/>
            <a:ext cx="820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lang="en-US">
                <a:solidFill>
                  <a:srgbClr val="3A9ED9"/>
                </a:solidFill>
                <a:latin typeface="Proxima Nova"/>
                <a:ea typeface="Proxima Nova"/>
                <a:cs typeface="Proxima Nova"/>
                <a:sym typeface="Proxima Nova"/>
              </a:rPr>
              <a:t>Two Ways of Interpreting Probabilities</a:t>
            </a:r>
            <a:endParaRPr b="1" i="0" sz="2800" u="none" cap="none" strike="noStrike">
              <a:solidFill>
                <a:srgbClr val="3A9ED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metis-mini.png" id="122" name="Google Shape;122;p21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