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ia CHAUZY" initials="AC" lastIdx="17" clrIdx="0">
    <p:extLst>
      <p:ext uri="{19B8F6BF-5375-455C-9EA6-DF929625EA0E}">
        <p15:presenceInfo xmlns:p15="http://schemas.microsoft.com/office/powerpoint/2012/main" userId="Alexia CHAUZY" providerId="None"/>
      </p:ext>
    </p:extLst>
  </p:cmAuthor>
  <p:cmAuthor id="2" name="Michael BURTIN" initials="" lastIdx="1" clrIdx="1">
    <p:extLst>
      <p:ext uri="{19B8F6BF-5375-455C-9EA6-DF929625EA0E}">
        <p15:presenceInfo xmlns:p15="http://schemas.microsoft.com/office/powerpoint/2012/main" userId="S::michael.burtin@univ-poitiers.fr::1475b469-42c4-43c5-927c-133e900f3cf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DD0"/>
    <a:srgbClr val="7893C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2" autoAdjust="0"/>
    <p:restoredTop sz="84795" autoAdjust="0"/>
  </p:normalViewPr>
  <p:slideViewPr>
    <p:cSldViewPr snapToGrid="0">
      <p:cViewPr varScale="1">
        <p:scale>
          <a:sx n="102" d="100"/>
          <a:sy n="102" d="100"/>
        </p:scale>
        <p:origin x="14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0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7DA7D65-D244-46BA-BCEA-0D39821846A4}" type="datetime1">
              <a:rPr lang="fr-FR" smtClean="0"/>
              <a:t>18/06/2025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4FE73-6EE6-4DEA-8C8E-402F02A61240}" type="datetime1">
              <a:rPr lang="fr-FR" smtClean="0"/>
              <a:pPr/>
              <a:t>18/06/2025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0193B-564F-4854-8A52-728F3FB19C8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45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AB010-9FD6-3F90-778D-5E44CE7F8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D9A1E7-40EE-AC94-841D-1053FBB45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A0B0766-6106-B035-078A-479F60001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92F919-5AD6-0A31-EBFD-38FA3EBD81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0193B-564F-4854-8A52-728F3FB19C8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896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05332-178B-E508-1B7A-87A1E6E6C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A553852-FFCB-E84C-A842-C21AF84CDA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3961BA-72C0-0E45-A0D3-C2FE6917E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6470A8-BF07-2BCF-7ED8-79DFF59945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30193B-564F-4854-8A52-728F3FB19C8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40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3720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none" spc="-3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2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999" y="432000"/>
            <a:ext cx="11431851" cy="437124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432051" cy="365124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512000"/>
            <a:ext cx="11432051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9B909B-0533-4072-B6D3-32D0ED617C36}"/>
              </a:ext>
            </a:extLst>
          </p:cNvPr>
          <p:cNvSpPr/>
          <p:nvPr userDrawn="1"/>
        </p:nvSpPr>
        <p:spPr>
          <a:xfrm>
            <a:off x="0" y="-6091"/>
            <a:ext cx="2448000" cy="360000"/>
          </a:xfrm>
          <a:prstGeom prst="rect">
            <a:avLst/>
          </a:prstGeom>
          <a:solidFill>
            <a:srgbClr val="789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noProof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287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999" y="432000"/>
            <a:ext cx="11431851" cy="437124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432051" cy="365124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512000"/>
            <a:ext cx="11432051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9B909B-0533-4072-B6D3-32D0ED617C36}"/>
              </a:ext>
            </a:extLst>
          </p:cNvPr>
          <p:cNvSpPr/>
          <p:nvPr userDrawn="1"/>
        </p:nvSpPr>
        <p:spPr>
          <a:xfrm>
            <a:off x="0" y="-6091"/>
            <a:ext cx="2448000" cy="360000"/>
          </a:xfrm>
          <a:prstGeom prst="rect">
            <a:avLst/>
          </a:prstGeom>
          <a:solidFill>
            <a:srgbClr val="789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 dirty="0"/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1E184B-C518-4E37-BF31-04FBEC5DED6A}"/>
              </a:ext>
            </a:extLst>
          </p:cNvPr>
          <p:cNvSpPr/>
          <p:nvPr userDrawn="1"/>
        </p:nvSpPr>
        <p:spPr>
          <a:xfrm>
            <a:off x="2400000" y="-6363"/>
            <a:ext cx="2448000" cy="360000"/>
          </a:xfrm>
          <a:prstGeom prst="rect">
            <a:avLst/>
          </a:prstGeom>
          <a:solidFill>
            <a:srgbClr val="789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noProof="0" dirty="0" err="1"/>
              <a:t>M&amp;Ms</a:t>
            </a:r>
            <a:endParaRPr lang="fr-FR" b="1" noProof="0" dirty="0"/>
          </a:p>
        </p:txBody>
      </p:sp>
    </p:spTree>
    <p:extLst>
      <p:ext uri="{BB962C8B-B14F-4D97-AF65-F5344CB8AC3E}">
        <p14:creationId xmlns:p14="http://schemas.microsoft.com/office/powerpoint/2010/main" val="135788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999" y="432000"/>
            <a:ext cx="11431851" cy="437124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432051" cy="365124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 dirty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512000"/>
            <a:ext cx="11432051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9B909B-0533-4072-B6D3-32D0ED617C36}"/>
              </a:ext>
            </a:extLst>
          </p:cNvPr>
          <p:cNvSpPr/>
          <p:nvPr userDrawn="1"/>
        </p:nvSpPr>
        <p:spPr>
          <a:xfrm>
            <a:off x="0" y="-6091"/>
            <a:ext cx="2448000" cy="360000"/>
          </a:xfrm>
          <a:prstGeom prst="rect">
            <a:avLst/>
          </a:prstGeom>
          <a:solidFill>
            <a:srgbClr val="789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 dirty="0"/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1E184B-C518-4E37-BF31-04FBEC5DED6A}"/>
              </a:ext>
            </a:extLst>
          </p:cNvPr>
          <p:cNvSpPr/>
          <p:nvPr userDrawn="1"/>
        </p:nvSpPr>
        <p:spPr>
          <a:xfrm>
            <a:off x="2400000" y="-6363"/>
            <a:ext cx="2448000" cy="360000"/>
          </a:xfrm>
          <a:prstGeom prst="rect">
            <a:avLst/>
          </a:prstGeom>
          <a:solidFill>
            <a:srgbClr val="789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0" noProof="0" dirty="0" err="1"/>
              <a:t>M&amp;Ms</a:t>
            </a:r>
            <a:endParaRPr lang="fr-FR" b="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1C54D-155C-491A-88EE-99BEDF18FC73}"/>
              </a:ext>
            </a:extLst>
          </p:cNvPr>
          <p:cNvSpPr/>
          <p:nvPr userDrawn="1"/>
        </p:nvSpPr>
        <p:spPr>
          <a:xfrm>
            <a:off x="4848000" y="-6188"/>
            <a:ext cx="2448000" cy="360000"/>
          </a:xfrm>
          <a:prstGeom prst="rect">
            <a:avLst/>
          </a:prstGeom>
          <a:solidFill>
            <a:srgbClr val="789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noProof="0" dirty="0"/>
              <a:t>Résultats</a:t>
            </a:r>
          </a:p>
        </p:txBody>
      </p:sp>
    </p:spTree>
    <p:extLst>
      <p:ext uri="{BB962C8B-B14F-4D97-AF65-F5344CB8AC3E}">
        <p14:creationId xmlns:p14="http://schemas.microsoft.com/office/powerpoint/2010/main" val="374163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999" y="432000"/>
            <a:ext cx="11431851" cy="437124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432051" cy="365124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512000"/>
            <a:ext cx="11432051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9B909B-0533-4072-B6D3-32D0ED617C36}"/>
              </a:ext>
            </a:extLst>
          </p:cNvPr>
          <p:cNvSpPr/>
          <p:nvPr userDrawn="1"/>
        </p:nvSpPr>
        <p:spPr>
          <a:xfrm>
            <a:off x="0" y="-6091"/>
            <a:ext cx="2448000" cy="360000"/>
          </a:xfrm>
          <a:prstGeom prst="rect">
            <a:avLst/>
          </a:prstGeom>
          <a:solidFill>
            <a:srgbClr val="789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 dirty="0"/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1E184B-C518-4E37-BF31-04FBEC5DED6A}"/>
              </a:ext>
            </a:extLst>
          </p:cNvPr>
          <p:cNvSpPr/>
          <p:nvPr userDrawn="1"/>
        </p:nvSpPr>
        <p:spPr>
          <a:xfrm>
            <a:off x="2400000" y="-6363"/>
            <a:ext cx="2448000" cy="360000"/>
          </a:xfrm>
          <a:prstGeom prst="rect">
            <a:avLst/>
          </a:prstGeom>
          <a:solidFill>
            <a:srgbClr val="789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0" noProof="0" dirty="0" err="1"/>
              <a:t>M&amp;Ms</a:t>
            </a:r>
            <a:endParaRPr lang="fr-FR" b="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1C54D-155C-491A-88EE-99BEDF18FC73}"/>
              </a:ext>
            </a:extLst>
          </p:cNvPr>
          <p:cNvSpPr/>
          <p:nvPr userDrawn="1"/>
        </p:nvSpPr>
        <p:spPr>
          <a:xfrm>
            <a:off x="4848000" y="-6188"/>
            <a:ext cx="2448000" cy="360000"/>
          </a:xfrm>
          <a:prstGeom prst="rect">
            <a:avLst/>
          </a:prstGeom>
          <a:solidFill>
            <a:srgbClr val="789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0" noProof="0" dirty="0"/>
              <a:t>Résultats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C47338-D8AF-4FEA-A3E2-632647C4AB71}"/>
              </a:ext>
            </a:extLst>
          </p:cNvPr>
          <p:cNvSpPr/>
          <p:nvPr userDrawn="1"/>
        </p:nvSpPr>
        <p:spPr>
          <a:xfrm>
            <a:off x="7296000" y="-6363"/>
            <a:ext cx="2448000" cy="360000"/>
          </a:xfrm>
          <a:prstGeom prst="rect">
            <a:avLst/>
          </a:prstGeom>
          <a:solidFill>
            <a:srgbClr val="789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noProof="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465281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999" y="432000"/>
            <a:ext cx="11431851" cy="437124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432051" cy="365124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512000"/>
            <a:ext cx="11432051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9B909B-0533-4072-B6D3-32D0ED617C36}"/>
              </a:ext>
            </a:extLst>
          </p:cNvPr>
          <p:cNvSpPr/>
          <p:nvPr userDrawn="1"/>
        </p:nvSpPr>
        <p:spPr>
          <a:xfrm>
            <a:off x="0" y="-6091"/>
            <a:ext cx="2448000" cy="360000"/>
          </a:xfrm>
          <a:prstGeom prst="rect">
            <a:avLst/>
          </a:prstGeom>
          <a:solidFill>
            <a:srgbClr val="789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noProof="0" dirty="0"/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1E184B-C518-4E37-BF31-04FBEC5DED6A}"/>
              </a:ext>
            </a:extLst>
          </p:cNvPr>
          <p:cNvSpPr/>
          <p:nvPr userDrawn="1"/>
        </p:nvSpPr>
        <p:spPr>
          <a:xfrm>
            <a:off x="2400000" y="-6363"/>
            <a:ext cx="2448000" cy="360000"/>
          </a:xfrm>
          <a:prstGeom prst="rect">
            <a:avLst/>
          </a:prstGeom>
          <a:solidFill>
            <a:srgbClr val="789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0" noProof="0" dirty="0" err="1"/>
              <a:t>M&amp;Ms</a:t>
            </a:r>
            <a:endParaRPr lang="fr-FR" b="0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1C54D-155C-491A-88EE-99BEDF18FC73}"/>
              </a:ext>
            </a:extLst>
          </p:cNvPr>
          <p:cNvSpPr/>
          <p:nvPr userDrawn="1"/>
        </p:nvSpPr>
        <p:spPr>
          <a:xfrm>
            <a:off x="4848000" y="-6188"/>
            <a:ext cx="2448000" cy="360000"/>
          </a:xfrm>
          <a:prstGeom prst="rect">
            <a:avLst/>
          </a:prstGeom>
          <a:solidFill>
            <a:srgbClr val="789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0" noProof="0" dirty="0"/>
              <a:t>Résultats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C47338-D8AF-4FEA-A3E2-632647C4AB71}"/>
              </a:ext>
            </a:extLst>
          </p:cNvPr>
          <p:cNvSpPr/>
          <p:nvPr userDrawn="1"/>
        </p:nvSpPr>
        <p:spPr>
          <a:xfrm>
            <a:off x="7296000" y="-6363"/>
            <a:ext cx="2448000" cy="360000"/>
          </a:xfrm>
          <a:prstGeom prst="rect">
            <a:avLst/>
          </a:prstGeom>
          <a:solidFill>
            <a:srgbClr val="789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0" noProof="0" dirty="0"/>
              <a:t>Discussion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46C90D-0C43-4C8E-A827-7BF527E0B398}"/>
              </a:ext>
            </a:extLst>
          </p:cNvPr>
          <p:cNvSpPr/>
          <p:nvPr userDrawn="1"/>
        </p:nvSpPr>
        <p:spPr>
          <a:xfrm>
            <a:off x="9744000" y="-6968"/>
            <a:ext cx="2448000" cy="360000"/>
          </a:xfrm>
          <a:prstGeom prst="rect">
            <a:avLst/>
          </a:prstGeom>
          <a:solidFill>
            <a:srgbClr val="7893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fr-FR" b="1" noProof="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67501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5F488-D209-468B-A803-F3C2F289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249E8F-6F9A-457A-A91A-F298555048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C7B8A8-FA9E-4477-8244-ED9237298F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fr-FR" smtClean="0"/>
              <a:pPr/>
              <a:t>‹#›</a:t>
            </a:fld>
            <a:endParaRPr lang="fr-FR" i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AD21649-7332-4E71-BAE8-28F0482CB3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293" y="1596641"/>
            <a:ext cx="5544280" cy="366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56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512000"/>
            <a:ext cx="4500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1511250"/>
            <a:ext cx="4500000" cy="468000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CD4FE60C-ACE5-4516-8CB6-EEDD96DB735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>
            <a:lvl4pPr>
              <a:defRPr sz="700"/>
            </a:lvl4pPr>
            <a:lvl5pPr>
              <a:defRPr sz="7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>
            <a:lvl4pPr>
              <a:defRPr sz="700"/>
            </a:lvl4pPr>
            <a:lvl5pPr>
              <a:defRPr sz="7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5" name="Espace réservé du texte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>
            <a:lvl4pPr>
              <a:defRPr sz="700"/>
            </a:lvl4pPr>
            <a:lvl5pPr>
              <a:defRPr sz="7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>
            <a:lvl4pPr>
              <a:defRPr sz="700"/>
            </a:lvl4pPr>
            <a:lvl5pPr>
              <a:defRPr sz="700"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 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none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’image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noFill/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  <a:solidFill>
            <a:srgbClr val="7893C2"/>
          </a:solidFill>
        </p:spPr>
        <p:txBody>
          <a:bodyPr rtlCol="0" anchor="b"/>
          <a:lstStyle>
            <a:lvl1pPr algn="r">
              <a:lnSpc>
                <a:spcPts val="5000"/>
              </a:lnSpc>
              <a:defRPr sz="6000" b="1" cap="none" spc="-3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r>
              <a:rPr lang="fr-FR" noProof="0" dirty="0"/>
              <a:t>Titre de la présentation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rgbClr val="7893C2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Modifiez le style des sous-titres du masque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8EDAA1F-9B23-44E6-8D3F-6B2BB282AC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80614" y="63500"/>
            <a:ext cx="2211386" cy="1852613"/>
          </a:xfrm>
        </p:spPr>
        <p:txBody>
          <a:bodyPr/>
          <a:lstStyle>
            <a:lvl1pPr>
              <a:buNone/>
              <a:defRPr/>
            </a:lvl1pPr>
          </a:lstStyle>
          <a:p>
            <a:endParaRPr lang="fr-FR" dirty="0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9480794F-4FF8-441B-8657-6D4316D24FE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980474" y="2213065"/>
            <a:ext cx="2211386" cy="1852613"/>
          </a:xfrm>
        </p:spPr>
        <p:txBody>
          <a:bodyPr/>
          <a:lstStyle>
            <a:lvl1pPr>
              <a:buNone/>
              <a:defRPr/>
            </a:lvl1pPr>
          </a:lstStyle>
          <a:p>
            <a:endParaRPr lang="fr-FR" dirty="0"/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D2114973-A64B-4AA4-8B7B-C61E5746DA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80474" y="4357684"/>
            <a:ext cx="2211386" cy="1852613"/>
          </a:xfrm>
        </p:spPr>
        <p:txBody>
          <a:bodyPr/>
          <a:lstStyle>
            <a:lvl1pPr>
              <a:buNone/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e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’image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de 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  <p:sp>
        <p:nvSpPr>
          <p:cNvPr id="9" name="Espace réservé d’image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35386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modifier le titre de la page</a:t>
            </a:r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538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e comparaison gauche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5523404" cy="527076"/>
          </a:xfrm>
          <a:solidFill>
            <a:schemeClr val="tx2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5523404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e comparaison gauche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3982" y="1431913"/>
            <a:ext cx="5523404" cy="525283"/>
          </a:xfrm>
          <a:solidFill>
            <a:schemeClr val="tx2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43982" y="2021109"/>
            <a:ext cx="5523404" cy="417089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 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’image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Entrez votre légende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remerci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none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Merci de votre attention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8" name="Rectangle 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Numéro de téléphone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Poignée E-mail ou Réseaux sociaux</a:t>
            </a:r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Site web de l’entreprise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999" y="432000"/>
            <a:ext cx="11431851" cy="437124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432051" cy="365124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512000"/>
            <a:ext cx="11432051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12122726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53" y="484046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fr-FR" noProof="0" dirty="0"/>
              <a:t>Cliquez pour modifier le titre de la page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83448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-1" y="6794308"/>
            <a:ext cx="7303625" cy="636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2" y="3410286"/>
            <a:ext cx="6826157" cy="692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5A5EB00-FD1D-4546-9E08-1C7F385C5E2B}"/>
              </a:ext>
            </a:extLst>
          </p:cNvPr>
          <p:cNvGrpSpPr/>
          <p:nvPr userDrawn="1"/>
        </p:nvGrpSpPr>
        <p:grpSpPr>
          <a:xfrm>
            <a:off x="11235740" y="6235860"/>
            <a:ext cx="980359" cy="648008"/>
            <a:chOff x="11235740" y="6240673"/>
            <a:chExt cx="980359" cy="648008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6AF28BA9-C10E-45F3-A705-CE8DF9532B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35740" y="6240673"/>
              <a:ext cx="980359" cy="64800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69F995-53B9-4F7C-B1FF-F09D539FE906}"/>
                </a:ext>
              </a:extLst>
            </p:cNvPr>
            <p:cNvSpPr/>
            <p:nvPr userDrawn="1"/>
          </p:nvSpPr>
          <p:spPr>
            <a:xfrm>
              <a:off x="11395709" y="6440296"/>
              <a:ext cx="330210" cy="206857"/>
            </a:xfrm>
            <a:prstGeom prst="rect">
              <a:avLst/>
            </a:prstGeom>
            <a:solidFill>
              <a:srgbClr val="7893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1605" y="6413324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0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fr-FR" smtClean="0"/>
              <a:pPr/>
              <a:t>‹#›</a:t>
            </a:fld>
            <a:endParaRPr lang="fr-FR" i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D2491F-DB9A-4AEC-B4EF-673162510463}"/>
              </a:ext>
            </a:extLst>
          </p:cNvPr>
          <p:cNvSpPr/>
          <p:nvPr userDrawn="1"/>
        </p:nvSpPr>
        <p:spPr>
          <a:xfrm>
            <a:off x="-1" y="0"/>
            <a:ext cx="2014169" cy="636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76" r:id="rId10"/>
    <p:sldLayoutId id="2147483675" r:id="rId11"/>
    <p:sldLayoutId id="2147483673" r:id="rId12"/>
    <p:sldLayoutId id="2147483674" r:id="rId13"/>
    <p:sldLayoutId id="2147483672" r:id="rId14"/>
    <p:sldLayoutId id="2147483667" r:id="rId15"/>
    <p:sldLayoutId id="2147483652" r:id="rId16"/>
    <p:sldLayoutId id="2147483656" r:id="rId17"/>
    <p:sldLayoutId id="2147483657" r:id="rId18"/>
    <p:sldLayoutId id="2147483654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-150" baseline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icalize.com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62C974-1885-43D6-9686-C9C0C6D02ED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83" y="754874"/>
            <a:ext cx="1732677" cy="5906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62627E0-9BB1-4086-BE08-4C7ED8B6A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40" y="403070"/>
            <a:ext cx="1298542" cy="97578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7452F82-12C7-4206-9E8B-BE683D578B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131" y="277508"/>
            <a:ext cx="1855738" cy="1226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7478AE-91F8-391C-774F-1450F31C0A1E}"/>
              </a:ext>
            </a:extLst>
          </p:cNvPr>
          <p:cNvSpPr txBox="1"/>
          <p:nvPr/>
        </p:nvSpPr>
        <p:spPr>
          <a:xfrm>
            <a:off x="1679608" y="3105834"/>
            <a:ext cx="883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dirty="0"/>
              <a:t>A presentation of ”</a:t>
            </a:r>
            <a:r>
              <a:rPr lang="en-FR" i="1" dirty="0"/>
              <a:t>A Minimal Physiologically Based Pharmacokinetric Model to Characterize CNS Distribution of Metronidazole in Neuro Care ICU Patient</a:t>
            </a:r>
            <a:r>
              <a:rPr lang="en-FR" dirty="0"/>
              <a:t>” by A. Chauzy et al</a:t>
            </a:r>
          </a:p>
        </p:txBody>
      </p:sp>
    </p:spTree>
    <p:extLst>
      <p:ext uri="{BB962C8B-B14F-4D97-AF65-F5344CB8AC3E}">
        <p14:creationId xmlns:p14="http://schemas.microsoft.com/office/powerpoint/2010/main" val="74038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6430E-399B-692A-22AE-4AA8B8A20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702402-DEBE-4C8D-3544-40B0B171D70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78AF57-AF92-708E-4E1E-D649272947A8}"/>
              </a:ext>
            </a:extLst>
          </p:cNvPr>
          <p:cNvSpPr txBox="1"/>
          <p:nvPr/>
        </p:nvSpPr>
        <p:spPr>
          <a:xfrm>
            <a:off x="490888" y="1246913"/>
            <a:ext cx="5986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b="1" u="sng" dirty="0"/>
              <a:t>Objective: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FR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FR" dirty="0"/>
              <a:t>Developp a minimal PBPK mpdel to predict cerebral distrubition of Metronidazole with ICU patients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3CF01-178E-F8E9-F521-F458150A3C47}"/>
              </a:ext>
            </a:extLst>
          </p:cNvPr>
          <p:cNvSpPr txBox="1"/>
          <p:nvPr/>
        </p:nvSpPr>
        <p:spPr>
          <a:xfrm>
            <a:off x="490888" y="2825031"/>
            <a:ext cx="59869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b="1" u="sng" dirty="0"/>
              <a:t>PK Study: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FR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FR" dirty="0"/>
              <a:t>Based on clinical data of </a:t>
            </a:r>
            <a:r>
              <a:rPr lang="en-FR" u="sng" dirty="0"/>
              <a:t>8 patients</a:t>
            </a:r>
          </a:p>
          <a:p>
            <a:pPr lvl="1"/>
            <a:endParaRPr lang="en-FR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FR" u="sng" dirty="0"/>
              <a:t>2 groups:</a:t>
            </a:r>
            <a:r>
              <a:rPr lang="en-FR" dirty="0"/>
              <a:t> 4 patients with a EDV &amp; 4 patients with a microdialysis device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FR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FR" dirty="0"/>
              <a:t>All patients received a </a:t>
            </a:r>
            <a:r>
              <a:rPr lang="en-FR" u="sng" dirty="0"/>
              <a:t>500mg IV over 30min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FR" dirty="0"/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FR" dirty="0"/>
              <a:t>Samplings performed at steady-state after 2 days of treatment over 8 hours (every 30min for 2-4 first hours and every 1 hours for the remaining dose)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359B415A-8C08-0394-47F6-897604AE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11431851" cy="437124"/>
          </a:xfrm>
        </p:spPr>
        <p:txBody>
          <a:bodyPr/>
          <a:lstStyle/>
          <a:p>
            <a:r>
              <a:rPr lang="fr-FR" dirty="0"/>
              <a:t>1. Introduction</a:t>
            </a:r>
          </a:p>
        </p:txBody>
      </p:sp>
      <p:pic>
        <p:nvPicPr>
          <p:cNvPr id="8" name="Picture 7" descr="A drawing of a baby&#10;&#10;AI-generated content may be incorrect.">
            <a:extLst>
              <a:ext uri="{FF2B5EF4-FFF2-40B4-BE49-F238E27FC236}">
                <a16:creationId xmlns:a16="http://schemas.microsoft.com/office/drawing/2014/main" id="{CE8E06AC-E534-F71F-A3EC-3E1F32F1F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505" y="1568450"/>
            <a:ext cx="37211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1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1393C-4202-5F5B-EB5B-61986B866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827236-88E5-3252-3283-AEA48EB6281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C9B03D-1C8E-7217-18BF-4E9500DF00F7}"/>
              </a:ext>
            </a:extLst>
          </p:cNvPr>
          <p:cNvSpPr txBox="1"/>
          <p:nvPr/>
        </p:nvSpPr>
        <p:spPr>
          <a:xfrm>
            <a:off x="490887" y="1246913"/>
            <a:ext cx="65163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b="1" u="sng" dirty="0"/>
              <a:t>Overview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FR" dirty="0"/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FR" dirty="0"/>
              <a:t>7 compartments (3 for brain, one central, one peripheral and respectively one for EDV &amp; Microdyalysate)</a:t>
            </a:r>
          </a:p>
          <a:p>
            <a:pPr marL="742950" lvl="1" indent="-285750" algn="just">
              <a:buFont typeface="Wingdings" pitchFamily="2" charset="2"/>
              <a:buChar char="Ø"/>
            </a:pPr>
            <a:endParaRPr lang="en-FR" dirty="0"/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FR" dirty="0"/>
              <a:t>Metronidazole elimination caracterize a unique total clearance (including renal &amp; hepatic elimination)</a:t>
            </a:r>
          </a:p>
          <a:p>
            <a:pPr marL="742950" lvl="1" indent="-285750" algn="just">
              <a:buFont typeface="Wingdings" pitchFamily="2" charset="2"/>
              <a:buChar char="Ø"/>
            </a:pPr>
            <a:endParaRPr lang="en-FR" dirty="0"/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FR" dirty="0"/>
              <a:t>Volumes of each compartment coming the literature</a:t>
            </a:r>
          </a:p>
          <a:p>
            <a:pPr marL="742950" lvl="1" indent="-285750" algn="just">
              <a:buFont typeface="Wingdings" pitchFamily="2" charset="2"/>
              <a:buChar char="Ø"/>
            </a:pPr>
            <a:endParaRPr lang="en-FR" dirty="0"/>
          </a:p>
          <a:p>
            <a:pPr marL="742950" lvl="1" indent="-285750" algn="just">
              <a:buFont typeface="Wingdings" pitchFamily="2" charset="2"/>
              <a:buChar char="Ø"/>
            </a:pPr>
            <a:r>
              <a:rPr lang="en-FR" dirty="0"/>
              <a:t>As brain dialysate was collected as fractions during various time intervals, the concentrations were describe by :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8839942E-3215-B07C-F82C-AB4D79C17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11431851" cy="437124"/>
          </a:xfrm>
        </p:spPr>
        <p:txBody>
          <a:bodyPr/>
          <a:lstStyle/>
          <a:p>
            <a:r>
              <a:rPr lang="fr-FR" dirty="0"/>
              <a:t>2. PBPK Model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DF5B48B-389C-6E3F-FDB2-17C853C02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957747"/>
            <a:ext cx="3954005" cy="494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2549A-8EDF-CC01-9DE4-B5856B344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089" y="4896953"/>
            <a:ext cx="27559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3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1512F-01AA-CEDA-841A-A8DB1485A4D9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4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177F72A-A21B-86D6-DF3C-FCABFF22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11431851" cy="437124"/>
          </a:xfrm>
        </p:spPr>
        <p:txBody>
          <a:bodyPr/>
          <a:lstStyle/>
          <a:p>
            <a:r>
              <a:rPr lang="fr-FR" dirty="0"/>
              <a:t>2. PBPK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74440-E7AC-9BDD-243F-1D1411AABC41}"/>
              </a:ext>
            </a:extLst>
          </p:cNvPr>
          <p:cNvSpPr txBox="1"/>
          <p:nvPr/>
        </p:nvSpPr>
        <p:spPr>
          <a:xfrm>
            <a:off x="431999" y="1058018"/>
            <a:ext cx="62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b="1" u="sng" dirty="0"/>
              <a:t>Fixed parameters</a:t>
            </a:r>
            <a:endParaRPr lang="en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12D347-2AAF-AD23-D5A1-0B3A463D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45" y="1539698"/>
            <a:ext cx="6366309" cy="37429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516D6F-2ECA-D9EE-7703-700F0F000A8D}"/>
              </a:ext>
            </a:extLst>
          </p:cNvPr>
          <p:cNvSpPr txBox="1"/>
          <p:nvPr/>
        </p:nvSpPr>
        <p:spPr>
          <a:xfrm>
            <a:off x="309633" y="5394986"/>
            <a:ext cx="1167658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sz="1600" i="1" u="sng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200" dirty="0"/>
              <a:t>2   – Ball K. et al., Development of a PBPK Model for the Rat CNS and Determination of In Vitro-In Vivo Scaling Methodology for the BBB Permeability of Two Transporter, 2012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200" dirty="0"/>
              <a:t>27 – Gaohua, L et al, Development of a Permeability-Limited Model of the Human Brain and CSF to Integrate Know Physiological and Biological Knowledge,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200" dirty="0"/>
              <a:t>48 – </a:t>
            </a:r>
            <a:r>
              <a:rPr lang="en-GB" sz="1200" dirty="0" err="1"/>
              <a:t>Westerhout</a:t>
            </a:r>
            <a:r>
              <a:rPr lang="en-GB" sz="1200" dirty="0"/>
              <a:t>, J. et al, Physiologically Based Pharmacokinetic </a:t>
            </a:r>
            <a:r>
              <a:rPr lang="en-GB" sz="1200" dirty="0" err="1"/>
              <a:t>Modeling</a:t>
            </a:r>
            <a:r>
              <a:rPr lang="en-GB" sz="1200" dirty="0"/>
              <a:t> to Investigate Regional Brain Distribution Kinetics in Rats., 2012 </a:t>
            </a:r>
            <a:endParaRPr lang="en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200" dirty="0"/>
              <a:t>49 – Brown, R.P et al., </a:t>
            </a:r>
            <a:r>
              <a:rPr lang="en-GB" sz="1200" dirty="0"/>
              <a:t>Physiological Parameter Values for Physiologically Based Pharmacokinetic Models, 1997</a:t>
            </a:r>
            <a:endParaRPr lang="en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200" dirty="0"/>
              <a:t>50 – Chemicalize, </a:t>
            </a:r>
            <a:r>
              <a:rPr lang="en-GB" sz="1200" dirty="0"/>
              <a:t>Available online: </a:t>
            </a:r>
            <a:r>
              <a:rPr lang="en-GB" sz="1200" dirty="0">
                <a:hlinkClick r:id="rId3"/>
              </a:rPr>
              <a:t>https://chemicalize.com</a:t>
            </a:r>
            <a:r>
              <a:rPr lang="en-GB" sz="1200" dirty="0"/>
              <a:t> (accessed May 2022)</a:t>
            </a:r>
            <a:endParaRPr lang="en-FR" sz="1200" dirty="0"/>
          </a:p>
        </p:txBody>
      </p:sp>
    </p:spTree>
    <p:extLst>
      <p:ext uri="{BB962C8B-B14F-4D97-AF65-F5344CB8AC3E}">
        <p14:creationId xmlns:p14="http://schemas.microsoft.com/office/powerpoint/2010/main" val="78288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6DA5B-FC5B-097B-2F49-242004C3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1A25B-4A20-A953-FBDF-7FBDADAAED2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/>
            <a:fld id="{19B51A1E-902D-48AF-9020-955120F399B6}" type="slidenum">
              <a:rPr lang="fr-FR" noProof="0" smtClean="0"/>
              <a:pPr rtl="0"/>
              <a:t>5</a:t>
            </a:fld>
            <a:endParaRPr lang="fr-FR" noProof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2E3F41C-D766-DD30-AF8E-412437AD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432000"/>
            <a:ext cx="11431851" cy="437124"/>
          </a:xfrm>
        </p:spPr>
        <p:txBody>
          <a:bodyPr/>
          <a:lstStyle/>
          <a:p>
            <a:r>
              <a:rPr lang="fr-FR" dirty="0"/>
              <a:t>2. PBPK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09636-539B-28C6-1D85-BDFEE6A7DC55}"/>
              </a:ext>
            </a:extLst>
          </p:cNvPr>
          <p:cNvSpPr txBox="1"/>
          <p:nvPr/>
        </p:nvSpPr>
        <p:spPr>
          <a:xfrm>
            <a:off x="431999" y="1058018"/>
            <a:ext cx="620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R" b="1" u="sng" dirty="0"/>
              <a:t>Estimated final parameters</a:t>
            </a:r>
            <a:endParaRPr lang="en-F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F5CA47-12D8-2865-EBCB-63A40BA48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25" y="1760910"/>
            <a:ext cx="9409949" cy="403907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F75AEB-FAAB-D6E7-E49E-99B1AC6FF745}"/>
              </a:ext>
            </a:extLst>
          </p:cNvPr>
          <p:cNvSpPr/>
          <p:nvPr/>
        </p:nvSpPr>
        <p:spPr>
          <a:xfrm>
            <a:off x="1391025" y="4158114"/>
            <a:ext cx="9409949" cy="866273"/>
          </a:xfrm>
          <a:prstGeom prst="rect">
            <a:avLst/>
          </a:prstGeom>
          <a:solidFill>
            <a:schemeClr val="accent3">
              <a:alpha val="2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50721-CFF3-A9AD-27A1-51E141D90334}"/>
              </a:ext>
            </a:extLst>
          </p:cNvPr>
          <p:cNvSpPr txBox="1"/>
          <p:nvPr/>
        </p:nvSpPr>
        <p:spPr>
          <a:xfrm>
            <a:off x="255243" y="4329640"/>
            <a:ext cx="113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1400" i="1" dirty="0">
                <a:solidFill>
                  <a:schemeClr val="accent3">
                    <a:lumMod val="75000"/>
                  </a:schemeClr>
                </a:solidFill>
              </a:rPr>
              <a:t>Residual parameters</a:t>
            </a:r>
          </a:p>
        </p:txBody>
      </p:sp>
    </p:spTree>
    <p:extLst>
      <p:ext uri="{BB962C8B-B14F-4D97-AF65-F5344CB8AC3E}">
        <p14:creationId xmlns:p14="http://schemas.microsoft.com/office/powerpoint/2010/main" val="38261365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U1070">
      <a:dk1>
        <a:srgbClr val="0C0C0C"/>
      </a:dk1>
      <a:lt1>
        <a:srgbClr val="FFFFFF"/>
      </a:lt1>
      <a:dk2>
        <a:srgbClr val="7893C2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002060"/>
      </a:hlink>
      <a:folHlink>
        <a:srgbClr val="0C0C0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841_TF16411245.potx" id="{96BFCCC4-945F-4455-8680-9CAB35348163}" vid="{F240A1EB-79F1-44FF-AB19-94587D3A344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13FC2C3113842BFBBEF22EC673583" ma:contentTypeVersion="6" ma:contentTypeDescription="Crée un document." ma:contentTypeScope="" ma:versionID="c4bfd109840e331eb9a7e0e9d3f7b12b">
  <xsd:schema xmlns:xsd="http://www.w3.org/2001/XMLSchema" xmlns:xs="http://www.w3.org/2001/XMLSchema" xmlns:p="http://schemas.microsoft.com/office/2006/metadata/properties" xmlns:ns2="047141f1-d5f1-4c1e-aeb5-f447b24d16d6" xmlns:ns3="3b5d69fc-bb99-4021-bf71-57080cd7ff49" targetNamespace="http://schemas.microsoft.com/office/2006/metadata/properties" ma:root="true" ma:fieldsID="fd78b749dbbc16c12ab3fcdcb5ed155e" ns2:_="" ns3:_="">
    <xsd:import namespace="047141f1-d5f1-4c1e-aeb5-f447b24d16d6"/>
    <xsd:import namespace="3b5d69fc-bb99-4021-bf71-57080cd7ff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7141f1-d5f1-4c1e-aeb5-f447b24d16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5d69fc-bb99-4021-bf71-57080cd7ff4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61CFE-D4DA-4753-A9A5-D482B9609A35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4C6A4E-F2FA-4ED9-8B3C-07C5949BD3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616974-85AB-41A6-A44B-CA587E77F9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7141f1-d5f1-4c1e-aeb5-f447b24d16d6"/>
    <ds:schemaRef ds:uri="3b5d69fc-bb99-4021-bf71-57080cd7ff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couleur minimaliste</Template>
  <TotalTime>5327</TotalTime>
  <Words>320</Words>
  <Application>Microsoft Macintosh PowerPoint</Application>
  <PresentationFormat>Widescreen</PresentationFormat>
  <Paragraphs>44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Thème Office</vt:lpstr>
      <vt:lpstr>PowerPoint Presentation</vt:lpstr>
      <vt:lpstr>1. Introduction</vt:lpstr>
      <vt:lpstr>2. PBPK Model</vt:lpstr>
      <vt:lpstr>2. PBPK Model</vt:lpstr>
      <vt:lpstr>2. PBPK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page de garde de la présentation</dc:title>
  <dc:creator>Luc Deroche</dc:creator>
  <cp:lastModifiedBy>Michael BURTIN</cp:lastModifiedBy>
  <cp:revision>465</cp:revision>
  <dcterms:created xsi:type="dcterms:W3CDTF">2020-11-04T11:20:14Z</dcterms:created>
  <dcterms:modified xsi:type="dcterms:W3CDTF">2025-06-18T14:28:57Z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0x0101002A013FC2C3113842BFBBEF22EC673583</vt:lpwstr>
  </property>
</Properties>
</file>