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7"/>
  </p:notesMasterIdLst>
  <p:handoutMasterIdLst>
    <p:handoutMasterId r:id="rId68"/>
  </p:handoutMasterIdLst>
  <p:sldIdLst>
    <p:sldId id="310" r:id="rId2"/>
    <p:sldId id="313" r:id="rId3"/>
    <p:sldId id="319" r:id="rId4"/>
    <p:sldId id="318" r:id="rId5"/>
    <p:sldId id="373" r:id="rId6"/>
    <p:sldId id="316" r:id="rId7"/>
    <p:sldId id="390" r:id="rId8"/>
    <p:sldId id="322" r:id="rId9"/>
    <p:sldId id="392" r:id="rId10"/>
    <p:sldId id="425" r:id="rId11"/>
    <p:sldId id="427" r:id="rId12"/>
    <p:sldId id="433" r:id="rId13"/>
    <p:sldId id="431" r:id="rId14"/>
    <p:sldId id="428" r:id="rId15"/>
    <p:sldId id="430" r:id="rId16"/>
    <p:sldId id="426" r:id="rId17"/>
    <p:sldId id="315" r:id="rId18"/>
    <p:sldId id="432" r:id="rId19"/>
    <p:sldId id="320" r:id="rId20"/>
    <p:sldId id="387" r:id="rId21"/>
    <p:sldId id="379" r:id="rId22"/>
    <p:sldId id="388" r:id="rId23"/>
    <p:sldId id="389" r:id="rId24"/>
    <p:sldId id="393" r:id="rId25"/>
    <p:sldId id="394" r:id="rId26"/>
    <p:sldId id="395" r:id="rId27"/>
    <p:sldId id="396" r:id="rId28"/>
    <p:sldId id="375" r:id="rId29"/>
    <p:sldId id="398" r:id="rId30"/>
    <p:sldId id="406" r:id="rId31"/>
    <p:sldId id="402" r:id="rId32"/>
    <p:sldId id="403" r:id="rId33"/>
    <p:sldId id="397" r:id="rId34"/>
    <p:sldId id="399" r:id="rId35"/>
    <p:sldId id="400" r:id="rId36"/>
    <p:sldId id="401" r:id="rId37"/>
    <p:sldId id="407" r:id="rId38"/>
    <p:sldId id="408" r:id="rId39"/>
    <p:sldId id="409" r:id="rId40"/>
    <p:sldId id="411" r:id="rId41"/>
    <p:sldId id="410" r:id="rId42"/>
    <p:sldId id="414" r:id="rId43"/>
    <p:sldId id="415" r:id="rId44"/>
    <p:sldId id="328" r:id="rId45"/>
    <p:sldId id="376" r:id="rId46"/>
    <p:sldId id="338" r:id="rId47"/>
    <p:sldId id="340" r:id="rId48"/>
    <p:sldId id="335" r:id="rId49"/>
    <p:sldId id="334" r:id="rId50"/>
    <p:sldId id="344" r:id="rId51"/>
    <p:sldId id="336" r:id="rId52"/>
    <p:sldId id="337" r:id="rId53"/>
    <p:sldId id="349" r:id="rId54"/>
    <p:sldId id="351" r:id="rId55"/>
    <p:sldId id="412" r:id="rId56"/>
    <p:sldId id="416" r:id="rId57"/>
    <p:sldId id="417" r:id="rId58"/>
    <p:sldId id="418" r:id="rId59"/>
    <p:sldId id="419" r:id="rId60"/>
    <p:sldId id="420" r:id="rId61"/>
    <p:sldId id="424" r:id="rId62"/>
    <p:sldId id="421" r:id="rId63"/>
    <p:sldId id="422" r:id="rId64"/>
    <p:sldId id="423" r:id="rId65"/>
    <p:sldId id="314" r:id="rId66"/>
  </p:sldIdLst>
  <p:sldSz cx="9144000" cy="6858000" type="screen4x3"/>
  <p:notesSz cx="7010400" cy="9372600"/>
  <p:defaultTextStyle>
    <a:defPPr>
      <a:defRPr lang="en-US"/>
    </a:defPPr>
    <a:lvl1pPr algn="l" rtl="0" fontAlgn="base">
      <a:spcBef>
        <a:spcPct val="0"/>
      </a:spcBef>
      <a:spcAft>
        <a:spcPct val="0"/>
      </a:spcAft>
      <a:defRPr sz="2400" kern="1200">
        <a:solidFill>
          <a:schemeClr val="tx1"/>
        </a:solidFill>
        <a:latin typeface="Arial" charset="0"/>
        <a:ea typeface="+mn-ea"/>
        <a:cs typeface="Arial" charset="0"/>
      </a:defRPr>
    </a:lvl1pPr>
    <a:lvl2pPr marL="457200" algn="l" rtl="0" fontAlgn="base">
      <a:spcBef>
        <a:spcPct val="0"/>
      </a:spcBef>
      <a:spcAft>
        <a:spcPct val="0"/>
      </a:spcAft>
      <a:defRPr sz="2400" kern="1200">
        <a:solidFill>
          <a:schemeClr val="tx1"/>
        </a:solidFill>
        <a:latin typeface="Arial" charset="0"/>
        <a:ea typeface="+mn-ea"/>
        <a:cs typeface="Arial" charset="0"/>
      </a:defRPr>
    </a:lvl2pPr>
    <a:lvl3pPr marL="914400" algn="l" rtl="0" fontAlgn="base">
      <a:spcBef>
        <a:spcPct val="0"/>
      </a:spcBef>
      <a:spcAft>
        <a:spcPct val="0"/>
      </a:spcAft>
      <a:defRPr sz="2400" kern="1200">
        <a:solidFill>
          <a:schemeClr val="tx1"/>
        </a:solidFill>
        <a:latin typeface="Arial" charset="0"/>
        <a:ea typeface="+mn-ea"/>
        <a:cs typeface="Arial" charset="0"/>
      </a:defRPr>
    </a:lvl3pPr>
    <a:lvl4pPr marL="1371600" algn="l" rtl="0" fontAlgn="base">
      <a:spcBef>
        <a:spcPct val="0"/>
      </a:spcBef>
      <a:spcAft>
        <a:spcPct val="0"/>
      </a:spcAft>
      <a:defRPr sz="2400" kern="1200">
        <a:solidFill>
          <a:schemeClr val="tx1"/>
        </a:solidFill>
        <a:latin typeface="Arial" charset="0"/>
        <a:ea typeface="+mn-ea"/>
        <a:cs typeface="Arial" charset="0"/>
      </a:defRPr>
    </a:lvl4pPr>
    <a:lvl5pPr marL="1828800" algn="l"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AC362A"/>
    <a:srgbClr val="00609F"/>
    <a:srgbClr val="1D63B3"/>
    <a:srgbClr val="FF0000"/>
    <a:srgbClr val="0000FF"/>
    <a:srgbClr val="AFA5F9"/>
    <a:srgbClr val="EDF3FA"/>
    <a:srgbClr val="CB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16" autoAdjust="0"/>
    <p:restoredTop sz="94660"/>
  </p:normalViewPr>
  <p:slideViewPr>
    <p:cSldViewPr snapToGrid="0">
      <p:cViewPr varScale="1">
        <p:scale>
          <a:sx n="125" d="100"/>
          <a:sy n="125" d="100"/>
        </p:scale>
        <p:origin x="104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475" cy="4683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pitchFamily="-109" charset="0"/>
                <a:ea typeface="Arial" pitchFamily="-109" charset="0"/>
                <a:cs typeface="Arial" pitchFamily="-109" charset="0"/>
              </a:defRPr>
            </a:lvl1pPr>
          </a:lstStyle>
          <a:p>
            <a:pPr>
              <a:defRPr/>
            </a:pPr>
            <a:endParaRPr lang="en-US"/>
          </a:p>
        </p:txBody>
      </p:sp>
      <p:sp>
        <p:nvSpPr>
          <p:cNvPr id="75779" name="Rectangle 3"/>
          <p:cNvSpPr>
            <a:spLocks noGrp="1" noChangeArrowheads="1"/>
          </p:cNvSpPr>
          <p:nvPr>
            <p:ph type="dt" sz="quarter" idx="1"/>
          </p:nvPr>
        </p:nvSpPr>
        <p:spPr bwMode="auto">
          <a:xfrm>
            <a:off x="3970338" y="0"/>
            <a:ext cx="3038475" cy="4683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A0AB50A2-F3B3-48F6-AB05-57A2EC3F5F77}" type="datetime1">
              <a:rPr lang="en-US"/>
              <a:pPr/>
              <a:t>5/7/2015</a:t>
            </a:fld>
            <a:endParaRPr lang="en-US"/>
          </a:p>
        </p:txBody>
      </p:sp>
      <p:sp>
        <p:nvSpPr>
          <p:cNvPr id="75780" name="Rectangle 4"/>
          <p:cNvSpPr>
            <a:spLocks noGrp="1" noChangeArrowheads="1"/>
          </p:cNvSpPr>
          <p:nvPr>
            <p:ph type="ftr" sz="quarter" idx="2"/>
          </p:nvPr>
        </p:nvSpPr>
        <p:spPr bwMode="auto">
          <a:xfrm>
            <a:off x="0" y="8902700"/>
            <a:ext cx="3038475" cy="4683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pitchFamily="-109" charset="0"/>
                <a:ea typeface="Arial" pitchFamily="-109" charset="0"/>
                <a:cs typeface="Arial" pitchFamily="-109" charset="0"/>
              </a:defRPr>
            </a:lvl1pPr>
          </a:lstStyle>
          <a:p>
            <a:pPr>
              <a:defRPr/>
            </a:pPr>
            <a:endParaRPr lang="en-US"/>
          </a:p>
        </p:txBody>
      </p:sp>
      <p:sp>
        <p:nvSpPr>
          <p:cNvPr id="75781" name="Rectangle 5"/>
          <p:cNvSpPr>
            <a:spLocks noGrp="1" noChangeArrowheads="1"/>
          </p:cNvSpPr>
          <p:nvPr>
            <p:ph type="sldNum" sz="quarter" idx="3"/>
          </p:nvPr>
        </p:nvSpPr>
        <p:spPr bwMode="auto">
          <a:xfrm>
            <a:off x="3970338" y="8902700"/>
            <a:ext cx="3038475" cy="4683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0CB04F56-C143-4E78-A59C-FFD4A312A103}" type="slidenum">
              <a:rPr lang="en-US"/>
              <a:pPr/>
              <a:t>‹#›</a:t>
            </a:fld>
            <a:endParaRPr lang="en-US"/>
          </a:p>
        </p:txBody>
      </p:sp>
    </p:spTree>
    <p:extLst>
      <p:ext uri="{BB962C8B-B14F-4D97-AF65-F5344CB8AC3E}">
        <p14:creationId xmlns:p14="http://schemas.microsoft.com/office/powerpoint/2010/main" val="22239988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3048000" cy="457200"/>
          </a:xfrm>
          <a:prstGeom prst="rect">
            <a:avLst/>
          </a:prstGeom>
          <a:noFill/>
          <a:ln w="9525">
            <a:noFill/>
            <a:miter lim="800000"/>
            <a:headEnd/>
            <a:tailEnd/>
          </a:ln>
        </p:spPr>
        <p:txBody>
          <a:bodyPr vert="horz" wrap="square" lIns="91435" tIns="45717" rIns="91435" bIns="45717" numCol="1" anchor="t" anchorCtr="0" compatLnSpc="1">
            <a:prstTxWarp prst="textNoShape">
              <a:avLst/>
            </a:prstTxWarp>
          </a:bodyPr>
          <a:lstStyle>
            <a:lvl1pPr>
              <a:defRPr sz="1200">
                <a:latin typeface="Arial" pitchFamily="-109" charset="0"/>
                <a:ea typeface="Arial" pitchFamily="-109" charset="0"/>
                <a:cs typeface="Arial" pitchFamily="-109" charset="0"/>
              </a:defRPr>
            </a:lvl1pPr>
          </a:lstStyle>
          <a:p>
            <a:pPr>
              <a:defRPr/>
            </a:pPr>
            <a:endParaRPr lang="en-US"/>
          </a:p>
        </p:txBody>
      </p:sp>
      <p:sp>
        <p:nvSpPr>
          <p:cNvPr id="41987" name="Rectangle 3"/>
          <p:cNvSpPr>
            <a:spLocks noGrp="1" noChangeArrowheads="1"/>
          </p:cNvSpPr>
          <p:nvPr>
            <p:ph type="dt" idx="1"/>
          </p:nvPr>
        </p:nvSpPr>
        <p:spPr bwMode="auto">
          <a:xfrm>
            <a:off x="3962400" y="0"/>
            <a:ext cx="3048000" cy="457200"/>
          </a:xfrm>
          <a:prstGeom prst="rect">
            <a:avLst/>
          </a:prstGeom>
          <a:noFill/>
          <a:ln w="9525">
            <a:noFill/>
            <a:miter lim="800000"/>
            <a:headEnd/>
            <a:tailEnd/>
          </a:ln>
        </p:spPr>
        <p:txBody>
          <a:bodyPr vert="horz" wrap="square" lIns="91435" tIns="45717" rIns="91435" bIns="45717" numCol="1" anchor="t" anchorCtr="0" compatLnSpc="1">
            <a:prstTxWarp prst="textNoShape">
              <a:avLst/>
            </a:prstTxWarp>
          </a:bodyPr>
          <a:lstStyle>
            <a:lvl1pPr algn="r">
              <a:defRPr sz="1200">
                <a:latin typeface="Arial" pitchFamily="-109" charset="0"/>
                <a:ea typeface="Arial" pitchFamily="-109" charset="0"/>
                <a:cs typeface="Arial" pitchFamily="-109" charset="0"/>
              </a:defRPr>
            </a:lvl1pPr>
          </a:lstStyle>
          <a:p>
            <a:pPr>
              <a:defRPr/>
            </a:pPr>
            <a:endParaRPr lang="en-US"/>
          </a:p>
        </p:txBody>
      </p:sp>
      <p:sp>
        <p:nvSpPr>
          <p:cNvPr id="7172" name="Rectangle 4"/>
          <p:cNvSpPr>
            <a:spLocks noGrp="1" noRot="1" noChangeAspect="1" noChangeArrowheads="1" noTextEdit="1"/>
          </p:cNvSpPr>
          <p:nvPr>
            <p:ph type="sldImg" idx="2"/>
          </p:nvPr>
        </p:nvSpPr>
        <p:spPr bwMode="auto">
          <a:xfrm>
            <a:off x="1168400" y="685800"/>
            <a:ext cx="4673600" cy="3505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9" name="Rectangle 5"/>
          <p:cNvSpPr>
            <a:spLocks noGrp="1" noChangeArrowheads="1"/>
          </p:cNvSpPr>
          <p:nvPr>
            <p:ph type="body" sz="quarter" idx="3"/>
          </p:nvPr>
        </p:nvSpPr>
        <p:spPr bwMode="auto">
          <a:xfrm>
            <a:off x="914400" y="4419600"/>
            <a:ext cx="5181600" cy="4267200"/>
          </a:xfrm>
          <a:prstGeom prst="rect">
            <a:avLst/>
          </a:prstGeom>
          <a:noFill/>
          <a:ln w="9525">
            <a:noFill/>
            <a:miter lim="800000"/>
            <a:headEnd/>
            <a:tailEnd/>
          </a:ln>
        </p:spPr>
        <p:txBody>
          <a:bodyPr vert="horz" wrap="square" lIns="91435" tIns="45717" rIns="91435" bIns="457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990" name="Rectangle 6"/>
          <p:cNvSpPr>
            <a:spLocks noGrp="1" noChangeArrowheads="1"/>
          </p:cNvSpPr>
          <p:nvPr>
            <p:ph type="ftr" sz="quarter" idx="4"/>
          </p:nvPr>
        </p:nvSpPr>
        <p:spPr bwMode="auto">
          <a:xfrm>
            <a:off x="0" y="8915400"/>
            <a:ext cx="3048000" cy="457200"/>
          </a:xfrm>
          <a:prstGeom prst="rect">
            <a:avLst/>
          </a:prstGeom>
          <a:noFill/>
          <a:ln w="9525">
            <a:noFill/>
            <a:miter lim="800000"/>
            <a:headEnd/>
            <a:tailEnd/>
          </a:ln>
        </p:spPr>
        <p:txBody>
          <a:bodyPr vert="horz" wrap="square" lIns="91435" tIns="45717" rIns="91435" bIns="45717" numCol="1" anchor="b" anchorCtr="0" compatLnSpc="1">
            <a:prstTxWarp prst="textNoShape">
              <a:avLst/>
            </a:prstTxWarp>
          </a:bodyPr>
          <a:lstStyle>
            <a:lvl1pPr>
              <a:defRPr sz="1200">
                <a:latin typeface="Arial" pitchFamily="-109" charset="0"/>
                <a:ea typeface="Arial" pitchFamily="-109" charset="0"/>
                <a:cs typeface="Arial" pitchFamily="-109" charset="0"/>
              </a:defRPr>
            </a:lvl1pPr>
          </a:lstStyle>
          <a:p>
            <a:pPr>
              <a:defRPr/>
            </a:pPr>
            <a:endParaRPr lang="en-US"/>
          </a:p>
        </p:txBody>
      </p:sp>
      <p:sp>
        <p:nvSpPr>
          <p:cNvPr id="41991" name="Rectangle 7"/>
          <p:cNvSpPr>
            <a:spLocks noGrp="1" noChangeArrowheads="1"/>
          </p:cNvSpPr>
          <p:nvPr>
            <p:ph type="sldNum" sz="quarter" idx="5"/>
          </p:nvPr>
        </p:nvSpPr>
        <p:spPr bwMode="auto">
          <a:xfrm>
            <a:off x="3962400" y="8915400"/>
            <a:ext cx="3048000" cy="457200"/>
          </a:xfrm>
          <a:prstGeom prst="rect">
            <a:avLst/>
          </a:prstGeom>
          <a:noFill/>
          <a:ln w="9525">
            <a:noFill/>
            <a:miter lim="800000"/>
            <a:headEnd/>
            <a:tailEnd/>
          </a:ln>
        </p:spPr>
        <p:txBody>
          <a:bodyPr vert="horz" wrap="square" lIns="91435" tIns="45717" rIns="91435" bIns="45717" numCol="1" anchor="b" anchorCtr="0" compatLnSpc="1">
            <a:prstTxWarp prst="textNoShape">
              <a:avLst/>
            </a:prstTxWarp>
          </a:bodyPr>
          <a:lstStyle>
            <a:lvl1pPr algn="r">
              <a:defRPr sz="1200"/>
            </a:lvl1pPr>
          </a:lstStyle>
          <a:p>
            <a:fld id="{61213E11-0C28-40F3-BF02-F44DA5115316}" type="slidenum">
              <a:rPr lang="en-US"/>
              <a:pPr/>
              <a:t>‹#›</a:t>
            </a:fld>
            <a:endParaRPr lang="en-US"/>
          </a:p>
        </p:txBody>
      </p:sp>
    </p:spTree>
    <p:extLst>
      <p:ext uri="{BB962C8B-B14F-4D97-AF65-F5344CB8AC3E}">
        <p14:creationId xmlns:p14="http://schemas.microsoft.com/office/powerpoint/2010/main" val="18384632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1" charset="0"/>
        <a:ea typeface="Arial" pitchFamily="-111" charset="0"/>
        <a:cs typeface="Arial" pitchFamily="-111" charset="0"/>
      </a:defRPr>
    </a:lvl1pPr>
    <a:lvl2pPr marL="457200" algn="l" rtl="0" eaLnBrk="0" fontAlgn="base" hangingPunct="0">
      <a:spcBef>
        <a:spcPct val="30000"/>
      </a:spcBef>
      <a:spcAft>
        <a:spcPct val="0"/>
      </a:spcAft>
      <a:defRPr sz="1200" kern="1200">
        <a:solidFill>
          <a:schemeClr val="tx1"/>
        </a:solidFill>
        <a:latin typeface="Arial" pitchFamily="-111" charset="0"/>
        <a:ea typeface="Arial" pitchFamily="-111" charset="0"/>
        <a:cs typeface="Arial" pitchFamily="-111" charset="0"/>
      </a:defRPr>
    </a:lvl2pPr>
    <a:lvl3pPr marL="914400" algn="l" rtl="0" eaLnBrk="0" fontAlgn="base" hangingPunct="0">
      <a:spcBef>
        <a:spcPct val="30000"/>
      </a:spcBef>
      <a:spcAft>
        <a:spcPct val="0"/>
      </a:spcAft>
      <a:defRPr sz="1200" kern="1200">
        <a:solidFill>
          <a:schemeClr val="tx1"/>
        </a:solidFill>
        <a:latin typeface="Arial" pitchFamily="-111" charset="0"/>
        <a:ea typeface="Arial" pitchFamily="-111" charset="0"/>
        <a:cs typeface="Arial" pitchFamily="-111" charset="0"/>
      </a:defRPr>
    </a:lvl3pPr>
    <a:lvl4pPr marL="1371600" algn="l" rtl="0" eaLnBrk="0" fontAlgn="base" hangingPunct="0">
      <a:spcBef>
        <a:spcPct val="30000"/>
      </a:spcBef>
      <a:spcAft>
        <a:spcPct val="0"/>
      </a:spcAft>
      <a:defRPr sz="1200" kern="1200">
        <a:solidFill>
          <a:schemeClr val="tx1"/>
        </a:solidFill>
        <a:latin typeface="Arial" pitchFamily="-111" charset="0"/>
        <a:ea typeface="Arial" pitchFamily="-111" charset="0"/>
        <a:cs typeface="Arial" pitchFamily="-111" charset="0"/>
      </a:defRPr>
    </a:lvl4pPr>
    <a:lvl5pPr marL="1828800" algn="l" rtl="0" eaLnBrk="0" fontAlgn="base" hangingPunct="0">
      <a:spcBef>
        <a:spcPct val="30000"/>
      </a:spcBef>
      <a:spcAft>
        <a:spcPct val="0"/>
      </a:spcAft>
      <a:defRPr sz="1200" kern="1200">
        <a:solidFill>
          <a:schemeClr val="tx1"/>
        </a:solidFill>
        <a:latin typeface="Arial" pitchFamily="-111" charset="0"/>
        <a:ea typeface="Arial" pitchFamily="-111" charset="0"/>
        <a:cs typeface="Arial" pitchFamily="-111"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8" descr="Broadlogo.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7400" y="5865813"/>
            <a:ext cx="2035175"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21"/>
          <p:cNvSpPr>
            <a:spLocks noGrp="1"/>
          </p:cNvSpPr>
          <p:nvPr>
            <p:ph sz="quarter" idx="10"/>
          </p:nvPr>
        </p:nvSpPr>
        <p:spPr>
          <a:xfrm>
            <a:off x="811664" y="3066145"/>
            <a:ext cx="4785379" cy="2304707"/>
          </a:xfrm>
          <a:prstGeom prst="rect">
            <a:avLst/>
          </a:prstGeom>
        </p:spPr>
        <p:txBody>
          <a:bodyPr vert="horz" lIns="0" tIns="0" rIns="0" bIns="0"/>
          <a:lstStyle>
            <a:lvl1pPr marL="0" indent="0">
              <a:spcBef>
                <a:spcPts val="0"/>
              </a:spcBef>
              <a:buNone/>
              <a:defRPr baseline="0"/>
            </a:lvl1pPr>
            <a:lvl2pPr>
              <a:buNone/>
              <a:defRPr/>
            </a:lvl2pPr>
            <a:lvl3pPr>
              <a:buNone/>
              <a:defRPr/>
            </a:lvl3pPr>
            <a:lvl4pPr>
              <a:buNone/>
              <a:defRPr/>
            </a:lvl4pPr>
            <a:lvl5pPr>
              <a:buNone/>
              <a:defRPr/>
            </a:lvl5pPr>
          </a:lstStyle>
          <a:p>
            <a:pPr lvl="0"/>
            <a:r>
              <a:rPr lang="en-US" smtClean="0"/>
              <a:t>Click to edit Master text styles</a:t>
            </a:r>
          </a:p>
        </p:txBody>
      </p:sp>
      <p:sp>
        <p:nvSpPr>
          <p:cNvPr id="7" name="Title 6"/>
          <p:cNvSpPr>
            <a:spLocks noGrp="1"/>
          </p:cNvSpPr>
          <p:nvPr>
            <p:ph type="title"/>
          </p:nvPr>
        </p:nvSpPr>
        <p:spPr>
          <a:xfrm>
            <a:off x="811664" y="1499840"/>
            <a:ext cx="4776681" cy="1533965"/>
          </a:xfrm>
          <a:prstGeom prst="rect">
            <a:avLst/>
          </a:prstGeom>
        </p:spPr>
        <p:txBody>
          <a:bodyPr vert="horz" lIns="0" tIns="0" rIns="0" bIns="0"/>
          <a:lstStyle>
            <a:lvl1pPr>
              <a:lnSpc>
                <a:spcPts val="4400"/>
              </a:lnSpc>
              <a:defRPr sz="4200" kern="1400" spc="-40">
                <a:solidFill>
                  <a:srgbClr val="00609F"/>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94590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Rectangle 1030"/>
          <p:cNvSpPr>
            <a:spLocks noGrp="1" noChangeArrowheads="1"/>
          </p:cNvSpPr>
          <p:nvPr>
            <p:ph type="sldNum" sz="quarter" idx="10"/>
          </p:nvPr>
        </p:nvSpPr>
        <p:spPr>
          <a:xfrm>
            <a:off x="6705600" y="6248400"/>
            <a:ext cx="19050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cs typeface="Calibri" charset="0"/>
              </a:defRPr>
            </a:lvl1pPr>
          </a:lstStyle>
          <a:p>
            <a:fld id="{2C9FB579-0371-4CAA-AFB2-85F569D9A8D7}" type="slidenum">
              <a:rPr lang="en-US"/>
              <a:pPr/>
              <a:t>‹#›</a:t>
            </a:fld>
            <a:endParaRPr lang="en-US"/>
          </a:p>
        </p:txBody>
      </p:sp>
    </p:spTree>
    <p:extLst>
      <p:ext uri="{BB962C8B-B14F-4D97-AF65-F5344CB8AC3E}">
        <p14:creationId xmlns:p14="http://schemas.microsoft.com/office/powerpoint/2010/main" val="3358957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column text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086600" cy="1097280"/>
          </a:xfrm>
          <a:prstGeom prst="rect">
            <a:avLst/>
          </a:prstGeom>
        </p:spPr>
        <p:txBody>
          <a:bodyPr lIns="0" tIns="0" rIns="0" bIns="0"/>
          <a:lstStyle>
            <a:lvl1pPr>
              <a:lnSpc>
                <a:spcPts val="3800"/>
              </a:lnSpc>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508760"/>
            <a:ext cx="8229600" cy="3763963"/>
          </a:xfrm>
          <a:prstGeom prst="rect">
            <a:avLst/>
          </a:prstGeom>
        </p:spPr>
        <p:txBody>
          <a:bodyPr lIns="0" tIns="0"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1030"/>
          <p:cNvSpPr>
            <a:spLocks noGrp="1" noChangeArrowheads="1"/>
          </p:cNvSpPr>
          <p:nvPr>
            <p:ph type="sldNum" sz="quarter" idx="10"/>
          </p:nvPr>
        </p:nvSpPr>
        <p:spPr>
          <a:xfrm>
            <a:off x="6705600" y="6248400"/>
            <a:ext cx="19050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cs typeface="Calibri" charset="0"/>
              </a:defRPr>
            </a:lvl1pPr>
          </a:lstStyle>
          <a:p>
            <a:fld id="{BBF2A07D-80DF-455F-9CC6-2683E27B6B2E}" type="slidenum">
              <a:rPr lang="en-US"/>
              <a:pPr/>
              <a:t>‹#›</a:t>
            </a:fld>
            <a:endParaRPr lang="en-US"/>
          </a:p>
        </p:txBody>
      </p:sp>
    </p:spTree>
    <p:extLst>
      <p:ext uri="{BB962C8B-B14F-4D97-AF65-F5344CB8AC3E}">
        <p14:creationId xmlns:p14="http://schemas.microsoft.com/office/powerpoint/2010/main" val="3439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column text slid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508760"/>
            <a:ext cx="4038600" cy="4525963"/>
          </a:xfrm>
          <a:prstGeom prst="rect">
            <a:avLst/>
          </a:prstGeom>
        </p:spPr>
        <p:txBody>
          <a:bodyPr lIns="0" tIns="0" rIns="0" bIns="0"/>
          <a:lstStyle>
            <a:lvl1pPr>
              <a:defRPr sz="24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508760"/>
            <a:ext cx="4038600" cy="4525963"/>
          </a:xfrm>
          <a:prstGeom prst="rect">
            <a:avLst/>
          </a:prstGeom>
        </p:spPr>
        <p:txBody>
          <a:bodyPr lIns="0" tIns="0" rIns="0" bIns="0"/>
          <a:lstStyle>
            <a:lvl1pPr>
              <a:defRPr sz="24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457200" y="226174"/>
            <a:ext cx="7086600" cy="1097280"/>
          </a:xfrm>
          <a:prstGeom prst="rect">
            <a:avLst/>
          </a:prstGeom>
          <a:effectLst/>
        </p:spPr>
        <p:txBody>
          <a:bodyPr lIns="0" tIns="0" rIns="0" bIns="0"/>
          <a:lstStyle>
            <a:lvl1pPr>
              <a:lnSpc>
                <a:spcPts val="3800"/>
              </a:lnSpc>
              <a:defRPr>
                <a:solidFill>
                  <a:schemeClr val="bg1"/>
                </a:solidFill>
              </a:defRPr>
            </a:lvl1pPr>
          </a:lstStyle>
          <a:p>
            <a:r>
              <a:rPr lang="en-US" smtClean="0"/>
              <a:t>Click to edit Master title style</a:t>
            </a:r>
            <a:endParaRPr lang="en-US" dirty="0"/>
          </a:p>
        </p:txBody>
      </p:sp>
      <p:sp>
        <p:nvSpPr>
          <p:cNvPr id="5" name="Rectangle 1030"/>
          <p:cNvSpPr>
            <a:spLocks noGrp="1" noChangeArrowheads="1"/>
          </p:cNvSpPr>
          <p:nvPr>
            <p:ph type="sldNum" sz="quarter" idx="10"/>
          </p:nvPr>
        </p:nvSpPr>
        <p:spPr>
          <a:xfrm>
            <a:off x="6705600" y="6248400"/>
            <a:ext cx="19050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cs typeface="Calibri" charset="0"/>
              </a:defRPr>
            </a:lvl1pPr>
          </a:lstStyle>
          <a:p>
            <a:fld id="{370522D4-B36A-48B9-958D-F20530B61AB2}" type="slidenum">
              <a:rPr lang="en-US"/>
              <a:pPr/>
              <a:t>‹#›</a:t>
            </a:fld>
            <a:endParaRPr lang="en-US"/>
          </a:p>
        </p:txBody>
      </p:sp>
    </p:spTree>
    <p:extLst>
      <p:ext uri="{BB962C8B-B14F-4D97-AF65-F5344CB8AC3E}">
        <p14:creationId xmlns:p14="http://schemas.microsoft.com/office/powerpoint/2010/main" val="42216314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broadslide-topbanner_2011_master.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134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Lst>
  <p:txStyles>
    <p:titleStyle>
      <a:lvl1pPr algn="l" rtl="0" eaLnBrk="1" fontAlgn="base" hangingPunct="1">
        <a:spcBef>
          <a:spcPct val="0"/>
        </a:spcBef>
        <a:spcAft>
          <a:spcPct val="0"/>
        </a:spcAft>
        <a:defRPr sz="3600">
          <a:solidFill>
            <a:srgbClr val="1D63B3"/>
          </a:solidFill>
          <a:latin typeface="Calibri"/>
          <a:ea typeface="+mj-ea"/>
          <a:cs typeface="Calibri"/>
        </a:defRPr>
      </a:lvl1pPr>
      <a:lvl2pPr algn="l" rtl="0" eaLnBrk="1" fontAlgn="base" hangingPunct="1">
        <a:spcBef>
          <a:spcPct val="0"/>
        </a:spcBef>
        <a:spcAft>
          <a:spcPct val="0"/>
        </a:spcAft>
        <a:defRPr sz="3600">
          <a:solidFill>
            <a:srgbClr val="1D63B3"/>
          </a:solidFill>
          <a:latin typeface="Calibri" pitchFamily="-108" charset="0"/>
          <a:ea typeface="Arial" pitchFamily="-111" charset="0"/>
          <a:cs typeface="Arial" pitchFamily="-111" charset="0"/>
        </a:defRPr>
      </a:lvl2pPr>
      <a:lvl3pPr algn="l" rtl="0" eaLnBrk="1" fontAlgn="base" hangingPunct="1">
        <a:spcBef>
          <a:spcPct val="0"/>
        </a:spcBef>
        <a:spcAft>
          <a:spcPct val="0"/>
        </a:spcAft>
        <a:defRPr sz="3600">
          <a:solidFill>
            <a:srgbClr val="1D63B3"/>
          </a:solidFill>
          <a:latin typeface="Calibri" pitchFamily="-108" charset="0"/>
          <a:ea typeface="Arial" pitchFamily="-111" charset="0"/>
          <a:cs typeface="Arial" pitchFamily="-111" charset="0"/>
        </a:defRPr>
      </a:lvl3pPr>
      <a:lvl4pPr algn="l" rtl="0" eaLnBrk="1" fontAlgn="base" hangingPunct="1">
        <a:spcBef>
          <a:spcPct val="0"/>
        </a:spcBef>
        <a:spcAft>
          <a:spcPct val="0"/>
        </a:spcAft>
        <a:defRPr sz="3600">
          <a:solidFill>
            <a:srgbClr val="1D63B3"/>
          </a:solidFill>
          <a:latin typeface="Calibri" pitchFamily="-108" charset="0"/>
          <a:ea typeface="Arial" pitchFamily="-111" charset="0"/>
          <a:cs typeface="Arial" pitchFamily="-111" charset="0"/>
        </a:defRPr>
      </a:lvl4pPr>
      <a:lvl5pPr algn="l" rtl="0" eaLnBrk="1" fontAlgn="base" hangingPunct="1">
        <a:spcBef>
          <a:spcPct val="0"/>
        </a:spcBef>
        <a:spcAft>
          <a:spcPct val="0"/>
        </a:spcAft>
        <a:defRPr sz="3600">
          <a:solidFill>
            <a:srgbClr val="1D63B3"/>
          </a:solidFill>
          <a:latin typeface="Calibri" pitchFamily="-108" charset="0"/>
          <a:ea typeface="Arial" pitchFamily="-111" charset="0"/>
          <a:cs typeface="Arial" pitchFamily="-111" charset="0"/>
        </a:defRPr>
      </a:lvl5pPr>
      <a:lvl6pPr marL="457200" algn="ctr" rtl="0" eaLnBrk="1" fontAlgn="base" hangingPunct="1">
        <a:spcBef>
          <a:spcPct val="0"/>
        </a:spcBef>
        <a:spcAft>
          <a:spcPct val="0"/>
        </a:spcAft>
        <a:defRPr sz="4400">
          <a:solidFill>
            <a:schemeClr val="tx2"/>
          </a:solidFill>
          <a:latin typeface="Arial" pitchFamily="-111" charset="0"/>
          <a:ea typeface="Arial" pitchFamily="-111" charset="0"/>
          <a:cs typeface="Arial" pitchFamily="-111" charset="0"/>
        </a:defRPr>
      </a:lvl6pPr>
      <a:lvl7pPr marL="914400" algn="ctr" rtl="0" eaLnBrk="1" fontAlgn="base" hangingPunct="1">
        <a:spcBef>
          <a:spcPct val="0"/>
        </a:spcBef>
        <a:spcAft>
          <a:spcPct val="0"/>
        </a:spcAft>
        <a:defRPr sz="4400">
          <a:solidFill>
            <a:schemeClr val="tx2"/>
          </a:solidFill>
          <a:latin typeface="Arial" pitchFamily="-111" charset="0"/>
          <a:ea typeface="Arial" pitchFamily="-111" charset="0"/>
          <a:cs typeface="Arial" pitchFamily="-111" charset="0"/>
        </a:defRPr>
      </a:lvl7pPr>
      <a:lvl8pPr marL="1371600" algn="ctr" rtl="0" eaLnBrk="1" fontAlgn="base" hangingPunct="1">
        <a:spcBef>
          <a:spcPct val="0"/>
        </a:spcBef>
        <a:spcAft>
          <a:spcPct val="0"/>
        </a:spcAft>
        <a:defRPr sz="4400">
          <a:solidFill>
            <a:schemeClr val="tx2"/>
          </a:solidFill>
          <a:latin typeface="Arial" pitchFamily="-111" charset="0"/>
          <a:ea typeface="Arial" pitchFamily="-111" charset="0"/>
          <a:cs typeface="Arial" pitchFamily="-111" charset="0"/>
        </a:defRPr>
      </a:lvl8pPr>
      <a:lvl9pPr marL="1828800" algn="ctr" rtl="0" eaLnBrk="1" fontAlgn="base" hangingPunct="1">
        <a:spcBef>
          <a:spcPct val="0"/>
        </a:spcBef>
        <a:spcAft>
          <a:spcPct val="0"/>
        </a:spcAft>
        <a:defRPr sz="4400">
          <a:solidFill>
            <a:schemeClr val="tx2"/>
          </a:solidFill>
          <a:latin typeface="Arial" pitchFamily="-111" charset="0"/>
          <a:ea typeface="Arial" pitchFamily="-111" charset="0"/>
          <a:cs typeface="Arial" pitchFamily="-111" charset="0"/>
        </a:defRPr>
      </a:lvl9pPr>
    </p:titleStyle>
    <p:bodyStyle>
      <a:lvl1pPr marL="342900" indent="-342900" algn="l" rtl="0" eaLnBrk="1" fontAlgn="base" hangingPunct="1">
        <a:spcBef>
          <a:spcPct val="20000"/>
        </a:spcBef>
        <a:spcAft>
          <a:spcPct val="0"/>
        </a:spcAft>
        <a:buChar char="•"/>
        <a:defRPr sz="2400">
          <a:solidFill>
            <a:schemeClr val="tx1"/>
          </a:solidFill>
          <a:latin typeface="Calibri"/>
          <a:ea typeface="+mn-ea"/>
          <a:cs typeface="Calibri"/>
        </a:defRPr>
      </a:lvl1pPr>
      <a:lvl2pPr marL="742950" indent="-285750" algn="l" rtl="0" eaLnBrk="1" fontAlgn="base" hangingPunct="1">
        <a:spcBef>
          <a:spcPct val="20000"/>
        </a:spcBef>
        <a:spcAft>
          <a:spcPct val="0"/>
        </a:spcAft>
        <a:buChar char="–"/>
        <a:defRPr sz="2400">
          <a:solidFill>
            <a:schemeClr val="tx1"/>
          </a:solidFill>
          <a:latin typeface="Calibri"/>
          <a:ea typeface="+mn-ea"/>
          <a:cs typeface="Calibri"/>
        </a:defRPr>
      </a:lvl2pPr>
      <a:lvl3pPr marL="1143000" indent="-228600" algn="l" rtl="0" eaLnBrk="1" fontAlgn="base" hangingPunct="1">
        <a:spcBef>
          <a:spcPct val="20000"/>
        </a:spcBef>
        <a:spcAft>
          <a:spcPct val="0"/>
        </a:spcAft>
        <a:buChar char="•"/>
        <a:defRPr sz="2400">
          <a:solidFill>
            <a:schemeClr val="tx1"/>
          </a:solidFill>
          <a:latin typeface="Calibri"/>
          <a:ea typeface="+mn-ea"/>
          <a:cs typeface="Calibri"/>
        </a:defRPr>
      </a:lvl3pPr>
      <a:lvl4pPr marL="1600200" indent="-228600" algn="l" rtl="0" eaLnBrk="1" fontAlgn="base" hangingPunct="1">
        <a:spcBef>
          <a:spcPct val="20000"/>
        </a:spcBef>
        <a:spcAft>
          <a:spcPct val="0"/>
        </a:spcAft>
        <a:buChar char="–"/>
        <a:defRPr sz="2400">
          <a:solidFill>
            <a:schemeClr val="tx1"/>
          </a:solidFill>
          <a:latin typeface="Calibri"/>
          <a:ea typeface="+mn-ea"/>
          <a:cs typeface="Calibri"/>
        </a:defRPr>
      </a:lvl4pPr>
      <a:lvl5pPr marL="2057400" indent="-228600" algn="l" rtl="0" eaLnBrk="1" fontAlgn="base" hangingPunct="1">
        <a:spcBef>
          <a:spcPct val="20000"/>
        </a:spcBef>
        <a:spcAft>
          <a:spcPct val="0"/>
        </a:spcAft>
        <a:buChar char="»"/>
        <a:defRPr sz="2400">
          <a:solidFill>
            <a:schemeClr val="tx1"/>
          </a:solidFill>
          <a:latin typeface="Calibri"/>
          <a:ea typeface="+mn-ea"/>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811213" y="1493838"/>
            <a:ext cx="5839958" cy="1815419"/>
          </a:xfrm>
          <a:noFill/>
          <a:ln>
            <a:solidFill>
              <a:schemeClr val="accent1"/>
            </a:solidFill>
          </a:ln>
        </p:spPr>
        <p:txBody>
          <a:bodyPr wrap="square" numCol="1" anchor="t" anchorCtr="0" compatLnSpc="1">
            <a:prstTxWarp prst="textNoShape">
              <a:avLst/>
            </a:prstTxWarp>
          </a:bodyPr>
          <a:lstStyle/>
          <a:p>
            <a:r>
              <a:rPr lang="en-US" sz="3600" dirty="0" smtClean="0">
                <a:latin typeface="Tahoma" pitchFamily="34" charset="0"/>
              </a:rPr>
              <a:t>Applying </a:t>
            </a:r>
            <a:r>
              <a:rPr lang="en-US" sz="3600" dirty="0">
                <a:latin typeface="Tahoma" pitchFamily="34" charset="0"/>
              </a:rPr>
              <a:t>a principled approach for </a:t>
            </a:r>
            <a:r>
              <a:rPr lang="en-US" sz="3600" dirty="0" err="1" smtClean="0">
                <a:latin typeface="Tahoma" pitchFamily="34" charset="0"/>
              </a:rPr>
              <a:t>ChIP-seq</a:t>
            </a:r>
            <a:r>
              <a:rPr lang="en-US" sz="3600" dirty="0" smtClean="0">
                <a:latin typeface="Tahoma" pitchFamily="34" charset="0"/>
              </a:rPr>
              <a:t> </a:t>
            </a:r>
            <a:r>
              <a:rPr lang="en-US" sz="3600" dirty="0">
                <a:latin typeface="Tahoma" pitchFamily="34" charset="0"/>
              </a:rPr>
              <a:t>optimization</a:t>
            </a:r>
            <a:r>
              <a:rPr lang="en-US" sz="4400" dirty="0">
                <a:latin typeface="Tahoma" pitchFamily="34" charset="0"/>
              </a:rPr>
              <a:t/>
            </a:r>
            <a:br>
              <a:rPr lang="en-US" sz="4400" dirty="0">
                <a:latin typeface="Tahoma" pitchFamily="34" charset="0"/>
              </a:rPr>
            </a:br>
            <a:endParaRPr lang="en-US" dirty="0" smtClean="0">
              <a:latin typeface="Calibri" charset="0"/>
            </a:endParaRPr>
          </a:p>
        </p:txBody>
      </p:sp>
      <p:sp>
        <p:nvSpPr>
          <p:cNvPr id="8195" name="Content Placeholder 15"/>
          <p:cNvSpPr>
            <a:spLocks noGrp="1"/>
          </p:cNvSpPr>
          <p:nvPr>
            <p:ph sz="quarter" idx="10"/>
          </p:nvPr>
        </p:nvSpPr>
        <p:spPr bwMode="auto">
          <a:xfrm>
            <a:off x="811213" y="3381375"/>
            <a:ext cx="3760787" cy="19827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latin typeface="Calibri" charset="0"/>
            </a:endParaRPr>
          </a:p>
          <a:p>
            <a:pPr>
              <a:spcBef>
                <a:spcPct val="0"/>
              </a:spcBef>
            </a:pPr>
            <a:r>
              <a:rPr lang="en-US" dirty="0" smtClean="0">
                <a:latin typeface="Calibri" charset="0"/>
              </a:rPr>
              <a:t>Michele Busby, PhD</a:t>
            </a:r>
            <a:endParaRPr lang="en-US" dirty="0">
              <a:latin typeface="Calibri" charset="0"/>
            </a:endParaRPr>
          </a:p>
          <a:p>
            <a:pPr>
              <a:spcBef>
                <a:spcPct val="0"/>
              </a:spcBef>
            </a:pPr>
            <a:r>
              <a:rPr lang="en-US" dirty="0" err="1" smtClean="0">
                <a:latin typeface="Calibri" charset="0"/>
              </a:rPr>
              <a:t>Alon</a:t>
            </a:r>
            <a:r>
              <a:rPr lang="en-US" dirty="0" smtClean="0">
                <a:latin typeface="Calibri" charset="0"/>
              </a:rPr>
              <a:t> Goren</a:t>
            </a:r>
          </a:p>
          <a:p>
            <a:pPr>
              <a:spcBef>
                <a:spcPct val="0"/>
              </a:spcBef>
            </a:pPr>
            <a:endParaRPr lang="en-US" dirty="0" smtClean="0">
              <a:latin typeface="Calibri"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Room for improvement</a:t>
            </a:r>
            <a:endParaRPr lang="en-US" dirty="0"/>
          </a:p>
        </p:txBody>
      </p:sp>
      <p:sp>
        <p:nvSpPr>
          <p:cNvPr id="4" name="TextBox 3"/>
          <p:cNvSpPr txBox="1"/>
          <p:nvPr/>
        </p:nvSpPr>
        <p:spPr>
          <a:xfrm>
            <a:off x="859970" y="1828800"/>
            <a:ext cx="7053943" cy="2862322"/>
          </a:xfrm>
          <a:prstGeom prst="rect">
            <a:avLst/>
          </a:prstGeom>
          <a:noFill/>
        </p:spPr>
        <p:txBody>
          <a:bodyPr wrap="square" rtlCol="0">
            <a:spAutoFit/>
          </a:bodyPr>
          <a:lstStyle/>
          <a:p>
            <a:pPr>
              <a:lnSpc>
                <a:spcPct val="150000"/>
              </a:lnSpc>
            </a:pPr>
            <a:r>
              <a:rPr lang="en-US" dirty="0" smtClean="0"/>
              <a:t>Challenges in current state</a:t>
            </a:r>
          </a:p>
          <a:p>
            <a:pPr marL="342900" indent="-342900">
              <a:lnSpc>
                <a:spcPct val="150000"/>
              </a:lnSpc>
              <a:buFont typeface="Arial" panose="020B0604020202020204" pitchFamily="34" charset="0"/>
              <a:buChar char="•"/>
            </a:pPr>
            <a:r>
              <a:rPr lang="en-US" dirty="0" smtClean="0"/>
              <a:t>Wild west of antibodies</a:t>
            </a:r>
          </a:p>
          <a:p>
            <a:pPr marL="342900" indent="-342900">
              <a:lnSpc>
                <a:spcPct val="150000"/>
              </a:lnSpc>
              <a:buFont typeface="Arial" panose="020B0604020202020204" pitchFamily="34" charset="0"/>
              <a:buChar char="•"/>
            </a:pPr>
            <a:r>
              <a:rPr lang="en-US" dirty="0" smtClean="0"/>
              <a:t>Inconsistent experimental design</a:t>
            </a:r>
          </a:p>
          <a:p>
            <a:pPr marL="342900" indent="-342900">
              <a:lnSpc>
                <a:spcPct val="150000"/>
              </a:lnSpc>
              <a:buFont typeface="Arial" panose="020B0604020202020204" pitchFamily="34" charset="0"/>
              <a:buChar char="•"/>
            </a:pPr>
            <a:r>
              <a:rPr lang="en-US" dirty="0" smtClean="0"/>
              <a:t>Low standard for whether an experiment “worked”</a:t>
            </a:r>
            <a:endParaRPr lang="en-US" dirty="0"/>
          </a:p>
        </p:txBody>
      </p:sp>
    </p:spTree>
    <p:extLst>
      <p:ext uri="{BB962C8B-B14F-4D97-AF65-F5344CB8AC3E}">
        <p14:creationId xmlns:p14="http://schemas.microsoft.com/office/powerpoint/2010/main" val="22855593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Antibody variability</a:t>
            </a:r>
            <a:endParaRPr lang="en-US" dirty="0"/>
          </a:p>
        </p:txBody>
      </p:sp>
      <p:sp>
        <p:nvSpPr>
          <p:cNvPr id="5" name="TextBox 4"/>
          <p:cNvSpPr txBox="1"/>
          <p:nvPr/>
        </p:nvSpPr>
        <p:spPr>
          <a:xfrm>
            <a:off x="533400" y="1611086"/>
            <a:ext cx="8262257" cy="4524315"/>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Antibodies vary in specificity to target (i.e. may bind to different pieces)</a:t>
            </a:r>
          </a:p>
          <a:p>
            <a:endParaRPr lang="en-US" dirty="0" smtClean="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Can also vary by lot</a:t>
            </a:r>
          </a:p>
          <a:p>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e.g. the current Ezh2 lot rumored to not work </a:t>
            </a:r>
          </a:p>
          <a:p>
            <a:endParaRPr lang="en-US" dirty="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Minimal information to reproduce results often not included in methods section 	</a:t>
            </a:r>
          </a:p>
          <a:p>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e.g. concentration of antibody)</a:t>
            </a:r>
          </a:p>
          <a:p>
            <a:endParaRPr lang="en-US" dirty="0" smtClean="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Results will not reproduce between labs or between experiments within the same lab</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072809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Antibody variability</a:t>
            </a:r>
            <a:endParaRPr lang="en-US" dirty="0"/>
          </a:p>
        </p:txBody>
      </p:sp>
      <p:sp>
        <p:nvSpPr>
          <p:cNvPr id="5" name="TextBox 4"/>
          <p:cNvSpPr txBox="1"/>
          <p:nvPr/>
        </p:nvSpPr>
        <p:spPr>
          <a:xfrm>
            <a:off x="533400" y="1611086"/>
            <a:ext cx="8262257" cy="2677656"/>
          </a:xfrm>
          <a:prstGeom prst="rect">
            <a:avLst/>
          </a:prstGeom>
          <a:noFill/>
        </p:spPr>
        <p:txBody>
          <a:bodyPr wrap="square" rtlCol="0">
            <a:spAutoFit/>
          </a:bodyPr>
          <a:lstStyle/>
          <a:p>
            <a:endParaRPr lang="en-US" dirty="0">
              <a:latin typeface="Calibri" panose="020F0502020204030204" pitchFamily="34" charset="0"/>
              <a:cs typeface="Calibri" panose="020F0502020204030204" pitchFamily="34" charset="0"/>
            </a:endParaRPr>
          </a:p>
          <a:p>
            <a:r>
              <a:rPr lang="en-US" b="1" dirty="0" smtClean="0">
                <a:latin typeface="Calibri" panose="020F0502020204030204" pitchFamily="34" charset="0"/>
                <a:cs typeface="Calibri" panose="020F0502020204030204" pitchFamily="34" charset="0"/>
              </a:rPr>
              <a:t>Example:</a:t>
            </a:r>
          </a:p>
          <a:p>
            <a:endParaRPr lang="en-US" dirty="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Looked at 3 brands of antibodies for H3K27ac</a:t>
            </a:r>
          </a:p>
          <a:p>
            <a:pPr marL="342900" indent="-342900">
              <a:buFont typeface="Arial" panose="020B0604020202020204" pitchFamily="34" charset="0"/>
              <a:buChar char="•"/>
            </a:pPr>
            <a:r>
              <a:rPr lang="en-US" dirty="0" smtClean="0">
                <a:latin typeface="Calibri" panose="020F0502020204030204" pitchFamily="34" charset="0"/>
                <a:cs typeface="Calibri" panose="020F0502020204030204" pitchFamily="34" charset="0"/>
              </a:rPr>
              <a:t>Active Polyclonal</a:t>
            </a:r>
            <a:endParaRPr lang="en-US"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dirty="0" smtClean="0">
                <a:latin typeface="Calibri" panose="020F0502020204030204" pitchFamily="34" charset="0"/>
                <a:cs typeface="Calibri" panose="020F0502020204030204" pitchFamily="34" charset="0"/>
              </a:rPr>
              <a:t>Active Monoclonal</a:t>
            </a:r>
            <a:r>
              <a:rPr lang="en-US" dirty="0">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r>
              <a:rPr lang="en-US" dirty="0" smtClean="0">
                <a:latin typeface="Calibri" panose="020F0502020204030204" pitchFamily="34" charset="0"/>
                <a:cs typeface="Calibri" panose="020F0502020204030204" pitchFamily="34" charset="0"/>
              </a:rPr>
              <a:t>Cell Signaling Monoclonal</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0322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H2K27ac in HeLa </a:t>
            </a:r>
            <a:br>
              <a:rPr lang="en-US" sz="3200" dirty="0" smtClean="0"/>
            </a:br>
            <a:r>
              <a:rPr lang="en-US" sz="3200" dirty="0" smtClean="0"/>
              <a:t>Outliers: same brand, different antibodies</a:t>
            </a:r>
            <a:endParaRPr lang="en-US" sz="3200"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242332" y="1433512"/>
            <a:ext cx="6823982" cy="5087031"/>
          </a:xfrm>
          <a:prstGeom prst="rect">
            <a:avLst/>
          </a:prstGeom>
          <a:noFill/>
          <a:ln>
            <a:noFill/>
          </a:ln>
        </p:spPr>
      </p:pic>
    </p:spTree>
    <p:extLst>
      <p:ext uri="{BB962C8B-B14F-4D97-AF65-F5344CB8AC3E}">
        <p14:creationId xmlns:p14="http://schemas.microsoft.com/office/powerpoint/2010/main" val="6169496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H2K27ac in HeLa</a:t>
            </a:r>
            <a:br>
              <a:rPr lang="en-US" sz="3200" dirty="0" smtClean="0"/>
            </a:br>
            <a:r>
              <a:rPr lang="en-US" sz="3200" dirty="0" smtClean="0"/>
              <a:t>Outliers, two populations, different brands</a:t>
            </a:r>
            <a:endParaRPr lang="en-US" sz="32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115786" y="1606323"/>
            <a:ext cx="6961414" cy="5099277"/>
          </a:xfrm>
          <a:prstGeom prst="rect">
            <a:avLst/>
          </a:prstGeom>
          <a:noFill/>
          <a:ln>
            <a:noFill/>
          </a:ln>
        </p:spPr>
      </p:pic>
    </p:spTree>
    <p:extLst>
      <p:ext uri="{BB962C8B-B14F-4D97-AF65-F5344CB8AC3E}">
        <p14:creationId xmlns:p14="http://schemas.microsoft.com/office/powerpoint/2010/main" val="13420925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H2K27ac in HeLa</a:t>
            </a:r>
            <a:br>
              <a:rPr lang="en-US" sz="2800" dirty="0" smtClean="0"/>
            </a:br>
            <a:r>
              <a:rPr lang="en-US" sz="2800" dirty="0" smtClean="0"/>
              <a:t>Dispersion, two </a:t>
            </a:r>
            <a:r>
              <a:rPr lang="en-US" sz="2800" dirty="0"/>
              <a:t>populations, different brands</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385887" y="1917247"/>
            <a:ext cx="6517142" cy="4505324"/>
          </a:xfrm>
          <a:prstGeom prst="rect">
            <a:avLst/>
          </a:prstGeom>
          <a:noFill/>
          <a:ln>
            <a:noFill/>
          </a:ln>
        </p:spPr>
      </p:pic>
    </p:spTree>
    <p:extLst>
      <p:ext uri="{BB962C8B-B14F-4D97-AF65-F5344CB8AC3E}">
        <p14:creationId xmlns:p14="http://schemas.microsoft.com/office/powerpoint/2010/main" val="7118476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Inconsistent experimental design</a:t>
            </a:r>
            <a:endParaRPr lang="en-US" dirty="0"/>
          </a:p>
        </p:txBody>
      </p:sp>
      <p:sp>
        <p:nvSpPr>
          <p:cNvPr id="4" name="TextBox 3"/>
          <p:cNvSpPr txBox="1"/>
          <p:nvPr/>
        </p:nvSpPr>
        <p:spPr>
          <a:xfrm>
            <a:off x="261257" y="1411460"/>
            <a:ext cx="7053943" cy="830997"/>
          </a:xfrm>
          <a:prstGeom prst="rect">
            <a:avLst/>
          </a:prstGeom>
          <a:noFill/>
        </p:spPr>
        <p:txBody>
          <a:bodyPr wrap="square" rtlCol="0">
            <a:spAutoFit/>
          </a:bodyPr>
          <a:lstStyle/>
          <a:p>
            <a:r>
              <a:rPr lang="en-US" dirty="0" smtClean="0"/>
              <a:t>Basic questions not answered</a:t>
            </a:r>
          </a:p>
          <a:p>
            <a:r>
              <a:rPr lang="en-US" dirty="0" smtClean="0"/>
              <a:t>e.g. How many reads do I need?</a:t>
            </a:r>
            <a:endParaRPr 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2420030"/>
            <a:ext cx="9372600"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28667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bwMode="auto">
          <a:xfrm>
            <a:off x="457200" y="187325"/>
            <a:ext cx="8229600" cy="4873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spAutoFit/>
          </a:bodyPr>
          <a:lstStyle/>
          <a:p>
            <a:r>
              <a:rPr lang="en-US" dirty="0" smtClean="0">
                <a:latin typeface="Calibri" charset="0"/>
              </a:rPr>
              <a:t>A principled approach</a:t>
            </a:r>
          </a:p>
        </p:txBody>
      </p:sp>
      <p:sp>
        <p:nvSpPr>
          <p:cNvPr id="7" name="Rectangle 6"/>
          <p:cNvSpPr/>
          <p:nvPr/>
        </p:nvSpPr>
        <p:spPr>
          <a:xfrm>
            <a:off x="0" y="2441182"/>
            <a:ext cx="9144000" cy="400110"/>
          </a:xfrm>
          <a:prstGeom prst="rect">
            <a:avLst/>
          </a:prstGeom>
        </p:spPr>
        <p:txBody>
          <a:bodyPr wrap="square">
            <a:spAutoFit/>
          </a:bodyPr>
          <a:lstStyle/>
          <a:p>
            <a:pPr lvl="1" algn="ctr">
              <a:spcAft>
                <a:spcPts val="1200"/>
              </a:spcAft>
            </a:pPr>
            <a:r>
              <a:rPr lang="en-US" sz="2000" dirty="0" smtClean="0"/>
              <a:t>List all </a:t>
            </a:r>
            <a:r>
              <a:rPr lang="en-US" sz="2000" dirty="0"/>
              <a:t>sources of variability</a:t>
            </a:r>
          </a:p>
        </p:txBody>
      </p:sp>
      <p:sp>
        <p:nvSpPr>
          <p:cNvPr id="8" name="Rectangle 7"/>
          <p:cNvSpPr/>
          <p:nvPr/>
        </p:nvSpPr>
        <p:spPr>
          <a:xfrm>
            <a:off x="0" y="1377684"/>
            <a:ext cx="9144000" cy="400110"/>
          </a:xfrm>
          <a:prstGeom prst="rect">
            <a:avLst/>
          </a:prstGeom>
        </p:spPr>
        <p:txBody>
          <a:bodyPr wrap="square">
            <a:spAutoFit/>
          </a:bodyPr>
          <a:lstStyle/>
          <a:p>
            <a:pPr lvl="1" algn="ctr">
              <a:spcAft>
                <a:spcPts val="1200"/>
              </a:spcAft>
            </a:pPr>
            <a:r>
              <a:rPr lang="en-US" sz="2000" dirty="0"/>
              <a:t>Take a complex process </a:t>
            </a:r>
          </a:p>
        </p:txBody>
      </p:sp>
      <p:sp>
        <p:nvSpPr>
          <p:cNvPr id="9" name="Rectangle 8"/>
          <p:cNvSpPr/>
          <p:nvPr/>
        </p:nvSpPr>
        <p:spPr>
          <a:xfrm>
            <a:off x="0" y="3819555"/>
            <a:ext cx="9144000" cy="400110"/>
          </a:xfrm>
          <a:prstGeom prst="rect">
            <a:avLst/>
          </a:prstGeom>
        </p:spPr>
        <p:txBody>
          <a:bodyPr wrap="square">
            <a:spAutoFit/>
          </a:bodyPr>
          <a:lstStyle/>
          <a:p>
            <a:pPr lvl="1" algn="ctr">
              <a:spcAft>
                <a:spcPts val="1200"/>
              </a:spcAft>
            </a:pPr>
            <a:r>
              <a:rPr lang="en-US" sz="2000" dirty="0" smtClean="0"/>
              <a:t>Rate </a:t>
            </a:r>
            <a:r>
              <a:rPr lang="en-US" sz="2000" dirty="0"/>
              <a:t>by </a:t>
            </a:r>
            <a:r>
              <a:rPr lang="en-US" sz="2000" dirty="0" smtClean="0"/>
              <a:t>variability levels &amp; solving difficulty</a:t>
            </a:r>
            <a:endParaRPr lang="en-US" sz="2000" dirty="0"/>
          </a:p>
        </p:txBody>
      </p:sp>
      <p:sp>
        <p:nvSpPr>
          <p:cNvPr id="10" name="Rectangle 9"/>
          <p:cNvSpPr/>
          <p:nvPr/>
        </p:nvSpPr>
        <p:spPr>
          <a:xfrm>
            <a:off x="0" y="4966607"/>
            <a:ext cx="9144000" cy="400110"/>
          </a:xfrm>
          <a:prstGeom prst="rect">
            <a:avLst/>
          </a:prstGeom>
        </p:spPr>
        <p:txBody>
          <a:bodyPr wrap="square">
            <a:spAutoFit/>
          </a:bodyPr>
          <a:lstStyle/>
          <a:p>
            <a:pPr lvl="1" algn="ctr">
              <a:spcAft>
                <a:spcPts val="1200"/>
              </a:spcAft>
            </a:pPr>
            <a:r>
              <a:rPr lang="en-US" sz="2000" dirty="0" smtClean="0"/>
              <a:t>Prioritize by ratings</a:t>
            </a:r>
            <a:endParaRPr lang="en-US" sz="2000" dirty="0"/>
          </a:p>
        </p:txBody>
      </p:sp>
      <p:sp>
        <p:nvSpPr>
          <p:cNvPr id="11" name="Rectangle 10"/>
          <p:cNvSpPr/>
          <p:nvPr/>
        </p:nvSpPr>
        <p:spPr>
          <a:xfrm>
            <a:off x="0" y="6096000"/>
            <a:ext cx="9144000" cy="400110"/>
          </a:xfrm>
          <a:prstGeom prst="rect">
            <a:avLst/>
          </a:prstGeom>
        </p:spPr>
        <p:txBody>
          <a:bodyPr wrap="square">
            <a:spAutoFit/>
          </a:bodyPr>
          <a:lstStyle/>
          <a:p>
            <a:pPr lvl="1" algn="ctr">
              <a:spcAft>
                <a:spcPts val="1200"/>
              </a:spcAft>
            </a:pPr>
            <a:r>
              <a:rPr lang="en-US" sz="2000" dirty="0" smtClean="0"/>
              <a:t>Obviously, attack </a:t>
            </a:r>
            <a:r>
              <a:rPr lang="en-US" sz="2000" dirty="0"/>
              <a:t>biggest </a:t>
            </a:r>
            <a:r>
              <a:rPr lang="en-US" sz="2000" dirty="0" smtClean="0"/>
              <a:t>hit &amp; </a:t>
            </a:r>
            <a:r>
              <a:rPr lang="en-US" sz="2000" dirty="0"/>
              <a:t>lowest effort </a:t>
            </a:r>
            <a:r>
              <a:rPr lang="en-US" sz="2000" dirty="0" smtClean="0"/>
              <a:t>first.</a:t>
            </a:r>
            <a:endParaRPr lang="en-US" sz="2000" dirty="0"/>
          </a:p>
        </p:txBody>
      </p:sp>
      <p:pic>
        <p:nvPicPr>
          <p:cNvPr id="12" name="Picture 11"/>
          <p:cNvPicPr>
            <a:picLocks noChangeAspect="1"/>
          </p:cNvPicPr>
          <p:nvPr/>
        </p:nvPicPr>
        <p:blipFill>
          <a:blip r:embed="rId2"/>
          <a:stretch>
            <a:fillRect/>
          </a:stretch>
        </p:blipFill>
        <p:spPr>
          <a:xfrm>
            <a:off x="4550229" y="1822838"/>
            <a:ext cx="381000" cy="618344"/>
          </a:xfrm>
          <a:prstGeom prst="rect">
            <a:avLst/>
          </a:prstGeom>
        </p:spPr>
      </p:pic>
      <p:pic>
        <p:nvPicPr>
          <p:cNvPr id="13" name="Picture 12"/>
          <p:cNvPicPr>
            <a:picLocks noChangeAspect="1"/>
          </p:cNvPicPr>
          <p:nvPr/>
        </p:nvPicPr>
        <p:blipFill>
          <a:blip r:embed="rId2"/>
          <a:stretch>
            <a:fillRect/>
          </a:stretch>
        </p:blipFill>
        <p:spPr>
          <a:xfrm>
            <a:off x="4550229" y="2983757"/>
            <a:ext cx="381000" cy="618344"/>
          </a:xfrm>
          <a:prstGeom prst="rect">
            <a:avLst/>
          </a:prstGeom>
        </p:spPr>
      </p:pic>
      <p:pic>
        <p:nvPicPr>
          <p:cNvPr id="15" name="Picture 14"/>
          <p:cNvPicPr>
            <a:picLocks noChangeAspect="1"/>
          </p:cNvPicPr>
          <p:nvPr/>
        </p:nvPicPr>
        <p:blipFill>
          <a:blip r:embed="rId2"/>
          <a:stretch>
            <a:fillRect/>
          </a:stretch>
        </p:blipFill>
        <p:spPr>
          <a:xfrm>
            <a:off x="4550229" y="4239406"/>
            <a:ext cx="381000" cy="618344"/>
          </a:xfrm>
          <a:prstGeom prst="rect">
            <a:avLst/>
          </a:prstGeom>
        </p:spPr>
      </p:pic>
      <p:pic>
        <p:nvPicPr>
          <p:cNvPr id="16" name="Picture 15"/>
          <p:cNvPicPr>
            <a:picLocks noChangeAspect="1"/>
          </p:cNvPicPr>
          <p:nvPr/>
        </p:nvPicPr>
        <p:blipFill>
          <a:blip r:embed="rId2"/>
          <a:stretch>
            <a:fillRect/>
          </a:stretch>
        </p:blipFill>
        <p:spPr>
          <a:xfrm>
            <a:off x="4550229" y="5477656"/>
            <a:ext cx="381000" cy="618344"/>
          </a:xfrm>
          <a:prstGeom prst="rect">
            <a:avLst/>
          </a:prstGeom>
        </p:spPr>
      </p:pic>
    </p:spTree>
    <p:extLst>
      <p:ext uri="{BB962C8B-B14F-4D97-AF65-F5344CB8AC3E}">
        <p14:creationId xmlns:p14="http://schemas.microsoft.com/office/powerpoint/2010/main" val="1577793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bwMode="auto">
          <a:xfrm>
            <a:off x="457200" y="187325"/>
            <a:ext cx="8229600" cy="4873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spAutoFit/>
          </a:bodyPr>
          <a:lstStyle/>
          <a:p>
            <a:r>
              <a:rPr lang="en-US" dirty="0" smtClean="0">
                <a:latin typeface="Calibri" charset="0"/>
              </a:rPr>
              <a:t>Reasons</a:t>
            </a:r>
          </a:p>
        </p:txBody>
      </p:sp>
      <p:sp>
        <p:nvSpPr>
          <p:cNvPr id="8" name="Rectangle 7"/>
          <p:cNvSpPr/>
          <p:nvPr/>
        </p:nvSpPr>
        <p:spPr>
          <a:xfrm>
            <a:off x="0" y="1377684"/>
            <a:ext cx="9144000" cy="5262979"/>
          </a:xfrm>
          <a:prstGeom prst="rect">
            <a:avLst/>
          </a:prstGeom>
        </p:spPr>
        <p:txBody>
          <a:bodyPr wrap="square">
            <a:spAutoFit/>
          </a:bodyPr>
          <a:lstStyle/>
          <a:p>
            <a:pPr lvl="1">
              <a:spcAft>
                <a:spcPts val="1200"/>
              </a:spcAft>
            </a:pPr>
            <a:r>
              <a:rPr lang="en-US" sz="3200" dirty="0" smtClean="0"/>
              <a:t>Hundreds of </a:t>
            </a:r>
            <a:r>
              <a:rPr lang="en-US" sz="3200" dirty="0" err="1" smtClean="0"/>
              <a:t>CHiP</a:t>
            </a:r>
            <a:r>
              <a:rPr lang="en-US" sz="3200" dirty="0" smtClean="0"/>
              <a:t> </a:t>
            </a:r>
            <a:r>
              <a:rPr lang="en-US" sz="3200" dirty="0" err="1" smtClean="0"/>
              <a:t>seq</a:t>
            </a:r>
            <a:r>
              <a:rPr lang="en-US" sz="3200" dirty="0" smtClean="0"/>
              <a:t> datasets have been generated</a:t>
            </a:r>
          </a:p>
          <a:p>
            <a:pPr lvl="1">
              <a:spcAft>
                <a:spcPts val="1200"/>
              </a:spcAft>
            </a:pPr>
            <a:r>
              <a:rPr lang="en-US" sz="3200" dirty="0" smtClean="0"/>
              <a:t>These basic methods experiments have not been done</a:t>
            </a:r>
          </a:p>
          <a:p>
            <a:pPr lvl="1">
              <a:spcAft>
                <a:spcPts val="1200"/>
              </a:spcAft>
            </a:pPr>
            <a:endParaRPr lang="en-US" sz="3200" dirty="0" smtClean="0"/>
          </a:p>
          <a:p>
            <a:pPr lvl="1">
              <a:spcAft>
                <a:spcPts val="1200"/>
              </a:spcAft>
            </a:pPr>
            <a:r>
              <a:rPr lang="en-US" sz="3200" dirty="0" smtClean="0"/>
              <a:t>BTL will offer:</a:t>
            </a:r>
          </a:p>
          <a:p>
            <a:pPr marL="914400" lvl="1" indent="-457200">
              <a:spcAft>
                <a:spcPts val="1200"/>
              </a:spcAft>
              <a:buFont typeface="Arial" panose="020B0604020202020204" pitchFamily="34" charset="0"/>
              <a:buChar char="•"/>
            </a:pPr>
            <a:r>
              <a:rPr lang="en-US" sz="3200" dirty="0" smtClean="0"/>
              <a:t>Cheaper results with optimized methods</a:t>
            </a:r>
          </a:p>
          <a:p>
            <a:pPr marL="914400" lvl="1" indent="-457200">
              <a:spcAft>
                <a:spcPts val="1200"/>
              </a:spcAft>
              <a:buFont typeface="Arial" panose="020B0604020202020204" pitchFamily="34" charset="0"/>
              <a:buChar char="•"/>
            </a:pPr>
            <a:r>
              <a:rPr lang="en-US" sz="3200" dirty="0" smtClean="0"/>
              <a:t>Reproducible results</a:t>
            </a:r>
          </a:p>
          <a:p>
            <a:pPr lvl="1">
              <a:spcAft>
                <a:spcPts val="1200"/>
              </a:spcAft>
            </a:pPr>
            <a:endParaRPr lang="en-US" sz="2000" dirty="0" smtClean="0"/>
          </a:p>
        </p:txBody>
      </p:sp>
    </p:spTree>
    <p:extLst>
      <p:ext uri="{BB962C8B-B14F-4D97-AF65-F5344CB8AC3E}">
        <p14:creationId xmlns:p14="http://schemas.microsoft.com/office/powerpoint/2010/main" val="33269706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bwMode="auto">
          <a:xfrm>
            <a:off x="457200" y="187325"/>
            <a:ext cx="8229600" cy="4873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spAutoFit/>
          </a:bodyPr>
          <a:lstStyle/>
          <a:p>
            <a:r>
              <a:rPr lang="en-US" dirty="0" smtClean="0">
                <a:latin typeface="Calibri" charset="0"/>
              </a:rPr>
              <a:t>Establishment of robustness by automation</a:t>
            </a:r>
          </a:p>
        </p:txBody>
      </p:sp>
      <p:pic>
        <p:nvPicPr>
          <p:cNvPr id="8" name="Picture 7"/>
          <p:cNvPicPr>
            <a:picLocks noChangeAspect="1"/>
          </p:cNvPicPr>
          <p:nvPr/>
        </p:nvPicPr>
        <p:blipFill>
          <a:blip r:embed="rId2"/>
          <a:stretch>
            <a:fillRect/>
          </a:stretch>
        </p:blipFill>
        <p:spPr>
          <a:xfrm>
            <a:off x="815083" y="1437547"/>
            <a:ext cx="7708431" cy="5273823"/>
          </a:xfrm>
          <a:prstGeom prst="rect">
            <a:avLst/>
          </a:prstGeom>
        </p:spPr>
      </p:pic>
    </p:spTree>
    <p:extLst>
      <p:ext uri="{BB962C8B-B14F-4D97-AF65-F5344CB8AC3E}">
        <p14:creationId xmlns:p14="http://schemas.microsoft.com/office/powerpoint/2010/main" val="3874610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bwMode="auto">
          <a:xfrm>
            <a:off x="457200" y="187325"/>
            <a:ext cx="8229600" cy="498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spAutoFit/>
          </a:bodyPr>
          <a:lstStyle/>
          <a:p>
            <a:r>
              <a:rPr lang="en-US" dirty="0" smtClean="0">
                <a:latin typeface="Calibri" charset="0"/>
              </a:rPr>
              <a:t>Outline</a:t>
            </a:r>
          </a:p>
        </p:txBody>
      </p:sp>
      <p:sp>
        <p:nvSpPr>
          <p:cNvPr id="9219" name="Content Placeholder 2"/>
          <p:cNvSpPr>
            <a:spLocks noGrp="1"/>
          </p:cNvSpPr>
          <p:nvPr>
            <p:ph idx="1"/>
          </p:nvPr>
        </p:nvSpPr>
        <p:spPr bwMode="auto">
          <a:xfrm>
            <a:off x="457200" y="1554163"/>
            <a:ext cx="8229600" cy="81253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spAutoFit/>
          </a:bodyPr>
          <a:lstStyle/>
          <a:p>
            <a:r>
              <a:rPr lang="en-US" dirty="0" smtClean="0"/>
              <a:t>Background </a:t>
            </a:r>
          </a:p>
          <a:p>
            <a:pPr marL="0" indent="0">
              <a:spcAft>
                <a:spcPts val="600"/>
              </a:spcAft>
              <a:buNone/>
            </a:pPr>
            <a:endParaRPr lang="en-US" dirty="0" smtClean="0">
              <a:latin typeface="Calibri"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Isolating Sources of Variability</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0304" y="1419225"/>
            <a:ext cx="6267450" cy="543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3559628" y="2403510"/>
            <a:ext cx="3228673" cy="3159090"/>
            <a:chOff x="3559628" y="2403510"/>
            <a:chExt cx="3228673" cy="3159090"/>
          </a:xfrm>
        </p:grpSpPr>
        <p:sp>
          <p:nvSpPr>
            <p:cNvPr id="3" name="Oval 2"/>
            <p:cNvSpPr/>
            <p:nvPr/>
          </p:nvSpPr>
          <p:spPr>
            <a:xfrm>
              <a:off x="3559628" y="2841171"/>
              <a:ext cx="1447801" cy="2721429"/>
            </a:xfrm>
            <a:prstGeom prst="ellipse">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4822698" y="2403510"/>
              <a:ext cx="1965603" cy="461665"/>
            </a:xfrm>
            <a:prstGeom prst="rect">
              <a:avLst/>
            </a:prstGeom>
            <a:noFill/>
          </p:spPr>
          <p:txBody>
            <a:bodyPr wrap="none" rtlCol="0">
              <a:spAutoFit/>
            </a:bodyPr>
            <a:lstStyle/>
            <a:p>
              <a:r>
                <a:rPr lang="en-US" dirty="0" smtClean="0">
                  <a:solidFill>
                    <a:srgbClr val="AC362A"/>
                  </a:solidFill>
                </a:rPr>
                <a:t>The antibody</a:t>
              </a:r>
              <a:endParaRPr lang="en-US" dirty="0">
                <a:solidFill>
                  <a:srgbClr val="AC362A"/>
                </a:solidFill>
              </a:endParaRPr>
            </a:p>
          </p:txBody>
        </p:sp>
      </p:grpSp>
    </p:spTree>
    <p:extLst>
      <p:ext uri="{BB962C8B-B14F-4D97-AF65-F5344CB8AC3E}">
        <p14:creationId xmlns:p14="http://schemas.microsoft.com/office/powerpoint/2010/main" val="3294825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Monoclonal vs Polyclonal </a:t>
            </a:r>
            <a:endParaRPr lang="en-US" dirty="0"/>
          </a:p>
        </p:txBody>
      </p:sp>
      <p:sp>
        <p:nvSpPr>
          <p:cNvPr id="3" name="TextBox 2"/>
          <p:cNvSpPr txBox="1"/>
          <p:nvPr/>
        </p:nvSpPr>
        <p:spPr>
          <a:xfrm>
            <a:off x="446314" y="1925067"/>
            <a:ext cx="7935686" cy="4154984"/>
          </a:xfrm>
          <a:prstGeom prst="rect">
            <a:avLst/>
          </a:prstGeom>
          <a:noFill/>
        </p:spPr>
        <p:txBody>
          <a:bodyPr wrap="square" rtlCol="0">
            <a:spAutoFit/>
          </a:bodyPr>
          <a:lstStyle/>
          <a:p>
            <a:pPr algn="just"/>
            <a:r>
              <a:rPr lang="en-US" b="1" u="sng" dirty="0"/>
              <a:t>Polyclonal</a:t>
            </a:r>
            <a:r>
              <a:rPr lang="en-US" b="1" dirty="0"/>
              <a:t> 	   			</a:t>
            </a:r>
            <a:r>
              <a:rPr lang="en-US" b="1" u="sng" dirty="0" smtClean="0"/>
              <a:t>Monoclonal</a:t>
            </a:r>
            <a:endParaRPr lang="en-US" b="1" u="sng" dirty="0"/>
          </a:p>
          <a:p>
            <a:pPr algn="just"/>
            <a:r>
              <a:rPr lang="en-US" dirty="0"/>
              <a:t>Commonly used			</a:t>
            </a:r>
            <a:r>
              <a:rPr lang="en-US" dirty="0" smtClean="0"/>
              <a:t>Less </a:t>
            </a:r>
            <a:r>
              <a:rPr lang="en-US" dirty="0"/>
              <a:t>prevalent</a:t>
            </a:r>
          </a:p>
          <a:p>
            <a:pPr algn="just"/>
            <a:r>
              <a:rPr lang="en-US" dirty="0"/>
              <a:t>Raised in individual animals	</a:t>
            </a:r>
            <a:r>
              <a:rPr lang="en-US" dirty="0" smtClean="0"/>
              <a:t>Raised </a:t>
            </a:r>
            <a:r>
              <a:rPr lang="en-US" dirty="0"/>
              <a:t>from cell line</a:t>
            </a:r>
          </a:p>
          <a:p>
            <a:pPr algn="just"/>
            <a:r>
              <a:rPr lang="en-US" dirty="0"/>
              <a:t>Each lot requires validation	</a:t>
            </a:r>
            <a:r>
              <a:rPr lang="en-US" dirty="0" smtClean="0"/>
              <a:t>Single </a:t>
            </a:r>
            <a:r>
              <a:rPr lang="en-US" dirty="0"/>
              <a:t>validation</a:t>
            </a:r>
          </a:p>
          <a:p>
            <a:pPr algn="just"/>
            <a:r>
              <a:rPr lang="en-US" dirty="0"/>
              <a:t>Finite resource	   		</a:t>
            </a:r>
            <a:r>
              <a:rPr lang="en-US" dirty="0" smtClean="0"/>
              <a:t>Same </a:t>
            </a:r>
            <a:r>
              <a:rPr lang="en-US" dirty="0"/>
              <a:t>antibody can be </a:t>
            </a:r>
            <a:r>
              <a:rPr lang="en-US" dirty="0" smtClean="0"/>
              <a:t>  					reordered</a:t>
            </a:r>
            <a:endParaRPr lang="en-US" dirty="0"/>
          </a:p>
          <a:p>
            <a:endParaRPr lang="en-US" dirty="0"/>
          </a:p>
          <a:p>
            <a:r>
              <a:rPr lang="en-US" b="1" u="sng" dirty="0" smtClean="0"/>
              <a:t>Question:</a:t>
            </a:r>
          </a:p>
          <a:p>
            <a:r>
              <a:rPr lang="en-US" dirty="0" smtClean="0"/>
              <a:t>Can monoclonal antibodies replace polyclonal antibodies?</a:t>
            </a:r>
            <a:endParaRPr lang="en-US" dirty="0"/>
          </a:p>
          <a:p>
            <a:endParaRPr lang="en-US" dirty="0"/>
          </a:p>
        </p:txBody>
      </p:sp>
    </p:spTree>
    <p:extLst>
      <p:ext uri="{BB962C8B-B14F-4D97-AF65-F5344CB8AC3E}">
        <p14:creationId xmlns:p14="http://schemas.microsoft.com/office/powerpoint/2010/main" val="17342906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Systematic evaluation of monoclonal antibodies and reproducibility</a:t>
            </a:r>
            <a:endParaRPr lang="en-US" dirty="0"/>
          </a:p>
        </p:txBody>
      </p:sp>
      <p:pic>
        <p:nvPicPr>
          <p:cNvPr id="4" name="Picture 3"/>
          <p:cNvPicPr>
            <a:picLocks noChangeAspect="1"/>
          </p:cNvPicPr>
          <p:nvPr/>
        </p:nvPicPr>
        <p:blipFill rotWithShape="1">
          <a:blip r:embed="rId2"/>
          <a:srcRect l="22137" t="13265" r="4432" b="2819"/>
          <a:stretch/>
        </p:blipFill>
        <p:spPr>
          <a:xfrm>
            <a:off x="1827097" y="1262903"/>
            <a:ext cx="7210593" cy="5602069"/>
          </a:xfrm>
          <a:prstGeom prst="rect">
            <a:avLst/>
          </a:prstGeom>
        </p:spPr>
      </p:pic>
      <p:sp>
        <p:nvSpPr>
          <p:cNvPr id="5" name="Left Brace 4"/>
          <p:cNvSpPr/>
          <p:nvPr/>
        </p:nvSpPr>
        <p:spPr>
          <a:xfrm>
            <a:off x="1533251" y="1920636"/>
            <a:ext cx="224401" cy="952579"/>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 Box 2"/>
          <p:cNvSpPr txBox="1">
            <a:spLocks noChangeArrowheads="1"/>
          </p:cNvSpPr>
          <p:nvPr/>
        </p:nvSpPr>
        <p:spPr bwMode="auto">
          <a:xfrm>
            <a:off x="0" y="1961629"/>
            <a:ext cx="155353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150000"/>
              </a:lnSpc>
            </a:pPr>
            <a:r>
              <a:rPr lang="en-US" sz="1800" dirty="0" smtClean="0">
                <a:solidFill>
                  <a:srgbClr val="000000"/>
                </a:solidFill>
                <a:latin typeface="Tahoma"/>
                <a:cs typeface="Tahoma"/>
              </a:rPr>
              <a:t>H3K4me3</a:t>
            </a:r>
          </a:p>
          <a:p>
            <a:pPr algn="ctr" eaLnBrk="1" hangingPunct="1">
              <a:lnSpc>
                <a:spcPct val="150000"/>
              </a:lnSpc>
            </a:pPr>
            <a:r>
              <a:rPr lang="en-US" sz="1800" dirty="0" smtClean="0">
                <a:solidFill>
                  <a:srgbClr val="000000"/>
                </a:solidFill>
                <a:latin typeface="Tahoma"/>
                <a:cs typeface="Tahoma"/>
              </a:rPr>
              <a:t>monoclonal</a:t>
            </a:r>
          </a:p>
        </p:txBody>
      </p:sp>
      <p:sp>
        <p:nvSpPr>
          <p:cNvPr id="7" name="Left Brace 6"/>
          <p:cNvSpPr/>
          <p:nvPr/>
        </p:nvSpPr>
        <p:spPr>
          <a:xfrm>
            <a:off x="1533251" y="2945622"/>
            <a:ext cx="224401" cy="952579"/>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 Box 2"/>
          <p:cNvSpPr txBox="1">
            <a:spLocks noChangeArrowheads="1"/>
          </p:cNvSpPr>
          <p:nvPr/>
        </p:nvSpPr>
        <p:spPr bwMode="auto">
          <a:xfrm>
            <a:off x="0" y="2907235"/>
            <a:ext cx="144013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150000"/>
              </a:lnSpc>
            </a:pPr>
            <a:r>
              <a:rPr lang="en-US" sz="1800" dirty="0" smtClean="0">
                <a:solidFill>
                  <a:srgbClr val="000000"/>
                </a:solidFill>
                <a:latin typeface="Tahoma"/>
                <a:cs typeface="Tahoma"/>
              </a:rPr>
              <a:t>H3K4me3</a:t>
            </a:r>
          </a:p>
          <a:p>
            <a:pPr algn="ctr" eaLnBrk="1" hangingPunct="1">
              <a:lnSpc>
                <a:spcPct val="150000"/>
              </a:lnSpc>
            </a:pPr>
            <a:r>
              <a:rPr lang="en-US" sz="1800" dirty="0" smtClean="0">
                <a:solidFill>
                  <a:srgbClr val="000000"/>
                </a:solidFill>
                <a:latin typeface="Tahoma"/>
                <a:cs typeface="Tahoma"/>
              </a:rPr>
              <a:t>polyclonal</a:t>
            </a:r>
          </a:p>
        </p:txBody>
      </p:sp>
      <p:sp>
        <p:nvSpPr>
          <p:cNvPr id="9" name="Left Brace 8"/>
          <p:cNvSpPr/>
          <p:nvPr/>
        </p:nvSpPr>
        <p:spPr>
          <a:xfrm>
            <a:off x="1533251" y="4029917"/>
            <a:ext cx="224401" cy="952579"/>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 Box 2"/>
          <p:cNvSpPr txBox="1">
            <a:spLocks noChangeArrowheads="1"/>
          </p:cNvSpPr>
          <p:nvPr/>
        </p:nvSpPr>
        <p:spPr bwMode="auto">
          <a:xfrm>
            <a:off x="113400" y="4070910"/>
            <a:ext cx="144013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150000"/>
              </a:lnSpc>
            </a:pPr>
            <a:r>
              <a:rPr lang="en-US" sz="1800" dirty="0" smtClean="0">
                <a:solidFill>
                  <a:srgbClr val="000000"/>
                </a:solidFill>
                <a:latin typeface="Tahoma"/>
                <a:cs typeface="Tahoma"/>
              </a:rPr>
              <a:t>H3K27me3</a:t>
            </a:r>
          </a:p>
          <a:p>
            <a:pPr algn="ctr" eaLnBrk="1" hangingPunct="1">
              <a:lnSpc>
                <a:spcPct val="150000"/>
              </a:lnSpc>
            </a:pPr>
            <a:r>
              <a:rPr lang="en-US" sz="1800" dirty="0" smtClean="0">
                <a:solidFill>
                  <a:srgbClr val="000000"/>
                </a:solidFill>
                <a:latin typeface="Tahoma"/>
                <a:cs typeface="Tahoma"/>
              </a:rPr>
              <a:t>monoclonal</a:t>
            </a:r>
          </a:p>
        </p:txBody>
      </p:sp>
      <p:sp>
        <p:nvSpPr>
          <p:cNvPr id="11" name="Left Brace 10"/>
          <p:cNvSpPr/>
          <p:nvPr/>
        </p:nvSpPr>
        <p:spPr>
          <a:xfrm>
            <a:off x="1533251" y="5054903"/>
            <a:ext cx="224401" cy="952579"/>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 Box 2"/>
          <p:cNvSpPr txBox="1">
            <a:spLocks noChangeArrowheads="1"/>
          </p:cNvSpPr>
          <p:nvPr/>
        </p:nvSpPr>
        <p:spPr bwMode="auto">
          <a:xfrm>
            <a:off x="192777" y="5016516"/>
            <a:ext cx="136075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150000"/>
              </a:lnSpc>
            </a:pPr>
            <a:r>
              <a:rPr lang="en-US" sz="1800" dirty="0" smtClean="0">
                <a:solidFill>
                  <a:srgbClr val="000000"/>
                </a:solidFill>
                <a:latin typeface="Tahoma"/>
                <a:cs typeface="Tahoma"/>
              </a:rPr>
              <a:t>H3K27me3</a:t>
            </a:r>
          </a:p>
          <a:p>
            <a:pPr algn="ctr" eaLnBrk="1" hangingPunct="1">
              <a:lnSpc>
                <a:spcPct val="150000"/>
              </a:lnSpc>
            </a:pPr>
            <a:r>
              <a:rPr lang="en-US" sz="1800" dirty="0" smtClean="0">
                <a:solidFill>
                  <a:srgbClr val="000000"/>
                </a:solidFill>
                <a:latin typeface="Tahoma"/>
                <a:cs typeface="Tahoma"/>
              </a:rPr>
              <a:t>polyclonal</a:t>
            </a:r>
          </a:p>
        </p:txBody>
      </p:sp>
    </p:spTree>
    <p:extLst>
      <p:ext uri="{BB962C8B-B14F-4D97-AF65-F5344CB8AC3E}">
        <p14:creationId xmlns:p14="http://schemas.microsoft.com/office/powerpoint/2010/main" val="23473930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Monoclonal vs Polyclonal : </a:t>
            </a:r>
            <a:br>
              <a:rPr lang="en-US" dirty="0" smtClean="0"/>
            </a:br>
            <a:r>
              <a:rPr lang="en-US" dirty="0" smtClean="0"/>
              <a:t>Evaluation of K4me3</a:t>
            </a:r>
            <a:endParaRPr lang="en-US" dirty="0"/>
          </a:p>
        </p:txBody>
      </p:sp>
      <p:pic>
        <p:nvPicPr>
          <p:cNvPr id="7" name="Picture 6"/>
          <p:cNvPicPr>
            <a:picLocks noChangeAspect="1"/>
          </p:cNvPicPr>
          <p:nvPr/>
        </p:nvPicPr>
        <p:blipFill>
          <a:blip r:embed="rId2"/>
          <a:stretch>
            <a:fillRect/>
          </a:stretch>
        </p:blipFill>
        <p:spPr>
          <a:xfrm>
            <a:off x="228600" y="2133600"/>
            <a:ext cx="4490403" cy="3221156"/>
          </a:xfrm>
          <a:prstGeom prst="rect">
            <a:avLst/>
          </a:prstGeom>
        </p:spPr>
      </p:pic>
      <p:pic>
        <p:nvPicPr>
          <p:cNvPr id="8" name="Picture 7"/>
          <p:cNvPicPr>
            <a:picLocks noChangeAspect="1"/>
          </p:cNvPicPr>
          <p:nvPr/>
        </p:nvPicPr>
        <p:blipFill>
          <a:blip r:embed="rId3"/>
          <a:stretch>
            <a:fillRect/>
          </a:stretch>
        </p:blipFill>
        <p:spPr>
          <a:xfrm>
            <a:off x="5036634" y="2133601"/>
            <a:ext cx="3875978" cy="3276600"/>
          </a:xfrm>
          <a:prstGeom prst="rect">
            <a:avLst/>
          </a:prstGeom>
        </p:spPr>
      </p:pic>
    </p:spTree>
    <p:extLst>
      <p:ext uri="{BB962C8B-B14F-4D97-AF65-F5344CB8AC3E}">
        <p14:creationId xmlns:p14="http://schemas.microsoft.com/office/powerpoint/2010/main" val="4666941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Overlap of peaks</a:t>
            </a:r>
            <a:br>
              <a:rPr lang="en-US" dirty="0" smtClean="0"/>
            </a:br>
            <a:r>
              <a:rPr lang="en-US" dirty="0" smtClean="0"/>
              <a:t>H3K4me3</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1" y="1491343"/>
            <a:ext cx="6527394" cy="4895546"/>
          </a:xfrm>
          <a:prstGeom prst="rect">
            <a:avLst/>
          </a:prstGeom>
        </p:spPr>
      </p:pic>
      <p:sp>
        <p:nvSpPr>
          <p:cNvPr id="5" name="TextBox 4"/>
          <p:cNvSpPr txBox="1"/>
          <p:nvPr/>
        </p:nvSpPr>
        <p:spPr>
          <a:xfrm>
            <a:off x="490590" y="2279579"/>
            <a:ext cx="1762021" cy="461665"/>
          </a:xfrm>
          <a:prstGeom prst="rect">
            <a:avLst/>
          </a:prstGeom>
          <a:noFill/>
        </p:spPr>
        <p:txBody>
          <a:bodyPr wrap="none" rtlCol="0">
            <a:spAutoFit/>
          </a:bodyPr>
          <a:lstStyle/>
          <a:p>
            <a:r>
              <a:rPr lang="en-US" dirty="0" smtClean="0"/>
              <a:t>Monoclonal</a:t>
            </a:r>
            <a:endParaRPr lang="en-US" dirty="0"/>
          </a:p>
        </p:txBody>
      </p:sp>
      <p:sp>
        <p:nvSpPr>
          <p:cNvPr id="6" name="TextBox 5"/>
          <p:cNvSpPr txBox="1"/>
          <p:nvPr/>
        </p:nvSpPr>
        <p:spPr>
          <a:xfrm>
            <a:off x="7456714" y="2488916"/>
            <a:ext cx="1590500" cy="461665"/>
          </a:xfrm>
          <a:prstGeom prst="rect">
            <a:avLst/>
          </a:prstGeom>
          <a:noFill/>
        </p:spPr>
        <p:txBody>
          <a:bodyPr wrap="none" rtlCol="0">
            <a:spAutoFit/>
          </a:bodyPr>
          <a:lstStyle/>
          <a:p>
            <a:r>
              <a:rPr lang="en-US" dirty="0" smtClean="0"/>
              <a:t>Polyclonal</a:t>
            </a:r>
            <a:endParaRPr lang="en-US" dirty="0"/>
          </a:p>
        </p:txBody>
      </p:sp>
    </p:spTree>
    <p:extLst>
      <p:ext uri="{BB962C8B-B14F-4D97-AF65-F5344CB8AC3E}">
        <p14:creationId xmlns:p14="http://schemas.microsoft.com/office/powerpoint/2010/main" val="39289524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Overlap of peaks</a:t>
            </a:r>
            <a:br>
              <a:rPr lang="en-US" dirty="0"/>
            </a:br>
            <a:r>
              <a:rPr lang="en-US" dirty="0" smtClean="0"/>
              <a:t>H3K27me3</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257" y="1366156"/>
            <a:ext cx="7097486" cy="5323115"/>
          </a:xfrm>
          <a:prstGeom prst="rect">
            <a:avLst/>
          </a:prstGeom>
        </p:spPr>
      </p:pic>
      <p:sp>
        <p:nvSpPr>
          <p:cNvPr id="6" name="TextBox 5"/>
          <p:cNvSpPr txBox="1"/>
          <p:nvPr/>
        </p:nvSpPr>
        <p:spPr>
          <a:xfrm>
            <a:off x="5257800" y="2845636"/>
            <a:ext cx="1590500" cy="461665"/>
          </a:xfrm>
          <a:prstGeom prst="rect">
            <a:avLst/>
          </a:prstGeom>
          <a:noFill/>
        </p:spPr>
        <p:txBody>
          <a:bodyPr wrap="none" rtlCol="0">
            <a:spAutoFit/>
          </a:bodyPr>
          <a:lstStyle/>
          <a:p>
            <a:r>
              <a:rPr lang="en-US" dirty="0" smtClean="0"/>
              <a:t>Polyclonal</a:t>
            </a:r>
            <a:endParaRPr lang="en-US" dirty="0"/>
          </a:p>
        </p:txBody>
      </p:sp>
      <p:sp>
        <p:nvSpPr>
          <p:cNvPr id="7" name="TextBox 6"/>
          <p:cNvSpPr txBox="1"/>
          <p:nvPr/>
        </p:nvSpPr>
        <p:spPr>
          <a:xfrm>
            <a:off x="1600200" y="3098515"/>
            <a:ext cx="1762021" cy="461665"/>
          </a:xfrm>
          <a:prstGeom prst="rect">
            <a:avLst/>
          </a:prstGeom>
          <a:noFill/>
        </p:spPr>
        <p:txBody>
          <a:bodyPr wrap="none" rtlCol="0">
            <a:spAutoFit/>
          </a:bodyPr>
          <a:lstStyle/>
          <a:p>
            <a:r>
              <a:rPr lang="en-US" dirty="0" smtClean="0"/>
              <a:t>Monoclonal</a:t>
            </a:r>
            <a:endParaRPr lang="en-US" dirty="0"/>
          </a:p>
        </p:txBody>
      </p:sp>
    </p:spTree>
    <p:extLst>
      <p:ext uri="{BB962C8B-B14F-4D97-AF65-F5344CB8AC3E}">
        <p14:creationId xmlns:p14="http://schemas.microsoft.com/office/powerpoint/2010/main" val="32888712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peaks is hard if data is noisy</a:t>
            </a:r>
            <a:endParaRPr lang="en-US" dirty="0"/>
          </a:p>
        </p:txBody>
      </p:sp>
      <p:pic>
        <p:nvPicPr>
          <p:cNvPr id="4" name="Picture 3"/>
          <p:cNvPicPr>
            <a:picLocks noChangeAspect="1"/>
          </p:cNvPicPr>
          <p:nvPr/>
        </p:nvPicPr>
        <p:blipFill rotWithShape="1">
          <a:blip r:embed="rId2"/>
          <a:srcRect l="22137" t="13265" r="4432" b="2819"/>
          <a:stretch/>
        </p:blipFill>
        <p:spPr>
          <a:xfrm>
            <a:off x="1827097" y="1269875"/>
            <a:ext cx="7210593" cy="5602069"/>
          </a:xfrm>
          <a:prstGeom prst="rect">
            <a:avLst/>
          </a:prstGeom>
        </p:spPr>
      </p:pic>
      <p:sp>
        <p:nvSpPr>
          <p:cNvPr id="5" name="Left Brace 4"/>
          <p:cNvSpPr/>
          <p:nvPr/>
        </p:nvSpPr>
        <p:spPr>
          <a:xfrm>
            <a:off x="1533251" y="1920636"/>
            <a:ext cx="224401" cy="952579"/>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 Box 2"/>
          <p:cNvSpPr txBox="1">
            <a:spLocks noChangeArrowheads="1"/>
          </p:cNvSpPr>
          <p:nvPr/>
        </p:nvSpPr>
        <p:spPr bwMode="auto">
          <a:xfrm>
            <a:off x="0" y="1961629"/>
            <a:ext cx="155353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150000"/>
              </a:lnSpc>
            </a:pPr>
            <a:r>
              <a:rPr lang="en-US" sz="1800" dirty="0" smtClean="0">
                <a:solidFill>
                  <a:srgbClr val="000000"/>
                </a:solidFill>
                <a:latin typeface="Tahoma"/>
                <a:cs typeface="Tahoma"/>
              </a:rPr>
              <a:t>H3K4me3</a:t>
            </a:r>
          </a:p>
          <a:p>
            <a:pPr algn="ctr" eaLnBrk="1" hangingPunct="1">
              <a:lnSpc>
                <a:spcPct val="150000"/>
              </a:lnSpc>
            </a:pPr>
            <a:r>
              <a:rPr lang="en-US" sz="1800" dirty="0" smtClean="0">
                <a:solidFill>
                  <a:srgbClr val="000000"/>
                </a:solidFill>
                <a:latin typeface="Tahoma"/>
                <a:cs typeface="Tahoma"/>
              </a:rPr>
              <a:t>monoclonal</a:t>
            </a:r>
          </a:p>
        </p:txBody>
      </p:sp>
      <p:sp>
        <p:nvSpPr>
          <p:cNvPr id="7" name="Left Brace 6"/>
          <p:cNvSpPr/>
          <p:nvPr/>
        </p:nvSpPr>
        <p:spPr>
          <a:xfrm>
            <a:off x="1533251" y="2945622"/>
            <a:ext cx="224401" cy="952579"/>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 Box 2"/>
          <p:cNvSpPr txBox="1">
            <a:spLocks noChangeArrowheads="1"/>
          </p:cNvSpPr>
          <p:nvPr/>
        </p:nvSpPr>
        <p:spPr bwMode="auto">
          <a:xfrm>
            <a:off x="0" y="2907235"/>
            <a:ext cx="144013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150000"/>
              </a:lnSpc>
            </a:pPr>
            <a:r>
              <a:rPr lang="en-US" sz="1800" dirty="0" smtClean="0">
                <a:solidFill>
                  <a:srgbClr val="000000"/>
                </a:solidFill>
                <a:latin typeface="Tahoma"/>
                <a:cs typeface="Tahoma"/>
              </a:rPr>
              <a:t>H3K4me3</a:t>
            </a:r>
          </a:p>
          <a:p>
            <a:pPr algn="ctr" eaLnBrk="1" hangingPunct="1">
              <a:lnSpc>
                <a:spcPct val="150000"/>
              </a:lnSpc>
            </a:pPr>
            <a:r>
              <a:rPr lang="en-US" sz="1800" dirty="0" smtClean="0">
                <a:solidFill>
                  <a:srgbClr val="000000"/>
                </a:solidFill>
                <a:latin typeface="Tahoma"/>
                <a:cs typeface="Tahoma"/>
              </a:rPr>
              <a:t>polyclonal</a:t>
            </a:r>
          </a:p>
        </p:txBody>
      </p:sp>
      <p:sp>
        <p:nvSpPr>
          <p:cNvPr id="9" name="Left Brace 8"/>
          <p:cNvSpPr/>
          <p:nvPr/>
        </p:nvSpPr>
        <p:spPr>
          <a:xfrm>
            <a:off x="1533251" y="4029917"/>
            <a:ext cx="224401" cy="952579"/>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 Box 2"/>
          <p:cNvSpPr txBox="1">
            <a:spLocks noChangeArrowheads="1"/>
          </p:cNvSpPr>
          <p:nvPr/>
        </p:nvSpPr>
        <p:spPr bwMode="auto">
          <a:xfrm>
            <a:off x="113400" y="4070910"/>
            <a:ext cx="144013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150000"/>
              </a:lnSpc>
            </a:pPr>
            <a:r>
              <a:rPr lang="en-US" sz="1800" dirty="0" smtClean="0">
                <a:solidFill>
                  <a:srgbClr val="000000"/>
                </a:solidFill>
                <a:latin typeface="Tahoma"/>
                <a:cs typeface="Tahoma"/>
              </a:rPr>
              <a:t>H3K27me3</a:t>
            </a:r>
          </a:p>
          <a:p>
            <a:pPr algn="ctr" eaLnBrk="1" hangingPunct="1">
              <a:lnSpc>
                <a:spcPct val="150000"/>
              </a:lnSpc>
            </a:pPr>
            <a:r>
              <a:rPr lang="en-US" sz="1800" dirty="0" smtClean="0">
                <a:solidFill>
                  <a:srgbClr val="000000"/>
                </a:solidFill>
                <a:latin typeface="Tahoma"/>
                <a:cs typeface="Tahoma"/>
              </a:rPr>
              <a:t>monoclonal</a:t>
            </a:r>
          </a:p>
        </p:txBody>
      </p:sp>
      <p:sp>
        <p:nvSpPr>
          <p:cNvPr id="11" name="Left Brace 10"/>
          <p:cNvSpPr/>
          <p:nvPr/>
        </p:nvSpPr>
        <p:spPr>
          <a:xfrm>
            <a:off x="1533251" y="5054903"/>
            <a:ext cx="224401" cy="952579"/>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 Box 2"/>
          <p:cNvSpPr txBox="1">
            <a:spLocks noChangeArrowheads="1"/>
          </p:cNvSpPr>
          <p:nvPr/>
        </p:nvSpPr>
        <p:spPr bwMode="auto">
          <a:xfrm>
            <a:off x="192777" y="5016516"/>
            <a:ext cx="136075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150000"/>
              </a:lnSpc>
            </a:pPr>
            <a:r>
              <a:rPr lang="en-US" sz="1800" dirty="0" smtClean="0">
                <a:solidFill>
                  <a:srgbClr val="000000"/>
                </a:solidFill>
                <a:latin typeface="Tahoma"/>
                <a:cs typeface="Tahoma"/>
              </a:rPr>
              <a:t>H3K27me3</a:t>
            </a:r>
          </a:p>
          <a:p>
            <a:pPr algn="ctr" eaLnBrk="1" hangingPunct="1">
              <a:lnSpc>
                <a:spcPct val="150000"/>
              </a:lnSpc>
            </a:pPr>
            <a:r>
              <a:rPr lang="en-US" sz="1800" dirty="0" smtClean="0">
                <a:solidFill>
                  <a:srgbClr val="000000"/>
                </a:solidFill>
                <a:latin typeface="Tahoma"/>
                <a:cs typeface="Tahoma"/>
              </a:rPr>
              <a:t>polyclonal</a:t>
            </a:r>
          </a:p>
        </p:txBody>
      </p:sp>
    </p:spTree>
    <p:extLst>
      <p:ext uri="{BB962C8B-B14F-4D97-AF65-F5344CB8AC3E}">
        <p14:creationId xmlns:p14="http://schemas.microsoft.com/office/powerpoint/2010/main" val="371994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peaks is hard if data is noisy:</a:t>
            </a:r>
            <a:br>
              <a:rPr lang="en-US" dirty="0" smtClean="0"/>
            </a:br>
            <a:r>
              <a:rPr lang="en-US" dirty="0" smtClean="0"/>
              <a:t>Peak callers disagree</a:t>
            </a:r>
            <a:endParaRPr lang="en-US" dirty="0"/>
          </a:p>
        </p:txBody>
      </p:sp>
      <p:pic>
        <p:nvPicPr>
          <p:cNvPr id="1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39" y="1895022"/>
            <a:ext cx="8780333" cy="292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07007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bwMode="auto">
          <a:xfrm>
            <a:off x="457200" y="187325"/>
            <a:ext cx="8229600" cy="97469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spAutoFit/>
          </a:bodyPr>
          <a:lstStyle/>
          <a:p>
            <a:r>
              <a:rPr lang="en-US" dirty="0" smtClean="0">
                <a:latin typeface="Calibri" charset="0"/>
              </a:rPr>
              <a:t>Underpowered data make good methods look bad</a:t>
            </a:r>
          </a:p>
        </p:txBody>
      </p:sp>
      <p:pic>
        <p:nvPicPr>
          <p:cNvPr id="5" name="Picture 2" descr="http://3.bp.blogspot.com/-FuT_f0A8Xog/T-hf6CHUcVI/AAAAAAAAAZk/rLUdcvStwiM/s1600/GoodMethodUnderpow.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88" y="2094020"/>
            <a:ext cx="4301412" cy="404143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4.bp.blogspot.com/-3wlaami-1tE/T-hgXgLLM-I/AAAAAAAAAZw/TyBmgjAAD0g/s320/GoodMethodAdequatePow.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1743" y="2094020"/>
            <a:ext cx="4214235" cy="404143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94474" y="1495487"/>
            <a:ext cx="8907453" cy="461665"/>
          </a:xfrm>
          <a:prstGeom prst="rect">
            <a:avLst/>
          </a:prstGeom>
          <a:solidFill>
            <a:schemeClr val="bg1"/>
          </a:solidFill>
        </p:spPr>
        <p:txBody>
          <a:bodyPr wrap="square" rtlCol="0">
            <a:spAutoFit/>
          </a:bodyPr>
          <a:lstStyle/>
          <a:p>
            <a:r>
              <a:rPr lang="en-US" sz="2400" dirty="0" smtClean="0"/>
              <a:t>Different </a:t>
            </a:r>
            <a:r>
              <a:rPr lang="en-US" dirty="0" smtClean="0"/>
              <a:t>accurate statistical </a:t>
            </a:r>
            <a:r>
              <a:rPr lang="en-US" sz="2400" dirty="0" smtClean="0"/>
              <a:t>methods will call different </a:t>
            </a:r>
            <a:r>
              <a:rPr lang="en-US" dirty="0" smtClean="0"/>
              <a:t>peaks</a:t>
            </a:r>
            <a:endParaRPr lang="en-US" sz="2400" dirty="0"/>
          </a:p>
        </p:txBody>
      </p:sp>
    </p:spTree>
    <p:extLst>
      <p:ext uri="{BB962C8B-B14F-4D97-AF65-F5344CB8AC3E}">
        <p14:creationId xmlns:p14="http://schemas.microsoft.com/office/powerpoint/2010/main" val="38904655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a:t>
            </a:r>
            <a:endParaRPr lang="en-US" dirty="0"/>
          </a:p>
        </p:txBody>
      </p:sp>
      <p:sp>
        <p:nvSpPr>
          <p:cNvPr id="3" name="Content Placeholder 2"/>
          <p:cNvSpPr>
            <a:spLocks noGrp="1"/>
          </p:cNvSpPr>
          <p:nvPr>
            <p:ph idx="1"/>
          </p:nvPr>
        </p:nvSpPr>
        <p:spPr/>
        <p:txBody>
          <a:bodyPr/>
          <a:lstStyle/>
          <a:p>
            <a:pPr marL="0" indent="0">
              <a:buNone/>
            </a:pPr>
            <a:r>
              <a:rPr lang="en-US" dirty="0" smtClean="0"/>
              <a:t>Typical approach:</a:t>
            </a:r>
          </a:p>
          <a:p>
            <a:r>
              <a:rPr lang="en-US" dirty="0" smtClean="0"/>
              <a:t>Improve algorithms</a:t>
            </a:r>
          </a:p>
          <a:p>
            <a:pPr lvl="1"/>
            <a:r>
              <a:rPr lang="en-US" dirty="0" smtClean="0"/>
              <a:t>Expensive (1-2 years labor)</a:t>
            </a:r>
          </a:p>
          <a:p>
            <a:pPr lvl="1"/>
            <a:r>
              <a:rPr lang="en-US" dirty="0" smtClean="0"/>
              <a:t>Improvements are likely to be marginal</a:t>
            </a:r>
          </a:p>
          <a:p>
            <a:pPr lvl="1"/>
            <a:r>
              <a:rPr lang="en-US" dirty="0" smtClean="0"/>
              <a:t>Difficult to tell if algorithms make the data tell a better biological story or just shift biases around</a:t>
            </a:r>
          </a:p>
          <a:p>
            <a:endParaRPr lang="en-US" dirty="0" smtClean="0"/>
          </a:p>
          <a:p>
            <a:pPr marL="0" indent="0">
              <a:buNone/>
            </a:pPr>
            <a:r>
              <a:rPr lang="en-US" dirty="0" smtClean="0"/>
              <a:t>BTL approach</a:t>
            </a:r>
            <a:endParaRPr lang="en-US" dirty="0"/>
          </a:p>
          <a:p>
            <a:r>
              <a:rPr lang="en-US" dirty="0" smtClean="0"/>
              <a:t>Improve data</a:t>
            </a:r>
          </a:p>
          <a:p>
            <a:pPr lvl="1"/>
            <a:r>
              <a:rPr lang="en-US" dirty="0" smtClean="0"/>
              <a:t>You have better data</a:t>
            </a:r>
            <a:endParaRPr lang="en-US" dirty="0"/>
          </a:p>
          <a:p>
            <a:endParaRPr lang="en-US" dirty="0" smtClean="0"/>
          </a:p>
          <a:p>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3440" y="4800599"/>
            <a:ext cx="1171575" cy="168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67616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bwMode="auto">
          <a:xfrm>
            <a:off x="457200" y="187325"/>
            <a:ext cx="8229600" cy="9265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spAutoFit/>
          </a:bodyPr>
          <a:lstStyle/>
          <a:p>
            <a:r>
              <a:rPr lang="en-US" sz="2800" dirty="0">
                <a:latin typeface="Tahoma" pitchFamily="34" charset="0"/>
              </a:rPr>
              <a:t>Study of Chromatin Structure &amp; Organization</a:t>
            </a:r>
            <a:br>
              <a:rPr lang="en-US" sz="2800" dirty="0">
                <a:latin typeface="Tahoma" pitchFamily="34" charset="0"/>
              </a:rPr>
            </a:br>
            <a:r>
              <a:rPr lang="en-US" sz="2800" dirty="0">
                <a:latin typeface="Tahoma" pitchFamily="34" charset="0"/>
              </a:rPr>
              <a:t>(Things that bind to DNA) </a:t>
            </a:r>
          </a:p>
        </p:txBody>
      </p:sp>
      <p:sp>
        <p:nvSpPr>
          <p:cNvPr id="3" name="TextBox 2"/>
          <p:cNvSpPr txBox="1"/>
          <p:nvPr/>
        </p:nvSpPr>
        <p:spPr>
          <a:xfrm>
            <a:off x="6679864" y="6483548"/>
            <a:ext cx="2332177" cy="338554"/>
          </a:xfrm>
          <a:prstGeom prst="rect">
            <a:avLst/>
          </a:prstGeom>
          <a:noFill/>
        </p:spPr>
        <p:txBody>
          <a:bodyPr wrap="none" rtlCol="0">
            <a:spAutoFit/>
          </a:bodyPr>
          <a:lstStyle/>
          <a:p>
            <a:r>
              <a:rPr lang="en-US" sz="1600" dirty="0" err="1"/>
              <a:t>Ecker</a:t>
            </a:r>
            <a:r>
              <a:rPr lang="en-US" sz="1600" dirty="0"/>
              <a:t> </a:t>
            </a:r>
            <a:r>
              <a:rPr lang="en-US" sz="1600" i="1" dirty="0">
                <a:latin typeface="Calibri" pitchFamily="34" charset="0"/>
              </a:rPr>
              <a:t>et al</a:t>
            </a:r>
            <a:r>
              <a:rPr lang="en-US" sz="1600" dirty="0">
                <a:latin typeface="Calibri" pitchFamily="34" charset="0"/>
              </a:rPr>
              <a:t>.</a:t>
            </a:r>
            <a:r>
              <a:rPr lang="en-US" sz="1600" dirty="0">
                <a:solidFill>
                  <a:srgbClr val="000000"/>
                </a:solidFill>
                <a:latin typeface="Calibri" pitchFamily="34" charset="0"/>
              </a:rPr>
              <a:t>, </a:t>
            </a:r>
            <a:r>
              <a:rPr lang="en-US" sz="1600" b="1" dirty="0">
                <a:solidFill>
                  <a:srgbClr val="000000"/>
                </a:solidFill>
                <a:latin typeface="Calibri" pitchFamily="34" charset="0"/>
              </a:rPr>
              <a:t>Nature </a:t>
            </a:r>
            <a:r>
              <a:rPr lang="en-US" sz="1600" dirty="0">
                <a:solidFill>
                  <a:srgbClr val="000000"/>
                </a:solidFill>
                <a:latin typeface="Calibri" pitchFamily="34" charset="0"/>
              </a:rPr>
              <a:t>2012</a:t>
            </a:r>
            <a:endParaRPr lang="en-US" sz="1600" dirty="0">
              <a:latin typeface="Calibri" pitchFamily="34" charset="0"/>
            </a:endParaRPr>
          </a:p>
        </p:txBody>
      </p:sp>
      <p:pic>
        <p:nvPicPr>
          <p:cNvPr id="6" name="Picture 5"/>
          <p:cNvPicPr>
            <a:picLocks noChangeAspect="1"/>
          </p:cNvPicPr>
          <p:nvPr/>
        </p:nvPicPr>
        <p:blipFill>
          <a:blip r:embed="rId2"/>
          <a:stretch>
            <a:fillRect/>
          </a:stretch>
        </p:blipFill>
        <p:spPr>
          <a:xfrm>
            <a:off x="758035" y="1354723"/>
            <a:ext cx="7553687" cy="5128825"/>
          </a:xfrm>
          <a:prstGeom prst="rect">
            <a:avLst/>
          </a:prstGeom>
        </p:spPr>
      </p:pic>
    </p:spTree>
    <p:extLst>
      <p:ext uri="{BB962C8B-B14F-4D97-AF65-F5344CB8AC3E}">
        <p14:creationId xmlns:p14="http://schemas.microsoft.com/office/powerpoint/2010/main" val="23184285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 to quantify quality of data</a:t>
            </a:r>
            <a:endParaRPr lang="en-US" dirty="0"/>
          </a:p>
        </p:txBody>
      </p:sp>
      <p:sp>
        <p:nvSpPr>
          <p:cNvPr id="3" name="Content Placeholder 2"/>
          <p:cNvSpPr>
            <a:spLocks noGrp="1"/>
          </p:cNvSpPr>
          <p:nvPr>
            <p:ph idx="1"/>
          </p:nvPr>
        </p:nvSpPr>
        <p:spPr>
          <a:xfrm>
            <a:off x="457200" y="1508760"/>
            <a:ext cx="8229600" cy="450669"/>
          </a:xfrm>
        </p:spPr>
        <p:txBody>
          <a:bodyPr/>
          <a:lstStyle/>
          <a:p>
            <a:pPr marL="0" indent="0">
              <a:buNone/>
            </a:pPr>
            <a:r>
              <a:rPr lang="en-US" dirty="0" smtClean="0"/>
              <a:t>Signal to noise ratio:</a:t>
            </a:r>
          </a:p>
        </p:txBody>
      </p:sp>
      <p:sp>
        <p:nvSpPr>
          <p:cNvPr id="5" name="Rectangle 4"/>
          <p:cNvSpPr/>
          <p:nvPr/>
        </p:nvSpPr>
        <p:spPr>
          <a:xfrm>
            <a:off x="24606" y="2250021"/>
            <a:ext cx="9144000" cy="861774"/>
          </a:xfrm>
          <a:prstGeom prst="rect">
            <a:avLst/>
          </a:prstGeom>
        </p:spPr>
        <p:txBody>
          <a:bodyPr wrap="square">
            <a:spAutoFit/>
          </a:bodyPr>
          <a:lstStyle/>
          <a:p>
            <a:pPr lvl="1" algn="ctr">
              <a:spcAft>
                <a:spcPts val="1200"/>
              </a:spcAft>
            </a:pPr>
            <a:r>
              <a:rPr lang="en-US" sz="2000" dirty="0" smtClean="0"/>
              <a:t>Create “truth” set of data</a:t>
            </a:r>
          </a:p>
          <a:p>
            <a:pPr lvl="1" algn="ctr">
              <a:spcAft>
                <a:spcPts val="1200"/>
              </a:spcAft>
            </a:pPr>
            <a:r>
              <a:rPr lang="en-US" sz="2000" dirty="0" smtClean="0"/>
              <a:t>e.g. combine many datasets, use public data </a:t>
            </a:r>
            <a:endParaRPr lang="en-US" sz="2000" dirty="0"/>
          </a:p>
        </p:txBody>
      </p:sp>
      <p:sp>
        <p:nvSpPr>
          <p:cNvPr id="6" name="Rectangle 5"/>
          <p:cNvSpPr/>
          <p:nvPr/>
        </p:nvSpPr>
        <p:spPr>
          <a:xfrm>
            <a:off x="0" y="3754988"/>
            <a:ext cx="9144000" cy="400110"/>
          </a:xfrm>
          <a:prstGeom prst="rect">
            <a:avLst/>
          </a:prstGeom>
        </p:spPr>
        <p:txBody>
          <a:bodyPr wrap="square">
            <a:spAutoFit/>
          </a:bodyPr>
          <a:lstStyle/>
          <a:p>
            <a:pPr lvl="1" algn="ctr">
              <a:spcAft>
                <a:spcPts val="1200"/>
              </a:spcAft>
            </a:pPr>
            <a:r>
              <a:rPr lang="en-US" sz="2000" dirty="0" smtClean="0"/>
              <a:t>Call peaks on truth set</a:t>
            </a:r>
            <a:endParaRPr lang="en-US" sz="2000" dirty="0"/>
          </a:p>
        </p:txBody>
      </p:sp>
      <p:sp>
        <p:nvSpPr>
          <p:cNvPr id="7" name="Rectangle 6"/>
          <p:cNvSpPr/>
          <p:nvPr/>
        </p:nvSpPr>
        <p:spPr>
          <a:xfrm>
            <a:off x="0" y="4951516"/>
            <a:ext cx="9144000" cy="861774"/>
          </a:xfrm>
          <a:prstGeom prst="rect">
            <a:avLst/>
          </a:prstGeom>
        </p:spPr>
        <p:txBody>
          <a:bodyPr wrap="square">
            <a:spAutoFit/>
          </a:bodyPr>
          <a:lstStyle/>
          <a:p>
            <a:pPr lvl="1" algn="ctr">
              <a:spcAft>
                <a:spcPts val="1200"/>
              </a:spcAft>
            </a:pPr>
            <a:r>
              <a:rPr lang="en-US" sz="2000" dirty="0" smtClean="0"/>
              <a:t>For our data, calculate</a:t>
            </a:r>
          </a:p>
          <a:p>
            <a:pPr lvl="1" algn="ctr">
              <a:spcAft>
                <a:spcPts val="1200"/>
              </a:spcAft>
            </a:pPr>
            <a:r>
              <a:rPr lang="en-US" sz="2000" dirty="0" smtClean="0"/>
              <a:t>% of total reads that fall into “true” peaks</a:t>
            </a:r>
          </a:p>
        </p:txBody>
      </p:sp>
      <p:pic>
        <p:nvPicPr>
          <p:cNvPr id="9" name="Picture 8"/>
          <p:cNvPicPr>
            <a:picLocks noChangeAspect="1"/>
          </p:cNvPicPr>
          <p:nvPr/>
        </p:nvPicPr>
        <p:blipFill>
          <a:blip r:embed="rId2"/>
          <a:stretch>
            <a:fillRect/>
          </a:stretch>
        </p:blipFill>
        <p:spPr>
          <a:xfrm>
            <a:off x="4596606" y="3111795"/>
            <a:ext cx="381000" cy="618344"/>
          </a:xfrm>
          <a:prstGeom prst="rect">
            <a:avLst/>
          </a:prstGeom>
        </p:spPr>
      </p:pic>
      <p:pic>
        <p:nvPicPr>
          <p:cNvPr id="10" name="Picture 9"/>
          <p:cNvPicPr>
            <a:picLocks noChangeAspect="1"/>
          </p:cNvPicPr>
          <p:nvPr/>
        </p:nvPicPr>
        <p:blipFill>
          <a:blip r:embed="rId2"/>
          <a:stretch>
            <a:fillRect/>
          </a:stretch>
        </p:blipFill>
        <p:spPr>
          <a:xfrm>
            <a:off x="4596606" y="4155098"/>
            <a:ext cx="381000" cy="618344"/>
          </a:xfrm>
          <a:prstGeom prst="rect">
            <a:avLst/>
          </a:prstGeom>
        </p:spPr>
      </p:pic>
    </p:spTree>
    <p:extLst>
      <p:ext uri="{BB962C8B-B14F-4D97-AF65-F5344CB8AC3E}">
        <p14:creationId xmlns:p14="http://schemas.microsoft.com/office/powerpoint/2010/main" val="10591657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Isolating Sources of Variability</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6346" y="1404257"/>
            <a:ext cx="6146711"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139643" y="2804900"/>
            <a:ext cx="6285901" cy="1806929"/>
            <a:chOff x="2412127" y="2929217"/>
            <a:chExt cx="4193787" cy="4548362"/>
          </a:xfrm>
        </p:grpSpPr>
        <p:sp>
          <p:nvSpPr>
            <p:cNvPr id="3" name="Oval 2"/>
            <p:cNvSpPr/>
            <p:nvPr/>
          </p:nvSpPr>
          <p:spPr>
            <a:xfrm>
              <a:off x="2412127" y="2929220"/>
              <a:ext cx="2341808" cy="4548359"/>
            </a:xfrm>
            <a:prstGeom prst="ellipse">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5007429" y="2929217"/>
              <a:ext cx="1598485" cy="3021442"/>
            </a:xfrm>
            <a:prstGeom prst="rect">
              <a:avLst/>
            </a:prstGeom>
            <a:noFill/>
          </p:spPr>
          <p:txBody>
            <a:bodyPr wrap="square" rtlCol="0">
              <a:spAutoFit/>
            </a:bodyPr>
            <a:lstStyle/>
            <a:p>
              <a:r>
                <a:rPr lang="en-US" dirty="0" smtClean="0">
                  <a:solidFill>
                    <a:srgbClr val="AC362A"/>
                  </a:solidFill>
                </a:rPr>
                <a:t>How much antibody to put in</a:t>
              </a:r>
              <a:endParaRPr lang="en-US" dirty="0">
                <a:solidFill>
                  <a:srgbClr val="AC362A"/>
                </a:solidFill>
              </a:endParaRPr>
            </a:p>
          </p:txBody>
        </p:sp>
      </p:grpSp>
    </p:spTree>
    <p:extLst>
      <p:ext uri="{BB962C8B-B14F-4D97-AF65-F5344CB8AC3E}">
        <p14:creationId xmlns:p14="http://schemas.microsoft.com/office/powerpoint/2010/main" val="178545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Antibody Concentration</a:t>
            </a:r>
            <a:endParaRPr lang="en-US" dirty="0"/>
          </a:p>
        </p:txBody>
      </p:sp>
      <p:sp>
        <p:nvSpPr>
          <p:cNvPr id="6" name="Rectangle 5"/>
          <p:cNvSpPr/>
          <p:nvPr/>
        </p:nvSpPr>
        <p:spPr>
          <a:xfrm>
            <a:off x="195943" y="1374768"/>
            <a:ext cx="8632371" cy="1323439"/>
          </a:xfrm>
          <a:prstGeom prst="rect">
            <a:avLst/>
          </a:prstGeom>
        </p:spPr>
        <p:txBody>
          <a:bodyPr wrap="square">
            <a:spAutoFit/>
          </a:bodyPr>
          <a:lstStyle/>
          <a:p>
            <a:pPr algn="ctr"/>
            <a:r>
              <a:rPr lang="en-US" sz="2000" b="1" dirty="0">
                <a:latin typeface="Calibri" panose="020F0502020204030204" pitchFamily="34" charset="0"/>
                <a:cs typeface="Calibri" panose="020F0502020204030204" pitchFamily="34" charset="0"/>
              </a:rPr>
              <a:t>Signal to Noise Measured as the % of Reads Falling in Peaks</a:t>
            </a:r>
            <a:endParaRPr lang="en-US" sz="2000" dirty="0">
              <a:latin typeface="Calibri" panose="020F0502020204030204" pitchFamily="34" charset="0"/>
              <a:cs typeface="Calibri" panose="020F0502020204030204" pitchFamily="34" charset="0"/>
            </a:endParaRPr>
          </a:p>
          <a:p>
            <a:pPr algn="ct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Worst                         Best                       Change</a:t>
            </a:r>
            <a:endParaRPr lang="en-US" sz="2000" dirty="0">
              <a:latin typeface="Calibri" panose="020F0502020204030204" pitchFamily="34" charset="0"/>
              <a:cs typeface="Calibri" panose="020F0502020204030204" pitchFamily="34" charset="0"/>
            </a:endParaRPr>
          </a:p>
          <a:p>
            <a:pPr algn="ctr"/>
            <a:r>
              <a:rPr lang="en-US" sz="2000" b="1" dirty="0">
                <a:latin typeface="Calibri" panose="020F0502020204030204" pitchFamily="34" charset="0"/>
                <a:cs typeface="Calibri" panose="020F0502020204030204" pitchFamily="34" charset="0"/>
              </a:rPr>
              <a:t>Ezh2 </a:t>
            </a:r>
            <a:r>
              <a:rPr lang="en-US" sz="2000" dirty="0">
                <a:latin typeface="Calibri" panose="020F0502020204030204" pitchFamily="34" charset="0"/>
                <a:cs typeface="Calibri" panose="020F0502020204030204" pitchFamily="34" charset="0"/>
              </a:rPr>
              <a:t>                 0.6% (3.16ug)           1.0% (0.316ug)         151%</a:t>
            </a:r>
          </a:p>
          <a:p>
            <a:pPr algn="ctr"/>
            <a:r>
              <a:rPr lang="en-US" sz="2000" b="1" dirty="0">
                <a:latin typeface="Calibri" panose="020F0502020204030204" pitchFamily="34" charset="0"/>
                <a:cs typeface="Calibri" panose="020F0502020204030204" pitchFamily="34" charset="0"/>
              </a:rPr>
              <a:t>H3K4me3     </a:t>
            </a:r>
            <a:r>
              <a:rPr lang="en-US" sz="2000" dirty="0">
                <a:latin typeface="Calibri" panose="020F0502020204030204" pitchFamily="34" charset="0"/>
                <a:cs typeface="Calibri" panose="020F0502020204030204" pitchFamily="34" charset="0"/>
              </a:rPr>
              <a:t>14.9% (0.032ug)        31.4% (0.316ug)         211</a:t>
            </a:r>
            <a:r>
              <a:rPr lang="en-US" sz="2000" dirty="0" smtClean="0">
                <a:latin typeface="Calibri" panose="020F0502020204030204" pitchFamily="34" charset="0"/>
                <a:cs typeface="Calibri" panose="020F0502020204030204" pitchFamily="34" charset="0"/>
              </a:rPr>
              <a:t>%</a:t>
            </a:r>
            <a:endParaRPr lang="en-US" sz="2000" dirty="0">
              <a:solidFill>
                <a:srgbClr val="000099"/>
              </a:solidFill>
              <a:latin typeface="Tahoma" pitchFamily="34" charset="0"/>
            </a:endParaRPr>
          </a:p>
        </p:txBody>
      </p:sp>
      <p:pic>
        <p:nvPicPr>
          <p:cNvPr id="8" name="Picture 7"/>
          <p:cNvPicPr>
            <a:picLocks noChangeAspect="1"/>
          </p:cNvPicPr>
          <p:nvPr/>
        </p:nvPicPr>
        <p:blipFill>
          <a:blip r:embed="rId2"/>
          <a:stretch>
            <a:fillRect/>
          </a:stretch>
        </p:blipFill>
        <p:spPr>
          <a:xfrm>
            <a:off x="798286" y="2642327"/>
            <a:ext cx="7855857" cy="4213745"/>
          </a:xfrm>
          <a:prstGeom prst="rect">
            <a:avLst/>
          </a:prstGeom>
        </p:spPr>
      </p:pic>
    </p:spTree>
    <p:extLst>
      <p:ext uri="{BB962C8B-B14F-4D97-AF65-F5344CB8AC3E}">
        <p14:creationId xmlns:p14="http://schemas.microsoft.com/office/powerpoint/2010/main" val="29308196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Isolating Sources of Variability</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6346" y="1404257"/>
            <a:ext cx="6146711"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3859586" y="2769922"/>
            <a:ext cx="4565957" cy="1081143"/>
            <a:chOff x="3559628" y="2841171"/>
            <a:chExt cx="3046286" cy="2721429"/>
          </a:xfrm>
        </p:grpSpPr>
        <p:sp>
          <p:nvSpPr>
            <p:cNvPr id="3" name="Oval 2"/>
            <p:cNvSpPr/>
            <p:nvPr/>
          </p:nvSpPr>
          <p:spPr>
            <a:xfrm>
              <a:off x="3559628" y="2841171"/>
              <a:ext cx="1601016" cy="2721429"/>
            </a:xfrm>
            <a:prstGeom prst="ellipse">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5007429" y="2929217"/>
              <a:ext cx="1598485" cy="1162093"/>
            </a:xfrm>
            <a:prstGeom prst="rect">
              <a:avLst/>
            </a:prstGeom>
            <a:noFill/>
          </p:spPr>
          <p:txBody>
            <a:bodyPr wrap="square" rtlCol="0">
              <a:spAutoFit/>
            </a:bodyPr>
            <a:lstStyle/>
            <a:p>
              <a:r>
                <a:rPr lang="en-US" dirty="0" smtClean="0">
                  <a:solidFill>
                    <a:srgbClr val="AC362A"/>
                  </a:solidFill>
                </a:rPr>
                <a:t>    Crosslinking</a:t>
              </a:r>
              <a:endParaRPr lang="en-US" dirty="0">
                <a:solidFill>
                  <a:srgbClr val="AC362A"/>
                </a:solidFill>
              </a:endParaRPr>
            </a:p>
          </p:txBody>
        </p:sp>
      </p:grpSp>
    </p:spTree>
    <p:extLst>
      <p:ext uri="{BB962C8B-B14F-4D97-AF65-F5344CB8AC3E}">
        <p14:creationId xmlns:p14="http://schemas.microsoft.com/office/powerpoint/2010/main" val="375885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of cross-linking time</a:t>
            </a:r>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633" y="1636788"/>
            <a:ext cx="8458200" cy="293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2764971" y="4876015"/>
            <a:ext cx="5388429" cy="461665"/>
          </a:xfrm>
          <a:prstGeom prst="rect">
            <a:avLst/>
          </a:prstGeom>
          <a:noFill/>
        </p:spPr>
        <p:txBody>
          <a:bodyPr wrap="square" rtlCol="0">
            <a:spAutoFit/>
          </a:bodyPr>
          <a:lstStyle/>
          <a:p>
            <a:r>
              <a:rPr lang="en-US" dirty="0" smtClean="0"/>
              <a:t>Percentage of Reads in Peaks</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527022120"/>
              </p:ext>
            </p:extLst>
          </p:nvPr>
        </p:nvGraphicFramePr>
        <p:xfrm>
          <a:off x="3039533" y="5531454"/>
          <a:ext cx="3547533" cy="952500"/>
        </p:xfrm>
        <a:graphic>
          <a:graphicData uri="http://schemas.openxmlformats.org/drawingml/2006/table">
            <a:tbl>
              <a:tblPr>
                <a:tableStyleId>{5C22544A-7EE6-4342-B048-85BDC9FD1C3A}</a:tableStyleId>
              </a:tblPr>
              <a:tblGrid>
                <a:gridCol w="1182511"/>
                <a:gridCol w="1182511"/>
                <a:gridCol w="1182511"/>
              </a:tblGrid>
              <a:tr h="190500">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H3K4me3</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H3K27me3</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Overnight</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27%</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2.3%</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1 hour</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47%</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1.8%</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10 min</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40%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2.9%</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None</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dirty="0">
                          <a:effectLst/>
                        </a:rPr>
                        <a:t>2.1%</a:t>
                      </a:r>
                      <a:endParaRPr lang="en-US" sz="11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33036790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Theory of why this happens</a:t>
            </a:r>
            <a:endParaRPr lang="en-US" dirty="0"/>
          </a:p>
        </p:txBody>
      </p:sp>
      <p:sp>
        <p:nvSpPr>
          <p:cNvPr id="3" name="TextBox 2"/>
          <p:cNvSpPr txBox="1"/>
          <p:nvPr/>
        </p:nvSpPr>
        <p:spPr>
          <a:xfrm>
            <a:off x="551584" y="1828800"/>
            <a:ext cx="7775988" cy="3785652"/>
          </a:xfrm>
          <a:prstGeom prst="rect">
            <a:avLst/>
          </a:prstGeom>
          <a:noFill/>
        </p:spPr>
        <p:txBody>
          <a:bodyPr wrap="square" rtlCol="0">
            <a:spAutoFit/>
          </a:bodyPr>
          <a:lstStyle/>
          <a:p>
            <a:r>
              <a:rPr lang="en-US" dirty="0" smtClean="0"/>
              <a:t>Real bound fragments will be preferentially </a:t>
            </a:r>
            <a:r>
              <a:rPr lang="en-US" dirty="0" err="1" smtClean="0"/>
              <a:t>crosslinked</a:t>
            </a:r>
            <a:r>
              <a:rPr lang="en-US" dirty="0" smtClean="0"/>
              <a:t> to proteins.</a:t>
            </a:r>
          </a:p>
          <a:p>
            <a:endParaRPr lang="en-US" dirty="0"/>
          </a:p>
          <a:p>
            <a:r>
              <a:rPr lang="en-US" dirty="0" smtClean="0"/>
              <a:t>These will be bigger</a:t>
            </a:r>
          </a:p>
          <a:p>
            <a:endParaRPr lang="en-US" dirty="0"/>
          </a:p>
          <a:p>
            <a:r>
              <a:rPr lang="en-US" dirty="0" smtClean="0"/>
              <a:t>Have more positive charge</a:t>
            </a:r>
          </a:p>
          <a:p>
            <a:endParaRPr lang="en-US" dirty="0"/>
          </a:p>
          <a:p>
            <a:r>
              <a:rPr lang="en-US" dirty="0" smtClean="0"/>
              <a:t>Preferentially pulled out during SPRI cleanup step</a:t>
            </a:r>
          </a:p>
          <a:p>
            <a:endParaRPr lang="en-US" dirty="0" smtClean="0"/>
          </a:p>
          <a:p>
            <a:endParaRPr lang="en-US" dirty="0"/>
          </a:p>
        </p:txBody>
      </p:sp>
      <p:sp>
        <p:nvSpPr>
          <p:cNvPr id="10" name="TextBox 9"/>
          <p:cNvSpPr txBox="1"/>
          <p:nvPr/>
        </p:nvSpPr>
        <p:spPr>
          <a:xfrm>
            <a:off x="6193971" y="6270171"/>
            <a:ext cx="2186817" cy="461665"/>
          </a:xfrm>
          <a:prstGeom prst="rect">
            <a:avLst/>
          </a:prstGeom>
          <a:noFill/>
        </p:spPr>
        <p:txBody>
          <a:bodyPr wrap="none" rtlCol="0">
            <a:spAutoFit/>
          </a:bodyPr>
          <a:lstStyle/>
          <a:p>
            <a:r>
              <a:rPr lang="en-US" dirty="0" smtClean="0"/>
              <a:t>With Eli Zhang</a:t>
            </a:r>
            <a:endParaRPr lang="en-US" dirty="0"/>
          </a:p>
        </p:txBody>
      </p:sp>
    </p:spTree>
    <p:extLst>
      <p:ext uri="{BB962C8B-B14F-4D97-AF65-F5344CB8AC3E}">
        <p14:creationId xmlns:p14="http://schemas.microsoft.com/office/powerpoint/2010/main" val="5117373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But don’t we need to reverse the cross linking so the PCR amplification will work?</a:t>
            </a:r>
            <a:endParaRPr lang="en-US" sz="2400" dirty="0"/>
          </a:p>
        </p:txBody>
      </p:sp>
      <p:sp>
        <p:nvSpPr>
          <p:cNvPr id="3" name="TextBox 2"/>
          <p:cNvSpPr txBox="1"/>
          <p:nvPr/>
        </p:nvSpPr>
        <p:spPr>
          <a:xfrm>
            <a:off x="551584" y="1828800"/>
            <a:ext cx="7775988" cy="3416320"/>
          </a:xfrm>
          <a:prstGeom prst="rect">
            <a:avLst/>
          </a:prstGeom>
          <a:noFill/>
        </p:spPr>
        <p:txBody>
          <a:bodyPr wrap="square" rtlCol="0">
            <a:spAutoFit/>
          </a:bodyPr>
          <a:lstStyle/>
          <a:p>
            <a:r>
              <a:rPr lang="en-US" dirty="0" smtClean="0"/>
              <a:t>It does not appear so.</a:t>
            </a:r>
          </a:p>
          <a:p>
            <a:endParaRPr lang="en-US" dirty="0"/>
          </a:p>
          <a:p>
            <a:r>
              <a:rPr lang="en-US" dirty="0" smtClean="0"/>
              <a:t>The PCR amplification heats up the sample several times which appears to be enough to reverse the crosslinking and allow the polymerase to go along the DNA without the cross linked proteins getting in the way.</a:t>
            </a:r>
          </a:p>
          <a:p>
            <a:endParaRPr lang="en-US" dirty="0" smtClean="0"/>
          </a:p>
          <a:p>
            <a:r>
              <a:rPr lang="en-US" dirty="0" smtClean="0"/>
              <a:t>No crosslinking=cheaper and better</a:t>
            </a:r>
          </a:p>
          <a:p>
            <a:endParaRPr lang="en-US" dirty="0"/>
          </a:p>
        </p:txBody>
      </p:sp>
    </p:spTree>
    <p:extLst>
      <p:ext uri="{BB962C8B-B14F-4D97-AF65-F5344CB8AC3E}">
        <p14:creationId xmlns:p14="http://schemas.microsoft.com/office/powerpoint/2010/main" val="8010240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Isolating Sources of Variability</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6346" y="1404257"/>
            <a:ext cx="6146711"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3217329" y="5676408"/>
            <a:ext cx="4565957" cy="1081143"/>
            <a:chOff x="3559628" y="2841171"/>
            <a:chExt cx="3046286" cy="2721429"/>
          </a:xfrm>
        </p:grpSpPr>
        <p:sp>
          <p:nvSpPr>
            <p:cNvPr id="3" name="Oval 2"/>
            <p:cNvSpPr/>
            <p:nvPr/>
          </p:nvSpPr>
          <p:spPr>
            <a:xfrm>
              <a:off x="3559628" y="2841171"/>
              <a:ext cx="1601016" cy="2721429"/>
            </a:xfrm>
            <a:prstGeom prst="ellipse">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5007429" y="2929217"/>
              <a:ext cx="1598485" cy="2091767"/>
            </a:xfrm>
            <a:prstGeom prst="rect">
              <a:avLst/>
            </a:prstGeom>
            <a:noFill/>
          </p:spPr>
          <p:txBody>
            <a:bodyPr wrap="square" rtlCol="0">
              <a:spAutoFit/>
            </a:bodyPr>
            <a:lstStyle/>
            <a:p>
              <a:pPr algn="r"/>
              <a:r>
                <a:rPr lang="en-US" dirty="0" smtClean="0">
                  <a:solidFill>
                    <a:srgbClr val="AC362A"/>
                  </a:solidFill>
                </a:rPr>
                <a:t>    How much to   sequence</a:t>
              </a:r>
              <a:endParaRPr lang="en-US" dirty="0">
                <a:solidFill>
                  <a:srgbClr val="AC362A"/>
                </a:solidFill>
              </a:endParaRPr>
            </a:p>
          </p:txBody>
        </p:sp>
      </p:grpSp>
    </p:spTree>
    <p:extLst>
      <p:ext uri="{BB962C8B-B14F-4D97-AF65-F5344CB8AC3E}">
        <p14:creationId xmlns:p14="http://schemas.microsoft.com/office/powerpoint/2010/main" val="352545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deep to sequence?</a:t>
            </a:r>
            <a:endParaRPr lang="en-US" dirty="0"/>
          </a:p>
        </p:txBody>
      </p:sp>
      <p:sp>
        <p:nvSpPr>
          <p:cNvPr id="6" name="TextBox 5"/>
          <p:cNvSpPr txBox="1"/>
          <p:nvPr/>
        </p:nvSpPr>
        <p:spPr>
          <a:xfrm>
            <a:off x="870857" y="1556657"/>
            <a:ext cx="6945086" cy="3785652"/>
          </a:xfrm>
          <a:prstGeom prst="rect">
            <a:avLst/>
          </a:prstGeom>
          <a:noFill/>
        </p:spPr>
        <p:txBody>
          <a:bodyPr wrap="square" rtlCol="0">
            <a:spAutoFit/>
          </a:bodyPr>
          <a:lstStyle/>
          <a:p>
            <a:r>
              <a:rPr lang="en-US" dirty="0" smtClean="0"/>
              <a:t>What are your goals?</a:t>
            </a:r>
          </a:p>
          <a:p>
            <a:endParaRPr lang="en-US" dirty="0" smtClean="0"/>
          </a:p>
          <a:p>
            <a:r>
              <a:rPr lang="en-US" dirty="0" smtClean="0"/>
              <a:t>Calling peaks in a single sample </a:t>
            </a:r>
          </a:p>
          <a:p>
            <a:r>
              <a:rPr lang="en-US" dirty="0"/>
              <a:t>	</a:t>
            </a:r>
            <a:r>
              <a:rPr lang="en-US" dirty="0" smtClean="0"/>
              <a:t>(fairly straightforward)</a:t>
            </a:r>
          </a:p>
          <a:p>
            <a:endParaRPr lang="en-US" dirty="0"/>
          </a:p>
          <a:p>
            <a:r>
              <a:rPr lang="en-US" dirty="0" smtClean="0"/>
              <a:t>Calling differential peaks</a:t>
            </a:r>
          </a:p>
          <a:p>
            <a:r>
              <a:rPr lang="en-US" dirty="0"/>
              <a:t>	</a:t>
            </a:r>
            <a:r>
              <a:rPr lang="en-US" dirty="0" smtClean="0"/>
              <a:t>(more complicated)</a:t>
            </a:r>
          </a:p>
          <a:p>
            <a:endParaRPr lang="en-US" dirty="0"/>
          </a:p>
          <a:p>
            <a:endParaRPr lang="en-US" dirty="0"/>
          </a:p>
          <a:p>
            <a:endParaRPr lang="en-US" dirty="0"/>
          </a:p>
        </p:txBody>
      </p:sp>
    </p:spTree>
    <p:extLst>
      <p:ext uri="{BB962C8B-B14F-4D97-AF65-F5344CB8AC3E}">
        <p14:creationId xmlns:p14="http://schemas.microsoft.com/office/powerpoint/2010/main" val="41537505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deep to sequence?</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84" y="1398036"/>
            <a:ext cx="7138345" cy="5179413"/>
          </a:xfrm>
          <a:prstGeom prst="rect">
            <a:avLst/>
          </a:prstGeom>
        </p:spPr>
      </p:pic>
    </p:spTree>
    <p:extLst>
      <p:ext uri="{BB962C8B-B14F-4D97-AF65-F5344CB8AC3E}">
        <p14:creationId xmlns:p14="http://schemas.microsoft.com/office/powerpoint/2010/main" val="32228392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bwMode="auto">
          <a:xfrm>
            <a:off x="457200" y="187325"/>
            <a:ext cx="8229600" cy="487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spAutoFit/>
          </a:bodyPr>
          <a:lstStyle/>
          <a:p>
            <a:r>
              <a:rPr lang="en-US" dirty="0">
                <a:latin typeface="Tahoma" pitchFamily="34" charset="0"/>
              </a:rPr>
              <a:t>Nucleosomes</a:t>
            </a:r>
            <a:endParaRPr lang="en-US" dirty="0" smtClean="0">
              <a:latin typeface="Calibri" charset="0"/>
            </a:endParaRPr>
          </a:p>
        </p:txBody>
      </p:sp>
      <p:sp>
        <p:nvSpPr>
          <p:cNvPr id="6" name="Rectangle 4"/>
          <p:cNvSpPr>
            <a:spLocks noChangeArrowheads="1"/>
          </p:cNvSpPr>
          <p:nvPr/>
        </p:nvSpPr>
        <p:spPr bwMode="auto">
          <a:xfrm>
            <a:off x="5290080" y="6206067"/>
            <a:ext cx="37650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400" dirty="0"/>
              <a:t>From Wikipedia and http://cyberbridge.mcb.harvard.edu/dna_2.html</a:t>
            </a:r>
            <a:endParaRPr lang="en-US" sz="1400" dirty="0">
              <a:latin typeface="Calibri" pitchFamily="34" charset="0"/>
            </a:endParaRPr>
          </a:p>
        </p:txBody>
      </p:sp>
      <p:pic>
        <p:nvPicPr>
          <p:cNvPr id="7" name="Picture 2" descr="http://upload.wikimedia.org/wikipedia/commons/thumb/d/d9/Nucleosome_1KX5_colour_coded.png/800px-Nucleosome_1KX5_colour_cod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345343"/>
            <a:ext cx="5274734" cy="527473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596467" y="1684866"/>
            <a:ext cx="2878666" cy="1754326"/>
          </a:xfrm>
          <a:prstGeom prst="rect">
            <a:avLst/>
          </a:prstGeom>
          <a:noFill/>
        </p:spPr>
        <p:txBody>
          <a:bodyPr wrap="square" rtlCol="0">
            <a:spAutoFit/>
          </a:bodyPr>
          <a:lstStyle/>
          <a:p>
            <a:r>
              <a:rPr lang="en-US" dirty="0" smtClean="0"/>
              <a:t>Nucleosome cores are made of histones (proteins).</a:t>
            </a:r>
          </a:p>
          <a:p>
            <a:endParaRPr lang="en-US" dirty="0"/>
          </a:p>
          <a:p>
            <a:r>
              <a:rPr lang="en-US" dirty="0" smtClean="0"/>
              <a:t>Two each of:</a:t>
            </a:r>
          </a:p>
          <a:p>
            <a:r>
              <a:rPr lang="en-US" dirty="0" smtClean="0"/>
              <a:t>H2A, H2B, H3, H4</a:t>
            </a:r>
          </a:p>
          <a:p>
            <a:endParaRPr lang="en-US" dirty="0"/>
          </a:p>
        </p:txBody>
      </p:sp>
      <p:pic>
        <p:nvPicPr>
          <p:cNvPr id="9" name="Picture 4" descr="http://cyberbridge.mcb.harvard.edu/images/DNA2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0725" y="3876675"/>
            <a:ext cx="2266950" cy="187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46035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Will vary by epitope</a:t>
            </a:r>
            <a:br>
              <a:rPr lang="en-US" sz="2800" dirty="0" smtClean="0"/>
            </a:br>
            <a:r>
              <a:rPr lang="en-US" sz="2800" dirty="0" smtClean="0"/>
              <a:t>e.g. % of the genome covered by histone mark</a:t>
            </a:r>
            <a:endParaRPr lang="en-US" sz="2800" dirty="0"/>
          </a:p>
        </p:txBody>
      </p:sp>
      <p:pic>
        <p:nvPicPr>
          <p:cNvPr id="4" name="Picture 3"/>
          <p:cNvPicPr>
            <a:picLocks noChangeAspect="1"/>
          </p:cNvPicPr>
          <p:nvPr/>
        </p:nvPicPr>
        <p:blipFill rotWithShape="1">
          <a:blip r:embed="rId2"/>
          <a:srcRect l="22137" t="13265" r="4432" b="2819"/>
          <a:stretch/>
        </p:blipFill>
        <p:spPr>
          <a:xfrm>
            <a:off x="1827097" y="1269875"/>
            <a:ext cx="7210593" cy="5602069"/>
          </a:xfrm>
          <a:prstGeom prst="rect">
            <a:avLst/>
          </a:prstGeom>
        </p:spPr>
      </p:pic>
      <p:sp>
        <p:nvSpPr>
          <p:cNvPr id="5" name="Left Brace 4"/>
          <p:cNvSpPr/>
          <p:nvPr/>
        </p:nvSpPr>
        <p:spPr>
          <a:xfrm>
            <a:off x="1533251" y="1920636"/>
            <a:ext cx="224401" cy="952579"/>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 Box 2"/>
          <p:cNvSpPr txBox="1">
            <a:spLocks noChangeArrowheads="1"/>
          </p:cNvSpPr>
          <p:nvPr/>
        </p:nvSpPr>
        <p:spPr bwMode="auto">
          <a:xfrm>
            <a:off x="0" y="1961629"/>
            <a:ext cx="155353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150000"/>
              </a:lnSpc>
            </a:pPr>
            <a:r>
              <a:rPr lang="en-US" sz="1800" dirty="0" smtClean="0">
                <a:solidFill>
                  <a:srgbClr val="000000"/>
                </a:solidFill>
                <a:latin typeface="Tahoma"/>
                <a:cs typeface="Tahoma"/>
              </a:rPr>
              <a:t>H3K4me3</a:t>
            </a:r>
          </a:p>
          <a:p>
            <a:pPr algn="ctr" eaLnBrk="1" hangingPunct="1">
              <a:lnSpc>
                <a:spcPct val="150000"/>
              </a:lnSpc>
            </a:pPr>
            <a:r>
              <a:rPr lang="en-US" sz="1800" dirty="0" smtClean="0">
                <a:solidFill>
                  <a:srgbClr val="000000"/>
                </a:solidFill>
                <a:latin typeface="Tahoma"/>
                <a:cs typeface="Tahoma"/>
              </a:rPr>
              <a:t>monoclonal</a:t>
            </a:r>
          </a:p>
        </p:txBody>
      </p:sp>
      <p:sp>
        <p:nvSpPr>
          <p:cNvPr id="7" name="Left Brace 6"/>
          <p:cNvSpPr/>
          <p:nvPr/>
        </p:nvSpPr>
        <p:spPr>
          <a:xfrm>
            <a:off x="1533251" y="2945622"/>
            <a:ext cx="224401" cy="952579"/>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 Box 2"/>
          <p:cNvSpPr txBox="1">
            <a:spLocks noChangeArrowheads="1"/>
          </p:cNvSpPr>
          <p:nvPr/>
        </p:nvSpPr>
        <p:spPr bwMode="auto">
          <a:xfrm>
            <a:off x="0" y="2907235"/>
            <a:ext cx="144013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150000"/>
              </a:lnSpc>
            </a:pPr>
            <a:r>
              <a:rPr lang="en-US" sz="1800" dirty="0" smtClean="0">
                <a:solidFill>
                  <a:srgbClr val="000000"/>
                </a:solidFill>
                <a:latin typeface="Tahoma"/>
                <a:cs typeface="Tahoma"/>
              </a:rPr>
              <a:t>H3K4me3</a:t>
            </a:r>
          </a:p>
          <a:p>
            <a:pPr algn="ctr" eaLnBrk="1" hangingPunct="1">
              <a:lnSpc>
                <a:spcPct val="150000"/>
              </a:lnSpc>
            </a:pPr>
            <a:r>
              <a:rPr lang="en-US" sz="1800" dirty="0" smtClean="0">
                <a:solidFill>
                  <a:srgbClr val="000000"/>
                </a:solidFill>
                <a:latin typeface="Tahoma"/>
                <a:cs typeface="Tahoma"/>
              </a:rPr>
              <a:t>polyclonal</a:t>
            </a:r>
          </a:p>
        </p:txBody>
      </p:sp>
      <p:sp>
        <p:nvSpPr>
          <p:cNvPr id="9" name="Left Brace 8"/>
          <p:cNvSpPr/>
          <p:nvPr/>
        </p:nvSpPr>
        <p:spPr>
          <a:xfrm>
            <a:off x="1533251" y="4029917"/>
            <a:ext cx="224401" cy="952579"/>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 Box 2"/>
          <p:cNvSpPr txBox="1">
            <a:spLocks noChangeArrowheads="1"/>
          </p:cNvSpPr>
          <p:nvPr/>
        </p:nvSpPr>
        <p:spPr bwMode="auto">
          <a:xfrm>
            <a:off x="113400" y="4070910"/>
            <a:ext cx="144013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150000"/>
              </a:lnSpc>
            </a:pPr>
            <a:r>
              <a:rPr lang="en-US" sz="1800" dirty="0" smtClean="0">
                <a:solidFill>
                  <a:srgbClr val="000000"/>
                </a:solidFill>
                <a:latin typeface="Tahoma"/>
                <a:cs typeface="Tahoma"/>
              </a:rPr>
              <a:t>H3K27me3</a:t>
            </a:r>
          </a:p>
          <a:p>
            <a:pPr algn="ctr" eaLnBrk="1" hangingPunct="1">
              <a:lnSpc>
                <a:spcPct val="150000"/>
              </a:lnSpc>
            </a:pPr>
            <a:r>
              <a:rPr lang="en-US" sz="1800" dirty="0" smtClean="0">
                <a:solidFill>
                  <a:srgbClr val="000000"/>
                </a:solidFill>
                <a:latin typeface="Tahoma"/>
                <a:cs typeface="Tahoma"/>
              </a:rPr>
              <a:t>monoclonal</a:t>
            </a:r>
          </a:p>
        </p:txBody>
      </p:sp>
      <p:sp>
        <p:nvSpPr>
          <p:cNvPr id="11" name="Left Brace 10"/>
          <p:cNvSpPr/>
          <p:nvPr/>
        </p:nvSpPr>
        <p:spPr>
          <a:xfrm>
            <a:off x="1533251" y="5054903"/>
            <a:ext cx="224401" cy="952579"/>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 Box 2"/>
          <p:cNvSpPr txBox="1">
            <a:spLocks noChangeArrowheads="1"/>
          </p:cNvSpPr>
          <p:nvPr/>
        </p:nvSpPr>
        <p:spPr bwMode="auto">
          <a:xfrm>
            <a:off x="192777" y="5016516"/>
            <a:ext cx="136075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150000"/>
              </a:lnSpc>
            </a:pPr>
            <a:r>
              <a:rPr lang="en-US" sz="1800" dirty="0" smtClean="0">
                <a:solidFill>
                  <a:srgbClr val="000000"/>
                </a:solidFill>
                <a:latin typeface="Tahoma"/>
                <a:cs typeface="Tahoma"/>
              </a:rPr>
              <a:t>H3K27me3</a:t>
            </a:r>
          </a:p>
          <a:p>
            <a:pPr algn="ctr" eaLnBrk="1" hangingPunct="1">
              <a:lnSpc>
                <a:spcPct val="150000"/>
              </a:lnSpc>
            </a:pPr>
            <a:r>
              <a:rPr lang="en-US" sz="1800" dirty="0" smtClean="0">
                <a:solidFill>
                  <a:srgbClr val="000000"/>
                </a:solidFill>
                <a:latin typeface="Tahoma"/>
                <a:cs typeface="Tahoma"/>
              </a:rPr>
              <a:t>polyclonal</a:t>
            </a:r>
          </a:p>
        </p:txBody>
      </p:sp>
    </p:spTree>
    <p:extLst>
      <p:ext uri="{BB962C8B-B14F-4D97-AF65-F5344CB8AC3E}">
        <p14:creationId xmlns:p14="http://schemas.microsoft.com/office/powerpoint/2010/main" val="32679942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Differential peak calling</a:t>
            </a:r>
            <a:endParaRPr lang="en-US" dirty="0"/>
          </a:p>
        </p:txBody>
      </p:sp>
    </p:spTree>
    <p:extLst>
      <p:ext uri="{BB962C8B-B14F-4D97-AF65-F5344CB8AC3E}">
        <p14:creationId xmlns:p14="http://schemas.microsoft.com/office/powerpoint/2010/main" val="14604157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bwMode="auto">
          <a:xfrm>
            <a:off x="457200" y="187325"/>
            <a:ext cx="8229600" cy="4873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spAutoFit/>
          </a:bodyPr>
          <a:lstStyle/>
          <a:p>
            <a:r>
              <a:rPr lang="en-US" dirty="0" smtClean="0">
                <a:latin typeface="Calibri" charset="0"/>
              </a:rPr>
              <a:t>Existing Approaches</a:t>
            </a:r>
          </a:p>
        </p:txBody>
      </p:sp>
      <p:sp>
        <p:nvSpPr>
          <p:cNvPr id="9219" name="Content Placeholder 2"/>
          <p:cNvSpPr>
            <a:spLocks noGrp="1"/>
          </p:cNvSpPr>
          <p:nvPr>
            <p:ph idx="1"/>
          </p:nvPr>
        </p:nvSpPr>
        <p:spPr bwMode="auto">
          <a:xfrm>
            <a:off x="457200" y="1554163"/>
            <a:ext cx="7953022" cy="570002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spAutoFit/>
          </a:bodyPr>
          <a:lstStyle/>
          <a:p>
            <a:r>
              <a:rPr lang="en-US" dirty="0"/>
              <a:t>Naïvely calling peaks in both datasets will fail </a:t>
            </a:r>
          </a:p>
          <a:p>
            <a:pPr lvl="1">
              <a:buFont typeface="Arial" panose="020B0604020202020204" pitchFamily="34" charset="0"/>
              <a:buChar char="•"/>
            </a:pPr>
            <a:r>
              <a:rPr lang="en-US" sz="2000" dirty="0"/>
              <a:t>Peaks may not be called because they are below threshold of the caller</a:t>
            </a:r>
          </a:p>
          <a:p>
            <a:pPr lvl="1">
              <a:buFont typeface="Arial" panose="020B0604020202020204" pitchFamily="34" charset="0"/>
              <a:buChar char="•"/>
            </a:pPr>
            <a:r>
              <a:rPr lang="en-US" sz="2000" dirty="0"/>
              <a:t>Does not give biological evidence that a peak is not present</a:t>
            </a:r>
          </a:p>
          <a:p>
            <a:endParaRPr lang="en-US" dirty="0"/>
          </a:p>
          <a:p>
            <a:r>
              <a:rPr lang="en-US" dirty="0"/>
              <a:t>One stage approaches:</a:t>
            </a:r>
          </a:p>
          <a:p>
            <a:pPr marL="457200" lvl="1" indent="0">
              <a:buNone/>
            </a:pPr>
            <a:r>
              <a:rPr lang="en-US" dirty="0"/>
              <a:t>HMMs etc.</a:t>
            </a:r>
          </a:p>
          <a:p>
            <a:endParaRPr lang="en-US" dirty="0" smtClean="0"/>
          </a:p>
          <a:p>
            <a:r>
              <a:rPr lang="en-US" dirty="0" smtClean="0"/>
              <a:t>Two </a:t>
            </a:r>
            <a:r>
              <a:rPr lang="en-US" dirty="0"/>
              <a:t>stage approaches</a:t>
            </a:r>
            <a:r>
              <a:rPr lang="en-US" dirty="0" smtClean="0"/>
              <a:t>:</a:t>
            </a:r>
            <a:endParaRPr lang="en-US" dirty="0"/>
          </a:p>
          <a:p>
            <a:pPr lvl="1">
              <a:buFont typeface="Arial" panose="020B0604020202020204" pitchFamily="34" charset="0"/>
              <a:buChar char="•"/>
            </a:pPr>
            <a:r>
              <a:rPr lang="en-US" sz="2000" dirty="0"/>
              <a:t>Call peaks in both dataset	</a:t>
            </a:r>
          </a:p>
          <a:p>
            <a:pPr lvl="1">
              <a:buFont typeface="Arial" panose="020B0604020202020204" pitchFamily="34" charset="0"/>
              <a:buChar char="•"/>
            </a:pPr>
            <a:r>
              <a:rPr lang="en-US" sz="2000" dirty="0"/>
              <a:t>Quantify the number of reads within the peaks in each condition</a:t>
            </a:r>
          </a:p>
          <a:p>
            <a:pPr lvl="1">
              <a:buFont typeface="Arial" panose="020B0604020202020204" pitchFamily="34" charset="0"/>
              <a:buChar char="•"/>
            </a:pPr>
            <a:r>
              <a:rPr lang="en-US" sz="2000" dirty="0"/>
              <a:t>Test for number of reads for statistical </a:t>
            </a:r>
            <a:r>
              <a:rPr lang="en-US" sz="2000" dirty="0" smtClean="0"/>
              <a:t>differences</a:t>
            </a:r>
            <a:r>
              <a:rPr lang="en-US" dirty="0"/>
              <a:t>	</a:t>
            </a:r>
          </a:p>
          <a:p>
            <a:endParaRPr lang="en-US" dirty="0"/>
          </a:p>
          <a:p>
            <a:pPr marL="0" indent="0">
              <a:spcAft>
                <a:spcPts val="600"/>
              </a:spcAft>
              <a:buNone/>
            </a:pPr>
            <a:endParaRPr lang="en-US" dirty="0" smtClean="0">
              <a:latin typeface="Calibri" charset="0"/>
            </a:endParaRPr>
          </a:p>
        </p:txBody>
      </p:sp>
    </p:spTree>
    <p:extLst>
      <p:ext uri="{BB962C8B-B14F-4D97-AF65-F5344CB8AC3E}">
        <p14:creationId xmlns:p14="http://schemas.microsoft.com/office/powerpoint/2010/main" val="24405679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bwMode="auto">
          <a:xfrm>
            <a:off x="457200" y="187325"/>
            <a:ext cx="8229600" cy="4873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spAutoFit/>
          </a:bodyPr>
          <a:lstStyle/>
          <a:p>
            <a:r>
              <a:rPr lang="en-US" dirty="0" smtClean="0">
                <a:latin typeface="Calibri" charset="0"/>
              </a:rPr>
              <a:t>Existing Approaches</a:t>
            </a:r>
          </a:p>
        </p:txBody>
      </p:sp>
      <p:sp>
        <p:nvSpPr>
          <p:cNvPr id="9219" name="Content Placeholder 2"/>
          <p:cNvSpPr>
            <a:spLocks noGrp="1"/>
          </p:cNvSpPr>
          <p:nvPr>
            <p:ph idx="1"/>
          </p:nvPr>
        </p:nvSpPr>
        <p:spPr bwMode="auto">
          <a:xfrm>
            <a:off x="457200" y="1554163"/>
            <a:ext cx="7953022" cy="376718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spAutoFit/>
          </a:bodyPr>
          <a:lstStyle/>
          <a:p>
            <a:pPr marL="0" indent="0">
              <a:buNone/>
            </a:pPr>
            <a:r>
              <a:rPr lang="en-US" dirty="0"/>
              <a:t>Problem not solved yet</a:t>
            </a:r>
          </a:p>
          <a:p>
            <a:endParaRPr lang="en-US" dirty="0"/>
          </a:p>
          <a:p>
            <a:pPr marL="0" indent="0">
              <a:buNone/>
            </a:pPr>
            <a:r>
              <a:rPr lang="en-US" dirty="0"/>
              <a:t>Focusing on two-stage approaches </a:t>
            </a:r>
          </a:p>
          <a:p>
            <a:pPr marL="685800" lvl="1">
              <a:buFont typeface="Arial" panose="020B0604020202020204" pitchFamily="34" charset="0"/>
              <a:buChar char="•"/>
            </a:pPr>
            <a:r>
              <a:rPr lang="en-US" dirty="0"/>
              <a:t>Statistics are more tractable</a:t>
            </a:r>
          </a:p>
          <a:p>
            <a:pPr marL="685800" lvl="1">
              <a:buFont typeface="Arial" panose="020B0604020202020204" pitchFamily="34" charset="0"/>
              <a:buChar char="•"/>
            </a:pPr>
            <a:r>
              <a:rPr lang="en-US" dirty="0"/>
              <a:t>Can repurpose what we know about </a:t>
            </a:r>
            <a:r>
              <a:rPr lang="en-US" dirty="0" smtClean="0"/>
              <a:t>RNA-</a:t>
            </a:r>
            <a:r>
              <a:rPr lang="en-US" dirty="0" err="1" smtClean="0"/>
              <a:t>Seq</a:t>
            </a:r>
            <a:r>
              <a:rPr lang="en-US" dirty="0" smtClean="0"/>
              <a:t> (maybe)</a:t>
            </a:r>
            <a:endParaRPr lang="en-US" dirty="0"/>
          </a:p>
          <a:p>
            <a:pPr marL="685800" lvl="1">
              <a:buFont typeface="Arial" panose="020B0604020202020204" pitchFamily="34" charset="0"/>
              <a:buChar char="•"/>
            </a:pPr>
            <a:r>
              <a:rPr lang="en-US" dirty="0"/>
              <a:t>Most one-stage approaches do not take replicates into account indicating that the authors fundamentally misunderstood the problem</a:t>
            </a:r>
          </a:p>
          <a:p>
            <a:pPr marL="0" indent="0">
              <a:spcAft>
                <a:spcPts val="600"/>
              </a:spcAft>
              <a:buNone/>
            </a:pPr>
            <a:endParaRPr lang="en-US" dirty="0" smtClean="0">
              <a:latin typeface="Calibri" charset="0"/>
            </a:endParaRPr>
          </a:p>
        </p:txBody>
      </p:sp>
    </p:spTree>
    <p:extLst>
      <p:ext uri="{BB962C8B-B14F-4D97-AF65-F5344CB8AC3E}">
        <p14:creationId xmlns:p14="http://schemas.microsoft.com/office/powerpoint/2010/main" val="5157578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bwMode="auto">
          <a:xfrm>
            <a:off x="457200" y="187325"/>
            <a:ext cx="8229600" cy="4873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spAutoFit/>
          </a:bodyPr>
          <a:lstStyle/>
          <a:p>
            <a:endParaRPr lang="en-US" dirty="0" smtClean="0">
              <a:latin typeface="Calibri" charset="0"/>
            </a:endParaRPr>
          </a:p>
        </p:txBody>
      </p:sp>
      <p:sp>
        <p:nvSpPr>
          <p:cNvPr id="9219" name="Content Placeholder 2"/>
          <p:cNvSpPr>
            <a:spLocks noGrp="1"/>
          </p:cNvSpPr>
          <p:nvPr>
            <p:ph idx="1"/>
          </p:nvPr>
        </p:nvSpPr>
        <p:spPr bwMode="auto">
          <a:xfrm>
            <a:off x="457200" y="1554163"/>
            <a:ext cx="7953022" cy="73866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spAutoFit/>
          </a:bodyPr>
          <a:lstStyle/>
          <a:p>
            <a:pPr marL="0" indent="0">
              <a:spcAft>
                <a:spcPts val="600"/>
              </a:spcAft>
              <a:buNone/>
            </a:pPr>
            <a:r>
              <a:rPr lang="en-US" dirty="0" smtClean="0">
                <a:latin typeface="Calibri" charset="0"/>
              </a:rPr>
              <a:t>Statistical analysis to determine if differences in counts represent biological differences in peaks:</a:t>
            </a:r>
          </a:p>
        </p:txBody>
      </p:sp>
      <p:graphicFrame>
        <p:nvGraphicFramePr>
          <p:cNvPr id="11" name="Table 10"/>
          <p:cNvGraphicFramePr>
            <a:graphicFrameLocks noGrp="1"/>
          </p:cNvGraphicFramePr>
          <p:nvPr>
            <p:extLst>
              <p:ext uri="{D42A27DB-BD31-4B8C-83A1-F6EECF244321}">
                <p14:modId xmlns:p14="http://schemas.microsoft.com/office/powerpoint/2010/main" val="143877684"/>
              </p:ext>
            </p:extLst>
          </p:nvPr>
        </p:nvGraphicFramePr>
        <p:xfrm>
          <a:off x="788581" y="3225802"/>
          <a:ext cx="7396975" cy="1346199"/>
        </p:xfrm>
        <a:graphic>
          <a:graphicData uri="http://schemas.openxmlformats.org/drawingml/2006/table">
            <a:tbl>
              <a:tblPr firstRow="1" bandRow="1">
                <a:tableStyleId>{5C22544A-7EE6-4342-B048-85BDC9FD1C3A}</a:tableStyleId>
              </a:tblPr>
              <a:tblGrid>
                <a:gridCol w="1479395"/>
                <a:gridCol w="1479395"/>
                <a:gridCol w="1479395"/>
                <a:gridCol w="1479395"/>
                <a:gridCol w="1479395"/>
              </a:tblGrid>
              <a:tr h="448733">
                <a:tc>
                  <a:txBody>
                    <a:bodyPr/>
                    <a:lstStyle/>
                    <a:p>
                      <a:endParaRPr lang="en-US" b="1"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dirty="0" smtClean="0">
                          <a:solidFill>
                            <a:schemeClr val="tx1"/>
                          </a:solidFill>
                        </a:rPr>
                        <a:t>Replicate</a:t>
                      </a:r>
                      <a:r>
                        <a:rPr lang="en-US" baseline="0" dirty="0" smtClean="0">
                          <a:solidFill>
                            <a:schemeClr val="tx1"/>
                          </a:solidFill>
                        </a:rPr>
                        <a:t> 1</a:t>
                      </a:r>
                      <a:endParaRPr lang="en-US" dirty="0">
                        <a:solidFill>
                          <a:schemeClr val="tx1"/>
                        </a:solidFill>
                      </a:endParaRPr>
                    </a:p>
                  </a:txBody>
                  <a:tcPr>
                    <a:lnT w="12700" cap="flat" cmpd="sng" algn="ctr">
                      <a:solidFill>
                        <a:schemeClr val="tx1"/>
                      </a:solidFill>
                      <a:prstDash val="solid"/>
                      <a:round/>
                      <a:headEnd type="none" w="med" len="med"/>
                      <a:tailEnd type="none" w="med" len="med"/>
                    </a:lnT>
                  </a:tcPr>
                </a:tc>
                <a:tc>
                  <a:txBody>
                    <a:bodyPr/>
                    <a:lstStyle/>
                    <a:p>
                      <a:r>
                        <a:rPr lang="en-US" dirty="0" smtClean="0">
                          <a:solidFill>
                            <a:schemeClr val="tx1"/>
                          </a:solidFill>
                        </a:rPr>
                        <a:t>Replicate 2</a:t>
                      </a:r>
                      <a:endParaRPr lang="en-US" dirty="0">
                        <a:solidFill>
                          <a:schemeClr val="tx1"/>
                        </a:solidFill>
                      </a:endParaRPr>
                    </a:p>
                  </a:txBody>
                  <a:tcPr>
                    <a:lnT w="12700" cap="flat" cmpd="sng" algn="ctr">
                      <a:solidFill>
                        <a:schemeClr val="tx1"/>
                      </a:solidFill>
                      <a:prstDash val="solid"/>
                      <a:round/>
                      <a:headEnd type="none" w="med" len="med"/>
                      <a:tailEnd type="none" w="med" len="med"/>
                    </a:lnT>
                  </a:tcPr>
                </a:tc>
                <a:tc>
                  <a:txBody>
                    <a:bodyPr/>
                    <a:lstStyle/>
                    <a:p>
                      <a:r>
                        <a:rPr lang="en-US" dirty="0" smtClean="0">
                          <a:solidFill>
                            <a:schemeClr val="tx1"/>
                          </a:solidFill>
                        </a:rPr>
                        <a:t>Replicate 3</a:t>
                      </a:r>
                      <a:endParaRPr lang="en-US" dirty="0">
                        <a:solidFill>
                          <a:schemeClr val="tx1"/>
                        </a:solidFill>
                      </a:endParaRPr>
                    </a:p>
                  </a:txBody>
                  <a:tcPr>
                    <a:lnT w="12700" cap="flat" cmpd="sng" algn="ctr">
                      <a:solidFill>
                        <a:schemeClr val="tx1"/>
                      </a:solidFill>
                      <a:prstDash val="solid"/>
                      <a:round/>
                      <a:headEnd type="none" w="med" len="med"/>
                      <a:tailEnd type="none" w="med" len="med"/>
                    </a:lnT>
                  </a:tcPr>
                </a:tc>
                <a:tc>
                  <a:txBody>
                    <a:bodyPr/>
                    <a:lstStyle/>
                    <a:p>
                      <a:r>
                        <a:rPr lang="en-US" dirty="0" smtClean="0">
                          <a:solidFill>
                            <a:schemeClr val="tx1"/>
                          </a:solidFill>
                        </a:rPr>
                        <a:t>Mean</a:t>
                      </a:r>
                      <a:endParaRPr lang="en-US"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48733">
                <a:tc>
                  <a:txBody>
                    <a:bodyPr/>
                    <a:lstStyle/>
                    <a:p>
                      <a:r>
                        <a:rPr lang="en-US" b="1" dirty="0" smtClean="0">
                          <a:solidFill>
                            <a:schemeClr val="tx1"/>
                          </a:solidFill>
                        </a:rPr>
                        <a:t>Control</a:t>
                      </a:r>
                      <a:endParaRPr lang="en-US" b="1" dirty="0">
                        <a:solidFill>
                          <a:schemeClr val="tx1"/>
                        </a:solidFill>
                      </a:endParaRPr>
                    </a:p>
                  </a:txBody>
                  <a:tcPr>
                    <a:lnL w="12700" cap="flat" cmpd="sng" algn="ctr">
                      <a:solidFill>
                        <a:schemeClr val="tx1"/>
                      </a:solidFill>
                      <a:prstDash val="solid"/>
                      <a:round/>
                      <a:headEnd type="none" w="med" len="med"/>
                      <a:tailEnd type="none" w="med" len="med"/>
                    </a:lnL>
                  </a:tcPr>
                </a:tc>
                <a:tc>
                  <a:txBody>
                    <a:bodyPr/>
                    <a:lstStyle/>
                    <a:p>
                      <a:r>
                        <a:rPr lang="en-US" dirty="0" smtClean="0">
                          <a:solidFill>
                            <a:schemeClr val="tx1"/>
                          </a:solidFill>
                        </a:rPr>
                        <a:t>12</a:t>
                      </a:r>
                      <a:endParaRPr lang="en-US" dirty="0">
                        <a:solidFill>
                          <a:schemeClr val="tx1"/>
                        </a:solidFill>
                      </a:endParaRPr>
                    </a:p>
                  </a:txBody>
                  <a:tcPr/>
                </a:tc>
                <a:tc>
                  <a:txBody>
                    <a:bodyPr/>
                    <a:lstStyle/>
                    <a:p>
                      <a:r>
                        <a:rPr lang="en-US" dirty="0" smtClean="0">
                          <a:solidFill>
                            <a:schemeClr val="tx1"/>
                          </a:solidFill>
                        </a:rPr>
                        <a:t>14</a:t>
                      </a:r>
                      <a:endParaRPr lang="en-US" dirty="0">
                        <a:solidFill>
                          <a:schemeClr val="tx1"/>
                        </a:solidFill>
                      </a:endParaRPr>
                    </a:p>
                  </a:txBody>
                  <a:tcPr/>
                </a:tc>
                <a:tc>
                  <a:txBody>
                    <a:bodyPr/>
                    <a:lstStyle/>
                    <a:p>
                      <a:r>
                        <a:rPr lang="en-US" dirty="0" smtClean="0">
                          <a:solidFill>
                            <a:schemeClr val="tx1"/>
                          </a:solidFill>
                        </a:rPr>
                        <a:t>19</a:t>
                      </a:r>
                      <a:endParaRPr lang="en-US" dirty="0">
                        <a:solidFill>
                          <a:schemeClr val="tx1"/>
                        </a:solidFill>
                      </a:endParaRPr>
                    </a:p>
                  </a:txBody>
                  <a:tcPr/>
                </a:tc>
                <a:tc>
                  <a:txBody>
                    <a:bodyPr/>
                    <a:lstStyle/>
                    <a:p>
                      <a:r>
                        <a:rPr lang="en-US" dirty="0" smtClean="0">
                          <a:solidFill>
                            <a:schemeClr val="tx1"/>
                          </a:solidFill>
                        </a:rPr>
                        <a:t>15</a:t>
                      </a:r>
                      <a:endParaRPr lang="en-US" dirty="0">
                        <a:solidFill>
                          <a:schemeClr val="tx1"/>
                        </a:solidFill>
                      </a:endParaRPr>
                    </a:p>
                  </a:txBody>
                  <a:tcPr>
                    <a:lnR w="12700" cap="flat" cmpd="sng" algn="ctr">
                      <a:solidFill>
                        <a:schemeClr val="tx1"/>
                      </a:solidFill>
                      <a:prstDash val="solid"/>
                      <a:round/>
                      <a:headEnd type="none" w="med" len="med"/>
                      <a:tailEnd type="none" w="med" len="med"/>
                    </a:lnR>
                  </a:tcPr>
                </a:tc>
              </a:tr>
              <a:tr h="448733">
                <a:tc>
                  <a:txBody>
                    <a:bodyPr/>
                    <a:lstStyle/>
                    <a:p>
                      <a:r>
                        <a:rPr lang="en-US" b="1" dirty="0" smtClean="0">
                          <a:solidFill>
                            <a:schemeClr val="tx1"/>
                          </a:solidFill>
                        </a:rPr>
                        <a:t>Test</a:t>
                      </a:r>
                      <a:endParaRPr lang="en-US" b="1"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12</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41</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7</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20</a:t>
                      </a:r>
                      <a:endParaRPr lang="en-US"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2" name="TextBox 11"/>
          <p:cNvSpPr txBox="1"/>
          <p:nvPr/>
        </p:nvSpPr>
        <p:spPr>
          <a:xfrm>
            <a:off x="788581" y="2649524"/>
            <a:ext cx="4685898" cy="461665"/>
          </a:xfrm>
          <a:prstGeom prst="rect">
            <a:avLst/>
          </a:prstGeom>
          <a:noFill/>
        </p:spPr>
        <p:txBody>
          <a:bodyPr wrap="none" rtlCol="0">
            <a:spAutoFit/>
          </a:bodyPr>
          <a:lstStyle/>
          <a:p>
            <a:r>
              <a:rPr lang="en-US" b="1" dirty="0" smtClean="0"/>
              <a:t>Reads in Peaks Measurements</a:t>
            </a:r>
            <a:endParaRPr lang="en-US" b="1" dirty="0"/>
          </a:p>
        </p:txBody>
      </p:sp>
      <p:sp>
        <p:nvSpPr>
          <p:cNvPr id="13" name="TextBox 12"/>
          <p:cNvSpPr txBox="1"/>
          <p:nvPr/>
        </p:nvSpPr>
        <p:spPr>
          <a:xfrm>
            <a:off x="278779" y="5236608"/>
            <a:ext cx="7480574" cy="1877437"/>
          </a:xfrm>
          <a:prstGeom prst="rect">
            <a:avLst/>
          </a:prstGeom>
          <a:noFill/>
        </p:spPr>
        <p:txBody>
          <a:bodyPr wrap="none" rtlCol="0">
            <a:spAutoFit/>
          </a:bodyPr>
          <a:lstStyle/>
          <a:p>
            <a:endParaRPr lang="en-US" b="1" dirty="0" smtClean="0"/>
          </a:p>
          <a:p>
            <a:r>
              <a:rPr lang="en-US" b="1" dirty="0" smtClean="0"/>
              <a:t>Complications:</a:t>
            </a:r>
          </a:p>
          <a:p>
            <a:pPr marL="342900" indent="-342900">
              <a:buFont typeface="Arial" pitchFamily="34" charset="0"/>
              <a:buChar char="•"/>
            </a:pPr>
            <a:r>
              <a:rPr lang="en-US" dirty="0" smtClean="0"/>
              <a:t>Typically a very low number of replicates (or none!)</a:t>
            </a:r>
          </a:p>
          <a:p>
            <a:pPr marL="342900" indent="-342900">
              <a:buFont typeface="Arial" pitchFamily="34" charset="0"/>
              <a:buChar char="•"/>
            </a:pPr>
            <a:r>
              <a:rPr lang="en-US" dirty="0" smtClean="0"/>
              <a:t>Read counts can also be low</a:t>
            </a:r>
          </a:p>
          <a:p>
            <a:endParaRPr lang="en-US" sz="2000" dirty="0"/>
          </a:p>
        </p:txBody>
      </p:sp>
    </p:spTree>
    <p:extLst>
      <p:ext uri="{BB962C8B-B14F-4D97-AF65-F5344CB8AC3E}">
        <p14:creationId xmlns:p14="http://schemas.microsoft.com/office/powerpoint/2010/main" val="6452920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Increase certainty of measurement with more data</a:t>
            </a:r>
            <a:endParaRPr lang="en-US" dirty="0"/>
          </a:p>
        </p:txBody>
      </p:sp>
      <p:pic>
        <p:nvPicPr>
          <p:cNvPr id="4" name="Picture 9"/>
          <p:cNvPicPr>
            <a:picLocks noChangeAspect="1" noChangeArrowheads="1"/>
          </p:cNvPicPr>
          <p:nvPr/>
        </p:nvPicPr>
        <p:blipFill>
          <a:blip r:embed="rId2"/>
          <a:srcRect/>
          <a:stretch>
            <a:fillRect/>
          </a:stretch>
        </p:blipFill>
        <p:spPr bwMode="auto">
          <a:xfrm>
            <a:off x="770464" y="1502883"/>
            <a:ext cx="7493001" cy="5355117"/>
          </a:xfrm>
          <a:prstGeom prst="rect">
            <a:avLst/>
          </a:prstGeom>
          <a:solidFill>
            <a:schemeClr val="bg1"/>
          </a:solidFill>
          <a:ln w="9525">
            <a:noFill/>
            <a:miter lim="800000"/>
            <a:headEnd/>
            <a:tailEnd/>
          </a:ln>
        </p:spPr>
      </p:pic>
    </p:spTree>
    <p:extLst>
      <p:ext uri="{BB962C8B-B14F-4D97-AF65-F5344CB8AC3E}">
        <p14:creationId xmlns:p14="http://schemas.microsoft.com/office/powerpoint/2010/main" val="1038393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noise</a:t>
            </a:r>
            <a:br>
              <a:rPr lang="en-US" dirty="0" smtClean="0"/>
            </a:br>
            <a:r>
              <a:rPr lang="en-US" dirty="0" smtClean="0"/>
              <a:t>a.k.a. shot noise, Poisson noise</a:t>
            </a:r>
            <a:endParaRPr lang="en-US" dirty="0"/>
          </a:p>
        </p:txBody>
      </p:sp>
      <p:sp>
        <p:nvSpPr>
          <p:cNvPr id="4" name="Content Placeholder 2"/>
          <p:cNvSpPr>
            <a:spLocks noGrp="1"/>
          </p:cNvSpPr>
          <p:nvPr>
            <p:ph idx="1"/>
          </p:nvPr>
        </p:nvSpPr>
        <p:spPr>
          <a:xfrm>
            <a:off x="5698273" y="2486876"/>
            <a:ext cx="3071759" cy="2687291"/>
          </a:xfrm>
          <a:solidFill>
            <a:schemeClr val="bg1"/>
          </a:solidFill>
        </p:spPr>
        <p:txBody>
          <a:bodyPr/>
          <a:lstStyle/>
          <a:p>
            <a:pPr algn="ctr" eaLnBrk="1" hangingPunct="1">
              <a:buFont typeface="Arial" charset="0"/>
              <a:buNone/>
            </a:pPr>
            <a:r>
              <a:rPr lang="en-US" sz="2800" b="1" dirty="0" smtClean="0"/>
              <a:t>1 versus 2</a:t>
            </a:r>
          </a:p>
          <a:p>
            <a:pPr algn="ctr" eaLnBrk="1" hangingPunct="1">
              <a:buFont typeface="Arial" charset="0"/>
              <a:buNone/>
            </a:pPr>
            <a:r>
              <a:rPr lang="en-US" sz="2800" dirty="0"/>
              <a:t>i</a:t>
            </a:r>
            <a:r>
              <a:rPr lang="en-US" sz="2800" dirty="0" smtClean="0"/>
              <a:t>s less certain than</a:t>
            </a:r>
          </a:p>
          <a:p>
            <a:pPr algn="ctr" eaLnBrk="1" hangingPunct="1">
              <a:buFont typeface="Arial" charset="0"/>
              <a:buNone/>
            </a:pPr>
            <a:r>
              <a:rPr lang="en-US" sz="2800" b="1" dirty="0" smtClean="0"/>
              <a:t>10 versus 20</a:t>
            </a:r>
          </a:p>
          <a:p>
            <a:pPr algn="ctr" eaLnBrk="1" hangingPunct="1">
              <a:buFont typeface="Arial" charset="0"/>
              <a:buNone/>
            </a:pPr>
            <a:r>
              <a:rPr lang="en-US" sz="2800" dirty="0" smtClean="0"/>
              <a:t>is less certain than</a:t>
            </a:r>
          </a:p>
          <a:p>
            <a:pPr algn="ctr" eaLnBrk="1" hangingPunct="1">
              <a:buFont typeface="Arial" charset="0"/>
              <a:buNone/>
            </a:pPr>
            <a:r>
              <a:rPr lang="en-US" sz="2800" b="1" dirty="0" smtClean="0"/>
              <a:t>100 versus 200</a:t>
            </a:r>
          </a:p>
        </p:txBody>
      </p:sp>
      <p:pic>
        <p:nvPicPr>
          <p:cNvPr id="5" name="Picture 8"/>
          <p:cNvPicPr>
            <a:picLocks noChangeAspect="1" noChangeArrowheads="1"/>
          </p:cNvPicPr>
          <p:nvPr/>
        </p:nvPicPr>
        <p:blipFill>
          <a:blip r:embed="rId2"/>
          <a:srcRect/>
          <a:stretch>
            <a:fillRect/>
          </a:stretch>
        </p:blipFill>
        <p:spPr bwMode="auto">
          <a:xfrm>
            <a:off x="105937" y="1424964"/>
            <a:ext cx="5402766" cy="5348008"/>
          </a:xfrm>
          <a:prstGeom prst="rect">
            <a:avLst/>
          </a:prstGeom>
          <a:solidFill>
            <a:schemeClr val="bg1"/>
          </a:solidFill>
          <a:ln w="9525">
            <a:noFill/>
            <a:miter lim="800000"/>
            <a:headEnd/>
            <a:tailEnd/>
          </a:ln>
        </p:spPr>
      </p:pic>
    </p:spTree>
    <p:extLst>
      <p:ext uri="{BB962C8B-B14F-4D97-AF65-F5344CB8AC3E}">
        <p14:creationId xmlns:p14="http://schemas.microsoft.com/office/powerpoint/2010/main" val="27093825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Isolating other sources of variance</a:t>
            </a:r>
            <a:endParaRPr lang="en-US" dirty="0"/>
          </a:p>
        </p:txBody>
      </p:sp>
      <p:pic>
        <p:nvPicPr>
          <p:cNvPr id="13" name="Picture 9" descr="C:\Users\busbym\AppData\Local\Microsoft\Windows\Temporary Internet Files\Content.IE5\VYN7N9GO\MC900351956[1].wmf"/>
          <p:cNvPicPr>
            <a:picLocks noChangeAspect="1" noChangeArrowheads="1"/>
          </p:cNvPicPr>
          <p:nvPr/>
        </p:nvPicPr>
        <p:blipFill>
          <a:blip r:embed="rId2"/>
          <a:srcRect/>
          <a:stretch>
            <a:fillRect/>
          </a:stretch>
        </p:blipFill>
        <p:spPr bwMode="auto">
          <a:xfrm>
            <a:off x="1260476" y="1828800"/>
            <a:ext cx="757238" cy="1238250"/>
          </a:xfrm>
          <a:prstGeom prst="rect">
            <a:avLst/>
          </a:prstGeom>
          <a:noFill/>
          <a:ln w="9525">
            <a:noFill/>
            <a:miter lim="800000"/>
            <a:headEnd/>
            <a:tailEnd/>
          </a:ln>
        </p:spPr>
      </p:pic>
      <p:pic>
        <p:nvPicPr>
          <p:cNvPr id="14" name="Picture 9" descr="C:\Users\busbym\AppData\Local\Microsoft\Windows\Temporary Internet Files\Content.IE5\VYN7N9GO\MC900351956[1].wmf"/>
          <p:cNvPicPr>
            <a:picLocks noChangeAspect="1" noChangeArrowheads="1"/>
          </p:cNvPicPr>
          <p:nvPr/>
        </p:nvPicPr>
        <p:blipFill>
          <a:blip r:embed="rId2"/>
          <a:srcRect/>
          <a:stretch>
            <a:fillRect/>
          </a:stretch>
        </p:blipFill>
        <p:spPr bwMode="auto">
          <a:xfrm>
            <a:off x="1260476" y="3581400"/>
            <a:ext cx="757238" cy="1238250"/>
          </a:xfrm>
          <a:prstGeom prst="rect">
            <a:avLst/>
          </a:prstGeom>
          <a:noFill/>
          <a:ln w="9525">
            <a:noFill/>
            <a:miter lim="800000"/>
            <a:headEnd/>
            <a:tailEnd/>
          </a:ln>
        </p:spPr>
      </p:pic>
      <p:pic>
        <p:nvPicPr>
          <p:cNvPr id="15" name="Picture 9" descr="C:\Users\busbym\AppData\Local\Microsoft\Windows\Temporary Internet Files\Content.IE5\VYN7N9GO\MC900351956[1].wmf"/>
          <p:cNvPicPr>
            <a:picLocks noChangeAspect="1" noChangeArrowheads="1"/>
          </p:cNvPicPr>
          <p:nvPr/>
        </p:nvPicPr>
        <p:blipFill>
          <a:blip r:embed="rId2"/>
          <a:srcRect/>
          <a:stretch>
            <a:fillRect/>
          </a:stretch>
        </p:blipFill>
        <p:spPr bwMode="auto">
          <a:xfrm>
            <a:off x="1260476" y="4953000"/>
            <a:ext cx="757238" cy="1238250"/>
          </a:xfrm>
          <a:prstGeom prst="rect">
            <a:avLst/>
          </a:prstGeom>
          <a:noFill/>
          <a:ln w="9525">
            <a:noFill/>
            <a:miter lim="800000"/>
            <a:headEnd/>
            <a:tailEnd/>
          </a:ln>
        </p:spPr>
      </p:pic>
      <p:sp>
        <p:nvSpPr>
          <p:cNvPr id="16" name="Rectangle 15"/>
          <p:cNvSpPr/>
          <p:nvPr/>
        </p:nvSpPr>
        <p:spPr>
          <a:xfrm>
            <a:off x="3165476" y="1905000"/>
            <a:ext cx="2009078" cy="6096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800" b="0" dirty="0"/>
              <a:t>Library Prep and Sequencing</a:t>
            </a:r>
          </a:p>
        </p:txBody>
      </p:sp>
      <p:sp>
        <p:nvSpPr>
          <p:cNvPr id="17" name="Rectangle 16"/>
          <p:cNvSpPr/>
          <p:nvPr/>
        </p:nvSpPr>
        <p:spPr>
          <a:xfrm>
            <a:off x="3165476" y="2819400"/>
            <a:ext cx="2009078" cy="6096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800" b="0" dirty="0"/>
              <a:t>Library Prep and Sequencing</a:t>
            </a:r>
          </a:p>
        </p:txBody>
      </p:sp>
      <p:sp>
        <p:nvSpPr>
          <p:cNvPr id="18" name="Rectangle 17"/>
          <p:cNvSpPr/>
          <p:nvPr/>
        </p:nvSpPr>
        <p:spPr>
          <a:xfrm>
            <a:off x="3165476" y="4191000"/>
            <a:ext cx="2009078" cy="6096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800" b="0" dirty="0"/>
              <a:t>Library Prep and Sequencing</a:t>
            </a:r>
          </a:p>
        </p:txBody>
      </p:sp>
      <p:sp>
        <p:nvSpPr>
          <p:cNvPr id="19" name="Rectangle 18"/>
          <p:cNvSpPr/>
          <p:nvPr/>
        </p:nvSpPr>
        <p:spPr>
          <a:xfrm>
            <a:off x="3165476" y="5486400"/>
            <a:ext cx="2009078" cy="609600"/>
          </a:xfrm>
          <a:prstGeom prst="rect">
            <a:avLst/>
          </a:prstGeom>
          <a:solidFill>
            <a:srgbClr val="1D63B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800" b="0" dirty="0"/>
              <a:t>Library Prep and Sequencing</a:t>
            </a:r>
          </a:p>
        </p:txBody>
      </p:sp>
      <p:sp>
        <p:nvSpPr>
          <p:cNvPr id="20" name="Rectangle 19"/>
          <p:cNvSpPr/>
          <p:nvPr/>
        </p:nvSpPr>
        <p:spPr>
          <a:xfrm>
            <a:off x="5927261" y="1905000"/>
            <a:ext cx="2068551" cy="609600"/>
          </a:xfrm>
          <a:prstGeom prst="rect">
            <a:avLst/>
          </a:prstGeom>
          <a:solidFill>
            <a:srgbClr val="AC362A"/>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800" b="0" dirty="0"/>
              <a:t>Technical Rep 1</a:t>
            </a:r>
          </a:p>
        </p:txBody>
      </p:sp>
      <p:sp>
        <p:nvSpPr>
          <p:cNvPr id="21" name="Rectangle 20"/>
          <p:cNvSpPr/>
          <p:nvPr/>
        </p:nvSpPr>
        <p:spPr>
          <a:xfrm>
            <a:off x="5927261" y="2819400"/>
            <a:ext cx="2068551" cy="609600"/>
          </a:xfrm>
          <a:prstGeom prst="rect">
            <a:avLst/>
          </a:prstGeom>
          <a:solidFill>
            <a:srgbClr val="AC362A"/>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800" b="0" dirty="0"/>
              <a:t>Technical Rep 2</a:t>
            </a:r>
          </a:p>
        </p:txBody>
      </p:sp>
      <p:sp>
        <p:nvSpPr>
          <p:cNvPr id="22" name="Rectangle 21"/>
          <p:cNvSpPr/>
          <p:nvPr/>
        </p:nvSpPr>
        <p:spPr>
          <a:xfrm>
            <a:off x="5927261" y="4191000"/>
            <a:ext cx="2068551" cy="6096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800" b="0" dirty="0"/>
              <a:t>Biological Rep 1</a:t>
            </a:r>
          </a:p>
        </p:txBody>
      </p:sp>
      <p:sp>
        <p:nvSpPr>
          <p:cNvPr id="23" name="Rectangle 22"/>
          <p:cNvSpPr/>
          <p:nvPr/>
        </p:nvSpPr>
        <p:spPr>
          <a:xfrm>
            <a:off x="5927261" y="5486400"/>
            <a:ext cx="2068551" cy="6096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800" b="0" dirty="0"/>
              <a:t>Biological Rep 2</a:t>
            </a:r>
          </a:p>
        </p:txBody>
      </p:sp>
      <p:sp>
        <p:nvSpPr>
          <p:cNvPr id="24" name="Right Arrow 23"/>
          <p:cNvSpPr/>
          <p:nvPr/>
        </p:nvSpPr>
        <p:spPr>
          <a:xfrm rot="20634518">
            <a:off x="2055814" y="2187575"/>
            <a:ext cx="990600" cy="381000"/>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25" name="Right Arrow 24"/>
          <p:cNvSpPr/>
          <p:nvPr/>
        </p:nvSpPr>
        <p:spPr>
          <a:xfrm>
            <a:off x="2022476" y="4191000"/>
            <a:ext cx="990600" cy="381000"/>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26" name="Right Arrow 25"/>
          <p:cNvSpPr/>
          <p:nvPr/>
        </p:nvSpPr>
        <p:spPr>
          <a:xfrm>
            <a:off x="2022476" y="5486400"/>
            <a:ext cx="990600" cy="381000"/>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27" name="Right Arrow 26"/>
          <p:cNvSpPr/>
          <p:nvPr/>
        </p:nvSpPr>
        <p:spPr>
          <a:xfrm rot="1245753">
            <a:off x="2057401" y="2754313"/>
            <a:ext cx="990600" cy="381000"/>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28" name="Right Arrow 27"/>
          <p:cNvSpPr/>
          <p:nvPr/>
        </p:nvSpPr>
        <p:spPr>
          <a:xfrm>
            <a:off x="5393862" y="2895600"/>
            <a:ext cx="422275" cy="392113"/>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29" name="Right Arrow 28"/>
          <p:cNvSpPr/>
          <p:nvPr/>
        </p:nvSpPr>
        <p:spPr>
          <a:xfrm>
            <a:off x="5393862" y="1981200"/>
            <a:ext cx="422275" cy="392113"/>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30" name="Right Arrow 29"/>
          <p:cNvSpPr/>
          <p:nvPr/>
        </p:nvSpPr>
        <p:spPr>
          <a:xfrm>
            <a:off x="5393862" y="4267200"/>
            <a:ext cx="422275" cy="392113"/>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31" name="Right Arrow 30"/>
          <p:cNvSpPr/>
          <p:nvPr/>
        </p:nvSpPr>
        <p:spPr>
          <a:xfrm>
            <a:off x="5393862" y="5486400"/>
            <a:ext cx="422275" cy="392113"/>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Tree>
    <p:extLst>
      <p:ext uri="{BB962C8B-B14F-4D97-AF65-F5344CB8AC3E}">
        <p14:creationId xmlns:p14="http://schemas.microsoft.com/office/powerpoint/2010/main" val="140209595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bwMode="auto">
          <a:xfrm>
            <a:off x="457200" y="187325"/>
            <a:ext cx="8229600" cy="9746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spAutoFit/>
          </a:bodyPr>
          <a:lstStyle/>
          <a:p>
            <a:r>
              <a:rPr lang="en-US" dirty="0" smtClean="0">
                <a:latin typeface="Calibri" charset="0"/>
              </a:rPr>
              <a:t>Problem: We do not know how much sequencing or how many replicates</a:t>
            </a:r>
          </a:p>
        </p:txBody>
      </p:sp>
      <p:sp>
        <p:nvSpPr>
          <p:cNvPr id="9219" name="Content Placeholder 2"/>
          <p:cNvSpPr>
            <a:spLocks noGrp="1"/>
          </p:cNvSpPr>
          <p:nvPr>
            <p:ph idx="1"/>
          </p:nvPr>
        </p:nvSpPr>
        <p:spPr bwMode="auto">
          <a:xfrm>
            <a:off x="359373" y="1554163"/>
            <a:ext cx="8327427" cy="386259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spAutoFit/>
          </a:bodyPr>
          <a:lstStyle/>
          <a:p>
            <a:pPr marL="0" indent="0">
              <a:spcAft>
                <a:spcPts val="600"/>
              </a:spcAft>
              <a:buNone/>
            </a:pPr>
            <a:r>
              <a:rPr lang="en-US" dirty="0" smtClean="0">
                <a:latin typeface="Calibri" charset="0"/>
              </a:rPr>
              <a:t>We do not know what change in binding is biologically significant</a:t>
            </a:r>
          </a:p>
          <a:p>
            <a:pPr marL="0" indent="0">
              <a:spcAft>
                <a:spcPts val="600"/>
              </a:spcAft>
              <a:buNone/>
            </a:pPr>
            <a:endParaRPr lang="en-US" dirty="0" smtClean="0">
              <a:latin typeface="Calibri" charset="0"/>
            </a:endParaRPr>
          </a:p>
          <a:p>
            <a:pPr marL="0" indent="0">
              <a:spcAft>
                <a:spcPts val="600"/>
              </a:spcAft>
              <a:buNone/>
            </a:pPr>
            <a:r>
              <a:rPr lang="en-US" dirty="0" smtClean="0">
                <a:latin typeface="Calibri" charset="0"/>
              </a:rPr>
              <a:t>Experimental designs may not have enough data </a:t>
            </a:r>
          </a:p>
          <a:p>
            <a:pPr marL="0" indent="0">
              <a:spcAft>
                <a:spcPts val="600"/>
              </a:spcAft>
              <a:buNone/>
            </a:pPr>
            <a:r>
              <a:rPr lang="en-US" dirty="0">
                <a:latin typeface="Calibri" charset="0"/>
              </a:rPr>
              <a:t>t</a:t>
            </a:r>
            <a:r>
              <a:rPr lang="en-US" dirty="0" smtClean="0">
                <a:latin typeface="Calibri" charset="0"/>
              </a:rPr>
              <a:t>o detect small changes </a:t>
            </a:r>
          </a:p>
          <a:p>
            <a:pPr marL="0" indent="0">
              <a:spcAft>
                <a:spcPts val="600"/>
              </a:spcAft>
              <a:buNone/>
            </a:pPr>
            <a:endParaRPr lang="en-US" sz="1600" b="1" dirty="0">
              <a:latin typeface="Calibri" charset="0"/>
            </a:endParaRPr>
          </a:p>
          <a:p>
            <a:pPr marL="0" indent="0">
              <a:spcAft>
                <a:spcPts val="600"/>
              </a:spcAft>
              <a:buNone/>
            </a:pPr>
            <a:r>
              <a:rPr lang="en-US" b="1" dirty="0" smtClean="0">
                <a:latin typeface="Calibri" charset="0"/>
              </a:rPr>
              <a:t>Biologically important areas may not be </a:t>
            </a:r>
          </a:p>
          <a:p>
            <a:pPr marL="0" indent="0">
              <a:spcAft>
                <a:spcPts val="600"/>
              </a:spcAft>
              <a:buNone/>
            </a:pPr>
            <a:r>
              <a:rPr lang="en-US" b="1" dirty="0" smtClean="0">
                <a:latin typeface="Calibri" charset="0"/>
              </a:rPr>
              <a:t>among the low-hanging fruit</a:t>
            </a:r>
          </a:p>
          <a:p>
            <a:pPr marL="0" indent="0">
              <a:spcAft>
                <a:spcPts val="600"/>
              </a:spcAft>
              <a:buNone/>
            </a:pPr>
            <a:endParaRPr lang="en-US" dirty="0">
              <a:latin typeface="Calibri" charset="0"/>
            </a:endParaRPr>
          </a:p>
        </p:txBody>
      </p:sp>
      <p:pic>
        <p:nvPicPr>
          <p:cNvPr id="3076" name="Picture 4" descr="C:\Documents and Settings\mbusby\Local Settings\Temporary Internet Files\Content.IE5\34HMMISX\MC900335668[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3309" y="3804542"/>
            <a:ext cx="2363764" cy="2812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3463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bwMode="auto">
          <a:xfrm>
            <a:off x="457200" y="187325"/>
            <a:ext cx="8229600" cy="97469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spAutoFit/>
          </a:bodyPr>
          <a:lstStyle/>
          <a:p>
            <a:r>
              <a:rPr lang="en-US" dirty="0" smtClean="0">
                <a:latin typeface="Calibri" charset="0"/>
              </a:rPr>
              <a:t>Variance determines how much sequencing you need</a:t>
            </a:r>
          </a:p>
        </p:txBody>
      </p:sp>
      <mc:AlternateContent xmlns:mc="http://schemas.openxmlformats.org/markup-compatibility/2006" xmlns:a14="http://schemas.microsoft.com/office/drawing/2010/main">
        <mc:Choice Requires="a14">
          <p:sp>
            <p:nvSpPr>
              <p:cNvPr id="9219" name="Content Placeholder 2"/>
              <p:cNvSpPr>
                <a:spLocks noGrp="1"/>
              </p:cNvSpPr>
              <p:nvPr>
                <p:ph idx="1"/>
              </p:nvPr>
            </p:nvSpPr>
            <p:spPr bwMode="auto">
              <a:xfrm>
                <a:off x="359373" y="1554163"/>
                <a:ext cx="8327427" cy="4277197"/>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numCol="1" anchor="t" anchorCtr="0" compatLnSpc="1">
                <a:prstTxWarp prst="textNoShape">
                  <a:avLst/>
                </a:prstTxWarp>
                <a:spAutoFit/>
              </a:bodyPr>
              <a:lstStyle/>
              <a:p>
                <a:pPr marL="0" indent="0">
                  <a:spcAft>
                    <a:spcPts val="600"/>
                  </a:spcAft>
                  <a:buNone/>
                </a:pPr>
                <a:r>
                  <a:rPr lang="en-US" dirty="0" smtClean="0">
                    <a:latin typeface="Calibri" charset="0"/>
                  </a:rPr>
                  <a:t>When total variance in a measurement comes from multiple sources you can just add them up:</a:t>
                </a:r>
              </a:p>
              <a:p>
                <a:pPr marL="0" indent="0">
                  <a:spcAft>
                    <a:spcPts val="600"/>
                  </a:spcAft>
                  <a:buNone/>
                </a:pPr>
                <a:endParaRPr lang="en-US" dirty="0" smtClean="0">
                  <a:latin typeface="Calibri" charset="0"/>
                </a:endParaRPr>
              </a:p>
              <a:p>
                <a:pPr marL="0" indent="0">
                  <a:spcAft>
                    <a:spcPts val="600"/>
                  </a:spcAft>
                  <a:buNone/>
                </a:pPr>
                <a14:m>
                  <m:oMathPara xmlns:m="http://schemas.openxmlformats.org/officeDocument/2006/math">
                    <m:oMathParaPr>
                      <m:jc m:val="centerGroup"/>
                    </m:oMathParaPr>
                    <m:oMath xmlns:m="http://schemas.openxmlformats.org/officeDocument/2006/math">
                      <m:sSubSup>
                        <m:sSubSupPr>
                          <m:ctrlPr>
                            <a:rPr lang="en-US" sz="2800" i="1">
                              <a:latin typeface="Cambria Math" panose="02040503050406030204" pitchFamily="18" charset="0"/>
                            </a:rPr>
                          </m:ctrlPr>
                        </m:sSubSupPr>
                        <m:e>
                          <m:r>
                            <a:rPr lang="en-US" sz="2800" i="1">
                              <a:latin typeface="Cambria Math"/>
                            </a:rPr>
                            <m:t>𝜎</m:t>
                          </m:r>
                        </m:e>
                        <m:sub>
                          <m:r>
                            <a:rPr lang="en-US" sz="2800" b="0" i="1" smtClean="0">
                              <a:latin typeface="Cambria Math"/>
                            </a:rPr>
                            <m:t>𝑇𝑜𝑡𝑎𝑙</m:t>
                          </m:r>
                        </m:sub>
                        <m:sup>
                          <m:r>
                            <a:rPr lang="en-US" sz="2800" i="1">
                              <a:latin typeface="Cambria Math"/>
                            </a:rPr>
                            <m:t>2</m:t>
                          </m:r>
                        </m:sup>
                      </m:sSubSup>
                      <m:r>
                        <a:rPr lang="en-US" sz="2800" i="1">
                          <a:latin typeface="Cambria Math"/>
                        </a:rPr>
                        <m:t>=</m:t>
                      </m:r>
                      <m:sSubSup>
                        <m:sSubSupPr>
                          <m:ctrlPr>
                            <a:rPr lang="en-US" sz="2800" i="1">
                              <a:latin typeface="Cambria Math" panose="02040503050406030204" pitchFamily="18" charset="0"/>
                            </a:rPr>
                          </m:ctrlPr>
                        </m:sSubSupPr>
                        <m:e>
                          <m:r>
                            <a:rPr lang="en-US" sz="2800" i="1">
                              <a:latin typeface="Cambria Math"/>
                            </a:rPr>
                            <m:t>𝜎</m:t>
                          </m:r>
                        </m:e>
                        <m:sub>
                          <m:r>
                            <a:rPr lang="en-US" sz="2800" b="0" i="1" smtClean="0">
                              <a:latin typeface="Cambria Math"/>
                            </a:rPr>
                            <m:t>𝐵𝑖𝑜𝑙𝑜𝑔𝑖𝑐𝑎𝑙</m:t>
                          </m:r>
                        </m:sub>
                        <m:sup>
                          <m:r>
                            <a:rPr lang="en-US" sz="2800" i="1">
                              <a:latin typeface="Cambria Math"/>
                            </a:rPr>
                            <m:t>2</m:t>
                          </m:r>
                        </m:sup>
                      </m:sSubSup>
                      <m:r>
                        <a:rPr lang="en-US" sz="2800" i="1">
                          <a:latin typeface="Cambria Math"/>
                        </a:rPr>
                        <m:t>+ </m:t>
                      </m:r>
                      <m:sSubSup>
                        <m:sSubSupPr>
                          <m:ctrlPr>
                            <a:rPr lang="en-US" sz="2800" i="1">
                              <a:latin typeface="Cambria Math" panose="02040503050406030204" pitchFamily="18" charset="0"/>
                            </a:rPr>
                          </m:ctrlPr>
                        </m:sSubSupPr>
                        <m:e>
                          <m:r>
                            <a:rPr lang="en-US" sz="2800" i="1">
                              <a:latin typeface="Cambria Math"/>
                            </a:rPr>
                            <m:t>𝜎</m:t>
                          </m:r>
                        </m:e>
                        <m:sub>
                          <m:r>
                            <a:rPr lang="en-US" sz="2800" b="0" i="1" smtClean="0">
                              <a:latin typeface="Cambria Math"/>
                            </a:rPr>
                            <m:t>𝑇𝑒𝑐h𝑛𝑖𝑐𝑎𝑙</m:t>
                          </m:r>
                        </m:sub>
                        <m:sup>
                          <m:r>
                            <a:rPr lang="en-US" sz="2800" i="1">
                              <a:latin typeface="Cambria Math"/>
                            </a:rPr>
                            <m:t>2</m:t>
                          </m:r>
                        </m:sup>
                      </m:sSubSup>
                      <m:sSubSup>
                        <m:sSubSupPr>
                          <m:ctrlPr>
                            <a:rPr lang="en-US" sz="2800" i="1">
                              <a:latin typeface="Cambria Math" panose="02040503050406030204" pitchFamily="18" charset="0"/>
                            </a:rPr>
                          </m:ctrlPr>
                        </m:sSubSupPr>
                        <m:e>
                          <m:r>
                            <a:rPr lang="en-US" sz="2800" i="1">
                              <a:latin typeface="Cambria Math"/>
                            </a:rPr>
                            <m:t>+ </m:t>
                          </m:r>
                          <m:r>
                            <a:rPr lang="en-US" sz="2800" i="1">
                              <a:latin typeface="Cambria Math"/>
                            </a:rPr>
                            <m:t>𝜎</m:t>
                          </m:r>
                        </m:e>
                        <m:sub>
                          <m:r>
                            <a:rPr lang="en-US" sz="2800" b="0" i="1" smtClean="0">
                              <a:latin typeface="Cambria Math"/>
                            </a:rPr>
                            <m:t>𝐶𝑜𝑢𝑛𝑡𝑖𝑛𝑔</m:t>
                          </m:r>
                        </m:sub>
                        <m:sup>
                          <m:r>
                            <a:rPr lang="en-US" sz="2800" i="1">
                              <a:latin typeface="Cambria Math"/>
                            </a:rPr>
                            <m:t>2</m:t>
                          </m:r>
                        </m:sup>
                      </m:sSubSup>
                    </m:oMath>
                  </m:oMathPara>
                </a14:m>
                <a:endParaRPr lang="en-US" dirty="0" smtClean="0">
                  <a:latin typeface="Calibri" charset="0"/>
                </a:endParaRPr>
              </a:p>
              <a:p>
                <a:pPr marL="0" indent="0">
                  <a:spcAft>
                    <a:spcPts val="600"/>
                  </a:spcAft>
                  <a:buNone/>
                </a:pPr>
                <a:endParaRPr lang="en-US" dirty="0" smtClean="0">
                  <a:latin typeface="Calibri" charset="0"/>
                </a:endParaRPr>
              </a:p>
              <a:p>
                <a:pPr marL="0" indent="0">
                  <a:spcAft>
                    <a:spcPts val="600"/>
                  </a:spcAft>
                  <a:buNone/>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a:rPr>
                            <m:t>𝜎</m:t>
                          </m:r>
                        </m:e>
                        <m:sub>
                          <m:r>
                            <a:rPr lang="en-US" i="1">
                              <a:latin typeface="Cambria Math"/>
                            </a:rPr>
                            <m:t>𝐵𝑖𝑜𝑙𝑜𝑔𝑖𝑐𝑎𝑙</m:t>
                          </m:r>
                        </m:sub>
                        <m:sup>
                          <m:r>
                            <a:rPr lang="en-US" i="1">
                              <a:latin typeface="Cambria Math"/>
                            </a:rPr>
                            <m:t>2</m:t>
                          </m:r>
                        </m:sup>
                      </m:sSubSup>
                      <m:r>
                        <a:rPr lang="en-US" i="1">
                          <a:latin typeface="Cambria Math"/>
                        </a:rPr>
                        <m:t>+ </m:t>
                      </m:r>
                      <m:sSubSup>
                        <m:sSubSupPr>
                          <m:ctrlPr>
                            <a:rPr lang="en-US" i="1">
                              <a:latin typeface="Cambria Math" panose="02040503050406030204" pitchFamily="18" charset="0"/>
                            </a:rPr>
                          </m:ctrlPr>
                        </m:sSubSupPr>
                        <m:e>
                          <m:r>
                            <a:rPr lang="en-US" i="1">
                              <a:latin typeface="Cambria Math"/>
                            </a:rPr>
                            <m:t>𝜎</m:t>
                          </m:r>
                        </m:e>
                        <m:sub>
                          <m:r>
                            <a:rPr lang="en-US" i="1">
                              <a:latin typeface="Cambria Math"/>
                            </a:rPr>
                            <m:t>𝑇𝑒𝑐h𝑛𝑖𝑐𝑎𝑙</m:t>
                          </m:r>
                        </m:sub>
                        <m:sup>
                          <m:r>
                            <a:rPr lang="en-US" i="1">
                              <a:latin typeface="Cambria Math"/>
                            </a:rPr>
                            <m:t>2</m:t>
                          </m:r>
                        </m:sup>
                      </m:sSubSup>
                      <m:r>
                        <a:rPr lang="en-US" i="1">
                          <a:latin typeface="Cambria Math"/>
                        </a:rPr>
                        <m:t>= </m:t>
                      </m:r>
                      <m:sSubSup>
                        <m:sSubSupPr>
                          <m:ctrlPr>
                            <a:rPr lang="en-US" i="1">
                              <a:latin typeface="Cambria Math" panose="02040503050406030204" pitchFamily="18" charset="0"/>
                            </a:rPr>
                          </m:ctrlPr>
                        </m:sSubSupPr>
                        <m:e>
                          <m:r>
                            <a:rPr lang="en-US" i="1">
                              <a:latin typeface="Cambria Math"/>
                            </a:rPr>
                            <m:t>𝜎</m:t>
                          </m:r>
                        </m:e>
                        <m:sub>
                          <m:r>
                            <a:rPr lang="en-US" b="0" i="1" smtClean="0">
                              <a:latin typeface="Cambria Math"/>
                            </a:rPr>
                            <m:t>𝑇𝑜𝑡𝑎𝑙</m:t>
                          </m:r>
                        </m:sub>
                        <m:sup>
                          <m:r>
                            <a:rPr lang="en-US" i="1">
                              <a:latin typeface="Cambria Math"/>
                            </a:rPr>
                            <m:t>2</m:t>
                          </m:r>
                        </m:sup>
                      </m:sSubSup>
                      <m:sSubSup>
                        <m:sSubSupPr>
                          <m:ctrlPr>
                            <a:rPr lang="en-US" i="1">
                              <a:latin typeface="Cambria Math" panose="02040503050406030204" pitchFamily="18" charset="0"/>
                            </a:rPr>
                          </m:ctrlPr>
                        </m:sSubSupPr>
                        <m:e>
                          <m:r>
                            <a:rPr lang="en-US" b="0" i="1" smtClean="0">
                              <a:latin typeface="Cambria Math"/>
                            </a:rPr>
                            <m:t>−</m:t>
                          </m:r>
                          <m:r>
                            <a:rPr lang="en-US" i="1">
                              <a:latin typeface="Cambria Math"/>
                            </a:rPr>
                            <m:t> </m:t>
                          </m:r>
                          <m:r>
                            <a:rPr lang="en-US" i="1">
                              <a:latin typeface="Cambria Math"/>
                            </a:rPr>
                            <m:t>𝜎</m:t>
                          </m:r>
                        </m:e>
                        <m:sub>
                          <m:r>
                            <a:rPr lang="en-US" i="1">
                              <a:latin typeface="Cambria Math"/>
                            </a:rPr>
                            <m:t>𝐶𝑜𝑢𝑛𝑡𝑖𝑛𝑔</m:t>
                          </m:r>
                        </m:sub>
                        <m:sup>
                          <m:r>
                            <a:rPr lang="en-US" i="1">
                              <a:latin typeface="Cambria Math"/>
                            </a:rPr>
                            <m:t>2</m:t>
                          </m:r>
                        </m:sup>
                      </m:sSubSup>
                    </m:oMath>
                  </m:oMathPara>
                </a14:m>
                <a:endParaRPr lang="en-US" dirty="0">
                  <a:latin typeface="Calibri" charset="0"/>
                </a:endParaRPr>
              </a:p>
              <a:p>
                <a:pPr marL="0" indent="0">
                  <a:spcAft>
                    <a:spcPts val="600"/>
                  </a:spcAft>
                  <a:buNone/>
                </a:pPr>
                <a:endParaRPr lang="en-US" dirty="0" smtClean="0">
                  <a:latin typeface="Calibri" charset="0"/>
                </a:endParaRPr>
              </a:p>
              <a:p>
                <a:pPr marL="0" indent="0">
                  <a:spcAft>
                    <a:spcPts val="600"/>
                  </a:spcAft>
                  <a:buNone/>
                </a:pPr>
                <a:r>
                  <a:rPr lang="en-US" b="1" dirty="0" smtClean="0">
                    <a:latin typeface="Calibri" charset="0"/>
                  </a:rPr>
                  <a:t>From here you can calculate power to detect changes at a certain threshold</a:t>
                </a:r>
                <a:endParaRPr lang="en-US" dirty="0" smtClean="0">
                  <a:latin typeface="Calibri" charset="0"/>
                </a:endParaRPr>
              </a:p>
            </p:txBody>
          </p:sp>
        </mc:Choice>
        <mc:Fallback xmlns="">
          <p:sp>
            <p:nvSpPr>
              <p:cNvPr id="9219" name="Content Placeholder 2"/>
              <p:cNvSpPr>
                <a:spLocks noGrp="1" noRot="1" noChangeAspect="1" noMove="1" noResize="1" noEditPoints="1" noAdjustHandles="1" noChangeArrowheads="1" noChangeShapeType="1" noTextEdit="1"/>
              </p:cNvSpPr>
              <p:nvPr>
                <p:ph idx="1"/>
              </p:nvPr>
            </p:nvSpPr>
            <p:spPr bwMode="auto">
              <a:xfrm>
                <a:off x="359373" y="1554163"/>
                <a:ext cx="8327427" cy="4277197"/>
              </a:xfrm>
              <a:blipFill rotWithShape="1">
                <a:blip r:embed="rId2"/>
                <a:stretch>
                  <a:fillRect l="-2269" t="-2279" r="-2050" b="-3276"/>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3082621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bwMode="auto">
          <a:xfrm>
            <a:off x="457200" y="187325"/>
            <a:ext cx="8229600" cy="9746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spAutoFit/>
          </a:bodyPr>
          <a:lstStyle/>
          <a:p>
            <a:r>
              <a:rPr lang="en-US" dirty="0" smtClean="0">
                <a:latin typeface="Calibri" charset="0"/>
              </a:rPr>
              <a:t>Histone Methylation:</a:t>
            </a:r>
            <a:br>
              <a:rPr lang="en-US" dirty="0" smtClean="0">
                <a:latin typeface="Calibri" charset="0"/>
              </a:rPr>
            </a:br>
            <a:r>
              <a:rPr lang="en-US" dirty="0" smtClean="0">
                <a:latin typeface="Calibri" charset="0"/>
              </a:rPr>
              <a:t>Transfer of –CH</a:t>
            </a:r>
            <a:r>
              <a:rPr lang="en-US" sz="1800" dirty="0" smtClean="0">
                <a:latin typeface="Calibri" charset="0"/>
              </a:rPr>
              <a:t>3 </a:t>
            </a:r>
            <a:r>
              <a:rPr lang="en-US" dirty="0" smtClean="0">
                <a:latin typeface="Tahoma" pitchFamily="34" charset="0"/>
              </a:rPr>
              <a:t> </a:t>
            </a:r>
            <a:r>
              <a:rPr lang="en-US" dirty="0">
                <a:latin typeface="Tahoma" pitchFamily="34" charset="0"/>
              </a:rPr>
              <a:t>to </a:t>
            </a:r>
            <a:r>
              <a:rPr lang="en-US" dirty="0" smtClean="0">
                <a:latin typeface="Tahoma" pitchFamily="34" charset="0"/>
              </a:rPr>
              <a:t>an </a:t>
            </a:r>
            <a:r>
              <a:rPr lang="en-US" dirty="0">
                <a:latin typeface="Tahoma" pitchFamily="34" charset="0"/>
              </a:rPr>
              <a:t>amino </a:t>
            </a:r>
            <a:r>
              <a:rPr lang="en-US" dirty="0" smtClean="0">
                <a:latin typeface="Tahoma" pitchFamily="34" charset="0"/>
              </a:rPr>
              <a:t>acid</a:t>
            </a:r>
            <a:endParaRPr lang="en-US" sz="1800" dirty="0" smtClean="0">
              <a:latin typeface="Calibri" charset="0"/>
            </a:endParaRPr>
          </a:p>
        </p:txBody>
      </p:sp>
      <p:sp>
        <p:nvSpPr>
          <p:cNvPr id="6" name="TextBox 5"/>
          <p:cNvSpPr txBox="1"/>
          <p:nvPr/>
        </p:nvSpPr>
        <p:spPr>
          <a:xfrm>
            <a:off x="343754" y="2245267"/>
            <a:ext cx="3172150" cy="369332"/>
          </a:xfrm>
          <a:prstGeom prst="rect">
            <a:avLst/>
          </a:prstGeom>
          <a:noFill/>
        </p:spPr>
        <p:txBody>
          <a:bodyPr wrap="none" rtlCol="0">
            <a:spAutoFit/>
          </a:bodyPr>
          <a:lstStyle/>
          <a:p>
            <a:r>
              <a:rPr lang="en-US" dirty="0" smtClean="0">
                <a:solidFill>
                  <a:srgbClr val="000099"/>
                </a:solidFill>
                <a:latin typeface="Tahoma" pitchFamily="34" charset="0"/>
              </a:rPr>
              <a:t>H3K4me3 (usually activating)</a:t>
            </a:r>
            <a:endParaRPr lang="en-US" dirty="0"/>
          </a:p>
        </p:txBody>
      </p:sp>
      <p:sp>
        <p:nvSpPr>
          <p:cNvPr id="7" name="TextBox 6"/>
          <p:cNvSpPr txBox="1"/>
          <p:nvPr/>
        </p:nvSpPr>
        <p:spPr>
          <a:xfrm>
            <a:off x="343754" y="3972467"/>
            <a:ext cx="3352008" cy="369332"/>
          </a:xfrm>
          <a:prstGeom prst="rect">
            <a:avLst/>
          </a:prstGeom>
          <a:noFill/>
        </p:spPr>
        <p:txBody>
          <a:bodyPr wrap="none" rtlCol="0">
            <a:spAutoFit/>
          </a:bodyPr>
          <a:lstStyle/>
          <a:p>
            <a:r>
              <a:rPr lang="en-US" dirty="0" smtClean="0">
                <a:solidFill>
                  <a:srgbClr val="000099"/>
                </a:solidFill>
                <a:latin typeface="Tahoma" pitchFamily="34" charset="0"/>
              </a:rPr>
              <a:t>H3K27me3 (usually repressive)</a:t>
            </a:r>
            <a:endParaRPr lang="en-US" dirty="0"/>
          </a:p>
        </p:txBody>
      </p:sp>
      <p:cxnSp>
        <p:nvCxnSpPr>
          <p:cNvPr id="8" name="Straight Connector 7"/>
          <p:cNvCxnSpPr/>
          <p:nvPr/>
        </p:nvCxnSpPr>
        <p:spPr>
          <a:xfrm>
            <a:off x="953354" y="3056467"/>
            <a:ext cx="5889625" cy="8466"/>
          </a:xfrm>
          <a:prstGeom prst="line">
            <a:avLst/>
          </a:prstGeom>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2245579" y="2887133"/>
            <a:ext cx="431800" cy="397934"/>
          </a:xfrm>
          <a:prstGeom prst="ellipse">
            <a:avLst/>
          </a:prstGeom>
          <a:gradFill>
            <a:gsLst>
              <a:gs pos="0">
                <a:srgbClr val="000082"/>
              </a:gs>
              <a:gs pos="30000">
                <a:srgbClr val="66008F"/>
              </a:gs>
              <a:gs pos="64999">
                <a:srgbClr val="BA0066"/>
              </a:gs>
              <a:gs pos="89999">
                <a:srgbClr val="FF0000"/>
              </a:gs>
              <a:gs pos="100000">
                <a:srgbClr val="FF8200"/>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4167512" y="2865966"/>
            <a:ext cx="431800" cy="397934"/>
          </a:xfrm>
          <a:prstGeom prst="ellipse">
            <a:avLst/>
          </a:prstGeom>
          <a:gradFill>
            <a:gsLst>
              <a:gs pos="0">
                <a:srgbClr val="000082"/>
              </a:gs>
              <a:gs pos="30000">
                <a:srgbClr val="66008F"/>
              </a:gs>
              <a:gs pos="64999">
                <a:srgbClr val="BA0066"/>
              </a:gs>
              <a:gs pos="89999">
                <a:srgbClr val="FF0000"/>
              </a:gs>
              <a:gs pos="100000">
                <a:srgbClr val="FF8200"/>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953353" y="5274733"/>
            <a:ext cx="5889625" cy="8466"/>
          </a:xfrm>
          <a:prstGeom prst="line">
            <a:avLst/>
          </a:prstGeom>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1713929" y="5075766"/>
            <a:ext cx="431800" cy="397934"/>
          </a:xfrm>
          <a:prstGeom prst="ellipse">
            <a:avLst/>
          </a:prstGeom>
          <a:gradFill>
            <a:gsLst>
              <a:gs pos="0">
                <a:srgbClr val="000000"/>
              </a:gs>
              <a:gs pos="39999">
                <a:srgbClr val="0A128C"/>
              </a:gs>
              <a:gs pos="70000">
                <a:srgbClr val="181CC7"/>
              </a:gs>
              <a:gs pos="88000">
                <a:srgbClr val="7005D4"/>
              </a:gs>
              <a:gs pos="100000">
                <a:srgbClr val="8C3D91"/>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2204996" y="5063065"/>
            <a:ext cx="431800" cy="397934"/>
          </a:xfrm>
          <a:prstGeom prst="ellipse">
            <a:avLst/>
          </a:prstGeom>
          <a:gradFill>
            <a:gsLst>
              <a:gs pos="0">
                <a:srgbClr val="000000"/>
              </a:gs>
              <a:gs pos="39999">
                <a:srgbClr val="0A128C"/>
              </a:gs>
              <a:gs pos="70000">
                <a:srgbClr val="181CC7"/>
              </a:gs>
              <a:gs pos="88000">
                <a:srgbClr val="7005D4"/>
              </a:gs>
              <a:gs pos="100000">
                <a:srgbClr val="8C3D91"/>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2677379" y="5046133"/>
            <a:ext cx="431800" cy="397934"/>
          </a:xfrm>
          <a:prstGeom prst="ellipse">
            <a:avLst/>
          </a:prstGeom>
          <a:gradFill>
            <a:gsLst>
              <a:gs pos="0">
                <a:srgbClr val="000000"/>
              </a:gs>
              <a:gs pos="39999">
                <a:srgbClr val="0A128C"/>
              </a:gs>
              <a:gs pos="70000">
                <a:srgbClr val="181CC7"/>
              </a:gs>
              <a:gs pos="88000">
                <a:srgbClr val="7005D4"/>
              </a:gs>
              <a:gs pos="100000">
                <a:srgbClr val="8C3D91"/>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3136329" y="5063065"/>
            <a:ext cx="431800" cy="397934"/>
          </a:xfrm>
          <a:prstGeom prst="ellipse">
            <a:avLst/>
          </a:prstGeom>
          <a:gradFill>
            <a:gsLst>
              <a:gs pos="0">
                <a:srgbClr val="000000"/>
              </a:gs>
              <a:gs pos="39999">
                <a:srgbClr val="0A128C"/>
              </a:gs>
              <a:gs pos="70000">
                <a:srgbClr val="181CC7"/>
              </a:gs>
              <a:gs pos="88000">
                <a:srgbClr val="7005D4"/>
              </a:gs>
              <a:gs pos="100000">
                <a:srgbClr val="8C3D91"/>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3595279" y="5058832"/>
            <a:ext cx="431800" cy="397934"/>
          </a:xfrm>
          <a:prstGeom prst="ellipse">
            <a:avLst/>
          </a:prstGeom>
          <a:gradFill>
            <a:gsLst>
              <a:gs pos="0">
                <a:srgbClr val="000000"/>
              </a:gs>
              <a:gs pos="39999">
                <a:srgbClr val="0A128C"/>
              </a:gs>
              <a:gs pos="70000">
                <a:srgbClr val="181CC7"/>
              </a:gs>
              <a:gs pos="88000">
                <a:srgbClr val="7005D4"/>
              </a:gs>
              <a:gs pos="100000">
                <a:srgbClr val="8C3D91"/>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4086346" y="5046131"/>
            <a:ext cx="431800" cy="397934"/>
          </a:xfrm>
          <a:prstGeom prst="ellipse">
            <a:avLst/>
          </a:prstGeom>
          <a:gradFill>
            <a:gsLst>
              <a:gs pos="0">
                <a:srgbClr val="000000"/>
              </a:gs>
              <a:gs pos="39999">
                <a:srgbClr val="0A128C"/>
              </a:gs>
              <a:gs pos="70000">
                <a:srgbClr val="181CC7"/>
              </a:gs>
              <a:gs pos="88000">
                <a:srgbClr val="7005D4"/>
              </a:gs>
              <a:gs pos="100000">
                <a:srgbClr val="8C3D91"/>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4558729" y="5029199"/>
            <a:ext cx="431800" cy="397934"/>
          </a:xfrm>
          <a:prstGeom prst="ellipse">
            <a:avLst/>
          </a:prstGeom>
          <a:gradFill>
            <a:gsLst>
              <a:gs pos="0">
                <a:srgbClr val="000000"/>
              </a:gs>
              <a:gs pos="39999">
                <a:srgbClr val="0A128C"/>
              </a:gs>
              <a:gs pos="70000">
                <a:srgbClr val="181CC7"/>
              </a:gs>
              <a:gs pos="88000">
                <a:srgbClr val="7005D4"/>
              </a:gs>
              <a:gs pos="100000">
                <a:srgbClr val="8C3D91"/>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5011696" y="5046131"/>
            <a:ext cx="431800" cy="397934"/>
          </a:xfrm>
          <a:prstGeom prst="ellipse">
            <a:avLst/>
          </a:prstGeom>
          <a:gradFill>
            <a:gsLst>
              <a:gs pos="0">
                <a:srgbClr val="000000"/>
              </a:gs>
              <a:gs pos="39999">
                <a:srgbClr val="0A128C"/>
              </a:gs>
              <a:gs pos="70000">
                <a:srgbClr val="181CC7"/>
              </a:gs>
              <a:gs pos="88000">
                <a:srgbClr val="7005D4"/>
              </a:gs>
              <a:gs pos="100000">
                <a:srgbClr val="8C3D91"/>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5502763" y="5033430"/>
            <a:ext cx="431800" cy="397934"/>
          </a:xfrm>
          <a:prstGeom prst="ellipse">
            <a:avLst/>
          </a:prstGeom>
          <a:gradFill>
            <a:gsLst>
              <a:gs pos="0">
                <a:srgbClr val="000000"/>
              </a:gs>
              <a:gs pos="39999">
                <a:srgbClr val="0A128C"/>
              </a:gs>
              <a:gs pos="70000">
                <a:srgbClr val="181CC7"/>
              </a:gs>
              <a:gs pos="88000">
                <a:srgbClr val="7005D4"/>
              </a:gs>
              <a:gs pos="100000">
                <a:srgbClr val="8C3D91"/>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5975146" y="5016498"/>
            <a:ext cx="431800" cy="397934"/>
          </a:xfrm>
          <a:prstGeom prst="ellipse">
            <a:avLst/>
          </a:prstGeom>
          <a:gradFill>
            <a:gsLst>
              <a:gs pos="0">
                <a:srgbClr val="000000"/>
              </a:gs>
              <a:gs pos="39999">
                <a:srgbClr val="0A128C"/>
              </a:gs>
              <a:gs pos="70000">
                <a:srgbClr val="181CC7"/>
              </a:gs>
              <a:gs pos="88000">
                <a:srgbClr val="7005D4"/>
              </a:gs>
              <a:gs pos="100000">
                <a:srgbClr val="8C3D91"/>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41026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6118225" algn="l"/>
              </a:tabLst>
            </a:pPr>
            <a:r>
              <a:rPr lang="en-US" dirty="0" smtClean="0"/>
              <a:t>Ways to Increase Certainty:</a:t>
            </a:r>
            <a:br>
              <a:rPr lang="en-US" dirty="0" smtClean="0"/>
            </a:br>
            <a:r>
              <a:rPr lang="en-US" dirty="0" smtClean="0"/>
              <a:t>1) Sequence more reads per sample</a:t>
            </a:r>
            <a:endParaRPr lang="en-US" dirty="0"/>
          </a:p>
        </p:txBody>
      </p:sp>
      <p:pic>
        <p:nvPicPr>
          <p:cNvPr id="3" name="Picture 5"/>
          <p:cNvPicPr>
            <a:picLocks noChangeAspect="1" noChangeArrowheads="1"/>
          </p:cNvPicPr>
          <p:nvPr/>
        </p:nvPicPr>
        <p:blipFill>
          <a:blip r:embed="rId2"/>
          <a:srcRect/>
          <a:stretch>
            <a:fillRect/>
          </a:stretch>
        </p:blipFill>
        <p:spPr bwMode="auto">
          <a:xfrm>
            <a:off x="420511" y="1797695"/>
            <a:ext cx="7924800" cy="4760913"/>
          </a:xfrm>
          <a:prstGeom prst="rect">
            <a:avLst/>
          </a:prstGeom>
          <a:solidFill>
            <a:schemeClr val="bg1"/>
          </a:solidFill>
          <a:ln w="9525">
            <a:noFill/>
            <a:miter lim="800000"/>
            <a:headEnd/>
            <a:tailEnd/>
          </a:ln>
        </p:spPr>
      </p:pic>
      <p:sp>
        <p:nvSpPr>
          <p:cNvPr id="4" name="Right Brace 3"/>
          <p:cNvSpPr/>
          <p:nvPr/>
        </p:nvSpPr>
        <p:spPr>
          <a:xfrm>
            <a:off x="1981200" y="2438400"/>
            <a:ext cx="457200" cy="1905000"/>
          </a:xfrm>
          <a:prstGeom prst="rightBrac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b="0"/>
          </a:p>
        </p:txBody>
      </p:sp>
      <p:sp>
        <p:nvSpPr>
          <p:cNvPr id="5" name="TextBox 4"/>
          <p:cNvSpPr txBox="1"/>
          <p:nvPr/>
        </p:nvSpPr>
        <p:spPr>
          <a:xfrm>
            <a:off x="2514600" y="3124200"/>
            <a:ext cx="2770438" cy="830997"/>
          </a:xfrm>
          <a:prstGeom prst="rect">
            <a:avLst/>
          </a:prstGeom>
          <a:noFill/>
        </p:spPr>
        <p:txBody>
          <a:bodyPr wrap="none">
            <a:spAutoFit/>
          </a:bodyPr>
          <a:lstStyle/>
          <a:p>
            <a:r>
              <a:rPr lang="en-US" dirty="0">
                <a:solidFill>
                  <a:schemeClr val="accent2">
                    <a:lumMod val="75000"/>
                  </a:schemeClr>
                </a:solidFill>
                <a:latin typeface="Calibri" pitchFamily="34" charset="0"/>
              </a:rPr>
              <a:t>Precipitous decrease</a:t>
            </a:r>
          </a:p>
          <a:p>
            <a:r>
              <a:rPr lang="en-US" dirty="0">
                <a:solidFill>
                  <a:schemeClr val="accent2">
                    <a:lumMod val="75000"/>
                  </a:schemeClr>
                </a:solidFill>
                <a:latin typeface="Calibri" pitchFamily="34" charset="0"/>
              </a:rPr>
              <a:t>in uncertainty</a:t>
            </a:r>
          </a:p>
        </p:txBody>
      </p:sp>
    </p:spTree>
    <p:extLst>
      <p:ext uri="{BB962C8B-B14F-4D97-AF65-F5344CB8AC3E}">
        <p14:creationId xmlns:p14="http://schemas.microsoft.com/office/powerpoint/2010/main" val="12892370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bwMode="auto">
          <a:xfrm>
            <a:off x="457200" y="187325"/>
            <a:ext cx="8229600" cy="4873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spAutoFit/>
          </a:bodyPr>
          <a:lstStyle/>
          <a:p>
            <a:r>
              <a:rPr lang="en-US" dirty="0" smtClean="0">
                <a:latin typeface="Calibri" charset="0"/>
              </a:rPr>
              <a:t>2) Add More Replicates</a:t>
            </a:r>
          </a:p>
        </p:txBody>
      </p:sp>
      <p:pic>
        <p:nvPicPr>
          <p:cNvPr id="4" name="Picture 9"/>
          <p:cNvPicPr>
            <a:picLocks noChangeAspect="1" noChangeArrowheads="1"/>
          </p:cNvPicPr>
          <p:nvPr/>
        </p:nvPicPr>
        <p:blipFill>
          <a:blip r:embed="rId2"/>
          <a:srcRect/>
          <a:stretch>
            <a:fillRect/>
          </a:stretch>
        </p:blipFill>
        <p:spPr bwMode="auto">
          <a:xfrm>
            <a:off x="770464" y="1502883"/>
            <a:ext cx="7493001" cy="5355117"/>
          </a:xfrm>
          <a:prstGeom prst="rect">
            <a:avLst/>
          </a:prstGeom>
          <a:solidFill>
            <a:schemeClr val="bg1"/>
          </a:solidFill>
          <a:ln w="9525">
            <a:noFill/>
            <a:miter lim="800000"/>
            <a:headEnd/>
            <a:tailEnd/>
          </a:ln>
        </p:spPr>
      </p:pic>
    </p:spTree>
    <p:extLst>
      <p:ext uri="{BB962C8B-B14F-4D97-AF65-F5344CB8AC3E}">
        <p14:creationId xmlns:p14="http://schemas.microsoft.com/office/powerpoint/2010/main" val="168962872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bwMode="auto">
          <a:xfrm>
            <a:off x="457200" y="187325"/>
            <a:ext cx="8229600" cy="146200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spAutoFit/>
          </a:bodyPr>
          <a:lstStyle/>
          <a:p>
            <a:r>
              <a:rPr lang="en-US" dirty="0" smtClean="0">
                <a:latin typeface="Calibri" charset="0"/>
              </a:rPr>
              <a:t>Add more replicates or sequence existing replicates more deeply?</a:t>
            </a:r>
            <a:br>
              <a:rPr lang="en-US" dirty="0" smtClean="0">
                <a:latin typeface="Calibri" charset="0"/>
              </a:rPr>
            </a:br>
            <a:endParaRPr lang="en-US" dirty="0" smtClean="0">
              <a:latin typeface="Calibri" charset="0"/>
            </a:endParaRPr>
          </a:p>
        </p:txBody>
      </p:sp>
      <p:pic>
        <p:nvPicPr>
          <p:cNvPr id="4" name="Picture 10"/>
          <p:cNvPicPr>
            <a:picLocks noGrp="1" noChangeAspect="1" noChangeArrowheads="1"/>
          </p:cNvPicPr>
          <p:nvPr>
            <p:ph idx="1"/>
          </p:nvPr>
        </p:nvPicPr>
        <p:blipFill>
          <a:blip r:embed="rId2"/>
          <a:srcRect/>
          <a:stretch>
            <a:fillRect/>
          </a:stretch>
        </p:blipFill>
        <p:spPr bwMode="auto">
          <a:xfrm>
            <a:off x="145611" y="1533016"/>
            <a:ext cx="8903055" cy="4608140"/>
          </a:xfrm>
          <a:prstGeom prst="rect">
            <a:avLst/>
          </a:prstGeom>
          <a:solidFill>
            <a:schemeClr val="bg1"/>
          </a:solidFill>
          <a:ln w="9525">
            <a:noFill/>
            <a:miter lim="800000"/>
            <a:headEnd/>
            <a:tailEnd/>
          </a:ln>
        </p:spPr>
      </p:pic>
    </p:spTree>
    <p:extLst>
      <p:ext uri="{BB962C8B-B14F-4D97-AF65-F5344CB8AC3E}">
        <p14:creationId xmlns:p14="http://schemas.microsoft.com/office/powerpoint/2010/main" val="20380967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Add more replicates or sequence existing replicates more deeply?</a:t>
            </a:r>
            <a:endParaRPr lang="en-US" dirty="0"/>
          </a:p>
        </p:txBody>
      </p:sp>
      <p:pic>
        <p:nvPicPr>
          <p:cNvPr id="4" name="Picture 7"/>
          <p:cNvPicPr>
            <a:picLocks noChangeAspect="1" noChangeArrowheads="1"/>
          </p:cNvPicPr>
          <p:nvPr/>
        </p:nvPicPr>
        <p:blipFill>
          <a:blip r:embed="rId2"/>
          <a:srcRect/>
          <a:stretch>
            <a:fillRect/>
          </a:stretch>
        </p:blipFill>
        <p:spPr bwMode="auto">
          <a:xfrm>
            <a:off x="609600" y="1524000"/>
            <a:ext cx="8001000" cy="5181600"/>
          </a:xfrm>
          <a:prstGeom prst="rect">
            <a:avLst/>
          </a:prstGeom>
          <a:solidFill>
            <a:schemeClr val="bg1"/>
          </a:solidFill>
          <a:ln w="9525">
            <a:noFill/>
            <a:miter lim="800000"/>
            <a:headEnd/>
            <a:tailEnd/>
          </a:ln>
        </p:spPr>
      </p:pic>
    </p:spTree>
    <p:extLst>
      <p:ext uri="{BB962C8B-B14F-4D97-AF65-F5344CB8AC3E}">
        <p14:creationId xmlns:p14="http://schemas.microsoft.com/office/powerpoint/2010/main" val="403002351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just have millions of replicates with one read each?</a:t>
            </a:r>
            <a:endParaRPr lang="en-US" dirty="0"/>
          </a:p>
        </p:txBody>
      </p:sp>
      <p:sp>
        <p:nvSpPr>
          <p:cNvPr id="3" name="Content Placeholder 2"/>
          <p:cNvSpPr>
            <a:spLocks noGrp="1"/>
          </p:cNvSpPr>
          <p:nvPr>
            <p:ph idx="1"/>
          </p:nvPr>
        </p:nvSpPr>
        <p:spPr/>
        <p:txBody>
          <a:bodyPr/>
          <a:lstStyle/>
          <a:p>
            <a:pPr>
              <a:tabLst>
                <a:tab pos="3883025" algn="l"/>
              </a:tabLst>
            </a:pPr>
            <a:r>
              <a:rPr lang="en-US" sz="3200" dirty="0"/>
              <a:t>Cost of adding another sample (obtaining sample, library preparation</a:t>
            </a:r>
            <a:r>
              <a:rPr lang="en-US" sz="3200" dirty="0" smtClean="0"/>
              <a:t>)</a:t>
            </a:r>
          </a:p>
          <a:p>
            <a:pPr marL="0" indent="0">
              <a:buNone/>
              <a:tabLst>
                <a:tab pos="3883025" algn="l"/>
              </a:tabLst>
            </a:pPr>
            <a:endParaRPr lang="en-US" sz="3200" dirty="0" smtClean="0"/>
          </a:p>
          <a:p>
            <a:pPr marL="0" indent="0">
              <a:buNone/>
              <a:tabLst>
                <a:tab pos="3883025" algn="l"/>
              </a:tabLst>
            </a:pPr>
            <a:r>
              <a:rPr lang="en-US" sz="3200" dirty="0" smtClean="0"/>
              <a:t>Especially in </a:t>
            </a:r>
            <a:r>
              <a:rPr lang="en-US" sz="3200" dirty="0" err="1" smtClean="0"/>
              <a:t>ChIP</a:t>
            </a:r>
            <a:r>
              <a:rPr lang="en-US" sz="3200" dirty="0" smtClean="0"/>
              <a:t> </a:t>
            </a:r>
            <a:r>
              <a:rPr lang="en-US" sz="3200" dirty="0" err="1" smtClean="0"/>
              <a:t>Seq</a:t>
            </a:r>
            <a:r>
              <a:rPr lang="en-US" sz="3200" dirty="0" smtClean="0"/>
              <a:t> </a:t>
            </a:r>
          </a:p>
          <a:p>
            <a:pPr>
              <a:tabLst>
                <a:tab pos="3883025" algn="l"/>
              </a:tabLst>
            </a:pPr>
            <a:r>
              <a:rPr lang="en-US" sz="3200" dirty="0"/>
              <a:t>M</a:t>
            </a:r>
            <a:r>
              <a:rPr lang="en-US" sz="3200" dirty="0" smtClean="0"/>
              <a:t>uch of the cost is </a:t>
            </a:r>
            <a:r>
              <a:rPr lang="en-US" sz="3200" dirty="0" err="1" smtClean="0"/>
              <a:t>ChIP</a:t>
            </a:r>
            <a:r>
              <a:rPr lang="en-US" sz="3200" dirty="0" smtClean="0"/>
              <a:t> (antibody, etc.) and library prep</a:t>
            </a:r>
          </a:p>
          <a:p>
            <a:pPr>
              <a:tabLst>
                <a:tab pos="3883025" algn="l"/>
              </a:tabLst>
            </a:pPr>
            <a:r>
              <a:rPr lang="en-US" sz="3200" dirty="0" smtClean="0"/>
              <a:t>A lot of the noise is counting noise which can be ameliorated with deeper sequencing</a:t>
            </a:r>
            <a:endParaRPr lang="en-US" sz="3200" dirty="0"/>
          </a:p>
          <a:p>
            <a:pPr>
              <a:tabLst>
                <a:tab pos="3883025" algn="l"/>
              </a:tabLst>
            </a:pPr>
            <a:endParaRPr lang="en-US" sz="3200" dirty="0"/>
          </a:p>
        </p:txBody>
      </p:sp>
      <p:pic>
        <p:nvPicPr>
          <p:cNvPr id="4" name="Picture 7" descr="MC900431631[1]"/>
          <p:cNvPicPr>
            <a:picLocks noChangeAspect="1" noChangeArrowheads="1"/>
          </p:cNvPicPr>
          <p:nvPr/>
        </p:nvPicPr>
        <p:blipFill>
          <a:blip r:embed="rId2"/>
          <a:srcRect/>
          <a:stretch>
            <a:fillRect/>
          </a:stretch>
        </p:blipFill>
        <p:spPr bwMode="auto">
          <a:xfrm>
            <a:off x="6482644" y="2050245"/>
            <a:ext cx="1714500" cy="1714500"/>
          </a:xfrm>
          <a:prstGeom prst="rect">
            <a:avLst/>
          </a:prstGeom>
          <a:noFill/>
          <a:ln w="9525">
            <a:noFill/>
            <a:miter lim="800000"/>
            <a:headEnd/>
            <a:tailEnd/>
          </a:ln>
        </p:spPr>
      </p:pic>
    </p:spTree>
    <p:extLst>
      <p:ext uri="{BB962C8B-B14F-4D97-AF65-F5344CB8AC3E}">
        <p14:creationId xmlns:p14="http://schemas.microsoft.com/office/powerpoint/2010/main" val="48378739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know…</a:t>
            </a:r>
            <a:endParaRPr lang="en-US" dirty="0"/>
          </a:p>
        </p:txBody>
      </p:sp>
      <p:sp>
        <p:nvSpPr>
          <p:cNvPr id="3" name="Content Placeholder 2"/>
          <p:cNvSpPr>
            <a:spLocks noGrp="1"/>
          </p:cNvSpPr>
          <p:nvPr>
            <p:ph idx="1"/>
          </p:nvPr>
        </p:nvSpPr>
        <p:spPr/>
        <p:txBody>
          <a:bodyPr/>
          <a:lstStyle/>
          <a:p>
            <a:pPr marL="0" indent="0" algn="ctr">
              <a:buNone/>
              <a:tabLst>
                <a:tab pos="3883025" algn="l"/>
              </a:tabLst>
            </a:pPr>
            <a:endParaRPr lang="en-US" sz="3200" dirty="0" smtClean="0"/>
          </a:p>
          <a:p>
            <a:pPr marL="0" indent="0" algn="ctr">
              <a:buNone/>
              <a:tabLst>
                <a:tab pos="3883025" algn="l"/>
              </a:tabLst>
            </a:pPr>
            <a:endParaRPr lang="en-US" sz="3200" dirty="0"/>
          </a:p>
          <a:p>
            <a:pPr marL="0" indent="0" algn="ctr">
              <a:buNone/>
              <a:tabLst>
                <a:tab pos="3883025" algn="l"/>
              </a:tabLst>
            </a:pPr>
            <a:r>
              <a:rPr lang="en-US" sz="3200" dirty="0" smtClean="0"/>
              <a:t>At a fixed cost an </a:t>
            </a:r>
          </a:p>
          <a:p>
            <a:pPr marL="0" indent="0" algn="ctr">
              <a:buNone/>
              <a:tabLst>
                <a:tab pos="3883025" algn="l"/>
              </a:tabLst>
            </a:pPr>
            <a:r>
              <a:rPr lang="en-US" sz="3200" dirty="0" smtClean="0"/>
              <a:t>optimal design exists </a:t>
            </a:r>
          </a:p>
        </p:txBody>
      </p:sp>
    </p:spTree>
    <p:extLst>
      <p:ext uri="{BB962C8B-B14F-4D97-AF65-F5344CB8AC3E}">
        <p14:creationId xmlns:p14="http://schemas.microsoft.com/office/powerpoint/2010/main" val="42502356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Can’t I just…</a:t>
            </a:r>
            <a:endParaRPr lang="en-US" dirty="0"/>
          </a:p>
        </p:txBody>
      </p:sp>
      <p:sp>
        <p:nvSpPr>
          <p:cNvPr id="3" name="Content Placeholder 2"/>
          <p:cNvSpPr>
            <a:spLocks noGrp="1"/>
          </p:cNvSpPr>
          <p:nvPr>
            <p:ph idx="1"/>
          </p:nvPr>
        </p:nvSpPr>
        <p:spPr>
          <a:xfrm>
            <a:off x="457200" y="1508761"/>
            <a:ext cx="4474029" cy="472439"/>
          </a:xfrm>
        </p:spPr>
        <p:txBody>
          <a:bodyPr/>
          <a:lstStyle/>
          <a:p>
            <a:pPr marL="0" indent="0">
              <a:buNone/>
              <a:tabLst>
                <a:tab pos="3883025" algn="l"/>
              </a:tabLst>
            </a:pPr>
            <a:r>
              <a:rPr lang="en-US" sz="3200" dirty="0" smtClean="0"/>
              <a:t>Use Scotty?</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165" y="2495973"/>
            <a:ext cx="7335590" cy="232488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8676853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Will RNA </a:t>
            </a:r>
            <a:r>
              <a:rPr lang="en-US" dirty="0" err="1" smtClean="0"/>
              <a:t>Seq</a:t>
            </a:r>
            <a:r>
              <a:rPr lang="en-US" dirty="0" smtClean="0"/>
              <a:t> methods work?</a:t>
            </a:r>
            <a:endParaRPr lang="en-US" dirty="0"/>
          </a:p>
        </p:txBody>
      </p:sp>
      <p:sp>
        <p:nvSpPr>
          <p:cNvPr id="3" name="Content Placeholder 2"/>
          <p:cNvSpPr>
            <a:spLocks noGrp="1"/>
          </p:cNvSpPr>
          <p:nvPr>
            <p:ph idx="1"/>
          </p:nvPr>
        </p:nvSpPr>
        <p:spPr/>
        <p:txBody>
          <a:bodyPr/>
          <a:lstStyle/>
          <a:p>
            <a:pPr marL="0" indent="0">
              <a:buNone/>
            </a:pPr>
            <a:r>
              <a:rPr lang="en-US" dirty="0" smtClean="0"/>
              <a:t>We use parametric </a:t>
            </a:r>
            <a:r>
              <a:rPr lang="en-US" dirty="0"/>
              <a:t>statistics</a:t>
            </a:r>
          </a:p>
          <a:p>
            <a:pPr>
              <a:buFont typeface="Arial" panose="020B0604020202020204" pitchFamily="34" charset="0"/>
              <a:buChar char="•"/>
            </a:pPr>
            <a:r>
              <a:rPr lang="en-US" dirty="0"/>
              <a:t>Assume that a data fits some distribution</a:t>
            </a:r>
          </a:p>
          <a:p>
            <a:pPr>
              <a:buFont typeface="Arial" panose="020B0604020202020204" pitchFamily="34" charset="0"/>
              <a:buChar char="•"/>
            </a:pPr>
            <a:r>
              <a:rPr lang="en-US" dirty="0"/>
              <a:t>Assumptions </a:t>
            </a:r>
            <a:r>
              <a:rPr lang="en-US" dirty="0" smtClean="0"/>
              <a:t>are never absolutely true but they need to </a:t>
            </a:r>
            <a:r>
              <a:rPr lang="en-US" dirty="0"/>
              <a:t>be close enough not to cause problems in </a:t>
            </a:r>
            <a:r>
              <a:rPr lang="en-US" dirty="0" smtClean="0"/>
              <a:t>statistics</a:t>
            </a:r>
            <a:endParaRPr lang="en-US" dirty="0"/>
          </a:p>
          <a:p>
            <a:endParaRPr lang="en-US" dirty="0"/>
          </a:p>
          <a:p>
            <a:pPr marL="0" indent="0">
              <a:buNone/>
            </a:pPr>
            <a:r>
              <a:rPr lang="en-US" dirty="0"/>
              <a:t>Main </a:t>
            </a:r>
            <a:r>
              <a:rPr lang="en-US" dirty="0" smtClean="0"/>
              <a:t>Assumption for Scotty</a:t>
            </a:r>
            <a:endParaRPr lang="en-US" dirty="0"/>
          </a:p>
          <a:p>
            <a:pPr>
              <a:buFont typeface="Arial" panose="020B0604020202020204" pitchFamily="34" charset="0"/>
              <a:buChar char="•"/>
            </a:pPr>
            <a:r>
              <a:rPr lang="en-US" dirty="0"/>
              <a:t>Repeated measurements </a:t>
            </a:r>
            <a:r>
              <a:rPr lang="en-US" dirty="0" smtClean="0"/>
              <a:t>of a peak in </a:t>
            </a:r>
            <a:r>
              <a:rPr lang="en-US" dirty="0"/>
              <a:t>replicates </a:t>
            </a:r>
            <a:r>
              <a:rPr lang="en-US" dirty="0" smtClean="0"/>
              <a:t>will form </a:t>
            </a:r>
            <a:r>
              <a:rPr lang="en-US" dirty="0"/>
              <a:t>a normal distribution</a:t>
            </a:r>
          </a:p>
          <a:p>
            <a:endParaRPr lang="en-US" dirty="0"/>
          </a:p>
        </p:txBody>
      </p:sp>
    </p:spTree>
    <p:extLst>
      <p:ext uri="{BB962C8B-B14F-4D97-AF65-F5344CB8AC3E}">
        <p14:creationId xmlns:p14="http://schemas.microsoft.com/office/powerpoint/2010/main" val="2952783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Will RNA </a:t>
            </a:r>
            <a:r>
              <a:rPr lang="en-US" dirty="0" err="1" smtClean="0"/>
              <a:t>Seq</a:t>
            </a:r>
            <a:r>
              <a:rPr lang="en-US" dirty="0" smtClean="0"/>
              <a:t> methods work?</a:t>
            </a:r>
            <a:endParaRPr lang="en-US" dirty="0"/>
          </a:p>
        </p:txBody>
      </p:sp>
      <p:sp>
        <p:nvSpPr>
          <p:cNvPr id="3" name="Content Placeholder 2"/>
          <p:cNvSpPr>
            <a:spLocks noGrp="1"/>
          </p:cNvSpPr>
          <p:nvPr>
            <p:ph idx="1"/>
          </p:nvPr>
        </p:nvSpPr>
        <p:spPr>
          <a:xfrm>
            <a:off x="457200" y="1508760"/>
            <a:ext cx="8229600" cy="4739640"/>
          </a:xfrm>
        </p:spPr>
        <p:txBody>
          <a:bodyPr/>
          <a:lstStyle/>
          <a:p>
            <a:pPr marL="0" indent="0">
              <a:buNone/>
            </a:pPr>
            <a:r>
              <a:rPr lang="en-US" dirty="0"/>
              <a:t>Need data</a:t>
            </a:r>
            <a:r>
              <a:rPr lang="en-US" dirty="0" smtClean="0"/>
              <a:t>:</a:t>
            </a:r>
            <a:endParaRPr lang="en-US" dirty="0"/>
          </a:p>
          <a:p>
            <a:pPr marL="0" indent="0">
              <a:buNone/>
            </a:pPr>
            <a:r>
              <a:rPr lang="en-US" dirty="0" smtClean="0"/>
              <a:t>Option 1:</a:t>
            </a:r>
          </a:p>
          <a:p>
            <a:pPr marL="0" indent="0">
              <a:buNone/>
            </a:pPr>
            <a:r>
              <a:rPr lang="en-US" dirty="0" smtClean="0"/>
              <a:t>Ask </a:t>
            </a:r>
            <a:r>
              <a:rPr lang="en-US" dirty="0"/>
              <a:t>Chad if we can sequence ~500 replicates of the same exact sample</a:t>
            </a:r>
          </a:p>
          <a:p>
            <a:endParaRPr lang="en-US" dirty="0" smtClean="0"/>
          </a:p>
          <a:p>
            <a:pPr marL="0" indent="0">
              <a:buNone/>
            </a:pPr>
            <a:r>
              <a:rPr lang="en-US" dirty="0" smtClean="0"/>
              <a:t>Option 2:</a:t>
            </a:r>
            <a:endParaRPr lang="en-US" dirty="0"/>
          </a:p>
          <a:p>
            <a:r>
              <a:rPr lang="en-US" dirty="0" smtClean="0"/>
              <a:t>Encode </a:t>
            </a:r>
            <a:r>
              <a:rPr lang="en-US" dirty="0"/>
              <a:t>data</a:t>
            </a:r>
          </a:p>
          <a:p>
            <a:pPr marL="285750" indent="-285750">
              <a:buFont typeface="Arial" panose="020B0604020202020204" pitchFamily="34" charset="0"/>
              <a:buChar char="•"/>
            </a:pPr>
            <a:r>
              <a:rPr lang="en-US" dirty="0"/>
              <a:t>CTCF transcription </a:t>
            </a:r>
            <a:r>
              <a:rPr lang="en-US" dirty="0" smtClean="0"/>
              <a:t>factor</a:t>
            </a:r>
          </a:p>
          <a:p>
            <a:pPr marL="285750" indent="-285750">
              <a:buFont typeface="Arial" panose="020B0604020202020204" pitchFamily="34" charset="0"/>
              <a:buChar char="•"/>
            </a:pPr>
            <a:r>
              <a:rPr lang="en-US" dirty="0" smtClean="0"/>
              <a:t>Has the largest dataset as far as I could tell</a:t>
            </a:r>
            <a:endParaRPr lang="en-US" dirty="0"/>
          </a:p>
          <a:p>
            <a:pPr marL="285750" indent="-285750">
              <a:buFont typeface="Arial" panose="020B0604020202020204" pitchFamily="34" charset="0"/>
              <a:buChar char="•"/>
            </a:pPr>
            <a:r>
              <a:rPr lang="en-US" dirty="0"/>
              <a:t>Sequenced 29 cell line samples in duplicate (1000 Genome Project samples</a:t>
            </a:r>
            <a:r>
              <a:rPr lang="en-US" dirty="0" smtClean="0"/>
              <a:t>)</a:t>
            </a:r>
          </a:p>
          <a:p>
            <a:pPr marL="285750" indent="-285750">
              <a:buFont typeface="Arial" panose="020B0604020202020204" pitchFamily="34" charset="0"/>
              <a:buChar char="•"/>
            </a:pPr>
            <a:r>
              <a:rPr lang="en-US" dirty="0" smtClean="0"/>
              <a:t>Extrapolate if true for CTCF true for everything</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47267369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 small to conclusively test whether a normal distribution</a:t>
            </a:r>
            <a:endParaRPr lang="en-US" dirty="0"/>
          </a:p>
        </p:txBody>
      </p:sp>
      <p:sp>
        <p:nvSpPr>
          <p:cNvPr id="3" name="Content Placeholder 2"/>
          <p:cNvSpPr>
            <a:spLocks noGrp="1"/>
          </p:cNvSpPr>
          <p:nvPr>
            <p:ph idx="1"/>
          </p:nvPr>
        </p:nvSpPr>
        <p:spPr>
          <a:xfrm>
            <a:off x="457200" y="1508760"/>
            <a:ext cx="8229600" cy="4739640"/>
          </a:xfrm>
        </p:spPr>
        <p:txBody>
          <a:bodyPr/>
          <a:lstStyle/>
          <a:p>
            <a:r>
              <a:rPr lang="en-US" dirty="0" smtClean="0"/>
              <a:t>Looks kind of lognormal</a:t>
            </a:r>
            <a:endParaRPr lang="en-US" dirty="0"/>
          </a:p>
        </p:txBody>
      </p:sp>
    </p:spTree>
    <p:extLst>
      <p:ext uri="{BB962C8B-B14F-4D97-AF65-F5344CB8AC3E}">
        <p14:creationId xmlns:p14="http://schemas.microsoft.com/office/powerpoint/2010/main" val="6260327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bwMode="auto">
          <a:xfrm>
            <a:off x="457200" y="187325"/>
            <a:ext cx="8229600" cy="498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spAutoFit/>
          </a:bodyPr>
          <a:lstStyle/>
          <a:p>
            <a:r>
              <a:rPr lang="en-US" dirty="0" smtClean="0">
                <a:latin typeface="Calibri" charset="0"/>
              </a:rPr>
              <a:t>Basic Protocol</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561" y="1419224"/>
            <a:ext cx="6267450" cy="543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052820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T-test results look bad</a:t>
            </a:r>
            <a:endParaRPr lang="en-US" dirty="0"/>
          </a:p>
        </p:txBody>
      </p:sp>
      <p:sp>
        <p:nvSpPr>
          <p:cNvPr id="3" name="Content Placeholder 2"/>
          <p:cNvSpPr>
            <a:spLocks noGrp="1"/>
          </p:cNvSpPr>
          <p:nvPr>
            <p:ph idx="1"/>
          </p:nvPr>
        </p:nvSpPr>
        <p:spPr>
          <a:xfrm>
            <a:off x="457200" y="1508760"/>
            <a:ext cx="8229600" cy="4739640"/>
          </a:xfrm>
        </p:spPr>
        <p:txBody>
          <a:bodyPr/>
          <a:lstStyle/>
          <a:p>
            <a:r>
              <a:rPr lang="en-US" dirty="0" smtClean="0"/>
              <a:t>Looks kind of lognormal</a:t>
            </a:r>
            <a:endParaRPr lang="en-US" dirty="0"/>
          </a:p>
        </p:txBody>
      </p:sp>
    </p:spTree>
    <p:extLst>
      <p:ext uri="{BB962C8B-B14F-4D97-AF65-F5344CB8AC3E}">
        <p14:creationId xmlns:p14="http://schemas.microsoft.com/office/powerpoint/2010/main" val="405418448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Variability between biological replicates (similar to RNA </a:t>
            </a:r>
            <a:r>
              <a:rPr lang="en-US" dirty="0" err="1" smtClean="0"/>
              <a:t>Seq</a:t>
            </a:r>
            <a:r>
              <a:rPr lang="en-US" dirty="0" smtClean="0"/>
              <a:t>)</a:t>
            </a:r>
            <a:endParaRPr lang="en-US" dirty="0"/>
          </a:p>
        </p:txBody>
      </p:sp>
      <p:sp>
        <p:nvSpPr>
          <p:cNvPr id="4" name="TextBox 3"/>
          <p:cNvSpPr txBox="1"/>
          <p:nvPr/>
        </p:nvSpPr>
        <p:spPr>
          <a:xfrm>
            <a:off x="1763487" y="6273225"/>
            <a:ext cx="5825066" cy="584775"/>
          </a:xfrm>
          <a:prstGeom prst="rect">
            <a:avLst/>
          </a:prstGeom>
          <a:solidFill>
            <a:schemeClr val="bg1"/>
          </a:solidFill>
        </p:spPr>
        <p:txBody>
          <a:bodyPr wrap="square" rtlCol="0">
            <a:spAutoFit/>
          </a:bodyPr>
          <a:lstStyle/>
          <a:p>
            <a:pPr algn="ctr"/>
            <a:r>
              <a:rPr lang="en-US" sz="1600" dirty="0" smtClean="0"/>
              <a:t>  64       16         4          0          4          16       64</a:t>
            </a:r>
          </a:p>
          <a:p>
            <a:pPr algn="ctr"/>
            <a:r>
              <a:rPr lang="en-US" sz="1600" dirty="0" smtClean="0"/>
              <a:t>     Fold change between replicates</a:t>
            </a:r>
            <a:endParaRPr lang="en-US" sz="16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233012"/>
            <a:ext cx="6587067" cy="494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63791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Confounders</a:t>
            </a:r>
            <a:endParaRPr lang="en-US" dirty="0"/>
          </a:p>
        </p:txBody>
      </p:sp>
      <p:sp>
        <p:nvSpPr>
          <p:cNvPr id="3" name="Content Placeholder 2"/>
          <p:cNvSpPr>
            <a:spLocks noGrp="1"/>
          </p:cNvSpPr>
          <p:nvPr>
            <p:ph idx="1"/>
          </p:nvPr>
        </p:nvSpPr>
        <p:spPr>
          <a:xfrm>
            <a:off x="457200" y="1508760"/>
            <a:ext cx="8229600" cy="4739640"/>
          </a:xfrm>
        </p:spPr>
        <p:txBody>
          <a:bodyPr/>
          <a:lstStyle/>
          <a:p>
            <a:r>
              <a:rPr lang="en-US" dirty="0" smtClean="0"/>
              <a:t>We did not run the data</a:t>
            </a:r>
          </a:p>
          <a:p>
            <a:r>
              <a:rPr lang="en-US" dirty="0" smtClean="0"/>
              <a:t>Large dataset, probably some batch </a:t>
            </a:r>
            <a:r>
              <a:rPr lang="en-US" dirty="0"/>
              <a:t>effects</a:t>
            </a:r>
          </a:p>
          <a:p>
            <a:r>
              <a:rPr lang="en-US" dirty="0" smtClean="0"/>
              <a:t>Single end, outliers could be amplification artifacts (cannot remove duplicates)</a:t>
            </a:r>
          </a:p>
          <a:p>
            <a:r>
              <a:rPr lang="en-US" dirty="0" smtClean="0"/>
              <a:t>Outliers could be caused by SNVs (this we can test for)</a:t>
            </a:r>
            <a:endParaRPr lang="en-US" dirty="0"/>
          </a:p>
        </p:txBody>
      </p:sp>
    </p:spTree>
    <p:extLst>
      <p:ext uri="{BB962C8B-B14F-4D97-AF65-F5344CB8AC3E}">
        <p14:creationId xmlns:p14="http://schemas.microsoft.com/office/powerpoint/2010/main" val="40437061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Optimize lab protocols</a:t>
            </a:r>
          </a:p>
          <a:p>
            <a:r>
              <a:rPr lang="en-US" dirty="0" smtClean="0"/>
              <a:t>Run paired end data</a:t>
            </a:r>
          </a:p>
          <a:p>
            <a:r>
              <a:rPr lang="en-US" dirty="0"/>
              <a:t>Plan your experiments with a stat person</a:t>
            </a:r>
          </a:p>
          <a:p>
            <a:endParaRPr lang="en-US" dirty="0" smtClean="0"/>
          </a:p>
        </p:txBody>
      </p:sp>
    </p:spTree>
    <p:extLst>
      <p:ext uri="{BB962C8B-B14F-4D97-AF65-F5344CB8AC3E}">
        <p14:creationId xmlns:p14="http://schemas.microsoft.com/office/powerpoint/2010/main" val="328925497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Rag on encode</a:t>
            </a:r>
          </a:p>
          <a:p>
            <a:r>
              <a:rPr lang="en-US" dirty="0" smtClean="0"/>
              <a:t>State of the art -	</a:t>
            </a:r>
          </a:p>
          <a:p>
            <a:pPr lvl="1"/>
            <a:r>
              <a:rPr lang="en-US" dirty="0" smtClean="0"/>
              <a:t>these experiments not done</a:t>
            </a:r>
          </a:p>
          <a:p>
            <a:pPr lvl="1"/>
            <a:r>
              <a:rPr lang="en-US" dirty="0" smtClean="0"/>
              <a:t>Lots of data run</a:t>
            </a:r>
          </a:p>
          <a:p>
            <a:pPr lvl="1"/>
            <a:r>
              <a:rPr lang="en-US" dirty="0" smtClean="0"/>
              <a:t>Wild west of antibodies</a:t>
            </a:r>
          </a:p>
          <a:p>
            <a:pPr lvl="1"/>
            <a:r>
              <a:rPr lang="en-US" dirty="0" smtClean="0"/>
              <a:t>Inconsistency between samples</a:t>
            </a:r>
          </a:p>
          <a:p>
            <a:pPr lvl="1"/>
            <a:r>
              <a:rPr lang="en-US" dirty="0" smtClean="0"/>
              <a:t>Look at Encode K27me3 </a:t>
            </a:r>
          </a:p>
          <a:p>
            <a:pPr lvl="1"/>
            <a:r>
              <a:rPr lang="en-US" dirty="0" smtClean="0"/>
              <a:t>% of reads per peaks (benchmark is low)</a:t>
            </a:r>
          </a:p>
          <a:p>
            <a:pPr lvl="1"/>
            <a:r>
              <a:rPr lang="en-US" dirty="0" smtClean="0"/>
              <a:t>More reads per peaks?</a:t>
            </a:r>
          </a:p>
          <a:p>
            <a:pPr lvl="1"/>
            <a:r>
              <a:rPr lang="en-US" dirty="0" smtClean="0"/>
              <a:t>Apply model, how little power?</a:t>
            </a:r>
          </a:p>
          <a:p>
            <a:pPr lvl="1"/>
            <a:endParaRPr lang="en-US" dirty="0"/>
          </a:p>
        </p:txBody>
      </p:sp>
    </p:spTree>
    <p:extLst>
      <p:ext uri="{BB962C8B-B14F-4D97-AF65-F5344CB8AC3E}">
        <p14:creationId xmlns:p14="http://schemas.microsoft.com/office/powerpoint/2010/main" val="376513747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1"/>
          <p:cNvSpPr>
            <a:spLocks noGrp="1"/>
          </p:cNvSpPr>
          <p:nvPr>
            <p:ph sz="half" idx="1"/>
          </p:nvPr>
        </p:nvSpPr>
        <p:spPr bwMode="auto">
          <a:xfrm>
            <a:off x="457200" y="1554163"/>
            <a:ext cx="4038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a:spcAft>
                <a:spcPts val="600"/>
              </a:spcAft>
            </a:pPr>
            <a:r>
              <a:rPr lang="en-US" dirty="0" smtClean="0">
                <a:latin typeface="Calibri" charset="0"/>
              </a:rPr>
              <a:t>Chuck</a:t>
            </a:r>
          </a:p>
          <a:p>
            <a:pPr>
              <a:spcAft>
                <a:spcPts val="600"/>
              </a:spcAft>
            </a:pPr>
            <a:r>
              <a:rPr lang="en-US" dirty="0" smtClean="0">
                <a:latin typeface="Calibri" charset="0"/>
              </a:rPr>
              <a:t>Yossi</a:t>
            </a:r>
          </a:p>
          <a:p>
            <a:pPr>
              <a:spcAft>
                <a:spcPts val="600"/>
              </a:spcAft>
            </a:pPr>
            <a:r>
              <a:rPr lang="en-US" dirty="0" smtClean="0">
                <a:latin typeface="Calibri" charset="0"/>
              </a:rPr>
              <a:t>Catherine Yi</a:t>
            </a:r>
          </a:p>
          <a:p>
            <a:pPr>
              <a:spcAft>
                <a:spcPts val="600"/>
              </a:spcAft>
            </a:pPr>
            <a:r>
              <a:rPr lang="en-US" dirty="0" smtClean="0">
                <a:latin typeface="Calibri" charset="0"/>
              </a:rPr>
              <a:t>Cathy</a:t>
            </a:r>
          </a:p>
        </p:txBody>
      </p:sp>
      <p:sp>
        <p:nvSpPr>
          <p:cNvPr id="10243" name="Content Placeholder 2"/>
          <p:cNvSpPr>
            <a:spLocks noGrp="1"/>
          </p:cNvSpPr>
          <p:nvPr>
            <p:ph sz="half" idx="2"/>
          </p:nvPr>
        </p:nvSpPr>
        <p:spPr bwMode="auto">
          <a:xfrm>
            <a:off x="4648200" y="1554163"/>
            <a:ext cx="4038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a:spcAft>
                <a:spcPts val="600"/>
              </a:spcAft>
            </a:pPr>
            <a:endParaRPr lang="en-US" dirty="0" smtClean="0">
              <a:latin typeface="Calibri" charset="0"/>
            </a:endParaRPr>
          </a:p>
        </p:txBody>
      </p:sp>
      <p:sp>
        <p:nvSpPr>
          <p:cNvPr id="10244" name="Title 3"/>
          <p:cNvSpPr>
            <a:spLocks noGrp="1"/>
          </p:cNvSpPr>
          <p:nvPr>
            <p:ph type="title"/>
          </p:nvPr>
        </p:nvSpPr>
        <p:spPr bwMode="auto">
          <a:xfrm>
            <a:off x="457200" y="182563"/>
            <a:ext cx="8229600" cy="655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r>
              <a:rPr lang="en-US" dirty="0" smtClean="0">
                <a:latin typeface="Calibri" charset="0"/>
              </a:rPr>
              <a:t>Acknowledgments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Informatics Pipeline</a:t>
            </a:r>
            <a:endParaRPr lang="en-US" dirty="0"/>
          </a:p>
        </p:txBody>
      </p:sp>
      <p:sp>
        <p:nvSpPr>
          <p:cNvPr id="4" name="Rectangle 3"/>
          <p:cNvSpPr/>
          <p:nvPr/>
        </p:nvSpPr>
        <p:spPr>
          <a:xfrm>
            <a:off x="0" y="2892587"/>
            <a:ext cx="9144000" cy="400110"/>
          </a:xfrm>
          <a:prstGeom prst="rect">
            <a:avLst/>
          </a:prstGeom>
        </p:spPr>
        <p:txBody>
          <a:bodyPr wrap="square">
            <a:spAutoFit/>
          </a:bodyPr>
          <a:lstStyle/>
          <a:p>
            <a:pPr lvl="1" algn="ctr">
              <a:spcAft>
                <a:spcPts val="1200"/>
              </a:spcAft>
            </a:pPr>
            <a:r>
              <a:rPr lang="en-US" sz="2000" dirty="0" smtClean="0"/>
              <a:t>Alignment</a:t>
            </a:r>
            <a:endParaRPr lang="en-US" sz="2000" dirty="0"/>
          </a:p>
        </p:txBody>
      </p:sp>
      <p:sp>
        <p:nvSpPr>
          <p:cNvPr id="5" name="Rectangle 4"/>
          <p:cNvSpPr/>
          <p:nvPr/>
        </p:nvSpPr>
        <p:spPr>
          <a:xfrm>
            <a:off x="0" y="1654337"/>
            <a:ext cx="9144000" cy="400110"/>
          </a:xfrm>
          <a:prstGeom prst="rect">
            <a:avLst/>
          </a:prstGeom>
        </p:spPr>
        <p:txBody>
          <a:bodyPr wrap="square">
            <a:spAutoFit/>
          </a:bodyPr>
          <a:lstStyle/>
          <a:p>
            <a:pPr lvl="1" algn="ctr">
              <a:spcAft>
                <a:spcPts val="1200"/>
              </a:spcAft>
            </a:pPr>
            <a:r>
              <a:rPr lang="en-US" sz="2000" dirty="0" smtClean="0"/>
              <a:t>FASTQ</a:t>
            </a:r>
            <a:endParaRPr lang="en-US" sz="2000" dirty="0"/>
          </a:p>
        </p:txBody>
      </p:sp>
      <p:sp>
        <p:nvSpPr>
          <p:cNvPr id="6" name="Rectangle 5"/>
          <p:cNvSpPr/>
          <p:nvPr/>
        </p:nvSpPr>
        <p:spPr>
          <a:xfrm>
            <a:off x="0" y="4130837"/>
            <a:ext cx="9144000" cy="400110"/>
          </a:xfrm>
          <a:prstGeom prst="rect">
            <a:avLst/>
          </a:prstGeom>
        </p:spPr>
        <p:txBody>
          <a:bodyPr wrap="square">
            <a:spAutoFit/>
          </a:bodyPr>
          <a:lstStyle/>
          <a:p>
            <a:pPr lvl="1" algn="ctr">
              <a:spcAft>
                <a:spcPts val="1200"/>
              </a:spcAft>
            </a:pPr>
            <a:r>
              <a:rPr lang="en-US" sz="2000" dirty="0" smtClean="0"/>
              <a:t>Remove Duplicates</a:t>
            </a:r>
            <a:endParaRPr lang="en-US" sz="2000" dirty="0"/>
          </a:p>
        </p:txBody>
      </p:sp>
      <p:sp>
        <p:nvSpPr>
          <p:cNvPr id="7" name="Rectangle 6"/>
          <p:cNvSpPr/>
          <p:nvPr/>
        </p:nvSpPr>
        <p:spPr>
          <a:xfrm>
            <a:off x="0" y="5369087"/>
            <a:ext cx="9144000" cy="400110"/>
          </a:xfrm>
          <a:prstGeom prst="rect">
            <a:avLst/>
          </a:prstGeom>
        </p:spPr>
        <p:txBody>
          <a:bodyPr wrap="square">
            <a:spAutoFit/>
          </a:bodyPr>
          <a:lstStyle/>
          <a:p>
            <a:pPr lvl="1" algn="ctr">
              <a:spcAft>
                <a:spcPts val="1200"/>
              </a:spcAft>
            </a:pPr>
            <a:r>
              <a:rPr lang="en-US" sz="2000" dirty="0" smtClean="0"/>
              <a:t>Call Peaks</a:t>
            </a:r>
            <a:endParaRPr lang="en-US" sz="2000" dirty="0"/>
          </a:p>
        </p:txBody>
      </p:sp>
      <p:pic>
        <p:nvPicPr>
          <p:cNvPr id="8" name="Picture 7"/>
          <p:cNvPicPr>
            <a:picLocks noChangeAspect="1"/>
          </p:cNvPicPr>
          <p:nvPr/>
        </p:nvPicPr>
        <p:blipFill>
          <a:blip r:embed="rId2"/>
          <a:stretch>
            <a:fillRect/>
          </a:stretch>
        </p:blipFill>
        <p:spPr>
          <a:xfrm>
            <a:off x="4596606" y="2187737"/>
            <a:ext cx="381000" cy="618344"/>
          </a:xfrm>
          <a:prstGeom prst="rect">
            <a:avLst/>
          </a:prstGeom>
        </p:spPr>
      </p:pic>
      <p:pic>
        <p:nvPicPr>
          <p:cNvPr id="9" name="Picture 8"/>
          <p:cNvPicPr>
            <a:picLocks noChangeAspect="1"/>
          </p:cNvPicPr>
          <p:nvPr/>
        </p:nvPicPr>
        <p:blipFill>
          <a:blip r:embed="rId2"/>
          <a:stretch>
            <a:fillRect/>
          </a:stretch>
        </p:blipFill>
        <p:spPr>
          <a:xfrm>
            <a:off x="4596606" y="3330737"/>
            <a:ext cx="381000" cy="618344"/>
          </a:xfrm>
          <a:prstGeom prst="rect">
            <a:avLst/>
          </a:prstGeom>
        </p:spPr>
      </p:pic>
      <p:pic>
        <p:nvPicPr>
          <p:cNvPr id="10" name="Picture 9"/>
          <p:cNvPicPr>
            <a:picLocks noChangeAspect="1"/>
          </p:cNvPicPr>
          <p:nvPr/>
        </p:nvPicPr>
        <p:blipFill>
          <a:blip r:embed="rId2"/>
          <a:stretch>
            <a:fillRect/>
          </a:stretch>
        </p:blipFill>
        <p:spPr>
          <a:xfrm>
            <a:off x="4596606" y="4626137"/>
            <a:ext cx="381000" cy="618344"/>
          </a:xfrm>
          <a:prstGeom prst="rect">
            <a:avLst/>
          </a:prstGeom>
        </p:spPr>
      </p:pic>
    </p:spTree>
    <p:extLst>
      <p:ext uri="{BB962C8B-B14F-4D97-AF65-F5344CB8AC3E}">
        <p14:creationId xmlns:p14="http://schemas.microsoft.com/office/powerpoint/2010/main" val="39972782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data looks like</a:t>
            </a: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949" y="1457138"/>
            <a:ext cx="7541166" cy="5237576"/>
          </a:xfrm>
          <a:prstGeom prst="rect">
            <a:avLst/>
          </a:prstGeom>
        </p:spPr>
      </p:pic>
    </p:spTree>
    <p:extLst>
      <p:ext uri="{BB962C8B-B14F-4D97-AF65-F5344CB8AC3E}">
        <p14:creationId xmlns:p14="http://schemas.microsoft.com/office/powerpoint/2010/main" val="33783171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will not build another peak calling algorithm</a:t>
            </a: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949" y="1457138"/>
            <a:ext cx="7541166" cy="5237576"/>
          </a:xfrm>
          <a:prstGeom prst="rect">
            <a:avLst/>
          </a:prstGeom>
        </p:spPr>
      </p:pic>
      <p:cxnSp>
        <p:nvCxnSpPr>
          <p:cNvPr id="12" name="Straight Arrow Connector 11"/>
          <p:cNvCxnSpPr/>
          <p:nvPr/>
        </p:nvCxnSpPr>
        <p:spPr>
          <a:xfrm flipH="1">
            <a:off x="3733800" y="3117983"/>
            <a:ext cx="446315" cy="289245"/>
          </a:xfrm>
          <a:prstGeom prst="straightConnector1">
            <a:avLst/>
          </a:prstGeom>
          <a:ln w="38100">
            <a:solidFill>
              <a:srgbClr val="C0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4600531" y="3248610"/>
            <a:ext cx="446315" cy="289245"/>
          </a:xfrm>
          <a:prstGeom prst="straightConnector1">
            <a:avLst/>
          </a:prstGeom>
          <a:ln w="38100">
            <a:solidFill>
              <a:srgbClr val="C00000"/>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180115" y="2680525"/>
            <a:ext cx="886781" cy="461665"/>
          </a:xfrm>
          <a:prstGeom prst="rect">
            <a:avLst/>
          </a:prstGeom>
          <a:noFill/>
        </p:spPr>
        <p:txBody>
          <a:bodyPr wrap="none" rtlCol="0">
            <a:spAutoFit/>
          </a:bodyPr>
          <a:lstStyle/>
          <a:p>
            <a:r>
              <a:rPr lang="en-US" dirty="0" smtClean="0">
                <a:solidFill>
                  <a:srgbClr val="AC362A"/>
                </a:solidFill>
              </a:rPr>
              <a:t>Peak</a:t>
            </a:r>
            <a:endParaRPr lang="en-US" dirty="0">
              <a:solidFill>
                <a:srgbClr val="AC362A"/>
              </a:solidFill>
            </a:endParaRPr>
          </a:p>
        </p:txBody>
      </p:sp>
      <p:sp>
        <p:nvSpPr>
          <p:cNvPr id="17" name="TextBox 16"/>
          <p:cNvSpPr txBox="1"/>
          <p:nvPr/>
        </p:nvSpPr>
        <p:spPr>
          <a:xfrm>
            <a:off x="5046846" y="2887150"/>
            <a:ext cx="1451038" cy="461665"/>
          </a:xfrm>
          <a:prstGeom prst="rect">
            <a:avLst/>
          </a:prstGeom>
          <a:noFill/>
        </p:spPr>
        <p:txBody>
          <a:bodyPr wrap="none" rtlCol="0">
            <a:spAutoFit/>
          </a:bodyPr>
          <a:lstStyle/>
          <a:p>
            <a:r>
              <a:rPr lang="en-US" dirty="0" smtClean="0">
                <a:solidFill>
                  <a:srgbClr val="AC362A"/>
                </a:solidFill>
              </a:rPr>
              <a:t>Not Peak</a:t>
            </a:r>
            <a:endParaRPr lang="en-US" dirty="0">
              <a:solidFill>
                <a:srgbClr val="AC362A"/>
              </a:solidFill>
            </a:endParaRPr>
          </a:p>
        </p:txBody>
      </p:sp>
    </p:spTree>
    <p:extLst>
      <p:ext uri="{BB962C8B-B14F-4D97-AF65-F5344CB8AC3E}">
        <p14:creationId xmlns:p14="http://schemas.microsoft.com/office/powerpoint/2010/main" val="662644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sld>
</file>

<file path=ppt/theme/theme1.xml><?xml version="1.0" encoding="utf-8"?>
<a:theme xmlns:a="http://schemas.openxmlformats.org/drawingml/2006/main" name="BroadPowerpointTemplate_021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BroadPowerpointTemplate_0211</Template>
  <TotalTime>3115</TotalTime>
  <Words>1260</Words>
  <Application>Microsoft Office PowerPoint</Application>
  <PresentationFormat>On-screen Show (4:3)</PresentationFormat>
  <Paragraphs>327</Paragraphs>
  <Slides>65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65</vt:i4>
      </vt:variant>
    </vt:vector>
  </HeadingPairs>
  <TitlesOfParts>
    <vt:vector size="70" baseType="lpstr">
      <vt:lpstr>Arial</vt:lpstr>
      <vt:lpstr>Calibri</vt:lpstr>
      <vt:lpstr>Cambria Math</vt:lpstr>
      <vt:lpstr>Tahoma</vt:lpstr>
      <vt:lpstr>BroadPowerpointTemplate_0211</vt:lpstr>
      <vt:lpstr>Applying a principled approach for ChIP-seq optimization </vt:lpstr>
      <vt:lpstr>Outline</vt:lpstr>
      <vt:lpstr>Study of Chromatin Structure &amp; Organization (Things that bind to DNA) </vt:lpstr>
      <vt:lpstr>Nucleosomes</vt:lpstr>
      <vt:lpstr>Histone Methylation: Transfer of –CH3  to an amino acid</vt:lpstr>
      <vt:lpstr>Basic Protocol</vt:lpstr>
      <vt:lpstr>Basic Informatics Pipeline</vt:lpstr>
      <vt:lpstr>What data looks like</vt:lpstr>
      <vt:lpstr>We will not build another peak calling algorithm</vt:lpstr>
      <vt:lpstr>Room for improvement</vt:lpstr>
      <vt:lpstr>Antibody variability</vt:lpstr>
      <vt:lpstr>Antibody variability</vt:lpstr>
      <vt:lpstr>H2K27ac in HeLa  Outliers: same brand, different antibodies</vt:lpstr>
      <vt:lpstr>H2K27ac in HeLa Outliers, two populations, different brands</vt:lpstr>
      <vt:lpstr>H2K27ac in HeLa Dispersion, two populations, different brands</vt:lpstr>
      <vt:lpstr>Inconsistent experimental design</vt:lpstr>
      <vt:lpstr>A principled approach</vt:lpstr>
      <vt:lpstr>Reasons</vt:lpstr>
      <vt:lpstr>Establishment of robustness by automation</vt:lpstr>
      <vt:lpstr>Isolating Sources of Variability</vt:lpstr>
      <vt:lpstr>Monoclonal vs Polyclonal </vt:lpstr>
      <vt:lpstr>Systematic evaluation of monoclonal antibodies and reproducibility</vt:lpstr>
      <vt:lpstr>Monoclonal vs Polyclonal :  Evaluation of K4me3</vt:lpstr>
      <vt:lpstr>Overlap of peaks H3K4me3</vt:lpstr>
      <vt:lpstr>Overlap of peaks H3K27me3</vt:lpstr>
      <vt:lpstr>Calling peaks is hard if data is noisy</vt:lpstr>
      <vt:lpstr>Calling peaks is hard if data is noisy: Peak callers disagree</vt:lpstr>
      <vt:lpstr>Underpowered data make good methods look bad</vt:lpstr>
      <vt:lpstr>Options</vt:lpstr>
      <vt:lpstr>Metric to quantify quality of data</vt:lpstr>
      <vt:lpstr>Isolating Sources of Variability</vt:lpstr>
      <vt:lpstr>Antibody Concentration</vt:lpstr>
      <vt:lpstr>Isolating Sources of Variability</vt:lpstr>
      <vt:lpstr>Optimization of cross-linking time</vt:lpstr>
      <vt:lpstr>Theory of why this happens</vt:lpstr>
      <vt:lpstr>But don’t we need to reverse the cross linking so the PCR amplification will work?</vt:lpstr>
      <vt:lpstr>Isolating Sources of Variability</vt:lpstr>
      <vt:lpstr>How deep to sequence?</vt:lpstr>
      <vt:lpstr>How deep to sequence?</vt:lpstr>
      <vt:lpstr>Will vary by epitope e.g. % of the genome covered by histone mark</vt:lpstr>
      <vt:lpstr>Differential peak calling</vt:lpstr>
      <vt:lpstr>Existing Approaches</vt:lpstr>
      <vt:lpstr>Existing Approaches</vt:lpstr>
      <vt:lpstr>PowerPoint Presentation</vt:lpstr>
      <vt:lpstr>Increase certainty of measurement with more data</vt:lpstr>
      <vt:lpstr>Counting noise a.k.a. shot noise, Poisson noise</vt:lpstr>
      <vt:lpstr>Isolating other sources of variance</vt:lpstr>
      <vt:lpstr>Problem: We do not know how much sequencing or how many replicates</vt:lpstr>
      <vt:lpstr>Variance determines how much sequencing you need</vt:lpstr>
      <vt:lpstr>Ways to Increase Certainty: 1) Sequence more reads per sample</vt:lpstr>
      <vt:lpstr>2) Add More Replicates</vt:lpstr>
      <vt:lpstr>Add more replicates or sequence existing replicates more deeply? </vt:lpstr>
      <vt:lpstr>Add more replicates or sequence existing replicates more deeply?</vt:lpstr>
      <vt:lpstr>Why not just have millions of replicates with one read each?</vt:lpstr>
      <vt:lpstr>We know…</vt:lpstr>
      <vt:lpstr>Can’t I just…</vt:lpstr>
      <vt:lpstr>Will RNA Seq methods work?</vt:lpstr>
      <vt:lpstr>Will RNA Seq methods work?</vt:lpstr>
      <vt:lpstr>Too small to conclusively test whether a normal distribution</vt:lpstr>
      <vt:lpstr>T-test results look bad</vt:lpstr>
      <vt:lpstr>Variability between biological replicates (similar to RNA Seq)</vt:lpstr>
      <vt:lpstr>Confounders</vt:lpstr>
      <vt:lpstr>Conclusions</vt:lpstr>
      <vt:lpstr>PowerPoint Presentation</vt:lpstr>
      <vt:lpstr>Acknowledgments</vt:lpstr>
    </vt:vector>
  </TitlesOfParts>
  <Company>The Broad Institute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Broad Institute</dc:title>
  <dc:creator>Michele Busby</dc:creator>
  <cp:lastModifiedBy>Michele Busby</cp:lastModifiedBy>
  <cp:revision>174</cp:revision>
  <cp:lastPrinted>2010-08-06T15:34:32Z</cp:lastPrinted>
  <dcterms:created xsi:type="dcterms:W3CDTF">2013-04-12T19:28:22Z</dcterms:created>
  <dcterms:modified xsi:type="dcterms:W3CDTF">2015-05-07T19:53:13Z</dcterms:modified>
</cp:coreProperties>
</file>