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10" r:id="rId2"/>
    <p:sldId id="389" r:id="rId3"/>
    <p:sldId id="388" r:id="rId4"/>
    <p:sldId id="379" r:id="rId5"/>
    <p:sldId id="380" r:id="rId6"/>
    <p:sldId id="390" r:id="rId7"/>
    <p:sldId id="328" r:id="rId8"/>
    <p:sldId id="392" r:id="rId9"/>
    <p:sldId id="393" r:id="rId10"/>
    <p:sldId id="375" r:id="rId11"/>
    <p:sldId id="394" r:id="rId12"/>
    <p:sldId id="332" r:id="rId13"/>
    <p:sldId id="384" r:id="rId14"/>
    <p:sldId id="395" r:id="rId15"/>
    <p:sldId id="396" r:id="rId16"/>
    <p:sldId id="339" r:id="rId17"/>
    <p:sldId id="341" r:id="rId18"/>
    <p:sldId id="338" r:id="rId19"/>
    <p:sldId id="343" r:id="rId20"/>
    <p:sldId id="340" r:id="rId21"/>
    <p:sldId id="345" r:id="rId22"/>
    <p:sldId id="342" r:id="rId23"/>
    <p:sldId id="346" r:id="rId24"/>
    <p:sldId id="347" r:id="rId25"/>
    <p:sldId id="344" r:id="rId26"/>
    <p:sldId id="357" r:id="rId27"/>
    <p:sldId id="336" r:id="rId28"/>
    <p:sldId id="337" r:id="rId29"/>
    <p:sldId id="349" r:id="rId30"/>
    <p:sldId id="351" r:id="rId31"/>
    <p:sldId id="352" r:id="rId32"/>
    <p:sldId id="353" r:id="rId33"/>
    <p:sldId id="382" r:id="rId34"/>
    <p:sldId id="383" r:id="rId35"/>
    <p:sldId id="387" r:id="rId36"/>
    <p:sldId id="359" r:id="rId37"/>
    <p:sldId id="368" r:id="rId38"/>
    <p:sldId id="370" r:id="rId39"/>
    <p:sldId id="369" r:id="rId40"/>
    <p:sldId id="371" r:id="rId41"/>
    <p:sldId id="398" r:id="rId42"/>
    <p:sldId id="399" r:id="rId43"/>
    <p:sldId id="401" r:id="rId44"/>
    <p:sldId id="400" r:id="rId45"/>
    <p:sldId id="314" r:id="rId46"/>
  </p:sldIdLst>
  <p:sldSz cx="9144000" cy="6858000" type="screen4x3"/>
  <p:notesSz cx="7010400" cy="9372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C362A"/>
    <a:srgbClr val="1D63B3"/>
    <a:srgbClr val="00609F"/>
    <a:srgbClr val="0000FF"/>
    <a:srgbClr val="AFA5F9"/>
    <a:srgbClr val="EDF3FA"/>
    <a:srgbClr val="CB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6" autoAdjust="0"/>
    <p:restoredTop sz="94660"/>
  </p:normalViewPr>
  <p:slideViewPr>
    <p:cSldViewPr snapToGrid="0">
      <p:cViewPr>
        <p:scale>
          <a:sx n="101" d="100"/>
          <a:sy n="101" d="100"/>
        </p:scale>
        <p:origin x="-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0AB50A2-F3B3-48F6-AB05-57A2EC3F5F77}" type="datetime1">
              <a:rPr lang="en-US"/>
              <a:pPr/>
              <a:t>4/25/2013</a:t>
            </a:fld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902700"/>
            <a:ext cx="30384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CB04F56-C143-4E78-A59C-FFD4A312A1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213E11-0C28-40F3-BF02-F44DA51153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3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Arial" pitchFamily="-111" charset="0"/>
        <a:cs typeface="Arial" pitchFamily="-111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road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865813"/>
            <a:ext cx="20351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1"/>
          <p:cNvSpPr>
            <a:spLocks noGrp="1"/>
          </p:cNvSpPr>
          <p:nvPr>
            <p:ph sz="quarter" idx="10"/>
          </p:nvPr>
        </p:nvSpPr>
        <p:spPr>
          <a:xfrm>
            <a:off x="811664" y="3066145"/>
            <a:ext cx="4785379" cy="23047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1664" y="1499840"/>
            <a:ext cx="4776681" cy="153396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ts val="4400"/>
              </a:lnSpc>
              <a:defRPr sz="4200" kern="1400" spc="-40">
                <a:solidFill>
                  <a:srgbClr val="00609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9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fld id="{2C9FB579-0371-4CAA-AFB2-85F569D9A8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3763963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fld id="{BBF2A07D-80DF-455F-9CC6-2683E27B6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08760"/>
            <a:ext cx="4038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6174"/>
            <a:ext cx="7086600" cy="1097280"/>
          </a:xfrm>
          <a:prstGeom prst="rect">
            <a:avLst/>
          </a:prstGeom>
          <a:effectLst/>
        </p:spPr>
        <p:txBody>
          <a:bodyPr lIns="0" tIns="0" rIns="0" bIns="0"/>
          <a:lstStyle>
            <a:lvl1pPr>
              <a:lnSpc>
                <a:spcPts val="3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fld id="{370522D4-B36A-48B9-958D-F20530B61A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oadslide-topbanner_2011_mas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D63B3"/>
          </a:solidFill>
          <a:latin typeface="Calibri" pitchFamily="-108" charset="0"/>
          <a:ea typeface="Arial" pitchFamily="-111" charset="0"/>
          <a:cs typeface="Arial" pitchFamily="-111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11213" y="1493838"/>
            <a:ext cx="5401051" cy="15335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Designing RNA-</a:t>
            </a:r>
            <a:r>
              <a:rPr lang="en-US" dirty="0" err="1" smtClean="0">
                <a:latin typeface="Calibri" charset="0"/>
              </a:rPr>
              <a:t>Seq</a:t>
            </a:r>
            <a:r>
              <a:rPr lang="en-US" dirty="0" smtClean="0">
                <a:latin typeface="Calibri" charset="0"/>
              </a:rPr>
              <a:t> Differential Expression Experiments</a:t>
            </a:r>
          </a:p>
        </p:txBody>
      </p:sp>
      <p:sp>
        <p:nvSpPr>
          <p:cNvPr id="8195" name="Content Placeholder 15"/>
          <p:cNvSpPr>
            <a:spLocks noGrp="1"/>
          </p:cNvSpPr>
          <p:nvPr>
            <p:ph sz="quarter" idx="10"/>
          </p:nvPr>
        </p:nvSpPr>
        <p:spPr bwMode="auto">
          <a:xfrm>
            <a:off x="811213" y="3381375"/>
            <a:ext cx="3760787" cy="198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Michele Busby, PhD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Computational Biologist</a:t>
            </a:r>
          </a:p>
          <a:p>
            <a:pPr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Under powered datasets cost more to analyze</a:t>
            </a:r>
          </a:p>
        </p:txBody>
      </p:sp>
      <p:pic>
        <p:nvPicPr>
          <p:cNvPr id="5" name="Picture 2" descr="http://3.bp.blogspot.com/-FuT_f0A8Xog/T-hf6CHUcVI/AAAAAAAAAZk/rLUdcvStwiM/s1600/GoodMethodUnderp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8" y="2094020"/>
            <a:ext cx="4301412" cy="40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4.bp.blogspot.com/-3wlaami-1tE/T-hgXgLLM-I/AAAAAAAAAZw/TyBmgjAAD0g/s320/GoodMethodAdequatePow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43" y="2094020"/>
            <a:ext cx="4214235" cy="404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474" y="6181306"/>
            <a:ext cx="87550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Findings are not robust, adds cost to downstream analysis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4474" y="1495487"/>
            <a:ext cx="89074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Different </a:t>
            </a:r>
            <a:r>
              <a:rPr lang="en-US" dirty="0" smtClean="0"/>
              <a:t>accurate statistical </a:t>
            </a:r>
            <a:r>
              <a:rPr lang="en-US" sz="2400" dirty="0" smtClean="0"/>
              <a:t>methods will call different genes 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powered studies are not easily reproduced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power studies whose findings are correct are </a:t>
            </a:r>
            <a:r>
              <a:rPr lang="en-US" i="1" dirty="0">
                <a:solidFill>
                  <a:srgbClr val="FF0000"/>
                </a:solidFill>
              </a:rPr>
              <a:t>expected </a:t>
            </a:r>
            <a:r>
              <a:rPr lang="en-US" dirty="0"/>
              <a:t>to fail to replicate if repeated exactly </a:t>
            </a:r>
          </a:p>
          <a:p>
            <a:pPr marL="0" indent="0">
              <a:buNone/>
            </a:pPr>
            <a:endParaRPr lang="en-US" sz="1100" u="sng" dirty="0"/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r>
              <a:rPr lang="en-US" dirty="0"/>
              <a:t>You detected a gene as differentially expressed in an experiment that had a 20% power to detect that difference.  If someone repeats your experiment exactly </a:t>
            </a:r>
            <a:r>
              <a:rPr lang="en-US" dirty="0" smtClean="0"/>
              <a:t>the odds are that they will </a:t>
            </a:r>
            <a:r>
              <a:rPr lang="en-US" dirty="0"/>
              <a:t>not detect that gene again</a:t>
            </a:r>
          </a:p>
          <a:p>
            <a:pPr marL="0" indent="0">
              <a:buNone/>
            </a:pPr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Our Application </a:t>
            </a:r>
            <a:br>
              <a:rPr lang="en-US" dirty="0" smtClean="0">
                <a:latin typeface="Calibri" charset="0"/>
              </a:rPr>
            </a:br>
            <a:endParaRPr lang="en-US" dirty="0" smtClean="0">
              <a:latin typeface="Calibri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354489" y="1398046"/>
            <a:ext cx="8327427" cy="3693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latin typeface="Calibri" charset="0"/>
              </a:rPr>
              <a:t>Born out of working on a project which had insufficient data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02838" y="2420921"/>
            <a:ext cx="7315200" cy="2705100"/>
            <a:chOff x="432" y="1872"/>
            <a:chExt cx="4608" cy="1704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" y="1872"/>
              <a:ext cx="4608" cy="1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4" y="2160"/>
              <a:ext cx="75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889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9746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Our Application 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Boston College, Gabor </a:t>
            </a:r>
            <a:r>
              <a:rPr lang="en-US" dirty="0" err="1" smtClean="0">
                <a:latin typeface="Calibri" charset="0"/>
              </a:rPr>
              <a:t>Marth’s</a:t>
            </a:r>
            <a:r>
              <a:rPr lang="en-US" dirty="0" smtClean="0">
                <a:latin typeface="Calibri" charset="0"/>
              </a:rPr>
              <a:t> Lab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354489" y="1398046"/>
            <a:ext cx="8327427" cy="140961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latin typeface="Calibri" charset="0"/>
              </a:rPr>
              <a:t>Answer the user questions: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alibri" charset="0"/>
              </a:rPr>
              <a:t>How many replicates do I need to sequence?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Calibri" charset="0"/>
              </a:rPr>
              <a:t>How many reads do I need to sequence for each replicate?</a:t>
            </a:r>
            <a:endParaRPr lang="en-US" dirty="0">
              <a:latin typeface="Calibri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71947" y="3518404"/>
            <a:ext cx="5471330" cy="3228087"/>
            <a:chOff x="3405632" y="3519941"/>
            <a:chExt cx="5243796" cy="3005380"/>
          </a:xfrm>
        </p:grpSpPr>
        <p:pic>
          <p:nvPicPr>
            <p:cNvPr id="4" name="Picture 2" descr="https://encrypted-tbn0.google.com/images?q=tbn:ANd9GcTx9EYTZGoB9T7MxG_ok7AtgPZS8OnyOm4wQr6hapLDOnG4XCUx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37569" y="3741426"/>
              <a:ext cx="3711859" cy="2783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PubOvalCallout"/>
            <p:cNvSpPr>
              <a:spLocks noEditPoints="1" noChangeArrowheads="1"/>
            </p:cNvSpPr>
            <p:nvPr/>
          </p:nvSpPr>
          <p:spPr bwMode="auto">
            <a:xfrm>
              <a:off x="3405632" y="3519941"/>
              <a:ext cx="2603990" cy="1749171"/>
            </a:xfrm>
            <a:custGeom>
              <a:avLst/>
              <a:gdLst>
                <a:gd name="G0" fmla="+- 0 0 0"/>
                <a:gd name="G1" fmla="+- 10766 0 0"/>
                <a:gd name="T0" fmla="*/ 10800 w 21600"/>
                <a:gd name="T1" fmla="*/ 0 h 21600"/>
                <a:gd name="T2" fmla="*/ 0 w 21600"/>
                <a:gd name="T3" fmla="*/ 8105 h 21600"/>
                <a:gd name="T4" fmla="*/ 10766 w 21600"/>
                <a:gd name="T5" fmla="*/ 21600 h 21600"/>
                <a:gd name="T6" fmla="*/ 10800 w 21600"/>
                <a:gd name="T7" fmla="*/ 16210 h 21600"/>
                <a:gd name="T8" fmla="*/ 21600 w 21600"/>
                <a:gd name="T9" fmla="*/ 8105 h 21600"/>
                <a:gd name="T10" fmla="*/ 17694720 60000 65536"/>
                <a:gd name="T11" fmla="*/ 11796480 60000 65536"/>
                <a:gd name="T12" fmla="*/ 5898240 60000 65536"/>
                <a:gd name="T13" fmla="*/ 5898240 60000 65536"/>
                <a:gd name="T14" fmla="*/ 0 60000 65536"/>
                <a:gd name="T15" fmla="*/ 3163 w 21600"/>
                <a:gd name="T16" fmla="*/ 2374 h 21600"/>
                <a:gd name="T17" fmla="*/ 18437 w 21600"/>
                <a:gd name="T18" fmla="*/ 13836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0766" y="21600"/>
                  </a:moveTo>
                  <a:lnTo>
                    <a:pt x="9590" y="16158"/>
                  </a:lnTo>
                  <a:cubicBezTo>
                    <a:pt x="9991" y="16192"/>
                    <a:pt x="10395" y="16210"/>
                    <a:pt x="10800" y="16210"/>
                  </a:cubicBezTo>
                  <a:cubicBezTo>
                    <a:pt x="16764" y="16210"/>
                    <a:pt x="21600" y="12581"/>
                    <a:pt x="21600" y="8105"/>
                  </a:cubicBezTo>
                  <a:cubicBezTo>
                    <a:pt x="21600" y="3628"/>
                    <a:pt x="16764" y="0"/>
                    <a:pt x="10800" y="0"/>
                  </a:cubicBezTo>
                  <a:cubicBezTo>
                    <a:pt x="4835" y="0"/>
                    <a:pt x="0" y="3628"/>
                    <a:pt x="0" y="8105"/>
                  </a:cubicBezTo>
                  <a:cubicBezTo>
                    <a:pt x="-1" y="10568"/>
                    <a:pt x="1493" y="12898"/>
                    <a:pt x="4057" y="14436"/>
                  </a:cubicBezTo>
                  <a:close/>
                </a:path>
              </a:pathLst>
            </a:cu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defRPr/>
              </a:pPr>
              <a:r>
                <a:rPr lang="en-US" sz="2400" b="0" dirty="0"/>
                <a:t>You need more power!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9010" y="4128494"/>
            <a:ext cx="206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609F"/>
                </a:solidFill>
              </a:rPr>
              <a:t>Scotty</a:t>
            </a:r>
            <a:endParaRPr lang="en-US" sz="4800" b="1" dirty="0">
              <a:solidFill>
                <a:srgbClr val="00609F"/>
              </a:solidFill>
            </a:endParaRPr>
          </a:p>
        </p:txBody>
      </p:sp>
      <p:pic>
        <p:nvPicPr>
          <p:cNvPr id="2050" name="Picture 2" descr="some_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77" y="1463675"/>
            <a:ext cx="952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8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with a tractable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Look at genes, not transcripts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Look at 1 gene across 2 conditions </a:t>
            </a:r>
          </a:p>
          <a:p>
            <a:pPr marL="400050" lvl="1" indent="0">
              <a:buNone/>
            </a:pPr>
            <a:r>
              <a:rPr lang="en-US" dirty="0"/>
              <a:t>  </a:t>
            </a:r>
            <a:r>
              <a:rPr lang="en-US" i="1" dirty="0"/>
              <a:t>not</a:t>
            </a:r>
            <a:r>
              <a:rPr lang="en-US" dirty="0"/>
              <a:t> 2 different genes in 1 condition (harder)</a:t>
            </a:r>
          </a:p>
          <a:p>
            <a:pPr marL="40005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Ignore reads that cannot be aligned to one position in the genome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 with a tractable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5005162"/>
          </a:xfrm>
        </p:spPr>
        <p:txBody>
          <a:bodyPr/>
          <a:lstStyle/>
          <a:p>
            <a:pPr marL="514350" indent="-514350">
              <a:buAutoNum type="arabicParenR" startAt="4"/>
            </a:pPr>
            <a:r>
              <a:rPr lang="en-US" b="1" dirty="0"/>
              <a:t>Ignore gene length</a:t>
            </a:r>
            <a:r>
              <a:rPr lang="en-US" b="1" dirty="0" smtClean="0"/>
              <a:t>: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>
              <a:buNone/>
            </a:pPr>
            <a:r>
              <a:rPr lang="en-US" dirty="0"/>
              <a:t>Assume gene length = 100</a:t>
            </a:r>
          </a:p>
          <a:p>
            <a:pPr>
              <a:buNone/>
            </a:pPr>
            <a:r>
              <a:rPr lang="en-US" dirty="0"/>
              <a:t>Same read depths in all </a:t>
            </a:r>
            <a:r>
              <a:rPr lang="en-US" dirty="0" smtClean="0"/>
              <a:t>samples</a:t>
            </a:r>
            <a:endParaRPr lang="en-US" dirty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dirty="0"/>
              <a:t>			 </a:t>
            </a:r>
            <a:r>
              <a:rPr lang="en-US" b="1" dirty="0"/>
              <a:t>Condition 1 		Condition 2</a:t>
            </a:r>
          </a:p>
          <a:p>
            <a:pPr>
              <a:buNone/>
            </a:pPr>
            <a:r>
              <a:rPr lang="en-US" b="1" dirty="0"/>
              <a:t>Counts</a:t>
            </a:r>
            <a:r>
              <a:rPr lang="en-US" dirty="0"/>
              <a:t>	</a:t>
            </a:r>
            <a:r>
              <a:rPr lang="en-US" dirty="0" smtClean="0"/>
              <a:t>       	5       10       6</a:t>
            </a:r>
            <a:r>
              <a:rPr lang="en-US" dirty="0"/>
              <a:t>		</a:t>
            </a:r>
            <a:r>
              <a:rPr lang="en-US" dirty="0" smtClean="0"/>
              <a:t>  4</a:t>
            </a:r>
            <a:r>
              <a:rPr lang="en-US" dirty="0"/>
              <a:t>	15	 8</a:t>
            </a:r>
          </a:p>
          <a:p>
            <a:pPr>
              <a:buNone/>
            </a:pPr>
            <a:r>
              <a:rPr lang="en-US" b="1" dirty="0"/>
              <a:t>Rates	</a:t>
            </a:r>
            <a:r>
              <a:rPr lang="en-US" dirty="0"/>
              <a:t>           0.05   0.1    </a:t>
            </a:r>
            <a:r>
              <a:rPr lang="en-US" dirty="0" smtClean="0"/>
              <a:t>0.06              </a:t>
            </a:r>
            <a:r>
              <a:rPr lang="en-US" dirty="0"/>
              <a:t>0.04    0.15    0.08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Rates </a:t>
            </a:r>
            <a:r>
              <a:rPr lang="en-US" dirty="0"/>
              <a:t>and counts can be considered equivalent because we </a:t>
            </a:r>
            <a:r>
              <a:rPr lang="en-US" dirty="0" smtClean="0"/>
              <a:t>are</a:t>
            </a:r>
          </a:p>
          <a:p>
            <a:pPr>
              <a:buNone/>
            </a:pPr>
            <a:r>
              <a:rPr lang="en-US" dirty="0" smtClean="0"/>
              <a:t>dividing </a:t>
            </a:r>
            <a:r>
              <a:rPr lang="en-US" dirty="0"/>
              <a:t>both sides by a constant.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451664"/>
            <a:ext cx="4434469" cy="53481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97912" y="2531326"/>
            <a:ext cx="2653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are the </a:t>
            </a:r>
          </a:p>
          <a:p>
            <a:pPr algn="ctr"/>
            <a:r>
              <a:rPr lang="en-US" dirty="0" smtClean="0"/>
              <a:t>sources of</a:t>
            </a:r>
          </a:p>
          <a:p>
            <a:pPr algn="ctr"/>
            <a:r>
              <a:rPr lang="en-US" dirty="0" smtClean="0"/>
              <a:t>uncertainty </a:t>
            </a:r>
          </a:p>
          <a:p>
            <a:pPr algn="ctr"/>
            <a:r>
              <a:rPr lang="en-US" dirty="0" smtClean="0"/>
              <a:t>in an RNA 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experiment?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plots of expression counts</a:t>
            </a:r>
            <a:endParaRPr lang="en-US" dirty="0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42417"/>
            <a:ext cx="6629400" cy="5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5486400" y="2438400"/>
            <a:ext cx="228600" cy="2286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5638800" y="2667000"/>
            <a:ext cx="0" cy="3200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2133600" y="2590800"/>
            <a:ext cx="3352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noise</a:t>
            </a:r>
            <a:br>
              <a:rPr lang="en-US" dirty="0" smtClean="0"/>
            </a:br>
            <a:r>
              <a:rPr lang="en-US" dirty="0" smtClean="0"/>
              <a:t>a.k.a. shot noise, Poisson noise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98273" y="2486876"/>
            <a:ext cx="3071759" cy="2687291"/>
          </a:xfrm>
          <a:solidFill>
            <a:schemeClr val="bg1"/>
          </a:solidFill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800" b="1" dirty="0" smtClean="0"/>
              <a:t>1 versus 2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dirty="0"/>
              <a:t>i</a:t>
            </a:r>
            <a:r>
              <a:rPr lang="en-US" sz="2800" dirty="0" smtClean="0"/>
              <a:t>s less certain than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b="1" dirty="0" smtClean="0"/>
              <a:t>10 versus 20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dirty="0" smtClean="0"/>
              <a:t>is less certain than</a:t>
            </a:r>
          </a:p>
          <a:p>
            <a:pPr algn="ctr" eaLnBrk="1" hangingPunct="1">
              <a:buFont typeface="Arial" charset="0"/>
              <a:buNone/>
            </a:pPr>
            <a:r>
              <a:rPr lang="en-US" sz="2800" b="1" dirty="0" smtClean="0"/>
              <a:t>100 versus 200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937" y="1424964"/>
            <a:ext cx="5402766" cy="5348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93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 of counting noise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381" y="1447800"/>
            <a:ext cx="7239000" cy="5267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1574181" y="4191000"/>
            <a:ext cx="2514600" cy="2057400"/>
          </a:xfrm>
          <a:prstGeom prst="ellipse">
            <a:avLst/>
          </a:prstGeom>
          <a:solidFill>
            <a:srgbClr val="339966">
              <a:alpha val="0"/>
            </a:srgbClr>
          </a:solidFill>
          <a:ln w="38100">
            <a:solidFill>
              <a:srgbClr val="33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7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0324" y="2073895"/>
            <a:ext cx="64385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800" dirty="0"/>
              <a:t>To consult the statistician after an experiment is finished is often merely to ask him to conduct a post </a:t>
            </a:r>
            <a:r>
              <a:rPr lang="en-US" sz="2800" dirty="0" smtClean="0"/>
              <a:t>mortem</a:t>
            </a:r>
            <a:r>
              <a:rPr lang="en-US" sz="2800" dirty="0"/>
              <a:t> examination.  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 smtClean="0"/>
              <a:t>He </a:t>
            </a:r>
            <a:r>
              <a:rPr lang="en-US" sz="2800" dirty="0"/>
              <a:t>can perhaps say what the experiment died of.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-R.A. Fisher</a:t>
            </a:r>
          </a:p>
        </p:txBody>
      </p:sp>
    </p:spTree>
    <p:extLst>
      <p:ext uri="{BB962C8B-B14F-4D97-AF65-F5344CB8AC3E}">
        <p14:creationId xmlns:p14="http://schemas.microsoft.com/office/powerpoint/2010/main" val="1187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Isolating other sources of variance</a:t>
            </a:r>
            <a:endParaRPr lang="en-US" dirty="0"/>
          </a:p>
        </p:txBody>
      </p:sp>
      <p:pic>
        <p:nvPicPr>
          <p:cNvPr id="13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6" y="1828800"/>
            <a:ext cx="75723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6" y="3581400"/>
            <a:ext cx="75723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6" y="4953000"/>
            <a:ext cx="75723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165476" y="1905000"/>
            <a:ext cx="2009078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65476" y="2819400"/>
            <a:ext cx="2009078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65476" y="4191000"/>
            <a:ext cx="2009078" cy="609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65476" y="5486400"/>
            <a:ext cx="2009078" cy="609600"/>
          </a:xfrm>
          <a:prstGeom prst="rect">
            <a:avLst/>
          </a:prstGeom>
          <a:solidFill>
            <a:srgbClr val="1D6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Library Prep and Sequencing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7261" y="1905000"/>
            <a:ext cx="2068551" cy="609600"/>
          </a:xfrm>
          <a:prstGeom prst="rect">
            <a:avLst/>
          </a:prstGeom>
          <a:solidFill>
            <a:srgbClr val="AC36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Technical Rep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27261" y="2819400"/>
            <a:ext cx="2068551" cy="609600"/>
          </a:xfrm>
          <a:prstGeom prst="rect">
            <a:avLst/>
          </a:prstGeom>
          <a:solidFill>
            <a:srgbClr val="AC36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Technical Rep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27261" y="4191000"/>
            <a:ext cx="2068551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Biological Rep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27261" y="5486400"/>
            <a:ext cx="2068551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/>
              <a:t>Biological Rep 2</a:t>
            </a:r>
          </a:p>
        </p:txBody>
      </p:sp>
      <p:sp>
        <p:nvSpPr>
          <p:cNvPr id="24" name="Right Arrow 23"/>
          <p:cNvSpPr/>
          <p:nvPr/>
        </p:nvSpPr>
        <p:spPr>
          <a:xfrm rot="20634518">
            <a:off x="2055814" y="2187575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5" name="Right Arrow 24"/>
          <p:cNvSpPr/>
          <p:nvPr/>
        </p:nvSpPr>
        <p:spPr>
          <a:xfrm>
            <a:off x="2022476" y="4191000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6" name="Right Arrow 25"/>
          <p:cNvSpPr/>
          <p:nvPr/>
        </p:nvSpPr>
        <p:spPr>
          <a:xfrm>
            <a:off x="2022476" y="5486400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7" name="Right Arrow 26"/>
          <p:cNvSpPr/>
          <p:nvPr/>
        </p:nvSpPr>
        <p:spPr>
          <a:xfrm rot="1245753">
            <a:off x="2057401" y="2754313"/>
            <a:ext cx="990600" cy="3810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8" name="Right Arrow 27"/>
          <p:cNvSpPr/>
          <p:nvPr/>
        </p:nvSpPr>
        <p:spPr>
          <a:xfrm>
            <a:off x="5393862" y="28956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29" name="Right Arrow 28"/>
          <p:cNvSpPr/>
          <p:nvPr/>
        </p:nvSpPr>
        <p:spPr>
          <a:xfrm>
            <a:off x="5393862" y="19812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30" name="Right Arrow 29"/>
          <p:cNvSpPr/>
          <p:nvPr/>
        </p:nvSpPr>
        <p:spPr>
          <a:xfrm>
            <a:off x="5393862" y="42672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31" name="Right Arrow 30"/>
          <p:cNvSpPr/>
          <p:nvPr/>
        </p:nvSpPr>
        <p:spPr>
          <a:xfrm>
            <a:off x="5393862" y="5486400"/>
            <a:ext cx="422275" cy="39211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020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752600"/>
            <a:ext cx="3276600" cy="46482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PCR Amplification, machine error, etc.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Different genes have different degrees of measurement error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672683"/>
            <a:ext cx="5657416" cy="476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15000" y="1752600"/>
            <a:ext cx="3276600" cy="46482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kern="0" smtClean="0"/>
              <a:t>PCR Amplification, machine error, etc.</a:t>
            </a:r>
          </a:p>
          <a:p>
            <a:pPr>
              <a:buFont typeface="Arial" charset="0"/>
              <a:buNone/>
            </a:pPr>
            <a:endParaRPr lang="en-US" kern="0" smtClean="0"/>
          </a:p>
          <a:p>
            <a:pPr>
              <a:buFont typeface="Arial" charset="0"/>
              <a:buNone/>
            </a:pPr>
            <a:r>
              <a:rPr lang="en-US" kern="0" smtClean="0"/>
              <a:t>Different genes have different degrees of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3326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variance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19854" y="1600200"/>
            <a:ext cx="3388112" cy="49530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800" kern="0" dirty="0" smtClean="0"/>
              <a:t>“Real” variance</a:t>
            </a:r>
          </a:p>
          <a:p>
            <a:pPr>
              <a:buFont typeface="Arial" charset="0"/>
              <a:buNone/>
            </a:pPr>
            <a:r>
              <a:rPr lang="en-US" sz="2800" kern="0" dirty="0" smtClean="0"/>
              <a:t>Genes responding to their environment</a:t>
            </a:r>
          </a:p>
          <a:p>
            <a:pPr>
              <a:buFont typeface="Arial" charset="0"/>
              <a:buNone/>
            </a:pPr>
            <a:r>
              <a:rPr lang="en-US" sz="2800" kern="0" dirty="0" smtClean="0"/>
              <a:t>(e.g. temperature)</a:t>
            </a:r>
          </a:p>
          <a:p>
            <a:pPr>
              <a:buFont typeface="Arial" charset="0"/>
              <a:buNone/>
            </a:pPr>
            <a:endParaRPr lang="en-US" sz="2800" kern="0" dirty="0" smtClean="0"/>
          </a:p>
          <a:p>
            <a:pPr>
              <a:buFont typeface="Arial" charset="0"/>
              <a:buNone/>
            </a:pPr>
            <a:r>
              <a:rPr lang="en-US" sz="2800" kern="0" dirty="0" smtClean="0"/>
              <a:t>May be genetic differences between subjects</a:t>
            </a:r>
          </a:p>
          <a:p>
            <a:pPr>
              <a:buFont typeface="Arial" charset="0"/>
              <a:buNone/>
            </a:pPr>
            <a:r>
              <a:rPr lang="en-US" sz="2800" kern="0" dirty="0" smtClean="0"/>
              <a:t>Also gene-specific</a:t>
            </a:r>
          </a:p>
          <a:p>
            <a:endParaRPr lang="en-US" sz="2800" kern="0" dirty="0" smtClean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663" y="1828800"/>
            <a:ext cx="5287537" cy="39541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0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of different types of variance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12566"/>
            <a:ext cx="7162800" cy="535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70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of different sorts of variance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37" y="1496121"/>
            <a:ext cx="8386847" cy="50384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93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118225" algn="l"/>
              </a:tabLst>
            </a:pPr>
            <a:r>
              <a:rPr lang="en-US" dirty="0" smtClean="0"/>
              <a:t>Ways to Increase Certainty:</a:t>
            </a:r>
            <a:br>
              <a:rPr lang="en-US" dirty="0" smtClean="0"/>
            </a:br>
            <a:r>
              <a:rPr lang="en-US" dirty="0" smtClean="0"/>
              <a:t>1) Sequence more reads per sample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511" y="1797695"/>
            <a:ext cx="7924800" cy="4760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" name="Right Brace 3"/>
          <p:cNvSpPr/>
          <p:nvPr/>
        </p:nvSpPr>
        <p:spPr>
          <a:xfrm>
            <a:off x="1981200" y="2438400"/>
            <a:ext cx="457200" cy="1905000"/>
          </a:xfrm>
          <a:prstGeom prst="rightBrac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/>
          </a:p>
        </p:txBody>
      </p:sp>
      <p:sp>
        <p:nvSpPr>
          <p:cNvPr id="5" name="TextBox 4"/>
          <p:cNvSpPr txBox="1"/>
          <p:nvPr/>
        </p:nvSpPr>
        <p:spPr>
          <a:xfrm>
            <a:off x="2514600" y="3124200"/>
            <a:ext cx="2770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Precipitous decrease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in uncertainty</a:t>
            </a:r>
          </a:p>
        </p:txBody>
      </p:sp>
    </p:spTree>
    <p:extLst>
      <p:ext uri="{BB962C8B-B14F-4D97-AF65-F5344CB8AC3E}">
        <p14:creationId xmlns:p14="http://schemas.microsoft.com/office/powerpoint/2010/main" val="128923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Increase Certainty:</a:t>
            </a:r>
            <a:br>
              <a:rPr lang="en-US" dirty="0"/>
            </a:br>
            <a:r>
              <a:rPr lang="en-US" dirty="0"/>
              <a:t>1) Sequence more reads per sample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53259"/>
              </p:ext>
            </p:extLst>
          </p:nvPr>
        </p:nvGraphicFramePr>
        <p:xfrm>
          <a:off x="547511" y="1588911"/>
          <a:ext cx="7396975" cy="13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5"/>
                <a:gridCol w="1479395"/>
                <a:gridCol w="1479395"/>
                <a:gridCol w="1479395"/>
                <a:gridCol w="1479395"/>
              </a:tblGrid>
              <a:tr h="448733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3409"/>
              </p:ext>
            </p:extLst>
          </p:nvPr>
        </p:nvGraphicFramePr>
        <p:xfrm>
          <a:off x="513645" y="3632200"/>
          <a:ext cx="7396975" cy="13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5"/>
                <a:gridCol w="1479395"/>
                <a:gridCol w="1479395"/>
                <a:gridCol w="1479395"/>
                <a:gridCol w="1479395"/>
              </a:tblGrid>
              <a:tr h="448733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865512" y="4481690"/>
            <a:ext cx="632178" cy="4289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42935" y="2455334"/>
            <a:ext cx="632178" cy="42897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1787" y="5602147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Theoretical doubling of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2) Add More Replicates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0464" y="1502883"/>
            <a:ext cx="7493001" cy="53551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96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462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Add more replicates or sequence existing replicates more deeply?</a:t>
            </a:r>
            <a:br>
              <a:rPr lang="en-US" dirty="0" smtClean="0">
                <a:latin typeface="Calibri" charset="0"/>
              </a:rPr>
            </a:br>
            <a:endParaRPr lang="en-US" dirty="0" smtClean="0">
              <a:latin typeface="Calibri" charset="0"/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611" y="1533016"/>
            <a:ext cx="8903055" cy="460814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0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Add more replicates or sequence existing replicates more deeply?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80010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00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replicates?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1472174"/>
            <a:ext cx="8229600" cy="5029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</p:txBody>
      </p:sp>
      <p:pic>
        <p:nvPicPr>
          <p:cNvPr id="5" name="Picture 4" descr="C:\Documents and Settings\mbusby\Local Settings\Temporary Internet Files\Content.IE5\EIY6YCBZ\MC90028750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78" y="1981199"/>
            <a:ext cx="2339622" cy="351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93356" y="1981200"/>
            <a:ext cx="3010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 did it once.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4693356" y="2971800"/>
            <a:ext cx="3120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 did it again.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986774"/>
            <a:ext cx="3579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 got the same </a:t>
            </a:r>
          </a:p>
          <a:p>
            <a:pPr algn="ctr"/>
            <a:r>
              <a:rPr lang="en-US" sz="4400" dirty="0" smtClean="0"/>
              <a:t>answer!</a:t>
            </a:r>
            <a:endParaRPr lang="en-US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495800" y="1981200"/>
            <a:ext cx="3733800" cy="3452124"/>
            <a:chOff x="4495800" y="1981200"/>
            <a:chExt cx="3733800" cy="34521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495800" y="1981200"/>
              <a:ext cx="3733800" cy="3452124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495800" y="1981200"/>
              <a:ext cx="3318090" cy="3452124"/>
            </a:xfrm>
            <a:prstGeom prst="line">
              <a:avLst/>
            </a:prstGeom>
            <a:ln w="1270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6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just have millions of replicates with one read each?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883025" algn="l"/>
              </a:tabLst>
            </a:pPr>
            <a:r>
              <a:rPr lang="en-US" sz="3200" dirty="0"/>
              <a:t>Cost of adding another sample (obtaining sample, library preparation)</a:t>
            </a:r>
          </a:p>
          <a:p>
            <a:pPr>
              <a:tabLst>
                <a:tab pos="3883025" algn="l"/>
              </a:tabLst>
            </a:pPr>
            <a:endParaRPr lang="en-US" sz="3200" dirty="0"/>
          </a:p>
          <a:p>
            <a:pPr>
              <a:tabLst>
                <a:tab pos="3883025" algn="l"/>
              </a:tabLst>
            </a:pPr>
            <a:endParaRPr lang="en-US" sz="3200" dirty="0"/>
          </a:p>
          <a:p>
            <a:pPr>
              <a:tabLst>
                <a:tab pos="3883025" algn="l"/>
              </a:tabLst>
            </a:pPr>
            <a:r>
              <a:rPr lang="en-US" sz="3200" dirty="0"/>
              <a:t>Possibility of introducing more variance into the experiment if you have more replicates than you can control the environment </a:t>
            </a:r>
            <a:r>
              <a:rPr lang="en-US" sz="3200" dirty="0" smtClean="0"/>
              <a:t>for</a:t>
            </a:r>
            <a:endParaRPr lang="en-US" sz="3200" dirty="0"/>
          </a:p>
        </p:txBody>
      </p:sp>
      <p:pic>
        <p:nvPicPr>
          <p:cNvPr id="4" name="Picture 7" descr="MC900431631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8844" y="1766711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7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9" y="1621649"/>
            <a:ext cx="8229600" cy="3763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Web-based </a:t>
            </a:r>
            <a:r>
              <a:rPr lang="en-US" sz="2800" dirty="0"/>
              <a:t>power analysis for RNA-</a:t>
            </a:r>
            <a:r>
              <a:rPr lang="en-US" sz="2800" dirty="0" err="1"/>
              <a:t>Seq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Finds the </a:t>
            </a:r>
            <a:r>
              <a:rPr lang="en-US" sz="2800" b="1" dirty="0"/>
              <a:t>optimal design </a:t>
            </a:r>
            <a:r>
              <a:rPr lang="en-US" sz="2800" dirty="0"/>
              <a:t>for an experiment based on </a:t>
            </a:r>
            <a:r>
              <a:rPr lang="en-US" sz="2800" dirty="0" smtClean="0"/>
              <a:t>user-specified constraints:</a:t>
            </a:r>
            <a:endParaRPr lang="en-US" sz="2800" dirty="0"/>
          </a:p>
          <a:p>
            <a:r>
              <a:rPr lang="en-US" sz="2800" dirty="0"/>
              <a:t>Budget</a:t>
            </a:r>
          </a:p>
          <a:p>
            <a:r>
              <a:rPr lang="en-US" sz="2800" dirty="0" smtClean="0"/>
              <a:t>Required Power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Scotty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9" y="1621649"/>
            <a:ext cx="8229600" cy="428244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Power to detect differential gene expression is determined by two attributes:</a:t>
            </a:r>
          </a:p>
          <a:p>
            <a:pPr lvl="1"/>
            <a:r>
              <a:rPr lang="en-US" dirty="0"/>
              <a:t>How quickly new transcripts are quantified (Poisson noise)</a:t>
            </a:r>
          </a:p>
          <a:p>
            <a:pPr lvl="1"/>
            <a:r>
              <a:rPr lang="en-US" dirty="0"/>
              <a:t>How much variance is present between replicates (biological and technical variance)</a:t>
            </a:r>
          </a:p>
          <a:p>
            <a:endParaRPr lang="en-US" sz="2800" dirty="0"/>
          </a:p>
          <a:p>
            <a:r>
              <a:rPr lang="en-US" sz="2800" dirty="0"/>
              <a:t>Estimate these parameters based on a pilot dataset</a:t>
            </a:r>
          </a:p>
          <a:p>
            <a:r>
              <a:rPr lang="en-US" sz="2800" dirty="0"/>
              <a:t>Use this information to predict the power for a number of possible experiments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pilot data?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444978"/>
            <a:ext cx="8153400" cy="5207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7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pilot data?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86800" cy="4695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Power for a Matrix of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Test: does each configuration meet user requirements?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30764"/>
              </p:ext>
            </p:extLst>
          </p:nvPr>
        </p:nvGraphicFramePr>
        <p:xfrm>
          <a:off x="2266950" y="2174656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71750" y="5314949"/>
            <a:ext cx="333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 Read Depth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" y="2947123"/>
            <a:ext cx="1624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smtClean="0"/>
              <a:t>Replicates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07920" y="5410851"/>
            <a:ext cx="2127370" cy="23083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939059" y="3431870"/>
            <a:ext cx="2127370" cy="23083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Scotty</a:t>
            </a:r>
            <a:br>
              <a:rPr lang="en-US" dirty="0"/>
            </a:br>
            <a:r>
              <a:rPr lang="en-US" sz="2400" dirty="0"/>
              <a:t>http://euler.bc.edu/marthlab/scotty/scotty.php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4892" y="1530702"/>
            <a:ext cx="8139797" cy="481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8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Scotty</a:t>
            </a:r>
            <a:endParaRPr lang="en-US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7555" y="1829594"/>
            <a:ext cx="8760894" cy="325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59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Scotty</a:t>
            </a:r>
            <a:endParaRPr lang="en-US" dirty="0"/>
          </a:p>
        </p:txBody>
      </p:sp>
      <p:pic>
        <p:nvPicPr>
          <p:cNvPr id="4" name="Picture 5" descr="Power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28750"/>
            <a:ext cx="7239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690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Scotty</a:t>
            </a:r>
            <a:endParaRPr lang="en-US" dirty="0"/>
          </a:p>
        </p:txBody>
      </p:sp>
      <p:pic>
        <p:nvPicPr>
          <p:cNvPr id="6" name="Picture 5" descr="Power Bias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93837"/>
            <a:ext cx="84582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counts change with repeated measurements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95956" y="1431483"/>
            <a:ext cx="4693356" cy="530577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kern="0" dirty="0" smtClean="0"/>
              <a:t>				</a:t>
            </a:r>
          </a:p>
        </p:txBody>
      </p:sp>
      <p:pic>
        <p:nvPicPr>
          <p:cNvPr id="8" name="Picture 9" descr="C:\Users\busbym\AppData\Local\Microsoft\Windows\Temporary Internet Files\Content.IE5\VYN7N9GO\MC900351956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834" y="1417372"/>
            <a:ext cx="83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 descr="MC900291039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434" y="3474772"/>
            <a:ext cx="415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1" descr="MC900291039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6434" y="3474772"/>
            <a:ext cx="415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MC900291039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0434" y="3474772"/>
            <a:ext cx="415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434" y="4998772"/>
            <a:ext cx="1143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5434" y="4998772"/>
            <a:ext cx="12334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85634" y="5074972"/>
            <a:ext cx="1143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AutoShape 36"/>
          <p:cNvSpPr>
            <a:spLocks noChangeArrowheads="1"/>
          </p:cNvSpPr>
          <p:nvPr/>
        </p:nvSpPr>
        <p:spPr bwMode="auto">
          <a:xfrm>
            <a:off x="2442634" y="3017572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b="0"/>
          </a:p>
        </p:txBody>
      </p:sp>
      <p:pic>
        <p:nvPicPr>
          <p:cNvPr id="30" name="Picture 3" descr="fig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12267" y="1824917"/>
            <a:ext cx="4013714" cy="300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2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Scotty</a:t>
            </a:r>
            <a:endParaRPr lang="en-US" dirty="0"/>
          </a:p>
        </p:txBody>
      </p:sp>
      <p:pic>
        <p:nvPicPr>
          <p:cNvPr id="4" name="Picture 5" descr="Power Bias 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308" y="1474257"/>
            <a:ext cx="7702369" cy="523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33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Additional processing of data (to use multiply-mapped reads, call transcripts, etc.):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𝐵𝑖𝑜𝑙𝑜𝑔𝑖𝑐𝑎𝑙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𝑇𝑒𝑐h𝑛𝑖𝑐𝑎𝑙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+ </m:t>
                          </m:r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𝐶𝑜𝑢𝑛𝑡𝑖𝑛𝑔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𝑇𝑜𝑡𝑎𝑙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i="1"/>
                      <m:t>≈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𝐵𝑖𝑜𝑙𝑜𝑔𝑖𝑐𝑎𝑙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𝑇𝑒𝑐h𝑛𝑖𝑐𝑎𝑙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𝐶𝑜𝑢𝑛𝑡𝑖𝑛𝑔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libri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𝑃𝑟𝑜𝑐𝑒𝑠𝑠𝑖𝑛𝑔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latin typeface="Calibri" charset="0"/>
                </a:endParaRPr>
              </a:p>
              <a:p>
                <a:pPr marL="0" indent="0" algn="ctr">
                  <a:buNone/>
                </a:pPr>
                <a:endParaRPr lang="en-US" dirty="0" smtClean="0">
                  <a:latin typeface="Calibri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libri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𝑃𝑟𝑜𝑐𝑒𝑠𝑠𝑖𝑛𝑔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libri" charset="0"/>
                  </a:rPr>
                  <a:t> is expected to be negative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2593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7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8760"/>
                <a:ext cx="8229600" cy="155495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𝑇𝑜𝑡𝑎𝑙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i="1"/>
                      <m:t>≈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𝐵𝑖𝑜𝑙𝑜𝑔𝑖𝑐𝑎𝑙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𝑇𝑒𝑐h𝑛𝑖𝑐𝑎𝑙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𝐶𝑜𝑢𝑛𝑡𝑖𝑛𝑔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libri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+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𝑃𝑟𝑜𝑐𝑒𝑠𝑠𝑖𝑛𝑔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latin typeface="Calibri" charset="0"/>
                </a:endParaRPr>
              </a:p>
              <a:p>
                <a:pPr marL="0" indent="0" algn="ctr">
                  <a:buNone/>
                </a:pPr>
                <a:endParaRPr lang="en-US" dirty="0" smtClean="0">
                  <a:latin typeface="Calibri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𝑃𝑟𝑜𝑐𝑒𝑠𝑠𝑖𝑛𝑔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libri" charset="0"/>
                  </a:rPr>
                  <a:t> will be correlated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𝐶𝑜𝑢𝑛𝑡𝑖𝑛𝑔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>
                  <a:latin typeface="Calibri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8760"/>
                <a:ext cx="8229600" cy="155495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6654"/>
              </p:ext>
            </p:extLst>
          </p:nvPr>
        </p:nvGraphicFramePr>
        <p:xfrm>
          <a:off x="2709645" y="3394244"/>
          <a:ext cx="3025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00"/>
                <a:gridCol w="302500"/>
                <a:gridCol w="302500"/>
                <a:gridCol w="302500"/>
                <a:gridCol w="302500"/>
                <a:gridCol w="302500"/>
                <a:gridCol w="302500"/>
                <a:gridCol w="302500"/>
                <a:gridCol w="302500"/>
                <a:gridCol w="302500"/>
              </a:tblGrid>
              <a:tr h="24981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81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8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8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8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8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8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4981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09645" y="5891588"/>
            <a:ext cx="257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Increasing Read Depth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70452" y="3965928"/>
            <a:ext cx="158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Increasing</a:t>
            </a:r>
          </a:p>
          <a:p>
            <a:r>
              <a:rPr lang="en-US" sz="1800" dirty="0" smtClean="0"/>
              <a:t>Number</a:t>
            </a:r>
          </a:p>
          <a:p>
            <a:r>
              <a:rPr lang="en-US" sz="1800" dirty="0" smtClean="0"/>
              <a:t>Replicates</a:t>
            </a:r>
            <a:endParaRPr lang="en-US" sz="1800" dirty="0"/>
          </a:p>
        </p:txBody>
      </p:sp>
      <p:sp>
        <p:nvSpPr>
          <p:cNvPr id="7" name="Right Arrow 6"/>
          <p:cNvSpPr/>
          <p:nvPr/>
        </p:nvSpPr>
        <p:spPr>
          <a:xfrm>
            <a:off x="5284372" y="6003777"/>
            <a:ext cx="522540" cy="14495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1798671" y="4338518"/>
            <a:ext cx="1496605" cy="17815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53856" y="5208352"/>
            <a:ext cx="14863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BREAKS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2340786" y="4295281"/>
            <a:ext cx="13644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WORKS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835950" y="5327572"/>
            <a:ext cx="709691" cy="2232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3002806" y="4364495"/>
            <a:ext cx="709691" cy="22322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81645" y="3413129"/>
            <a:ext cx="1622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Technique-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specific</a:t>
            </a:r>
          </a:p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Need deep </a:t>
            </a:r>
          </a:p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pilot data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replicates should we have had?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To calculate DE genes in our yeast experiment (p&lt;0.01):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Your results will vary.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02911"/>
              </p:ext>
            </p:extLst>
          </p:nvPr>
        </p:nvGraphicFramePr>
        <p:xfrm>
          <a:off x="1363743" y="25659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78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protocols to </a:t>
            </a:r>
            <a:r>
              <a:rPr lang="en-US" dirty="0" smtClean="0"/>
              <a:t>maximize quantification, reduce variance between replicates</a:t>
            </a:r>
          </a:p>
          <a:p>
            <a:r>
              <a:rPr lang="en-US" dirty="0" smtClean="0"/>
              <a:t>Perform </a:t>
            </a:r>
            <a:r>
              <a:rPr lang="en-US" dirty="0" smtClean="0"/>
              <a:t>power analysis </a:t>
            </a:r>
            <a:r>
              <a:rPr lang="en-US" b="1" u="sng" dirty="0" smtClean="0"/>
              <a:t>before</a:t>
            </a:r>
            <a:r>
              <a:rPr lang="en-US" dirty="0" smtClean="0"/>
              <a:t> you perform your experiment</a:t>
            </a:r>
          </a:p>
          <a:p>
            <a:r>
              <a:rPr lang="en-US" dirty="0" smtClean="0"/>
              <a:t>Scotty can help and so can we </a:t>
            </a:r>
          </a:p>
          <a:p>
            <a:r>
              <a:rPr lang="en-US" dirty="0" smtClean="0"/>
              <a:t>Consider all the costs of your experiment</a:t>
            </a:r>
          </a:p>
          <a:p>
            <a:pPr lvl="1"/>
            <a:r>
              <a:rPr lang="en-US" dirty="0" smtClean="0"/>
              <a:t>Cost of experiment</a:t>
            </a:r>
          </a:p>
          <a:p>
            <a:pPr lvl="1"/>
            <a:r>
              <a:rPr lang="en-US" dirty="0" smtClean="0"/>
              <a:t>Cost of analysis</a:t>
            </a:r>
          </a:p>
          <a:p>
            <a:pPr lvl="1"/>
            <a:r>
              <a:rPr lang="en-US" dirty="0" smtClean="0"/>
              <a:t>Opportunity cost (often the highest cost)</a:t>
            </a:r>
          </a:p>
          <a:p>
            <a:r>
              <a:rPr lang="en-US" dirty="0"/>
              <a:t>Report the False Discovery Rate</a:t>
            </a:r>
          </a:p>
          <a:p>
            <a:r>
              <a:rPr lang="en-US" dirty="0" smtClean="0"/>
              <a:t>Report the power of your experiment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8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457200" y="1554163"/>
            <a:ext cx="4038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None/>
            </a:pPr>
            <a:r>
              <a:rPr lang="en-US" b="1" u="sng" dirty="0" smtClean="0"/>
              <a:t>Boston College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Gabor </a:t>
            </a:r>
            <a:r>
              <a:rPr lang="en-US" dirty="0" err="1" smtClean="0"/>
              <a:t>Marth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Chip Stewart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Krzysztof R. </a:t>
            </a:r>
            <a:r>
              <a:rPr lang="en-US" dirty="0" err="1" smtClean="0"/>
              <a:t>Grzeda</a:t>
            </a: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Chase Miller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Derek Barnett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Tony Schreiner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err="1" smtClean="0"/>
              <a:t>Kourosh</a:t>
            </a:r>
            <a:r>
              <a:rPr lang="en-US" dirty="0" smtClean="0"/>
              <a:t> </a:t>
            </a:r>
            <a:r>
              <a:rPr lang="en-US" dirty="0" err="1" smtClean="0"/>
              <a:t>Zarringhalam</a:t>
            </a: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>
              <a:latin typeface="Calibri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648200" y="1554163"/>
            <a:ext cx="4038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None/>
            </a:pPr>
            <a:r>
              <a:rPr lang="en-US" b="1" u="sng" dirty="0" smtClean="0"/>
              <a:t>Broad Institute</a:t>
            </a:r>
            <a:endParaRPr lang="en-US" b="1" u="sng" dirty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Joshua Levin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Xian </a:t>
            </a:r>
            <a:r>
              <a:rPr lang="en-US" dirty="0" err="1" smtClean="0"/>
              <a:t>Adiconis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Christian </a:t>
            </a:r>
            <a:r>
              <a:rPr lang="en-US" dirty="0" err="1" smtClean="0"/>
              <a:t>Matranga</a:t>
            </a: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Diego Borges-Rivera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Georgia </a:t>
            </a:r>
            <a:r>
              <a:rPr lang="en-US" dirty="0" err="1"/>
              <a:t>Giannoukos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Chip Stewart</a:t>
            </a:r>
          </a:p>
          <a:p>
            <a:pPr>
              <a:lnSpc>
                <a:spcPct val="80000"/>
              </a:lnSpc>
              <a:buNone/>
            </a:pPr>
            <a:r>
              <a:rPr lang="en-US" dirty="0" smtClean="0"/>
              <a:t>Aviv </a:t>
            </a:r>
            <a:r>
              <a:rPr lang="en-US" dirty="0" err="1" smtClean="0"/>
              <a:t>Regev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 smtClean="0">
              <a:latin typeface="Calibri" charset="0"/>
            </a:endParaRPr>
          </a:p>
        </p:txBody>
      </p:sp>
      <p:sp>
        <p:nvSpPr>
          <p:cNvPr id="10244" name="Title 3"/>
          <p:cNvSpPr>
            <a:spLocks noGrp="1"/>
          </p:cNvSpPr>
          <p:nvPr>
            <p:ph type="title"/>
          </p:nvPr>
        </p:nvSpPr>
        <p:spPr bwMode="auto">
          <a:xfrm>
            <a:off x="457200" y="182563"/>
            <a:ext cx="8229600" cy="655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Acknowledgments</a:t>
            </a:r>
          </a:p>
        </p:txBody>
      </p:sp>
      <p:pic>
        <p:nvPicPr>
          <p:cNvPr id="5" name="Picture 4" descr="5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929" y="5759777"/>
            <a:ext cx="994615" cy="91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845" y="1403454"/>
            <a:ext cx="7281334" cy="545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097280"/>
          </a:xfrm>
        </p:spPr>
        <p:txBody>
          <a:bodyPr/>
          <a:lstStyle/>
          <a:p>
            <a:r>
              <a:rPr lang="en-US" dirty="0" smtClean="0"/>
              <a:t>Sample from multiple replicates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6579" y="51753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2618" y="47137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2359" y="51973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57434" y="565901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0756" y="43750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10021" y="3172178"/>
            <a:ext cx="769" cy="30705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0906" y="568277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9957" y="569853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747362" y="2658533"/>
            <a:ext cx="10194" cy="358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512" y="367976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52359" y="406576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6" grpId="0"/>
      <p:bldP spid="17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Replicates reduce uncertainty about the mean</a:t>
            </a:r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465" y="1355361"/>
            <a:ext cx="7586269" cy="542177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320796" y="2250332"/>
            <a:ext cx="651004" cy="1102468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1" y="1947106"/>
            <a:ext cx="13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Not certain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278252" y="5029200"/>
            <a:ext cx="960748" cy="10668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8626" y="4706519"/>
            <a:ext cx="133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Fairly certain </a:t>
            </a:r>
          </a:p>
        </p:txBody>
      </p:sp>
    </p:spTree>
    <p:extLst>
      <p:ext uri="{BB962C8B-B14F-4D97-AF65-F5344CB8AC3E}">
        <p14:creationId xmlns:p14="http://schemas.microsoft.com/office/powerpoint/2010/main" val="41832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4873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 charset="0"/>
              </a:rPr>
              <a:t>Statistical Analysis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554163"/>
            <a:ext cx="7953022" cy="7386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>
                <a:latin typeface="Calibri" charset="0"/>
              </a:rPr>
              <a:t>Statistical analysis to determine if differences in counts represent biological differences in expression: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7684"/>
              </p:ext>
            </p:extLst>
          </p:nvPr>
        </p:nvGraphicFramePr>
        <p:xfrm>
          <a:off x="788581" y="3225802"/>
          <a:ext cx="7396975" cy="134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5"/>
                <a:gridCol w="1479395"/>
                <a:gridCol w="1479395"/>
                <a:gridCol w="1479395"/>
                <a:gridCol w="1479395"/>
              </a:tblGrid>
              <a:tr h="448733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 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Replicate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4873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88581" y="2649524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 Measurements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52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Underpowered studies miss important genes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98315" y="1564849"/>
            <a:ext cx="8638295" cy="49506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2800" b="0" dirty="0" smtClean="0"/>
              <a:t>If you do not have adequate power you can expect to miss the gene you looking for</a:t>
            </a:r>
          </a:p>
          <a:p>
            <a:pPr marL="0" indent="0">
              <a:buFont typeface="Arial" charset="0"/>
              <a:buNone/>
            </a:pPr>
            <a:endParaRPr lang="en-US" sz="1400" b="0" dirty="0" smtClean="0"/>
          </a:p>
          <a:p>
            <a:pPr marL="0" indent="0">
              <a:buFont typeface="Arial" charset="0"/>
              <a:buNone/>
            </a:pPr>
            <a:r>
              <a:rPr lang="en-US" sz="2400" b="1" dirty="0" smtClean="0"/>
              <a:t>Example:</a:t>
            </a:r>
          </a:p>
          <a:p>
            <a:pPr marL="0" indent="0">
              <a:buFont typeface="Arial" charset="0"/>
              <a:buNone/>
            </a:pPr>
            <a:r>
              <a:rPr lang="en-US" sz="2400" b="0" dirty="0" smtClean="0"/>
              <a:t>Assume that gene expressions of </a:t>
            </a:r>
          </a:p>
          <a:p>
            <a:pPr marL="0" indent="0">
              <a:buFont typeface="Arial" charset="0"/>
              <a:buNone/>
            </a:pPr>
            <a:r>
              <a:rPr lang="en-US" sz="2400" b="0" dirty="0" smtClean="0"/>
              <a:t>fold changes of 1.5x can be biologically </a:t>
            </a:r>
          </a:p>
          <a:p>
            <a:pPr marL="0" indent="0">
              <a:buFont typeface="Arial" charset="0"/>
              <a:buNone/>
            </a:pPr>
            <a:r>
              <a:rPr lang="en-US" sz="2400" b="0" dirty="0" smtClean="0"/>
              <a:t>Important</a:t>
            </a:r>
          </a:p>
          <a:p>
            <a:pPr marL="0" indent="0">
              <a:buFont typeface="Arial" charset="0"/>
              <a:buNone/>
            </a:pPr>
            <a:endParaRPr lang="en-US" sz="900" b="0" dirty="0" smtClean="0"/>
          </a:p>
          <a:p>
            <a:pPr marL="0" indent="0">
              <a:buFont typeface="Arial" charset="0"/>
              <a:buNone/>
            </a:pPr>
            <a:r>
              <a:rPr lang="en-US" sz="2400" b="0" dirty="0" smtClean="0"/>
              <a:t>If you use 3 replicates of typical samples you will </a:t>
            </a:r>
            <a:r>
              <a:rPr lang="en-US" sz="2400" b="0" dirty="0" smtClean="0">
                <a:solidFill>
                  <a:srgbClr val="C00000"/>
                </a:solidFill>
              </a:rPr>
              <a:t>fail </a:t>
            </a:r>
            <a:r>
              <a:rPr lang="en-US" sz="2400" b="0" dirty="0" smtClean="0"/>
              <a:t>to detect &gt;75% of genes which have a true 1.5X fold changes</a:t>
            </a:r>
          </a:p>
          <a:p>
            <a:pPr marL="0" indent="0">
              <a:buFont typeface="Arial" charset="0"/>
              <a:buNone/>
            </a:pPr>
            <a:endParaRPr lang="en-US" sz="2400" b="0" dirty="0" smtClean="0"/>
          </a:p>
          <a:p>
            <a:pPr marL="0" indent="0">
              <a:buFont typeface="Arial" charset="0"/>
              <a:buNone/>
            </a:pPr>
            <a:r>
              <a:rPr lang="en-US" sz="2400" b="0" dirty="0" smtClean="0"/>
              <a:t>Calculations of cost should weigh </a:t>
            </a:r>
            <a:r>
              <a:rPr lang="en-US" sz="2400" b="0" dirty="0" smtClean="0">
                <a:solidFill>
                  <a:srgbClr val="FF0000"/>
                </a:solidFill>
              </a:rPr>
              <a:t>opportunity cost </a:t>
            </a:r>
            <a:r>
              <a:rPr lang="en-US" sz="2400" b="0" dirty="0" smtClean="0"/>
              <a:t>(the cost of missing the gene)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10" y="2178649"/>
            <a:ext cx="2473931" cy="234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8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powered studies have higher false discovery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760"/>
            <a:ext cx="8229600" cy="46752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Measure expression levels for 30,000 genes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p&lt;0.01 </a:t>
            </a:r>
            <a:r>
              <a:rPr lang="en-US" dirty="0"/>
              <a:t>you will incorrectly call 300 differentially </a:t>
            </a:r>
            <a:r>
              <a:rPr lang="en-US" dirty="0" smtClean="0"/>
              <a:t>expressed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30000 x 0.01 = 300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Identify 400 DE genes  -&gt; FDR  =  300/400  = 75%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Identify 3,000 DE genes -&gt; FDR = 300/3000 = 10%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3377" y="3318236"/>
            <a:ext cx="8326431" cy="1112362"/>
            <a:chOff x="273377" y="3318236"/>
            <a:chExt cx="8326431" cy="1112362"/>
          </a:xfrm>
        </p:grpSpPr>
        <p:sp>
          <p:nvSpPr>
            <p:cNvPr id="6" name="Oval 5"/>
            <p:cNvSpPr/>
            <p:nvPr/>
          </p:nvSpPr>
          <p:spPr>
            <a:xfrm>
              <a:off x="273377" y="3318236"/>
              <a:ext cx="6485642" cy="1112362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43584" y="3458918"/>
              <a:ext cx="16562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Mostly </a:t>
              </a:r>
            </a:p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Nonsense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3377" y="4263072"/>
            <a:ext cx="8172542" cy="1112362"/>
            <a:chOff x="273377" y="4263072"/>
            <a:chExt cx="8172542" cy="1112362"/>
          </a:xfrm>
        </p:grpSpPr>
        <p:sp>
          <p:nvSpPr>
            <p:cNvPr id="8" name="Oval 7"/>
            <p:cNvSpPr/>
            <p:nvPr/>
          </p:nvSpPr>
          <p:spPr>
            <a:xfrm>
              <a:off x="273377" y="4263072"/>
              <a:ext cx="6485642" cy="1112362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7472" y="4403754"/>
              <a:ext cx="1348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Mostly </a:t>
              </a:r>
            </a:p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Science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7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oadPowerpointTemplate_021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BroadPowerpointTemplate_0211</Template>
  <TotalTime>2153</TotalTime>
  <Words>1094</Words>
  <Application>Microsoft Office PowerPoint</Application>
  <PresentationFormat>On-screen Show (4:3)</PresentationFormat>
  <Paragraphs>290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BroadPowerpointTemplate_0211</vt:lpstr>
      <vt:lpstr>Designing RNA-Seq Differential Expression Experiments</vt:lpstr>
      <vt:lpstr>PowerPoint Presentation</vt:lpstr>
      <vt:lpstr>Why do replicates?</vt:lpstr>
      <vt:lpstr>RNA counts change with repeated measurements</vt:lpstr>
      <vt:lpstr>Sample from multiple replicates</vt:lpstr>
      <vt:lpstr>Replicates reduce uncertainty about the mean</vt:lpstr>
      <vt:lpstr>Statistical Analysis</vt:lpstr>
      <vt:lpstr>Underpowered studies miss important genes</vt:lpstr>
      <vt:lpstr>Lower powered studies have higher false discovery rates</vt:lpstr>
      <vt:lpstr>Under powered datasets cost more to analyze</vt:lpstr>
      <vt:lpstr>Low powered studies are not easily reproduced</vt:lpstr>
      <vt:lpstr>Our Application  </vt:lpstr>
      <vt:lpstr>Our Application  Boston College, Gabor Marth’s Lab</vt:lpstr>
      <vt:lpstr>Begin with a tractable model</vt:lpstr>
      <vt:lpstr>Begin with a tractable model</vt:lpstr>
      <vt:lpstr>Statistical model</vt:lpstr>
      <vt:lpstr>Log-log plots of expression counts</vt:lpstr>
      <vt:lpstr>Counting noise a.k.a. shot noise, Poisson noise</vt:lpstr>
      <vt:lpstr>Log-log plot of counting noise</vt:lpstr>
      <vt:lpstr>Isolating other sources of variance</vt:lpstr>
      <vt:lpstr>Technical Variance</vt:lpstr>
      <vt:lpstr>Biological variance</vt:lpstr>
      <vt:lpstr>Contributions of different types of variance</vt:lpstr>
      <vt:lpstr>Contributions of different sorts of variance</vt:lpstr>
      <vt:lpstr>Ways to Increase Certainty: 1) Sequence more reads per sample</vt:lpstr>
      <vt:lpstr>Ways to Increase Certainty: 1) Sequence more reads per sample</vt:lpstr>
      <vt:lpstr>2) Add More Replicates</vt:lpstr>
      <vt:lpstr>Add more replicates or sequence existing replicates more deeply? </vt:lpstr>
      <vt:lpstr>Add more replicates or sequence existing replicates more deeply?</vt:lpstr>
      <vt:lpstr>Why not just have millions of replicates with one read each?</vt:lpstr>
      <vt:lpstr>Scotty Software</vt:lpstr>
      <vt:lpstr>Scotty Software</vt:lpstr>
      <vt:lpstr>Why pilot data?</vt:lpstr>
      <vt:lpstr>Why pilot data?</vt:lpstr>
      <vt:lpstr>Calculate Power for a Matrix of Configurations</vt:lpstr>
      <vt:lpstr>Scotty http://euler.bc.edu/marthlab/scotty/scotty.php</vt:lpstr>
      <vt:lpstr>Scotty</vt:lpstr>
      <vt:lpstr>Scotty</vt:lpstr>
      <vt:lpstr>Scotty</vt:lpstr>
      <vt:lpstr>Scotty</vt:lpstr>
      <vt:lpstr>Extending the Model</vt:lpstr>
      <vt:lpstr>Extending the Model</vt:lpstr>
      <vt:lpstr>How many replicates should we have had?</vt:lpstr>
      <vt:lpstr>Conclusions</vt:lpstr>
      <vt:lpstr>Acknowledgments</vt:lpstr>
    </vt:vector>
  </TitlesOfParts>
  <Company>The 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Broad Institute</dc:title>
  <dc:creator>Michele Busby</dc:creator>
  <cp:lastModifiedBy>Michele Busby</cp:lastModifiedBy>
  <cp:revision>197</cp:revision>
  <cp:lastPrinted>2010-08-06T15:34:32Z</cp:lastPrinted>
  <dcterms:created xsi:type="dcterms:W3CDTF">2013-04-12T19:28:22Z</dcterms:created>
  <dcterms:modified xsi:type="dcterms:W3CDTF">2013-04-25T14:47:10Z</dcterms:modified>
</cp:coreProperties>
</file>