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310" r:id="rId2"/>
    <p:sldId id="313" r:id="rId3"/>
    <p:sldId id="319" r:id="rId4"/>
    <p:sldId id="318" r:id="rId5"/>
    <p:sldId id="373" r:id="rId6"/>
    <p:sldId id="315" r:id="rId7"/>
    <p:sldId id="316" r:id="rId8"/>
    <p:sldId id="320" r:id="rId9"/>
    <p:sldId id="322" r:id="rId10"/>
    <p:sldId id="321" r:id="rId11"/>
    <p:sldId id="324" r:id="rId12"/>
    <p:sldId id="325" r:id="rId13"/>
    <p:sldId id="326" r:id="rId14"/>
    <p:sldId id="327" r:id="rId15"/>
    <p:sldId id="330" r:id="rId16"/>
    <p:sldId id="323" r:id="rId17"/>
    <p:sldId id="379" r:id="rId18"/>
    <p:sldId id="380" r:id="rId19"/>
    <p:sldId id="328" r:id="rId20"/>
    <p:sldId id="331" r:id="rId21"/>
    <p:sldId id="335" r:id="rId22"/>
    <p:sldId id="376" r:id="rId23"/>
    <p:sldId id="374" r:id="rId24"/>
    <p:sldId id="375" r:id="rId25"/>
    <p:sldId id="329" r:id="rId26"/>
    <p:sldId id="332" r:id="rId27"/>
    <p:sldId id="384" r:id="rId28"/>
    <p:sldId id="348" r:id="rId29"/>
    <p:sldId id="339" r:id="rId30"/>
    <p:sldId id="341" r:id="rId31"/>
    <p:sldId id="338" r:id="rId32"/>
    <p:sldId id="343" r:id="rId33"/>
    <p:sldId id="340" r:id="rId34"/>
    <p:sldId id="345" r:id="rId35"/>
    <p:sldId id="342" r:id="rId36"/>
    <p:sldId id="346" r:id="rId37"/>
    <p:sldId id="347" r:id="rId38"/>
    <p:sldId id="334" r:id="rId39"/>
    <p:sldId id="333" r:id="rId40"/>
    <p:sldId id="385" r:id="rId41"/>
    <p:sldId id="350" r:id="rId42"/>
    <p:sldId id="344" r:id="rId43"/>
    <p:sldId id="357" r:id="rId44"/>
    <p:sldId id="336" r:id="rId45"/>
    <p:sldId id="337" r:id="rId46"/>
    <p:sldId id="349" r:id="rId47"/>
    <p:sldId id="351" r:id="rId48"/>
    <p:sldId id="352" r:id="rId49"/>
    <p:sldId id="353" r:id="rId50"/>
    <p:sldId id="382" r:id="rId51"/>
    <p:sldId id="383" r:id="rId52"/>
    <p:sldId id="381" r:id="rId53"/>
    <p:sldId id="361" r:id="rId54"/>
    <p:sldId id="360" r:id="rId55"/>
    <p:sldId id="358" r:id="rId56"/>
    <p:sldId id="386" r:id="rId57"/>
    <p:sldId id="355" r:id="rId58"/>
    <p:sldId id="363" r:id="rId59"/>
    <p:sldId id="364" r:id="rId60"/>
    <p:sldId id="366" r:id="rId61"/>
    <p:sldId id="367" r:id="rId62"/>
    <p:sldId id="365" r:id="rId63"/>
    <p:sldId id="362" r:id="rId64"/>
    <p:sldId id="359" r:id="rId65"/>
    <p:sldId id="368" r:id="rId66"/>
    <p:sldId id="370" r:id="rId67"/>
    <p:sldId id="369" r:id="rId68"/>
    <p:sldId id="371" r:id="rId69"/>
    <p:sldId id="372" r:id="rId70"/>
    <p:sldId id="377" r:id="rId71"/>
    <p:sldId id="314" r:id="rId72"/>
  </p:sldIdLst>
  <p:sldSz cx="9144000" cy="6858000" type="screen4x3"/>
  <p:notesSz cx="70104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362A"/>
    <a:srgbClr val="1D63B3"/>
    <a:srgbClr val="00609F"/>
    <a:srgbClr val="FF0000"/>
    <a:srgbClr val="0000FF"/>
    <a:srgbClr val="AFA5F9"/>
    <a:srgbClr val="EDF3FA"/>
    <a:srgbClr val="CB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-109" charset="0"/>
                <a:ea typeface="Arial" pitchFamily="-109" charset="0"/>
                <a:cs typeface="Arial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0AB50A2-F3B3-48F6-AB05-57A2EC3F5F77}" type="datetime1">
              <a:rPr lang="en-US"/>
              <a:pPr/>
              <a:t>3/2/2017</a:t>
            </a:fld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270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-109" charset="0"/>
                <a:ea typeface="Arial" pitchFamily="-109" charset="0"/>
                <a:cs typeface="Arial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90270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CB04F56-C143-4E78-A59C-FFD4A312A1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9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Arial" pitchFamily="-109" charset="0"/>
                <a:cs typeface="Arial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Arial" pitchFamily="-109" charset="0"/>
                <a:cs typeface="Arial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Arial" pitchFamily="-109" charset="0"/>
                <a:cs typeface="Arial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213E11-0C28-40F3-BF02-F44DA51153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3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Arial" pitchFamily="-111" charset="0"/>
        <a:cs typeface="Arial" pitchFamily="-111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Arial" pitchFamily="-111" charset="0"/>
        <a:cs typeface="Arial" pitchFamily="-111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Arial" pitchFamily="-111" charset="0"/>
        <a:cs typeface="Arial" pitchFamily="-111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Arial" pitchFamily="-111" charset="0"/>
        <a:cs typeface="Arial" pitchFamily="-111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Arial" pitchFamily="-111" charset="0"/>
        <a:cs typeface="Arial" pitchFamily="-111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road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5865813"/>
            <a:ext cx="20351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1"/>
          <p:cNvSpPr>
            <a:spLocks noGrp="1"/>
          </p:cNvSpPr>
          <p:nvPr>
            <p:ph sz="quarter" idx="10"/>
          </p:nvPr>
        </p:nvSpPr>
        <p:spPr>
          <a:xfrm>
            <a:off x="811664" y="3066145"/>
            <a:ext cx="4785379" cy="23047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1664" y="1499840"/>
            <a:ext cx="4776681" cy="153396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ts val="4400"/>
              </a:lnSpc>
              <a:defRPr sz="4200" kern="1400" spc="-40">
                <a:solidFill>
                  <a:srgbClr val="00609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9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Calibri" charset="0"/>
              </a:defRPr>
            </a:lvl1pPr>
          </a:lstStyle>
          <a:p>
            <a:fld id="{2C9FB579-0371-4CAA-AFB2-85F569D9A8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5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86600" cy="109728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3763963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Calibri" charset="0"/>
              </a:defRPr>
            </a:lvl1pPr>
          </a:lstStyle>
          <a:p>
            <a:fld id="{BBF2A07D-80DF-455F-9CC6-2683E27B6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760"/>
            <a:ext cx="4038600" cy="4525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8760"/>
            <a:ext cx="4038600" cy="4525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6174"/>
            <a:ext cx="7086600" cy="1097280"/>
          </a:xfrm>
          <a:prstGeom prst="rect">
            <a:avLst/>
          </a:prstGeom>
          <a:effectLst/>
        </p:spPr>
        <p:txBody>
          <a:bodyPr lIns="0" tIns="0" rIns="0" bIns="0"/>
          <a:lstStyle>
            <a:lvl1pPr>
              <a:lnSpc>
                <a:spcPts val="3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Calibri" charset="0"/>
              </a:defRPr>
            </a:lvl1pPr>
          </a:lstStyle>
          <a:p>
            <a:fld id="{370522D4-B36A-48B9-958D-F20530B61A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3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oadslide-topbanner_2011_mas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/>
          <a:ea typeface="+mj-ea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Arial" pitchFamily="-11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Arial" pitchFamily="-11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Arial" pitchFamily="-11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Arial" pitchFamily="-111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11213" y="1493838"/>
            <a:ext cx="4776787" cy="15335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Scotty: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Power Analysis for RNA </a:t>
            </a:r>
            <a:r>
              <a:rPr lang="en-US" dirty="0" err="1">
                <a:latin typeface="Calibri" charset="0"/>
              </a:rPr>
              <a:t>Seq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15"/>
          <p:cNvSpPr>
            <a:spLocks noGrp="1"/>
          </p:cNvSpPr>
          <p:nvPr>
            <p:ph sz="quarter" idx="10"/>
          </p:nvPr>
        </p:nvSpPr>
        <p:spPr bwMode="auto">
          <a:xfrm>
            <a:off x="811213" y="3381375"/>
            <a:ext cx="3760787" cy="1982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Michele Busby, PhD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Computational Biologist</a:t>
            </a:r>
          </a:p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pic>
        <p:nvPicPr>
          <p:cNvPr id="5" name="Picture 4" descr="59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6844" y="48006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498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Data Produced by Sequencing Machines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555423"/>
            <a:ext cx="8458200" cy="44935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FASTQ File (typically 10-100  million records):</a:t>
            </a:r>
          </a:p>
          <a:p>
            <a:endParaRPr lang="en-US" dirty="0"/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@A222C121216:1:2108:28062:13057/1</a:t>
            </a:r>
          </a:p>
          <a:p>
            <a:r>
              <a:rPr lang="en-US" sz="1400" dirty="0">
                <a:latin typeface="Courier" pitchFamily="49" charset="0"/>
              </a:rPr>
              <a:t>GTCTCCGGGGGCTGGGGGAACCAGGGTTTCCCACCAACCACCCTCACTCAGCCTTTTCCCTCCAGGCATCTCTGGG</a:t>
            </a:r>
          </a:p>
          <a:p>
            <a:r>
              <a:rPr lang="en-US" sz="1400" dirty="0">
                <a:latin typeface="Courier" pitchFamily="49" charset="0"/>
              </a:rPr>
              <a:t>+</a:t>
            </a:r>
          </a:p>
          <a:p>
            <a:r>
              <a:rPr lang="en-US" sz="1400" dirty="0">
                <a:latin typeface="Courier" pitchFamily="49" charset="0"/>
              </a:rPr>
              <a:t>A????BABDDBDDDDDFCCEFFIHHHFFEHIIIHHIIHHHIHHIIIIFHHHHFFHHFHFHHHHHHHHFFFDFFFFF</a:t>
            </a:r>
          </a:p>
          <a:p>
            <a:r>
              <a:rPr lang="en-US" sz="1400" dirty="0">
                <a:latin typeface="Courier" pitchFamily="49" charset="0"/>
              </a:rPr>
              <a:t>@A222C121216:1:2103:28502:13002/1</a:t>
            </a:r>
          </a:p>
          <a:p>
            <a:r>
              <a:rPr lang="en-US" sz="1400" dirty="0">
                <a:latin typeface="Courier" pitchFamily="49" charset="0"/>
              </a:rPr>
              <a:t>AACAAACTACAGCAACACATTTTTCATTTCAGCTTCACTGCTGTGTCTCCCAGTGTAACCCTAGCATCCAGAAGTG</a:t>
            </a:r>
          </a:p>
          <a:p>
            <a:r>
              <a:rPr lang="en-US" sz="1400" dirty="0">
                <a:latin typeface="Courier" pitchFamily="49" charset="0"/>
              </a:rPr>
              <a:t>+</a:t>
            </a:r>
          </a:p>
          <a:p>
            <a:r>
              <a:rPr lang="en-US" sz="1400" dirty="0">
                <a:latin typeface="Courier" pitchFamily="49" charset="0"/>
              </a:rPr>
              <a:t>????9B?BDDDDDDDDFFCFFFHFHFHHHHHFHHHHHHHHHHHHHHGHHHHFHHGGHGGHHFHFGDHFFHHHHHFH</a:t>
            </a:r>
          </a:p>
          <a:p>
            <a:r>
              <a:rPr lang="en-US" sz="1400" dirty="0">
                <a:latin typeface="Courier" pitchFamily="49" charset="0"/>
              </a:rPr>
              <a:t>@A222C121216:1:1104:19681:3061/1</a:t>
            </a:r>
          </a:p>
          <a:p>
            <a:r>
              <a:rPr lang="en-US" sz="1400" dirty="0">
                <a:latin typeface="Courier" pitchFamily="49" charset="0"/>
              </a:rPr>
              <a:t>GCTGGAACAGCAGGTCCCAGAGAACTACTTCTATGTGCCAGACCTGGGCCAGGTGCCTGAGATTGATGTTCCATCC</a:t>
            </a:r>
          </a:p>
          <a:p>
            <a:r>
              <a:rPr lang="en-US" sz="1400" dirty="0">
                <a:latin typeface="Courier" pitchFamily="49" charset="0"/>
              </a:rPr>
              <a:t>+</a:t>
            </a:r>
          </a:p>
          <a:p>
            <a:r>
              <a:rPr lang="en-US" sz="1400" dirty="0">
                <a:latin typeface="Courier" pitchFamily="49" charset="0"/>
              </a:rPr>
              <a:t>?????BBBDDDDDDDDFFFFFFIHIIIFHHIHDHHFGHHIIHHIIB-;DFD,AAEGHIIHIIFIIHHDGGGHGGHF</a:t>
            </a:r>
          </a:p>
          <a:p>
            <a:r>
              <a:rPr lang="en-US" sz="1400" dirty="0">
                <a:latin typeface="Courier" pitchFamily="49" charset="0"/>
              </a:rPr>
              <a:t>@A222C121216:1:2104:10550:19343/1</a:t>
            </a:r>
          </a:p>
          <a:p>
            <a:r>
              <a:rPr lang="en-US" sz="1400" dirty="0">
                <a:latin typeface="Courier" pitchFamily="49" charset="0"/>
              </a:rPr>
              <a:t>CTTTGTTACAGCACCAGCCAGGGGGTCCAGGAAGACATACTTCTTCTACCTACAGAGGCGACATGGGGGTCAGGCA</a:t>
            </a:r>
          </a:p>
          <a:p>
            <a:r>
              <a:rPr lang="en-US" sz="1400" dirty="0">
                <a:latin typeface="Courier" pitchFamily="49" charset="0"/>
              </a:rPr>
              <a:t>+</a:t>
            </a:r>
          </a:p>
          <a:p>
            <a:r>
              <a:rPr lang="en-US" sz="1400" dirty="0">
                <a:latin typeface="Courier" pitchFamily="49" charset="0"/>
              </a:rPr>
              <a:t>AAAAABBBDDEDDDDDGGGGGGHDHCFHHFHHFHIHIIIIIIHIIIIHIIIIIIIIIHHHEHHHHIHHDHHHHHGH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2415822"/>
            <a:ext cx="8297333" cy="970845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2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498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Data Produced by Sequencing Machines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555423"/>
            <a:ext cx="8458200" cy="44935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FASTQ File:</a:t>
            </a:r>
          </a:p>
          <a:p>
            <a:endParaRPr lang="en-US" dirty="0"/>
          </a:p>
          <a:p>
            <a:endParaRPr lang="en-US" sz="1400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" pitchFamily="49" charset="0"/>
              </a:rPr>
              <a:t>@A222C121216:1:2108:28062:13057/1</a:t>
            </a:r>
          </a:p>
          <a:p>
            <a:r>
              <a:rPr lang="en-US" sz="1400" dirty="0">
                <a:latin typeface="Courier" pitchFamily="49" charset="0"/>
              </a:rPr>
              <a:t>GTCTCCGGGGGCTGGGGGAACCAGGGTTTCCCACCAACCACCCTCACTCAGCCTTTTCCCTCCAGGCATCTCTGGG</a:t>
            </a:r>
          </a:p>
          <a:p>
            <a:r>
              <a:rPr lang="en-US" sz="1400" dirty="0">
                <a:latin typeface="Courier" pitchFamily="49" charset="0"/>
              </a:rPr>
              <a:t>+</a:t>
            </a:r>
          </a:p>
          <a:p>
            <a:r>
              <a:rPr lang="en-US" sz="1400" dirty="0">
                <a:latin typeface="Courier" pitchFamily="49" charset="0"/>
              </a:rPr>
              <a:t>A????BABDDBDDDDDFCCEFFIHHHFFEHIIIHHIIHHHIHHIIIIFHHHHFFHHFHFHHHHHHHHFFFDFFFFF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" pitchFamily="49" charset="0"/>
              </a:rPr>
              <a:t>@A222C121216:1:2103:28502:13002/1</a:t>
            </a:r>
          </a:p>
          <a:p>
            <a:r>
              <a:rPr lang="en-US" sz="1400" dirty="0">
                <a:latin typeface="Courier" pitchFamily="49" charset="0"/>
              </a:rPr>
              <a:t>AACAAACTACAGCAACACATTTTTCATTTCAGCTTCACTGCTGTGTCTCCCAGTGTAACCCTAGCATCCAGAAGTG</a:t>
            </a:r>
          </a:p>
          <a:p>
            <a:r>
              <a:rPr lang="en-US" sz="1400" dirty="0">
                <a:latin typeface="Courier" pitchFamily="49" charset="0"/>
              </a:rPr>
              <a:t>+</a:t>
            </a:r>
          </a:p>
          <a:p>
            <a:r>
              <a:rPr lang="en-US" sz="1400" dirty="0">
                <a:latin typeface="Courier" pitchFamily="49" charset="0"/>
              </a:rPr>
              <a:t>????9B?BDDDDDDDDFFCFFFHFHFHHHHHFHHHHHHHHHHHHHHGHHHHFHHGGHGGHHFHFGDHFFHHHHHFH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" pitchFamily="49" charset="0"/>
              </a:rPr>
              <a:t>@A222C121216:1:1104:19681:3061/1</a:t>
            </a:r>
          </a:p>
          <a:p>
            <a:r>
              <a:rPr lang="en-US" sz="1400" dirty="0">
                <a:latin typeface="Courier" pitchFamily="49" charset="0"/>
              </a:rPr>
              <a:t>GCTGGAACAGCAGGTCCCAGAGAACTACTTCTATGTGCCAGACCTGGGCCAGGTGCCTGAGATTGATGTTCCATCC</a:t>
            </a:r>
          </a:p>
          <a:p>
            <a:r>
              <a:rPr lang="en-US" sz="1400" dirty="0">
                <a:latin typeface="Courier" pitchFamily="49" charset="0"/>
              </a:rPr>
              <a:t>+</a:t>
            </a:r>
          </a:p>
          <a:p>
            <a:r>
              <a:rPr lang="en-US" sz="1400" dirty="0">
                <a:latin typeface="Courier" pitchFamily="49" charset="0"/>
              </a:rPr>
              <a:t>?????BBBDDDDDDDDFFFFFFIHIIIFHHIHDHHFGHHIIHHIIB-;DFD,AAEGHIIHIIFIIHHDGGGHGGHF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" pitchFamily="49" charset="0"/>
              </a:rPr>
              <a:t>@A222C121216:1:2104:10550:19343/1</a:t>
            </a:r>
          </a:p>
          <a:p>
            <a:r>
              <a:rPr lang="en-US" sz="1400" dirty="0">
                <a:latin typeface="Courier" pitchFamily="49" charset="0"/>
              </a:rPr>
              <a:t>CTTTGTTACAGCACCAGCCAGGGGGTCCAGGAAGACATACTTCTTCTACCTACAGAGGCGACATGGGGGTCAGGCA</a:t>
            </a:r>
          </a:p>
          <a:p>
            <a:r>
              <a:rPr lang="en-US" sz="1400" dirty="0">
                <a:latin typeface="Courier" pitchFamily="49" charset="0"/>
              </a:rPr>
              <a:t>+</a:t>
            </a:r>
          </a:p>
          <a:p>
            <a:r>
              <a:rPr lang="en-US" sz="1400" dirty="0">
                <a:latin typeface="Courier" pitchFamily="49" charset="0"/>
              </a:rPr>
              <a:t>AAAAABBBDDEDDDDDGGGGGGHDHCFHHFHHFHIHIIIIIIHIIIIHIIIIIIIIIHHHEHHHHIHHDHHHHHGH</a:t>
            </a:r>
          </a:p>
        </p:txBody>
      </p:sp>
    </p:spTree>
    <p:extLst>
      <p:ext uri="{BB962C8B-B14F-4D97-AF65-F5344CB8AC3E}">
        <p14:creationId xmlns:p14="http://schemas.microsoft.com/office/powerpoint/2010/main" val="85000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498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Data Produced by Sequencing Machines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555423"/>
            <a:ext cx="8458200" cy="44935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FASTQ File:</a:t>
            </a:r>
          </a:p>
          <a:p>
            <a:endParaRPr lang="en-US" dirty="0"/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@A222C121216:1:2108:28062:13057/1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" pitchFamily="49" charset="0"/>
              </a:rPr>
              <a:t>GTCTCCGGGGGCTGGGGGAACCAGGGTTTCCCACCAACCACCCTCACTCAGCCTTTTCCCTCCAGGCATCTCTGGG</a:t>
            </a:r>
          </a:p>
          <a:p>
            <a:r>
              <a:rPr lang="en-US" sz="1400" dirty="0">
                <a:latin typeface="Courier" pitchFamily="49" charset="0"/>
              </a:rPr>
              <a:t>+</a:t>
            </a:r>
          </a:p>
          <a:p>
            <a:r>
              <a:rPr lang="en-US" sz="1400" dirty="0">
                <a:latin typeface="Courier" pitchFamily="49" charset="0"/>
              </a:rPr>
              <a:t>A????BABDDBDDDDDFCCEFFIHHHFFEHIIIHHIIHHHIHHIIIIFHHHHFFHHFHFHHHHHHHHFFFDFFFFF</a:t>
            </a:r>
          </a:p>
          <a:p>
            <a:r>
              <a:rPr lang="en-US" sz="1400" dirty="0">
                <a:latin typeface="Courier" pitchFamily="49" charset="0"/>
              </a:rPr>
              <a:t>@A222C121216:1:2103:28502:13002/1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" pitchFamily="49" charset="0"/>
              </a:rPr>
              <a:t>AACAAACTACAGCAACACATTTTTCATTTCAGCTTCACTGCTGTGTCTCCCAGTGTAACCCTAGCATCCAGAAGTG</a:t>
            </a:r>
          </a:p>
          <a:p>
            <a:r>
              <a:rPr lang="en-US" sz="1400" dirty="0">
                <a:latin typeface="Courier" pitchFamily="49" charset="0"/>
              </a:rPr>
              <a:t>+</a:t>
            </a:r>
          </a:p>
          <a:p>
            <a:r>
              <a:rPr lang="en-US" sz="1400" dirty="0">
                <a:latin typeface="Courier" pitchFamily="49" charset="0"/>
              </a:rPr>
              <a:t>????9B?BDDDDDDDDFFCFFFHFHFHHHHHFHHHHHHHHHHHHHHGHHHHFHHGGHGGHHFHFGDHFFHHHHHFH</a:t>
            </a:r>
          </a:p>
          <a:p>
            <a:r>
              <a:rPr lang="en-US" sz="1400" dirty="0">
                <a:latin typeface="Courier" pitchFamily="49" charset="0"/>
              </a:rPr>
              <a:t>@A222C121216:1:1104:19681:3061/1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" pitchFamily="49" charset="0"/>
              </a:rPr>
              <a:t>GCTGGAACAGCAGGTCCCAGAGAACTACTTCTATGTGCCAGACCTGGGCCAGGTGCCTGAGATTGATGTTCCATCC</a:t>
            </a:r>
          </a:p>
          <a:p>
            <a:r>
              <a:rPr lang="en-US" sz="1400" dirty="0">
                <a:latin typeface="Courier" pitchFamily="49" charset="0"/>
              </a:rPr>
              <a:t>+</a:t>
            </a:r>
          </a:p>
          <a:p>
            <a:r>
              <a:rPr lang="en-US" sz="1400" dirty="0">
                <a:latin typeface="Courier" pitchFamily="49" charset="0"/>
              </a:rPr>
              <a:t>?????BBBDDDDDDDDFFFFFFIHIIIFHHIHDHHFGHHIIHHIIB-;DFD,AAEGHIIHIIFIIHHDGGGHGGHF</a:t>
            </a:r>
          </a:p>
          <a:p>
            <a:r>
              <a:rPr lang="en-US" sz="1400" dirty="0">
                <a:latin typeface="Courier" pitchFamily="49" charset="0"/>
              </a:rPr>
              <a:t>@A222C121216:1:2104:10550:19343/1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" pitchFamily="49" charset="0"/>
              </a:rPr>
              <a:t>CTTTGTTACAGCACCAGCCAGGGGGTCCAGGAAGACATACTTCTTCTACCTACAGAGGCGACATGGGGGTCAGGCA</a:t>
            </a:r>
          </a:p>
          <a:p>
            <a:r>
              <a:rPr lang="en-US" sz="1400" dirty="0">
                <a:latin typeface="Courier" pitchFamily="49" charset="0"/>
              </a:rPr>
              <a:t>+</a:t>
            </a:r>
          </a:p>
          <a:p>
            <a:r>
              <a:rPr lang="en-US" sz="1400" dirty="0">
                <a:latin typeface="Courier" pitchFamily="49" charset="0"/>
              </a:rPr>
              <a:t>AAAAABBBDDEDDDDDGGGGGGHDHCFHHFHHFHIHIIIIIIHIIIIHIIIIIIIIIHHHEHHHHIHHDHHHHHGH</a:t>
            </a:r>
          </a:p>
        </p:txBody>
      </p:sp>
    </p:spTree>
    <p:extLst>
      <p:ext uri="{BB962C8B-B14F-4D97-AF65-F5344CB8AC3E}">
        <p14:creationId xmlns:p14="http://schemas.microsoft.com/office/powerpoint/2010/main" val="117327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498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Data Produced by Sequencing Machines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555423"/>
            <a:ext cx="8458200" cy="44935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FASTQ File:</a:t>
            </a:r>
          </a:p>
          <a:p>
            <a:endParaRPr lang="en-US" dirty="0"/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@A222C121216:1:2108:28062:13057/1</a:t>
            </a:r>
          </a:p>
          <a:p>
            <a:r>
              <a:rPr lang="en-US" sz="1400" dirty="0">
                <a:latin typeface="Courier" pitchFamily="49" charset="0"/>
              </a:rPr>
              <a:t>GTCTCCGGGGGCTGGGGGAACCAGGGTTTCCCACCAACCACCCTCACTCAGCCTTTTCCCTCCAGGCATCTCTGGG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" pitchFamily="49" charset="0"/>
              </a:rPr>
              <a:t>+</a:t>
            </a:r>
          </a:p>
          <a:p>
            <a:r>
              <a:rPr lang="en-US" sz="1400" dirty="0">
                <a:latin typeface="Courier" pitchFamily="49" charset="0"/>
              </a:rPr>
              <a:t>A????BABDDBDDDDDFCCEFFIHHHFFEHIIIHHIIHHHIHHIIIIFHHHHFFHHFHFHHHHHHHHFFFDFFFFF</a:t>
            </a:r>
          </a:p>
          <a:p>
            <a:r>
              <a:rPr lang="en-US" sz="1400" dirty="0">
                <a:latin typeface="Courier" pitchFamily="49" charset="0"/>
              </a:rPr>
              <a:t>@A222C121216:1:2103:28502:13002/1</a:t>
            </a:r>
          </a:p>
          <a:p>
            <a:r>
              <a:rPr lang="en-US" sz="1400" dirty="0">
                <a:latin typeface="Courier" pitchFamily="49" charset="0"/>
              </a:rPr>
              <a:t>AACAAACTACAGCAACACATTTTTCATTTCAGCTTCACTGCTGTGTCTCCCAGTGTAACCCTAGCATCCAGAAGTG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" pitchFamily="49" charset="0"/>
              </a:rPr>
              <a:t>+</a:t>
            </a:r>
          </a:p>
          <a:p>
            <a:r>
              <a:rPr lang="en-US" sz="1400" dirty="0">
                <a:latin typeface="Courier" pitchFamily="49" charset="0"/>
              </a:rPr>
              <a:t>????9B?BDDDDDDDDFFCFFFHFHFHHHHHFHHHHHHHHHHHHHHGHHHHFHHGGHGGHHFHFGDHFFHHHHHFH</a:t>
            </a:r>
          </a:p>
          <a:p>
            <a:r>
              <a:rPr lang="en-US" sz="1400" dirty="0">
                <a:latin typeface="Courier" pitchFamily="49" charset="0"/>
              </a:rPr>
              <a:t>@A222C121216:1:1104:19681:3061/1</a:t>
            </a:r>
          </a:p>
          <a:p>
            <a:r>
              <a:rPr lang="en-US" sz="1400" dirty="0">
                <a:latin typeface="Courier" pitchFamily="49" charset="0"/>
              </a:rPr>
              <a:t>GCTGGAACAGCAGGTCCCAGAGAACTACTTCTATGTGCCAGACCTGGGCCAGGTGCCTGAGATTGATGTTCCATCC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" pitchFamily="49" charset="0"/>
              </a:rPr>
              <a:t>+</a:t>
            </a:r>
          </a:p>
          <a:p>
            <a:r>
              <a:rPr lang="en-US" sz="1400" dirty="0">
                <a:latin typeface="Courier" pitchFamily="49" charset="0"/>
              </a:rPr>
              <a:t>?????BBBDDDDDDDDFFFFFFIHIIIFHHIHDHHFGHHIIHHIIB-;DFD,AAEGHIIHIIFIIHHDGGGHGGHF</a:t>
            </a:r>
          </a:p>
          <a:p>
            <a:r>
              <a:rPr lang="en-US" sz="1400" dirty="0">
                <a:latin typeface="Courier" pitchFamily="49" charset="0"/>
              </a:rPr>
              <a:t>@A222C121216:1:2104:10550:19343/1</a:t>
            </a:r>
          </a:p>
          <a:p>
            <a:r>
              <a:rPr lang="en-US" sz="1400" dirty="0">
                <a:latin typeface="Courier" pitchFamily="49" charset="0"/>
              </a:rPr>
              <a:t>CTTTGTTACAGCACCAGCCAGGGGGTCCAGGAAGACATACTTCTTCTACCTACAGAGGCGACATGGGGGTCAGGCA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" pitchFamily="49" charset="0"/>
              </a:rPr>
              <a:t>+</a:t>
            </a:r>
          </a:p>
          <a:p>
            <a:r>
              <a:rPr lang="en-US" sz="1400" dirty="0">
                <a:latin typeface="Courier" pitchFamily="49" charset="0"/>
              </a:rPr>
              <a:t>AAAAABBBDDEDDDDDGGGGGGHDHCFHHFHHFHIHIIIIIIHIIIIHIIIIIIIIIHHHEHHHHIHHDHHHHHGH</a:t>
            </a:r>
          </a:p>
        </p:txBody>
      </p:sp>
    </p:spTree>
    <p:extLst>
      <p:ext uri="{BB962C8B-B14F-4D97-AF65-F5344CB8AC3E}">
        <p14:creationId xmlns:p14="http://schemas.microsoft.com/office/powerpoint/2010/main" val="390011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498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Data Produced by Sequencing Machines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555423"/>
            <a:ext cx="8458200" cy="44935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FASTQ File:</a:t>
            </a:r>
          </a:p>
          <a:p>
            <a:endParaRPr lang="en-US" dirty="0"/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@A222C121216:1:2108:28062:13057/1</a:t>
            </a:r>
          </a:p>
          <a:p>
            <a:r>
              <a:rPr lang="en-US" sz="1400" dirty="0">
                <a:latin typeface="Courier" pitchFamily="49" charset="0"/>
              </a:rPr>
              <a:t>GTCTCCGGGGGCTGGGGGAACCAGGGTTTCCCACCAACCACCCTCACTCAGCCTTTTCCCTCCAGGCATCTCTGGG</a:t>
            </a:r>
          </a:p>
          <a:p>
            <a:r>
              <a:rPr lang="en-US" sz="1400" dirty="0">
                <a:latin typeface="Courier" pitchFamily="49" charset="0"/>
              </a:rPr>
              <a:t>+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" pitchFamily="49" charset="0"/>
              </a:rPr>
              <a:t>A????BABDDBDDDDDFCCEFFIHHHFFEHIIIHHIIHHHIHHIIIIFHHHHFFHHFHFHHHHHHHHFFFDFFFFF</a:t>
            </a:r>
          </a:p>
          <a:p>
            <a:r>
              <a:rPr lang="en-US" sz="1400" dirty="0">
                <a:latin typeface="Courier" pitchFamily="49" charset="0"/>
              </a:rPr>
              <a:t>@A222C121216:1:2103:28502:13002/1</a:t>
            </a:r>
          </a:p>
          <a:p>
            <a:r>
              <a:rPr lang="en-US" sz="1400" dirty="0">
                <a:latin typeface="Courier" pitchFamily="49" charset="0"/>
              </a:rPr>
              <a:t>AACAAACTACAGCAACACATTTTTCATTTCAGCTTCACTGCTGTGTCTCCCAGTGTAACCCTAGCATCCAGAAGTG</a:t>
            </a:r>
          </a:p>
          <a:p>
            <a:r>
              <a:rPr lang="en-US" sz="1400" dirty="0">
                <a:latin typeface="Courier" pitchFamily="49" charset="0"/>
              </a:rPr>
              <a:t>+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" pitchFamily="49" charset="0"/>
              </a:rPr>
              <a:t>????9B?BDDDDDDDDFFCFFFHFHFHHHHHFHHHHHHHHHHHHHHGHHHHFHHGGHGGHHFHFGDHFFHHHHHFH</a:t>
            </a:r>
          </a:p>
          <a:p>
            <a:r>
              <a:rPr lang="en-US" sz="1400" dirty="0">
                <a:latin typeface="Courier" pitchFamily="49" charset="0"/>
              </a:rPr>
              <a:t>@A222C121216:1:1104:19681:3061/1</a:t>
            </a:r>
          </a:p>
          <a:p>
            <a:r>
              <a:rPr lang="en-US" sz="1400" dirty="0">
                <a:latin typeface="Courier" pitchFamily="49" charset="0"/>
              </a:rPr>
              <a:t>GCTGGAACAGCAGGTCCCAGAGAACTACTTCTATGTGCCAGACCTGGGCCAGGTGCCTGAGATTGATGTTCCATCC</a:t>
            </a:r>
          </a:p>
          <a:p>
            <a:r>
              <a:rPr lang="en-US" sz="1400" dirty="0">
                <a:latin typeface="Courier" pitchFamily="49" charset="0"/>
              </a:rPr>
              <a:t>+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" pitchFamily="49" charset="0"/>
              </a:rPr>
              <a:t>?????BBBDDDDDDDDFFFFFFIHIIIFHHIHDHHFGHHIIHHIIB-;DFD,AAEGHIIHIIFIIHHDGGGHGGHF</a:t>
            </a:r>
          </a:p>
          <a:p>
            <a:r>
              <a:rPr lang="en-US" sz="1400" dirty="0">
                <a:latin typeface="Courier" pitchFamily="49" charset="0"/>
              </a:rPr>
              <a:t>@A222C121216:1:2104:10550:19343/1</a:t>
            </a:r>
          </a:p>
          <a:p>
            <a:r>
              <a:rPr lang="en-US" sz="1400" dirty="0">
                <a:latin typeface="Courier" pitchFamily="49" charset="0"/>
              </a:rPr>
              <a:t>CTTTGTTACAGCACCAGCCAGGGGGTCCAGGAAGACATACTTCTTCTACCTACAGAGGCGACATGGGGGTCAGGCA</a:t>
            </a:r>
          </a:p>
          <a:p>
            <a:r>
              <a:rPr lang="en-US" sz="1400" dirty="0">
                <a:latin typeface="Courier" pitchFamily="49" charset="0"/>
              </a:rPr>
              <a:t>+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" pitchFamily="49" charset="0"/>
              </a:rPr>
              <a:t>AAAAABBBDDEDDDDDGGGGGGHDHCFHHFHHFHIHIIIIIIHIIIIHIIIIIIIIIHHHEHHHHIHHDHHHHHGH</a:t>
            </a:r>
          </a:p>
        </p:txBody>
      </p:sp>
    </p:spTree>
    <p:extLst>
      <p:ext uri="{BB962C8B-B14F-4D97-AF65-F5344CB8AC3E}">
        <p14:creationId xmlns:p14="http://schemas.microsoft.com/office/powerpoint/2010/main" val="252293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 and Quantification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207390" y="1585274"/>
            <a:ext cx="88392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lIns="0" tIns="0" rIns="0" bIns="0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u="sng" kern="0" dirty="0">
                <a:latin typeface="Consolas" pitchFamily="49" charset="0"/>
              </a:rPr>
              <a:t>Known RNA Sequence: TCCCGATTTGGGGTTCAAAGCAGTATCGATCTAATAGTAAATCCATTTG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kern="0" dirty="0">
                <a:latin typeface="Consolas" pitchFamily="49" charset="0"/>
              </a:rPr>
              <a:t>Reads:       </a:t>
            </a:r>
            <a:r>
              <a:rPr lang="en-US" sz="1800" kern="0" dirty="0">
                <a:solidFill>
                  <a:schemeClr val="hlink"/>
                </a:solidFill>
                <a:latin typeface="Consolas" pitchFamily="49" charset="0"/>
              </a:rPr>
              <a:t>         </a:t>
            </a:r>
            <a:r>
              <a:rPr lang="en-US" sz="1800" b="1" kern="0" dirty="0">
                <a:solidFill>
                  <a:srgbClr val="33CCFF"/>
                </a:solidFill>
                <a:latin typeface="Consolas" pitchFamily="49" charset="0"/>
              </a:rPr>
              <a:t>CCGATTTGGGGTTCAAAGCAGTATCGATCTAATAGTAAATCCA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b="1" kern="0" dirty="0">
                <a:solidFill>
                  <a:srgbClr val="00FF00"/>
                </a:solidFill>
                <a:latin typeface="Consolas" pitchFamily="49" charset="0"/>
              </a:rPr>
              <a:t>                        CGATTTGGGGTTCAAAGCAGTATCGATCTAATAGTAAATCCAT</a:t>
            </a:r>
            <a:r>
              <a:rPr lang="en-US" sz="1800" kern="0" dirty="0">
                <a:solidFill>
                  <a:schemeClr val="hlink"/>
                </a:solidFill>
                <a:latin typeface="Consolas" pitchFamily="49" charset="0"/>
              </a:rPr>
              <a:t>                                                  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kern="0" dirty="0">
                <a:solidFill>
                  <a:schemeClr val="hlink"/>
                </a:solidFill>
                <a:latin typeface="Consolas" pitchFamily="49" charset="0"/>
              </a:rPr>
              <a:t>                         </a:t>
            </a:r>
            <a:r>
              <a:rPr lang="en-US" sz="1800" kern="0" dirty="0">
                <a:solidFill>
                  <a:srgbClr val="FF33CC"/>
                </a:solidFill>
                <a:latin typeface="Consolas" pitchFamily="49" charset="0"/>
              </a:rPr>
              <a:t>GATTTGGGGTTCAAAGCAGTATCGATCAAATAGTAAATCCATTTG</a:t>
            </a:r>
            <a:r>
              <a:rPr lang="en-US" sz="1800" kern="0" dirty="0">
                <a:solidFill>
                  <a:schemeClr val="hlink"/>
                </a:solidFill>
                <a:latin typeface="Consolas" pitchFamily="49" charset="0"/>
              </a:rPr>
              <a:t>                                                              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b="1" kern="0" dirty="0">
                <a:solidFill>
                  <a:schemeClr val="hlink"/>
                </a:solidFill>
                <a:latin typeface="Consolas" pitchFamily="49" charset="0"/>
              </a:rPr>
              <a:t>                           TTTGGGGTTCAAAGCAGTATCGATCTAATAGTAAATCCATTTG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b="1" kern="0" dirty="0">
                <a:solidFill>
                  <a:srgbClr val="00FFFF"/>
                </a:solidFill>
                <a:latin typeface="Consolas" pitchFamily="49" charset="0"/>
              </a:rPr>
              <a:t>                               </a:t>
            </a:r>
            <a:r>
              <a:rPr lang="en-US" sz="1800" b="1" kern="0" dirty="0">
                <a:solidFill>
                  <a:srgbClr val="FF6600"/>
                </a:solidFill>
                <a:latin typeface="Consolas" pitchFamily="49" charset="0"/>
              </a:rPr>
              <a:t>GGGTTCAAAGCAGTATCGATCTAATAGTAAATCCATTTG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b="1" kern="0" dirty="0">
                <a:solidFill>
                  <a:srgbClr val="00FF00"/>
                </a:solidFill>
                <a:latin typeface="Consolas" pitchFamily="49" charset="0"/>
              </a:rPr>
              <a:t>                        </a:t>
            </a:r>
            <a:r>
              <a:rPr lang="en-US" sz="1800" b="1" kern="0" dirty="0">
                <a:solidFill>
                  <a:srgbClr val="AFA5F9"/>
                </a:solidFill>
                <a:latin typeface="Consolas" pitchFamily="49" charset="0"/>
              </a:rPr>
              <a:t>CGATTTGGGGTTCAAAGCAGTATCGATCTAATAGTAAATCCAT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013" y="389786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Basic Quantification: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400935" y="4658627"/>
            <a:ext cx="7026442" cy="0"/>
          </a:xfrm>
          <a:prstGeom prst="line">
            <a:avLst/>
          </a:prstGeom>
          <a:ln w="63500">
            <a:solidFill>
              <a:srgbClr val="1D6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135" y="4427619"/>
            <a:ext cx="95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/>
              <a:t>RNA 1</a:t>
            </a:r>
          </a:p>
          <a:p>
            <a:r>
              <a:rPr lang="en-US" sz="1800" dirty="0"/>
              <a:t>Reads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970451" y="4887292"/>
            <a:ext cx="94389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84537" y="4887292"/>
            <a:ext cx="94389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61857" y="5073950"/>
            <a:ext cx="94389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59799" y="4871075"/>
            <a:ext cx="94389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626990" y="5073950"/>
            <a:ext cx="94389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57003" y="4871075"/>
            <a:ext cx="94389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1037" y="5076586"/>
            <a:ext cx="94389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77363" y="5321968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554" y="6265332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Counts for thousands of genes at once</a:t>
            </a:r>
          </a:p>
        </p:txBody>
      </p:sp>
    </p:spTree>
    <p:extLst>
      <p:ext uri="{BB962C8B-B14F-4D97-AF65-F5344CB8AC3E}">
        <p14:creationId xmlns:p14="http://schemas.microsoft.com/office/powerpoint/2010/main" val="281676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4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974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Data attributes vary by experiment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and sequencing machine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554163"/>
            <a:ext cx="8229600" cy="48013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Example of recent experiment at the Broad: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Illumina</a:t>
            </a:r>
            <a:r>
              <a:rPr lang="en-US" dirty="0">
                <a:latin typeface="Arial" pitchFamily="34" charset="0"/>
                <a:cs typeface="Arial" pitchFamily="34" charset="0"/>
              </a:rPr>
              <a:t> brand of sequencing machine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17 samples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Two 76 base pair reads per RNA = 154 bases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~20-100 million reads per sample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5-15 GB per sample (as compressed binary file)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8973" y="3978110"/>
            <a:ext cx="4955460" cy="323149"/>
            <a:chOff x="1447800" y="4599992"/>
            <a:chExt cx="4800600" cy="20060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447800" y="4599992"/>
              <a:ext cx="4800600" cy="0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791408" y="4800600"/>
              <a:ext cx="27432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05608" y="4800600"/>
              <a:ext cx="91440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696408" y="4800600"/>
              <a:ext cx="91440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086691" y="3798999"/>
            <a:ext cx="71382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2700">
                  <a:noFill/>
                  <a:prstDash val="solid"/>
                </a:ln>
              </a:rPr>
              <a:t>RNA</a:t>
            </a:r>
          </a:p>
          <a:p>
            <a:pPr algn="r"/>
            <a:endParaRPr lang="en-US" sz="800" b="1" dirty="0">
              <a:ln w="12700">
                <a:noFill/>
                <a:prstDash val="solid"/>
              </a:ln>
            </a:endParaRPr>
          </a:p>
          <a:p>
            <a:r>
              <a:rPr lang="en-US" sz="1400" b="1" cap="none" spc="0" dirty="0">
                <a:ln w="12700">
                  <a:noFill/>
                  <a:prstDash val="solid"/>
                </a:ln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38572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 counts change with repeated measurements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95956" y="1431483"/>
            <a:ext cx="4693356" cy="5305778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kern="0" dirty="0"/>
              <a:t>				</a:t>
            </a:r>
          </a:p>
        </p:txBody>
      </p:sp>
      <p:pic>
        <p:nvPicPr>
          <p:cNvPr id="8" name="Picture 9" descr="C:\Users\busbym\AppData\Local\Microsoft\Windows\Temporary Internet Files\Content.IE5\VYN7N9GO\MC900351956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7834" y="1417372"/>
            <a:ext cx="838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 descr="MC900291039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434" y="3474772"/>
            <a:ext cx="4159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 descr="MC900291039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6434" y="3474772"/>
            <a:ext cx="4159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 descr="MC900291039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0434" y="3474772"/>
            <a:ext cx="4159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434" y="4998772"/>
            <a:ext cx="1143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5434" y="4998772"/>
            <a:ext cx="12334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85634" y="5074972"/>
            <a:ext cx="1143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AutoShape 36"/>
          <p:cNvSpPr>
            <a:spLocks noChangeArrowheads="1"/>
          </p:cNvSpPr>
          <p:nvPr/>
        </p:nvSpPr>
        <p:spPr bwMode="auto">
          <a:xfrm>
            <a:off x="2442634" y="3017572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b="0"/>
          </a:p>
        </p:txBody>
      </p:sp>
      <p:pic>
        <p:nvPicPr>
          <p:cNvPr id="30" name="Picture 3" descr="fig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12267" y="1824917"/>
            <a:ext cx="4013714" cy="300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429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ig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0845" y="1403454"/>
            <a:ext cx="7281334" cy="545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86600" cy="1097280"/>
          </a:xfrm>
        </p:spPr>
        <p:txBody>
          <a:bodyPr/>
          <a:lstStyle/>
          <a:p>
            <a:r>
              <a:rPr lang="en-US" dirty="0"/>
              <a:t>Sample from multiple replicates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6579" y="51753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2618" y="47137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359" y="519735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7434" y="56590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10756" y="437503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010021" y="3172178"/>
            <a:ext cx="769" cy="30705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20906" y="568277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29957" y="569853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747362" y="2658533"/>
            <a:ext cx="10194" cy="35842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57512" y="367976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52359" y="406576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552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6" grpId="0"/>
      <p:bldP spid="17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4873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My Research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554163"/>
            <a:ext cx="7953022" cy="7386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Calibri" charset="0"/>
              </a:rPr>
              <a:t>Statistical analysis to determine if differences in counts represent biological differences in expression: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7684"/>
              </p:ext>
            </p:extLst>
          </p:nvPr>
        </p:nvGraphicFramePr>
        <p:xfrm>
          <a:off x="788581" y="3225802"/>
          <a:ext cx="7396975" cy="134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Replicate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Replicate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Replicate 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8581" y="2649524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 Measurements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779" y="5236608"/>
            <a:ext cx="812979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Complications: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Typically a very low number of replicates (3 is the norm)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529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498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Outline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554163"/>
            <a:ext cx="8229600" cy="39149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Background </a:t>
            </a:r>
          </a:p>
          <a:p>
            <a:pPr lvl="1"/>
            <a:r>
              <a:rPr lang="en-US" dirty="0"/>
              <a:t>What is RNA?</a:t>
            </a:r>
          </a:p>
          <a:p>
            <a:pPr lvl="1"/>
            <a:r>
              <a:rPr lang="en-US" dirty="0"/>
              <a:t>What is differential gene expression?</a:t>
            </a:r>
          </a:p>
          <a:p>
            <a:pPr lvl="1"/>
            <a:r>
              <a:rPr lang="en-US" dirty="0"/>
              <a:t>How does RNA-</a:t>
            </a:r>
            <a:r>
              <a:rPr lang="en-US" dirty="0" err="1"/>
              <a:t>Seq</a:t>
            </a:r>
            <a:r>
              <a:rPr lang="en-US" dirty="0"/>
              <a:t> measure differential expression?</a:t>
            </a:r>
          </a:p>
          <a:p>
            <a:r>
              <a:rPr lang="en-US" dirty="0"/>
              <a:t>Our software for designing RNA-</a:t>
            </a:r>
            <a:r>
              <a:rPr lang="en-US" dirty="0" err="1"/>
              <a:t>Seq</a:t>
            </a:r>
            <a:r>
              <a:rPr lang="en-US" dirty="0"/>
              <a:t> experiments</a:t>
            </a:r>
          </a:p>
          <a:p>
            <a:r>
              <a:rPr lang="en-US" dirty="0"/>
              <a:t>Our statistical model</a:t>
            </a:r>
          </a:p>
          <a:p>
            <a:pPr lvl="1"/>
            <a:r>
              <a:rPr lang="en-US" dirty="0"/>
              <a:t>Sources of variance in measurements</a:t>
            </a:r>
          </a:p>
          <a:p>
            <a:pPr lvl="1"/>
            <a:r>
              <a:rPr lang="en-US" dirty="0"/>
              <a:t>Statistical model for predicting power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9746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Messy lognormal distribution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of reads per gene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359373" y="1554163"/>
            <a:ext cx="8327427" cy="54230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endParaRPr lang="en-US" dirty="0"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000" dirty="0">
              <a:latin typeface="Calibri" charset="0"/>
            </a:endParaRPr>
          </a:p>
          <a:p>
            <a:pPr>
              <a:spcAft>
                <a:spcPts val="600"/>
              </a:spcAft>
            </a:pPr>
            <a:endParaRPr lang="en-US" dirty="0">
              <a:latin typeface="Calibri" charset="0"/>
            </a:endParaRPr>
          </a:p>
          <a:p>
            <a:pPr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1400" dirty="0"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Calibri" charset="0"/>
              </a:rPr>
              <a:t>Most of the reads are take up by a few highly expressed genes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74044" y="1414284"/>
            <a:ext cx="6558377" cy="4918783"/>
            <a:chOff x="1174044" y="1414284"/>
            <a:chExt cx="6558377" cy="491878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044" y="1414284"/>
              <a:ext cx="6558377" cy="4918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1998133" y="5791200"/>
              <a:ext cx="5080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7187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4873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Problem: 3 replicates are not enough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359373" y="1554163"/>
            <a:ext cx="8327427" cy="5272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Calibri" charset="0"/>
              </a:rPr>
              <a:t>Small changes in gene expression can theoretically have significant impact on the biology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Calibri" charset="0"/>
              </a:rPr>
              <a:t>e.g. Canonical models of diseases caused by an extra chromosome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Calibri" charset="0"/>
              </a:rPr>
              <a:t>	3 chromosomes instead of 2 = 1.5X the expression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Calibri" charset="0"/>
              </a:rPr>
              <a:t>Experimental designs do not have enough data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Calibri" charset="0"/>
              </a:rPr>
              <a:t>to detect these small changes </a:t>
            </a:r>
          </a:p>
          <a:p>
            <a:pPr marL="0" indent="0">
              <a:spcAft>
                <a:spcPts val="600"/>
              </a:spcAft>
              <a:buNone/>
            </a:pPr>
            <a:endParaRPr lang="en-US" sz="1600" b="1" dirty="0"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Calibri" charset="0"/>
              </a:rPr>
              <a:t>Biologically important genes may not be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Calibri" charset="0"/>
              </a:rPr>
              <a:t>among the low-hanging fruit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Calibri" charset="0"/>
            </a:endParaRPr>
          </a:p>
        </p:txBody>
      </p:sp>
      <p:pic>
        <p:nvPicPr>
          <p:cNvPr id="3076" name="Picture 4" descr="C:\Documents and Settings\mbusby\Local Settings\Temporary Internet Files\Content.IE5\34HMMISX\MC900335668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309" y="3804542"/>
            <a:ext cx="2363764" cy="28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346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certainty of measurement with more data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464" y="1502883"/>
            <a:ext cx="7493001" cy="535511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839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4873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Why are small experiments bad?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554163"/>
            <a:ext cx="8229600" cy="45797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Miss important genes</a:t>
            </a:r>
          </a:p>
          <a:p>
            <a:endParaRPr lang="en-US" dirty="0"/>
          </a:p>
          <a:p>
            <a:r>
              <a:rPr lang="en-US" dirty="0"/>
              <a:t>Lower power studies have higher false discovery rates:</a:t>
            </a:r>
          </a:p>
          <a:p>
            <a:pPr lvl="1"/>
            <a:r>
              <a:rPr lang="en-US" dirty="0"/>
              <a:t>Type I errors (identifying DE when none exist) are held constant at a given p-values</a:t>
            </a:r>
          </a:p>
          <a:p>
            <a:pPr lvl="1"/>
            <a:r>
              <a:rPr lang="en-US" dirty="0"/>
              <a:t>Fewer truly DE genes are identified</a:t>
            </a:r>
          </a:p>
          <a:p>
            <a:pPr lvl="1"/>
            <a:endParaRPr lang="en-US" dirty="0"/>
          </a:p>
          <a:p>
            <a:r>
              <a:rPr lang="en-US" dirty="0"/>
              <a:t>Low power studies whose findings are correct are </a:t>
            </a:r>
            <a:r>
              <a:rPr lang="en-US" i="1" dirty="0">
                <a:solidFill>
                  <a:srgbClr val="FF0000"/>
                </a:solidFill>
              </a:rPr>
              <a:t>expected </a:t>
            </a:r>
            <a:r>
              <a:rPr lang="en-US" dirty="0"/>
              <a:t>to fail to replicate if repeated </a:t>
            </a:r>
            <a:r>
              <a:rPr lang="en-US" i="1" dirty="0">
                <a:solidFill>
                  <a:srgbClr val="FF0000"/>
                </a:solidFill>
              </a:rPr>
              <a:t>exactly </a:t>
            </a:r>
          </a:p>
          <a:p>
            <a:pPr lvl="1"/>
            <a:r>
              <a:rPr lang="en-US" dirty="0"/>
              <a:t>If you only had a 20% chance of finding a gene DE and you repeat the experiment you most likely will not find it again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61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48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Why are small experiments bad?</a:t>
            </a:r>
          </a:p>
        </p:txBody>
      </p:sp>
      <p:pic>
        <p:nvPicPr>
          <p:cNvPr id="5" name="Picture 2" descr="http://3.bp.blogspot.com/-FuT_f0A8Xog/T-hf6CHUcVI/AAAAAAAAAZk/rLUdcvStwiM/s1600/GoodMethodUnderpow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8" y="2094020"/>
            <a:ext cx="4301412" cy="404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4.bp.blogspot.com/-3wlaami-1tE/T-hgXgLLM-I/AAAAAAAAAZw/TyBmgjAAD0g/s320/GoodMethodAdequatePow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43" y="2094020"/>
            <a:ext cx="4214235" cy="404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4474" y="6181306"/>
            <a:ext cx="87550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Findings are not robust, adds cost to downstream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474" y="1495487"/>
            <a:ext cx="89074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Different </a:t>
            </a:r>
            <a:r>
              <a:rPr lang="en-US" dirty="0"/>
              <a:t>accurate statistical </a:t>
            </a:r>
            <a:r>
              <a:rPr lang="en-US" sz="2400" dirty="0"/>
              <a:t>methods will call different genes DE</a:t>
            </a:r>
          </a:p>
        </p:txBody>
      </p:sp>
    </p:spTree>
    <p:extLst>
      <p:ext uri="{BB962C8B-B14F-4D97-AF65-F5344CB8AC3E}">
        <p14:creationId xmlns:p14="http://schemas.microsoft.com/office/powerpoint/2010/main" val="3890465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4873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Why are experiments too small?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554163"/>
            <a:ext cx="8229600" cy="459818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Calibri" charset="0"/>
              </a:rPr>
              <a:t>Cost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alibri" charset="0"/>
              </a:rPr>
              <a:t>About $650 per replicate for typical sequencing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alibri" charset="0"/>
              </a:rPr>
              <a:t>Additional cost and labor to obtain samples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Calibri" charset="0"/>
              </a:rPr>
              <a:t>Culture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alibri" charset="0"/>
              </a:rPr>
              <a:t>Biologists often see replication as a way of confirming a result rather than increasing measurement precision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alibri" charset="0"/>
              </a:rPr>
              <a:t>Cost model of previous technologies was less flexible, made replication more costly.  Old experimental designs are still driving the existing model.</a:t>
            </a:r>
          </a:p>
        </p:txBody>
      </p:sp>
    </p:spTree>
    <p:extLst>
      <p:ext uri="{BB962C8B-B14F-4D97-AF65-F5344CB8AC3E}">
        <p14:creationId xmlns:p14="http://schemas.microsoft.com/office/powerpoint/2010/main" val="1383483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974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Our Application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Boston College, Gabor </a:t>
            </a:r>
            <a:r>
              <a:rPr lang="en-US" dirty="0" err="1">
                <a:latin typeface="Calibri" charset="0"/>
              </a:rPr>
              <a:t>Marth’s</a:t>
            </a:r>
            <a:r>
              <a:rPr lang="en-US" dirty="0">
                <a:latin typeface="Calibri" charset="0"/>
              </a:rPr>
              <a:t> Lab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354489" y="1398046"/>
            <a:ext cx="8327427" cy="3693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Calibri" charset="0"/>
              </a:rPr>
              <a:t>Born out of working on a project which had insufficient data</a:t>
            </a:r>
          </a:p>
        </p:txBody>
      </p:sp>
      <p:pic>
        <p:nvPicPr>
          <p:cNvPr id="2050" name="Picture 2" descr="some_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777" y="1463675"/>
            <a:ext cx="952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151827" y="2571750"/>
            <a:ext cx="7315200" cy="2705100"/>
            <a:chOff x="432" y="1872"/>
            <a:chExt cx="4608" cy="1704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1872"/>
              <a:ext cx="4608" cy="1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4" y="2160"/>
              <a:ext cx="75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88907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974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Our Application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Boston College, Gabor </a:t>
            </a:r>
            <a:r>
              <a:rPr lang="en-US" dirty="0" err="1">
                <a:latin typeface="Calibri" charset="0"/>
              </a:rPr>
              <a:t>Marth’s</a:t>
            </a:r>
            <a:r>
              <a:rPr lang="en-US" dirty="0">
                <a:latin typeface="Calibri" charset="0"/>
              </a:rPr>
              <a:t> Lab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354489" y="1398046"/>
            <a:ext cx="8327427" cy="19297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Calibri" charset="0"/>
              </a:rPr>
              <a:t>Born out of working on a project which had insufficient data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Calibri" charset="0"/>
              </a:rPr>
              <a:t>Answer the user questions: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alibri" charset="0"/>
              </a:rPr>
              <a:t>How many replicates do I need to sequence?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alibri" charset="0"/>
              </a:rPr>
              <a:t>How many reads do I need to sequence for each replicate?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71947" y="3518404"/>
            <a:ext cx="5471330" cy="3228087"/>
            <a:chOff x="3405632" y="3519941"/>
            <a:chExt cx="5243796" cy="3005380"/>
          </a:xfrm>
        </p:grpSpPr>
        <p:pic>
          <p:nvPicPr>
            <p:cNvPr id="4" name="Picture 2" descr="https://encrypted-tbn0.google.com/images?q=tbn:ANd9GcTx9EYTZGoB9T7MxG_ok7AtgPZS8OnyOm4wQr6hapLDOnG4XCUx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37569" y="3741426"/>
              <a:ext cx="3711859" cy="2783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PubOvalCallout"/>
            <p:cNvSpPr>
              <a:spLocks noEditPoints="1" noChangeArrowheads="1"/>
            </p:cNvSpPr>
            <p:nvPr/>
          </p:nvSpPr>
          <p:spPr bwMode="auto">
            <a:xfrm>
              <a:off x="3405632" y="3519941"/>
              <a:ext cx="2603990" cy="1749171"/>
            </a:xfrm>
            <a:custGeom>
              <a:avLst/>
              <a:gdLst>
                <a:gd name="G0" fmla="+- 0 0 0"/>
                <a:gd name="G1" fmla="+- 10766 0 0"/>
                <a:gd name="T0" fmla="*/ 10800 w 21600"/>
                <a:gd name="T1" fmla="*/ 0 h 21600"/>
                <a:gd name="T2" fmla="*/ 0 w 21600"/>
                <a:gd name="T3" fmla="*/ 8105 h 21600"/>
                <a:gd name="T4" fmla="*/ 10766 w 21600"/>
                <a:gd name="T5" fmla="*/ 21600 h 21600"/>
                <a:gd name="T6" fmla="*/ 10800 w 21600"/>
                <a:gd name="T7" fmla="*/ 16210 h 21600"/>
                <a:gd name="T8" fmla="*/ 21600 w 21600"/>
                <a:gd name="T9" fmla="*/ 8105 h 21600"/>
                <a:gd name="T10" fmla="*/ 17694720 60000 65536"/>
                <a:gd name="T11" fmla="*/ 11796480 60000 65536"/>
                <a:gd name="T12" fmla="*/ 5898240 60000 65536"/>
                <a:gd name="T13" fmla="*/ 5898240 60000 65536"/>
                <a:gd name="T14" fmla="*/ 0 60000 65536"/>
                <a:gd name="T15" fmla="*/ 3163 w 21600"/>
                <a:gd name="T16" fmla="*/ 2374 h 21600"/>
                <a:gd name="T17" fmla="*/ 18437 w 21600"/>
                <a:gd name="T18" fmla="*/ 13836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0766" y="21600"/>
                  </a:moveTo>
                  <a:lnTo>
                    <a:pt x="9590" y="16158"/>
                  </a:lnTo>
                  <a:cubicBezTo>
                    <a:pt x="9991" y="16192"/>
                    <a:pt x="10395" y="16210"/>
                    <a:pt x="10800" y="16210"/>
                  </a:cubicBezTo>
                  <a:cubicBezTo>
                    <a:pt x="16764" y="16210"/>
                    <a:pt x="21600" y="12581"/>
                    <a:pt x="21600" y="8105"/>
                  </a:cubicBezTo>
                  <a:cubicBezTo>
                    <a:pt x="21600" y="3628"/>
                    <a:pt x="16764" y="0"/>
                    <a:pt x="10800" y="0"/>
                  </a:cubicBezTo>
                  <a:cubicBezTo>
                    <a:pt x="4835" y="0"/>
                    <a:pt x="0" y="3628"/>
                    <a:pt x="0" y="8105"/>
                  </a:cubicBezTo>
                  <a:cubicBezTo>
                    <a:pt x="-1" y="10568"/>
                    <a:pt x="1493" y="12898"/>
                    <a:pt x="4057" y="14436"/>
                  </a:cubicBez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2400" b="0" dirty="0"/>
                <a:t>You need more power!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79010" y="4128494"/>
            <a:ext cx="2068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609F"/>
                </a:solidFill>
              </a:rPr>
              <a:t>Scotty</a:t>
            </a:r>
          </a:p>
        </p:txBody>
      </p:sp>
      <p:pic>
        <p:nvPicPr>
          <p:cNvPr id="2050" name="Picture 2" descr="some_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777" y="1463675"/>
            <a:ext cx="952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80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Scotty Architecture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79959" y="1674995"/>
            <a:ext cx="8168932" cy="3805864"/>
            <a:chOff x="579959" y="1907401"/>
            <a:chExt cx="8168932" cy="3805864"/>
          </a:xfrm>
        </p:grpSpPr>
        <p:pic>
          <p:nvPicPr>
            <p:cNvPr id="1027" name="Picture 3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59" y="2743351"/>
              <a:ext cx="1795882" cy="1833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904363" y="3136740"/>
              <a:ext cx="1614311" cy="882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Takes Inputs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1423" y="3250403"/>
              <a:ext cx="2167468" cy="15371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Processes data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02763" y="4766085"/>
              <a:ext cx="2084089" cy="9471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Returns results</a:t>
              </a:r>
            </a:p>
          </p:txBody>
        </p:sp>
        <p:sp>
          <p:nvSpPr>
            <p:cNvPr id="1040" name="TextBox 1039"/>
            <p:cNvSpPr txBox="1"/>
            <p:nvPr/>
          </p:nvSpPr>
          <p:spPr>
            <a:xfrm>
              <a:off x="3904363" y="1907401"/>
              <a:ext cx="13821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PHP </a:t>
              </a:r>
            </a:p>
            <a:p>
              <a:pPr algn="ctr"/>
              <a:r>
                <a:rPr lang="en-US" dirty="0"/>
                <a:t>Interface</a:t>
              </a:r>
            </a:p>
          </p:txBody>
        </p:sp>
        <p:sp>
          <p:nvSpPr>
            <p:cNvPr id="1041" name="TextBox 1040"/>
            <p:cNvSpPr txBox="1"/>
            <p:nvPr/>
          </p:nvSpPr>
          <p:spPr>
            <a:xfrm>
              <a:off x="6842181" y="1912354"/>
              <a:ext cx="14879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Compiled</a:t>
              </a:r>
            </a:p>
            <a:p>
              <a:pPr algn="ctr"/>
              <a:r>
                <a:rPr lang="en-US" dirty="0" err="1"/>
                <a:t>Matlab</a:t>
              </a:r>
              <a:endParaRPr lang="en-US" dirty="0"/>
            </a:p>
          </p:txBody>
        </p:sp>
        <p:cxnSp>
          <p:nvCxnSpPr>
            <p:cNvPr id="1043" name="Straight Arrow Connector 1042"/>
            <p:cNvCxnSpPr>
              <a:endCxn id="4" idx="1"/>
            </p:cNvCxnSpPr>
            <p:nvPr/>
          </p:nvCxnSpPr>
          <p:spPr>
            <a:xfrm flipV="1">
              <a:off x="2460978" y="3577865"/>
              <a:ext cx="1443385" cy="62"/>
            </a:xfrm>
            <a:prstGeom prst="straightConnector1">
              <a:avLst/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518674" y="3577925"/>
              <a:ext cx="1062749" cy="0"/>
            </a:xfrm>
            <a:prstGeom prst="straightConnector1">
              <a:avLst/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Elbow Connector 1044"/>
            <p:cNvCxnSpPr>
              <a:stCxn id="5" idx="2"/>
              <a:endCxn id="8" idx="3"/>
            </p:cNvCxnSpPr>
            <p:nvPr/>
          </p:nvCxnSpPr>
          <p:spPr>
            <a:xfrm rot="5400000">
              <a:off x="6549956" y="4124473"/>
              <a:ext cx="452099" cy="1778305"/>
            </a:xfrm>
            <a:prstGeom prst="bentConnector2">
              <a:avLst/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/>
            <p:nvPr/>
          </p:nvCxnSpPr>
          <p:spPr>
            <a:xfrm rot="10800000">
              <a:off x="2375841" y="4165600"/>
              <a:ext cx="1418132" cy="1086994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25245" y="6098537"/>
            <a:ext cx="471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Pilot data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2162309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451664"/>
            <a:ext cx="4434469" cy="534810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97912" y="2531326"/>
            <a:ext cx="2653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are the </a:t>
            </a:r>
          </a:p>
          <a:p>
            <a:pPr algn="ctr"/>
            <a:r>
              <a:rPr lang="en-US" dirty="0"/>
              <a:t>sources of</a:t>
            </a:r>
          </a:p>
          <a:p>
            <a:pPr algn="ctr"/>
            <a:r>
              <a:rPr lang="en-US" dirty="0"/>
              <a:t>uncertainty </a:t>
            </a:r>
          </a:p>
          <a:p>
            <a:pPr algn="ctr"/>
            <a:r>
              <a:rPr lang="en-US" dirty="0"/>
              <a:t>in an RNA </a:t>
            </a:r>
            <a:r>
              <a:rPr lang="en-US" dirty="0" err="1"/>
              <a:t>Seq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experiment?</a:t>
            </a:r>
          </a:p>
        </p:txBody>
      </p:sp>
    </p:spTree>
    <p:extLst>
      <p:ext uri="{BB962C8B-B14F-4D97-AF65-F5344CB8AC3E}">
        <p14:creationId xmlns:p14="http://schemas.microsoft.com/office/powerpoint/2010/main" val="358560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498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What is RNA?</a:t>
            </a:r>
          </a:p>
        </p:txBody>
      </p:sp>
      <p:pic>
        <p:nvPicPr>
          <p:cNvPr id="5" name="Picture 4" descr="File:Difference DNA RNA-E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71" y="1404007"/>
            <a:ext cx="6803876" cy="53267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/>
          <p:cNvSpPr txBox="1"/>
          <p:nvPr/>
        </p:nvSpPr>
        <p:spPr>
          <a:xfrm>
            <a:off x="6679864" y="6483548"/>
            <a:ext cx="246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318428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Log-log plots of expression counts</a:t>
            </a:r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42417"/>
            <a:ext cx="6629400" cy="5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486400" y="2438400"/>
            <a:ext cx="228600" cy="2286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5638800" y="2667000"/>
            <a:ext cx="0" cy="3200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2133600" y="2590800"/>
            <a:ext cx="33528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5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noise</a:t>
            </a:r>
            <a:br>
              <a:rPr lang="en-US" dirty="0"/>
            </a:br>
            <a:r>
              <a:rPr lang="en-US" dirty="0"/>
              <a:t>a.k.a. shot noise, Poisson noise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698273" y="2486876"/>
            <a:ext cx="3071759" cy="2687291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2800" b="1" dirty="0"/>
              <a:t>1 versus 2</a:t>
            </a:r>
          </a:p>
          <a:p>
            <a:pPr algn="ctr" eaLnBrk="1" hangingPunct="1">
              <a:buFont typeface="Arial" charset="0"/>
              <a:buNone/>
            </a:pPr>
            <a:r>
              <a:rPr lang="en-US" sz="2800" dirty="0"/>
              <a:t>is less certain than</a:t>
            </a:r>
          </a:p>
          <a:p>
            <a:pPr algn="ctr" eaLnBrk="1" hangingPunct="1">
              <a:buFont typeface="Arial" charset="0"/>
              <a:buNone/>
            </a:pPr>
            <a:r>
              <a:rPr lang="en-US" sz="2800" b="1" dirty="0"/>
              <a:t>10 versus 20</a:t>
            </a:r>
          </a:p>
          <a:p>
            <a:pPr algn="ctr" eaLnBrk="1" hangingPunct="1">
              <a:buFont typeface="Arial" charset="0"/>
              <a:buNone/>
            </a:pPr>
            <a:r>
              <a:rPr lang="en-US" sz="2800" dirty="0"/>
              <a:t>is less certain than</a:t>
            </a:r>
          </a:p>
          <a:p>
            <a:pPr algn="ctr" eaLnBrk="1" hangingPunct="1">
              <a:buFont typeface="Arial" charset="0"/>
              <a:buNone/>
            </a:pPr>
            <a:r>
              <a:rPr lang="en-US" sz="2800" b="1" dirty="0"/>
              <a:t>100 versus 200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937" y="1424964"/>
            <a:ext cx="5402766" cy="53480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9382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Log-log plot of counting noise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381" y="1447800"/>
            <a:ext cx="7239000" cy="5267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1574181" y="4191000"/>
            <a:ext cx="2514600" cy="2057400"/>
          </a:xfrm>
          <a:prstGeom prst="ellipse">
            <a:avLst/>
          </a:prstGeom>
          <a:solidFill>
            <a:srgbClr val="339966">
              <a:alpha val="0"/>
            </a:srgbClr>
          </a:solidFill>
          <a:ln w="38100">
            <a:solidFill>
              <a:srgbClr val="33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other sources of variance</a:t>
            </a:r>
          </a:p>
        </p:txBody>
      </p:sp>
      <p:pic>
        <p:nvPicPr>
          <p:cNvPr id="13" name="Picture 9" descr="C:\Users\busbym\AppData\Local\Microsoft\Windows\Temporary Internet Files\Content.IE5\VYN7N9GO\MC900351956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476" y="1828800"/>
            <a:ext cx="757238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 descr="C:\Users\busbym\AppData\Local\Microsoft\Windows\Temporary Internet Files\Content.IE5\VYN7N9GO\MC900351956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476" y="3581400"/>
            <a:ext cx="757238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 descr="C:\Users\busbym\AppData\Local\Microsoft\Windows\Temporary Internet Files\Content.IE5\VYN7N9GO\MC900351956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476" y="4953000"/>
            <a:ext cx="757238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3165476" y="1905000"/>
            <a:ext cx="2009078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/>
              <a:t>Library Prep and Sequencing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65476" y="2819400"/>
            <a:ext cx="2009078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/>
              <a:t>Library Prep and Sequencing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65476" y="4191000"/>
            <a:ext cx="2009078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/>
              <a:t>Library Prep and Sequencing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65476" y="5486400"/>
            <a:ext cx="2009078" cy="609600"/>
          </a:xfrm>
          <a:prstGeom prst="rect">
            <a:avLst/>
          </a:prstGeom>
          <a:solidFill>
            <a:srgbClr val="1D6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/>
              <a:t>Library Prep and Sequencing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7261" y="1905000"/>
            <a:ext cx="2068551" cy="609600"/>
          </a:xfrm>
          <a:prstGeom prst="rect">
            <a:avLst/>
          </a:prstGeom>
          <a:solidFill>
            <a:srgbClr val="AC36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/>
              <a:t>Technical Rep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27261" y="2819400"/>
            <a:ext cx="2068551" cy="609600"/>
          </a:xfrm>
          <a:prstGeom prst="rect">
            <a:avLst/>
          </a:prstGeom>
          <a:solidFill>
            <a:srgbClr val="AC36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/>
              <a:t>Technical Rep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27261" y="4191000"/>
            <a:ext cx="2068551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/>
              <a:t>Biological Rep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27261" y="5486400"/>
            <a:ext cx="2068551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/>
              <a:t>Biological Rep 2</a:t>
            </a:r>
          </a:p>
        </p:txBody>
      </p:sp>
      <p:sp>
        <p:nvSpPr>
          <p:cNvPr id="24" name="Right Arrow 23"/>
          <p:cNvSpPr/>
          <p:nvPr/>
        </p:nvSpPr>
        <p:spPr>
          <a:xfrm rot="20634518">
            <a:off x="2055814" y="2187575"/>
            <a:ext cx="990600" cy="381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25" name="Right Arrow 24"/>
          <p:cNvSpPr/>
          <p:nvPr/>
        </p:nvSpPr>
        <p:spPr>
          <a:xfrm>
            <a:off x="2022476" y="4191000"/>
            <a:ext cx="990600" cy="381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26" name="Right Arrow 25"/>
          <p:cNvSpPr/>
          <p:nvPr/>
        </p:nvSpPr>
        <p:spPr>
          <a:xfrm>
            <a:off x="2022476" y="5486400"/>
            <a:ext cx="990600" cy="381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27" name="Right Arrow 26"/>
          <p:cNvSpPr/>
          <p:nvPr/>
        </p:nvSpPr>
        <p:spPr>
          <a:xfrm rot="1245753">
            <a:off x="2057401" y="2754313"/>
            <a:ext cx="990600" cy="381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28" name="Right Arrow 27"/>
          <p:cNvSpPr/>
          <p:nvPr/>
        </p:nvSpPr>
        <p:spPr>
          <a:xfrm>
            <a:off x="5393862" y="2895600"/>
            <a:ext cx="422275" cy="3921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29" name="Right Arrow 28"/>
          <p:cNvSpPr/>
          <p:nvPr/>
        </p:nvSpPr>
        <p:spPr>
          <a:xfrm>
            <a:off x="5393862" y="1981200"/>
            <a:ext cx="422275" cy="3921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30" name="Right Arrow 29"/>
          <p:cNvSpPr/>
          <p:nvPr/>
        </p:nvSpPr>
        <p:spPr>
          <a:xfrm>
            <a:off x="5393862" y="4267200"/>
            <a:ext cx="422275" cy="3921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31" name="Right Arrow 30"/>
          <p:cNvSpPr/>
          <p:nvPr/>
        </p:nvSpPr>
        <p:spPr>
          <a:xfrm>
            <a:off x="5393862" y="5486400"/>
            <a:ext cx="422275" cy="3921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402095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752600"/>
            <a:ext cx="3276600" cy="46482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/>
              <a:t>PCR Amplification, machine error, etc.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dirty="0"/>
              <a:t>Different genes have different degrees of measurement error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672683"/>
            <a:ext cx="5657416" cy="4768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715000" y="1752600"/>
            <a:ext cx="3276600" cy="46482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kern="0"/>
              <a:t>PCR Amplification, machine error, etc.</a:t>
            </a:r>
          </a:p>
          <a:p>
            <a:pPr>
              <a:buFont typeface="Arial" charset="0"/>
              <a:buNone/>
            </a:pPr>
            <a:endParaRPr lang="en-US" kern="0"/>
          </a:p>
          <a:p>
            <a:pPr>
              <a:buFont typeface="Arial" charset="0"/>
              <a:buNone/>
            </a:pPr>
            <a:r>
              <a:rPr lang="en-US" kern="0"/>
              <a:t>Different genes have different degrees of measurement error</a:t>
            </a:r>
          </a:p>
        </p:txBody>
      </p:sp>
    </p:spTree>
    <p:extLst>
      <p:ext uri="{BB962C8B-B14F-4D97-AF65-F5344CB8AC3E}">
        <p14:creationId xmlns:p14="http://schemas.microsoft.com/office/powerpoint/2010/main" val="3326328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variance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19854" y="1600200"/>
            <a:ext cx="3388112" cy="4953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2800" kern="0" dirty="0"/>
              <a:t>“Real” variance</a:t>
            </a:r>
          </a:p>
          <a:p>
            <a:pPr>
              <a:buFont typeface="Arial" charset="0"/>
              <a:buNone/>
            </a:pPr>
            <a:r>
              <a:rPr lang="en-US" sz="2800" kern="0" dirty="0"/>
              <a:t>Genes responding to their environment</a:t>
            </a:r>
          </a:p>
          <a:p>
            <a:pPr>
              <a:buFont typeface="Arial" charset="0"/>
              <a:buNone/>
            </a:pPr>
            <a:r>
              <a:rPr lang="en-US" sz="2800" kern="0" dirty="0"/>
              <a:t>(e.g. temperature)</a:t>
            </a:r>
          </a:p>
          <a:p>
            <a:pPr>
              <a:buFont typeface="Arial" charset="0"/>
              <a:buNone/>
            </a:pPr>
            <a:endParaRPr lang="en-US" sz="2800" kern="0" dirty="0"/>
          </a:p>
          <a:p>
            <a:pPr>
              <a:buFont typeface="Arial" charset="0"/>
              <a:buNone/>
            </a:pPr>
            <a:r>
              <a:rPr lang="en-US" sz="2800" kern="0" dirty="0"/>
              <a:t>May be genetic differences between subjects</a:t>
            </a:r>
          </a:p>
          <a:p>
            <a:pPr>
              <a:buFont typeface="Arial" charset="0"/>
              <a:buNone/>
            </a:pPr>
            <a:r>
              <a:rPr lang="en-US" sz="2800" kern="0" dirty="0"/>
              <a:t>Also gene-specific</a:t>
            </a:r>
          </a:p>
          <a:p>
            <a:endParaRPr lang="en-US" sz="2800" kern="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663" y="1828800"/>
            <a:ext cx="5287537" cy="39541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002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of Different Types of Variance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12566"/>
            <a:ext cx="7162800" cy="535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7059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of different sorts of variance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037" y="1496121"/>
            <a:ext cx="8386847" cy="503849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9373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974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Approach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Two statistical tricks: Trick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359373" y="1554163"/>
                <a:ext cx="8327427" cy="3907865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>
                    <a:latin typeface="Calibri" charset="0"/>
                  </a:rPr>
                  <a:t>When total variance in a measurement comes from multiple sources you can just add them up: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>
                  <a:latin typeface="Calibri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𝑇𝑜𝑡𝑎𝑙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𝐵𝑖𝑜𝑙𝑜𝑔𝑖𝑐𝑎𝑙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𝑇𝑒𝑐h𝑛𝑖𝑐𝑎𝑙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+ </m:t>
                          </m:r>
                          <m:r>
                            <a:rPr lang="en-US" sz="28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𝐶𝑜𝑢𝑛𝑡𝑖𝑛𝑔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Calibri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>
                  <a:latin typeface="Calibri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𝐵𝑖𝑜𝑙𝑜𝑔𝑖𝑐𝑎𝑙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𝑇𝑒𝑐h𝑛𝑖𝑐𝑎𝑙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𝑇𝑜𝑡𝑎𝑙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𝐶𝑜𝑢𝑛𝑡𝑖𝑛𝑔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Calibri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>
                  <a:latin typeface="Calibri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b="1" dirty="0">
                    <a:latin typeface="Calibri" charset="0"/>
                  </a:rPr>
                  <a:t>If </a:t>
                </a:r>
                <a:r>
                  <a:rPr lang="en-US" dirty="0">
                    <a:latin typeface="Calibri" charset="0"/>
                  </a:rPr>
                  <a:t>the sources of variance are uncorrelated (they are)</a:t>
                </a:r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59373" y="1554163"/>
                <a:ext cx="8327427" cy="3907865"/>
              </a:xfrm>
              <a:blipFill rotWithShape="1">
                <a:blip r:embed="rId2"/>
                <a:stretch>
                  <a:fillRect l="-2269" t="-2496" b="-374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621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9746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Approach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Two Statistical Tricks: Trick 2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359374" y="1405055"/>
            <a:ext cx="8316276" cy="49275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Calibri" charset="0"/>
              </a:rPr>
              <a:t>If you are sampling from a big enough pool count noise can be approximated by a Poisson distribution:</a:t>
            </a:r>
          </a:p>
          <a:p>
            <a:pPr marL="457200" indent="-457200">
              <a:spcAft>
                <a:spcPts val="600"/>
              </a:spcAft>
              <a:buAutoNum type="arabicParenR"/>
            </a:pPr>
            <a:endParaRPr lang="en-US" dirty="0">
              <a:latin typeface="Calibri" charset="0"/>
            </a:endParaRPr>
          </a:p>
          <a:p>
            <a:pPr marL="457200" indent="-457200">
              <a:spcAft>
                <a:spcPts val="600"/>
              </a:spcAft>
              <a:buAutoNum type="arabicParenR"/>
            </a:pPr>
            <a:endParaRPr lang="en-US" dirty="0">
              <a:latin typeface="Calibri" charset="0"/>
            </a:endParaRPr>
          </a:p>
          <a:p>
            <a:pPr marL="457200" indent="-457200">
              <a:spcAft>
                <a:spcPts val="600"/>
              </a:spcAft>
              <a:buAutoNum type="arabicParenR"/>
            </a:pPr>
            <a:endParaRPr lang="en-US" dirty="0"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1200" dirty="0">
              <a:latin typeface="Calibri" charset="0"/>
            </a:endParaRPr>
          </a:p>
          <a:p>
            <a:pPr marL="0" indent="0" algn="ctr">
              <a:spcAft>
                <a:spcPts val="600"/>
              </a:spcAft>
              <a:buNone/>
            </a:pPr>
            <a:endParaRPr lang="en-US" sz="2000" dirty="0">
              <a:latin typeface="Calibri" charset="0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dirty="0">
                <a:latin typeface="Calibri" charset="0"/>
              </a:rPr>
              <a:t>The variance of the Poisson distribution around a count (</a:t>
            </a:r>
            <a:r>
              <a:rPr lang="el-GR" sz="2000" dirty="0"/>
              <a:t>λ</a:t>
            </a:r>
            <a:r>
              <a:rPr lang="en-US" sz="2000" dirty="0"/>
              <a:t>)</a:t>
            </a:r>
            <a:r>
              <a:rPr lang="en-US" sz="2000" b="1" dirty="0"/>
              <a:t> </a:t>
            </a:r>
            <a:r>
              <a:rPr lang="en-US" sz="2000" dirty="0">
                <a:latin typeface="Calibri" charset="0"/>
              </a:rPr>
              <a:t>is</a:t>
            </a:r>
            <a:r>
              <a:rPr lang="el-GR" sz="2000" dirty="0"/>
              <a:t> λ</a:t>
            </a:r>
            <a:endParaRPr lang="en-US" sz="2000" dirty="0">
              <a:latin typeface="Calibri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56" y="2204831"/>
            <a:ext cx="4828478" cy="3621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33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498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Biology’s Central Dogma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50" y="1867735"/>
            <a:ext cx="4530021" cy="469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15060" y="1542373"/>
            <a:ext cx="39215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DNA makes RNA</a:t>
            </a:r>
          </a:p>
          <a:p>
            <a:endParaRPr lang="en-US" sz="2000" b="1" dirty="0"/>
          </a:p>
        </p:txBody>
      </p:sp>
      <p:pic>
        <p:nvPicPr>
          <p:cNvPr id="5" name="Picture 9" descr="File:Simple transcription elongation1.s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4401" y="2222580"/>
            <a:ext cx="4469564" cy="8007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4603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Tricks 1 and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𝑇𝑜𝑡𝑎𝑙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𝐵𝑖𝑜𝑙𝑜𝑔𝑖𝑐𝑎𝑙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𝑇𝑒𝑐h𝑛𝑖𝑐𝑎𝑙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𝐶𝑜𝑢𝑛𝑡𝑖𝑛𝑔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Calibri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>
                  <a:latin typeface="Calibri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𝐵𝑖𝑜𝑙𝑜𝑔𝑖𝑐𝑎𝑙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𝑇𝑒𝑐h𝑛𝑖𝑐𝑎𝑙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𝑇𝑜𝑡𝑎𝑙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𝐶𝑜𝑢𝑛𝑡𝑖𝑛𝑔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Calibri" charset="0"/>
                </a:endParaRPr>
              </a:p>
              <a:p>
                <a:endParaRPr lang="en-US" dirty="0"/>
              </a:p>
              <a:p>
                <a:pPr marL="3200400" lvl="7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𝐶𝑜𝑢𝑛𝑡𝑖𝑛𝑔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~= Read count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457200"/>
                <a:r>
                  <a:rPr lang="en-US" dirty="0"/>
                  <a:t>Can isolate sources of variance</a:t>
                </a:r>
              </a:p>
              <a:p>
                <a:pPr marL="457200"/>
                <a:r>
                  <a:rPr lang="en-US" dirty="0"/>
                  <a:t>Predict what will happen at deeper sequencing depths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b="-13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019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br>
              <a:rPr lang="en-US" dirty="0"/>
            </a:br>
            <a:r>
              <a:rPr lang="en-US" dirty="0"/>
              <a:t>Extensive Use of Fake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Simulation of RNA-</a:t>
            </a:r>
            <a:r>
              <a:rPr lang="en-US" sz="2800" dirty="0" err="1"/>
              <a:t>Seq</a:t>
            </a:r>
            <a:r>
              <a:rPr lang="en-US" sz="2800" dirty="0"/>
              <a:t> data: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Used </a:t>
            </a:r>
            <a:r>
              <a:rPr lang="en-US" sz="2800" dirty="0" err="1"/>
              <a:t>Matlab</a:t>
            </a:r>
            <a:endParaRPr lang="en-US" sz="2800" dirty="0"/>
          </a:p>
          <a:p>
            <a:r>
              <a:rPr lang="en-US" sz="2800" dirty="0"/>
              <a:t>Modeled counts from different replicates</a:t>
            </a:r>
          </a:p>
          <a:p>
            <a:r>
              <a:rPr lang="en-US" sz="2800" dirty="0"/>
              <a:t>Simulated biological and technical variance as variables drawn from normal or lognormal distributions (tested both)</a:t>
            </a:r>
          </a:p>
          <a:p>
            <a:r>
              <a:rPr lang="en-US" sz="2800" dirty="0"/>
              <a:t>Count variance modeled as Poisson</a:t>
            </a:r>
          </a:p>
          <a:p>
            <a:r>
              <a:rPr lang="en-US" sz="2800" dirty="0"/>
              <a:t>Parameters based on real data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40875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118225" algn="l"/>
              </a:tabLst>
            </a:pPr>
            <a:r>
              <a:rPr lang="en-US" dirty="0"/>
              <a:t>Ways to Increase Certainty:</a:t>
            </a:r>
            <a:br>
              <a:rPr lang="en-US" dirty="0"/>
            </a:br>
            <a:r>
              <a:rPr lang="en-US" dirty="0"/>
              <a:t>1) Sequence more reads per sample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511" y="1797695"/>
            <a:ext cx="7924800" cy="47609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Right Brace 3"/>
          <p:cNvSpPr/>
          <p:nvPr/>
        </p:nvSpPr>
        <p:spPr>
          <a:xfrm>
            <a:off x="1981200" y="2438400"/>
            <a:ext cx="457200" cy="1905000"/>
          </a:xfrm>
          <a:prstGeom prst="rightBrace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TextBox 4"/>
          <p:cNvSpPr txBox="1"/>
          <p:nvPr/>
        </p:nvSpPr>
        <p:spPr>
          <a:xfrm>
            <a:off x="2514600" y="3124200"/>
            <a:ext cx="27704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Precipitous decrease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in uncertainty</a:t>
            </a:r>
          </a:p>
        </p:txBody>
      </p:sp>
    </p:spTree>
    <p:extLst>
      <p:ext uri="{BB962C8B-B14F-4D97-AF65-F5344CB8AC3E}">
        <p14:creationId xmlns:p14="http://schemas.microsoft.com/office/powerpoint/2010/main" val="1289237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Increase Certainty:</a:t>
            </a:r>
            <a:br>
              <a:rPr lang="en-US" dirty="0"/>
            </a:br>
            <a:r>
              <a:rPr lang="en-US" dirty="0"/>
              <a:t>1) Sequence more reads per sample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53259"/>
              </p:ext>
            </p:extLst>
          </p:nvPr>
        </p:nvGraphicFramePr>
        <p:xfrm>
          <a:off x="547511" y="1588911"/>
          <a:ext cx="7396975" cy="134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Replicate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Replicate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Replicate 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3409"/>
              </p:ext>
            </p:extLst>
          </p:nvPr>
        </p:nvGraphicFramePr>
        <p:xfrm>
          <a:off x="513645" y="3632200"/>
          <a:ext cx="7396975" cy="134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Replicate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Replicate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Replicate 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865512" y="4481690"/>
            <a:ext cx="632178" cy="42897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42935" y="2455334"/>
            <a:ext cx="632178" cy="42897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1787" y="5602147"/>
            <a:ext cx="415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Theoretical doubling of reads</a:t>
            </a:r>
          </a:p>
        </p:txBody>
      </p:sp>
    </p:spTree>
    <p:extLst>
      <p:ext uri="{BB962C8B-B14F-4D97-AF65-F5344CB8AC3E}">
        <p14:creationId xmlns:p14="http://schemas.microsoft.com/office/powerpoint/2010/main" val="238495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4873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2) Add More Replicates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464" y="1502883"/>
            <a:ext cx="7493001" cy="535511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9628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1462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Add more replicates or sequence existing replicates more deeply?</a:t>
            </a:r>
            <a:br>
              <a:rPr lang="en-US" dirty="0">
                <a:latin typeface="Calibri" charset="0"/>
              </a:rPr>
            </a:br>
            <a:endParaRPr lang="en-US" dirty="0">
              <a:latin typeface="Calibri" charset="0"/>
            </a:endParaRPr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5611" y="1533016"/>
            <a:ext cx="8903055" cy="46081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8096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Add more replicates or sequence existing replicates more deeply?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80010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00235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have millions of replicates with one read each?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83025" algn="l"/>
              </a:tabLst>
            </a:pPr>
            <a:r>
              <a:rPr lang="en-US" sz="3200" dirty="0"/>
              <a:t>Cost of adding another sample (obtaining sample, library preparation)</a:t>
            </a:r>
          </a:p>
          <a:p>
            <a:pPr>
              <a:tabLst>
                <a:tab pos="3883025" algn="l"/>
              </a:tabLst>
            </a:pPr>
            <a:endParaRPr lang="en-US" sz="3200" dirty="0"/>
          </a:p>
          <a:p>
            <a:pPr>
              <a:tabLst>
                <a:tab pos="3883025" algn="l"/>
              </a:tabLst>
            </a:pPr>
            <a:endParaRPr lang="en-US" sz="3200" dirty="0"/>
          </a:p>
          <a:p>
            <a:pPr>
              <a:tabLst>
                <a:tab pos="3883025" algn="l"/>
              </a:tabLst>
            </a:pPr>
            <a:r>
              <a:rPr lang="en-US" sz="3200" dirty="0"/>
              <a:t>Possibility of introducing more variance into the experiment if you have more replicates than you can control the environment for</a:t>
            </a:r>
          </a:p>
        </p:txBody>
      </p:sp>
      <p:pic>
        <p:nvPicPr>
          <p:cNvPr id="4" name="Picture 7" descr="MC900431631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8844" y="1766711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37873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Scotty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89" y="1621649"/>
            <a:ext cx="8229600" cy="3763963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Web-based power analysis for RNA-</a:t>
            </a:r>
            <a:r>
              <a:rPr lang="en-US" sz="2800" dirty="0" err="1"/>
              <a:t>Seq</a:t>
            </a: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Finds the </a:t>
            </a:r>
            <a:r>
              <a:rPr lang="en-US" sz="2800" b="1" dirty="0"/>
              <a:t>optimal design </a:t>
            </a:r>
            <a:r>
              <a:rPr lang="en-US" sz="2800" dirty="0"/>
              <a:t>for an experiment based on user-specified:</a:t>
            </a:r>
          </a:p>
          <a:p>
            <a:r>
              <a:rPr lang="en-US" sz="2800" dirty="0"/>
              <a:t>Budget</a:t>
            </a:r>
          </a:p>
          <a:p>
            <a:r>
              <a:rPr lang="en-US" sz="2800" dirty="0"/>
              <a:t>Experimental goals</a:t>
            </a:r>
          </a:p>
          <a:p>
            <a:endParaRPr lang="en-US" sz="2800" dirty="0"/>
          </a:p>
          <a:p>
            <a:pPr>
              <a:buNone/>
            </a:pPr>
            <a:r>
              <a:rPr lang="en-US" sz="2800" dirty="0"/>
              <a:t>Makes a recommendation for the optimal number of reads and number of replicates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58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Scotty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89" y="1621649"/>
            <a:ext cx="8229600" cy="428244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Power to detect differential gene expression is determined by two attributes:</a:t>
            </a:r>
          </a:p>
          <a:p>
            <a:pPr lvl="1"/>
            <a:r>
              <a:rPr lang="en-US" dirty="0"/>
              <a:t>How quickly new transcripts are quantified (Poisson noise)</a:t>
            </a:r>
          </a:p>
          <a:p>
            <a:pPr lvl="1"/>
            <a:r>
              <a:rPr lang="en-US" dirty="0"/>
              <a:t>How much variance is present between replicates (biological and technical variance)</a:t>
            </a:r>
          </a:p>
          <a:p>
            <a:endParaRPr lang="en-US" sz="2800" dirty="0"/>
          </a:p>
          <a:p>
            <a:r>
              <a:rPr lang="en-US" sz="2800" dirty="0"/>
              <a:t>Estimate these parameters based on a pilot dataset</a:t>
            </a:r>
          </a:p>
          <a:p>
            <a:r>
              <a:rPr lang="en-US" sz="2800" dirty="0"/>
              <a:t>Use this information to predict the power for a number of possible experiments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5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498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Biology’s Central Dogma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50" y="1867735"/>
            <a:ext cx="4530021" cy="469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15060" y="1542373"/>
            <a:ext cx="392155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RNA does stuff in the cell</a:t>
            </a:r>
          </a:p>
          <a:p>
            <a:endParaRPr lang="en-US" sz="12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RNA can be translated into a protein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RNAs act on their own, e.g. small RNAs can bind to other RNAs and cause them to be degraded</a:t>
            </a:r>
          </a:p>
        </p:txBody>
      </p:sp>
    </p:spTree>
    <p:extLst>
      <p:ext uri="{BB962C8B-B14F-4D97-AF65-F5344CB8AC3E}">
        <p14:creationId xmlns:p14="http://schemas.microsoft.com/office/powerpoint/2010/main" val="16541026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pilot data?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444978"/>
            <a:ext cx="8153400" cy="5207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17315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pilot data?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686800" cy="4695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00617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standard formulas be used to calculate power?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523070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T-test</a:t>
            </a:r>
          </a:p>
          <a:p>
            <a:r>
              <a:rPr lang="en-US" dirty="0"/>
              <a:t>Derived by William Sealy </a:t>
            </a:r>
            <a:r>
              <a:rPr lang="en-US" dirty="0" err="1"/>
              <a:t>Gosset</a:t>
            </a:r>
            <a:r>
              <a:rPr lang="en-US" dirty="0"/>
              <a:t>  in 1908 at the </a:t>
            </a:r>
            <a:r>
              <a:rPr lang="en-US" dirty="0" err="1"/>
              <a:t>Guiness</a:t>
            </a:r>
            <a:r>
              <a:rPr lang="en-US" dirty="0"/>
              <a:t> factory</a:t>
            </a:r>
          </a:p>
          <a:p>
            <a:r>
              <a:rPr lang="en-US" dirty="0"/>
              <a:t>Accounts for both differences in mean and uncertainty in the estimate of the mean and the variance based on replicate number</a:t>
            </a:r>
          </a:p>
          <a:p>
            <a:r>
              <a:rPr lang="en-US" dirty="0"/>
              <a:t>Assumes data is distributed as a normal distribution </a:t>
            </a:r>
          </a:p>
          <a:p>
            <a:r>
              <a:rPr lang="en-US" dirty="0"/>
              <a:t>Could not find large enough datasets to test this definitively but looks normal or lognormal</a:t>
            </a:r>
          </a:p>
          <a:p>
            <a:r>
              <a:rPr lang="en-US" dirty="0"/>
              <a:t>Formulas are in every textbook to calculate power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60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8760"/>
                <a:ext cx="8229600" cy="523070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Alternate approaches with RNA-</a:t>
                </a:r>
                <a:r>
                  <a:rPr lang="en-US" b="1" dirty="0" err="1"/>
                  <a:t>Seq</a:t>
                </a:r>
                <a:r>
                  <a:rPr lang="en-US" b="1" dirty="0"/>
                  <a:t> (e.g. </a:t>
                </a:r>
                <a:r>
                  <a:rPr lang="en-US" b="1" dirty="0" err="1"/>
                  <a:t>DESeq</a:t>
                </a:r>
                <a:r>
                  <a:rPr lang="en-US" b="1" dirty="0"/>
                  <a:t>, </a:t>
                </a:r>
                <a:r>
                  <a:rPr lang="en-US" b="1" dirty="0" err="1"/>
                  <a:t>EdgeR</a:t>
                </a:r>
                <a:r>
                  <a:rPr lang="en-US" b="1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Assume a negative </a:t>
                </a:r>
              </a:p>
              <a:p>
                <a:pPr marL="0" indent="0">
                  <a:buNone/>
                </a:pPr>
                <a:r>
                  <a:rPr lang="en-US" dirty="0"/>
                  <a:t>binomial distribution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Use information sharing to make a more accurate estimate of the 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𝑇𝑜𝑡𝑎𝑙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𝐵𝑖𝑜𝑙𝑜𝑔𝑖𝑐𝑎𝑙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𝑇𝑒𝑐h𝑛𝑖𝑐𝑎𝑙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𝐶𝑜𝑢𝑛𝑡𝑖𝑛𝑔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Calibri" charset="0"/>
                </a:endParaRP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r>
                  <a:rPr lang="en-US" dirty="0"/>
                  <a:t>Require Monte Carlo modeling to estimate power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8760"/>
                <a:ext cx="8229600" cy="5230707"/>
              </a:xfrm>
              <a:blipFill rotWithShape="1">
                <a:blip r:embed="rId2"/>
                <a:stretch>
                  <a:fillRect l="-2222" t="-1865" r="-1481" b="-4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46" y="1877128"/>
            <a:ext cx="4165133" cy="31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346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 t-test be used to call differential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89" y="1621649"/>
            <a:ext cx="8229600" cy="3763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02" y="1410121"/>
            <a:ext cx="7229475" cy="521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77542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 t-test be used to call differential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89" y="1621649"/>
            <a:ext cx="8229600" cy="3763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637" y="1647190"/>
            <a:ext cx="6679673" cy="485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55591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t-test OK</a:t>
            </a:r>
          </a:p>
          <a:p>
            <a:endParaRPr lang="en-US" dirty="0"/>
          </a:p>
          <a:p>
            <a:r>
              <a:rPr lang="en-US" dirty="0"/>
              <a:t>Simulation experiments showed that the textbook t-test formulas are not very accurate.</a:t>
            </a:r>
          </a:p>
          <a:p>
            <a:endParaRPr lang="en-US" dirty="0"/>
          </a:p>
          <a:p>
            <a:r>
              <a:rPr lang="en-US" dirty="0"/>
              <a:t>Textbooks substitute a normal distribution for a t-distribution</a:t>
            </a:r>
          </a:p>
          <a:p>
            <a:endParaRPr lang="en-US" dirty="0"/>
          </a:p>
          <a:p>
            <a:r>
              <a:rPr lang="en-US" dirty="0"/>
              <a:t>Chokes low number of replicates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3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8760"/>
                <a:ext cx="8229600" cy="51516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Uses formulas derived by Chow et al. (2002) and Harrison &amp; Brady (2004) based on a non-central t distribution:</a:t>
                </a:r>
              </a:p>
              <a:p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1−</m:t>
                      </m:r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𝛽</m:t>
                      </m:r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/2,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 +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/2,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 +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Chow, S.C., Shao, J. and Wang, H. (2002) A note on sample size calculation for mean comparisons based on </a:t>
                </a:r>
                <a:r>
                  <a:rPr lang="en-US" sz="1800" dirty="0" err="1"/>
                  <a:t>noncentral</a:t>
                </a:r>
                <a:r>
                  <a:rPr lang="en-US" sz="1800" dirty="0"/>
                  <a:t> t-statistics, </a:t>
                </a:r>
                <a:r>
                  <a:rPr lang="en-US" sz="1800" i="1" dirty="0"/>
                  <a:t>J </a:t>
                </a:r>
                <a:r>
                  <a:rPr lang="en-US" sz="1800" i="1" dirty="0" err="1"/>
                  <a:t>Biopharm</a:t>
                </a:r>
                <a:r>
                  <a:rPr lang="en-US" sz="1800" i="1" dirty="0"/>
                  <a:t> Stat</a:t>
                </a:r>
                <a:r>
                  <a:rPr lang="en-US" sz="1800" dirty="0"/>
                  <a:t>, 12, 441-456.</a:t>
                </a:r>
              </a:p>
              <a:p>
                <a:pPr marL="0" indent="0">
                  <a:buNone/>
                </a:pPr>
                <a:r>
                  <a:rPr lang="en-US" sz="1800" dirty="0"/>
                  <a:t>Harrison, D. and Brady, A. (2004) Sample size and power calculations using the </a:t>
                </a:r>
                <a:r>
                  <a:rPr lang="en-US" sz="1800" dirty="0" err="1"/>
                  <a:t>noncentral</a:t>
                </a:r>
                <a:r>
                  <a:rPr lang="en-US" sz="1800" dirty="0"/>
                  <a:t> t-distribution, </a:t>
                </a:r>
                <a:r>
                  <a:rPr lang="en-US" sz="1800" i="1" dirty="0"/>
                  <a:t>The </a:t>
                </a:r>
                <a:r>
                  <a:rPr lang="en-US" sz="1800" i="1" dirty="0" err="1"/>
                  <a:t>Stata</a:t>
                </a:r>
                <a:r>
                  <a:rPr lang="en-US" sz="1800" i="1" dirty="0"/>
                  <a:t> Journal</a:t>
                </a:r>
                <a:r>
                  <a:rPr lang="en-US" sz="1800" dirty="0"/>
                  <a:t>, 4, 142-153.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8760"/>
                <a:ext cx="8229600" cy="5151684"/>
              </a:xfrm>
              <a:blipFill rotWithShape="1">
                <a:blip r:embed="rId2"/>
                <a:stretch>
                  <a:fillRect l="-2222" t="-1893" r="-2296" b="-2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43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8760"/>
                <a:ext cx="8229600" cy="51516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Uses formulas derived by Chow et al. (2002) and Harrison &amp; Brady (2004) based on a non-central t distribution:</a:t>
                </a:r>
              </a:p>
              <a:p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1−</m:t>
                      </m:r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𝛽</m:t>
                      </m:r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/2,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 +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/2,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 +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   Power (1-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𝛽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 at a given false positive rate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8760"/>
                <a:ext cx="8229600" cy="5151684"/>
              </a:xfrm>
              <a:blipFill rotWithShape="1">
                <a:blip r:embed="rId2"/>
                <a:stretch>
                  <a:fillRect l="-2222" t="-1893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914400" y="2777067"/>
            <a:ext cx="474133" cy="530578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48934" y="2952044"/>
            <a:ext cx="366890" cy="355601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46045" y="2926643"/>
            <a:ext cx="366890" cy="355601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4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8760"/>
                <a:ext cx="8229600" cy="51516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Uses formulas derived by Chow et al. (2002) and Harrison &amp; Brady (2004) based on a non-central t distribution:</a:t>
                </a:r>
              </a:p>
              <a:p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1−</m:t>
                      </m:r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𝛽</m:t>
                      </m:r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/2,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 +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/2,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 +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Number of replicates is set to test different designs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8760"/>
                <a:ext cx="8229600" cy="5151684"/>
              </a:xfrm>
              <a:blipFill rotWithShape="1">
                <a:blip r:embed="rId2"/>
                <a:stretch>
                  <a:fillRect l="-2222" t="-1893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245553" y="3037247"/>
            <a:ext cx="479777" cy="44873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43020" y="3038658"/>
            <a:ext cx="479777" cy="44873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63642" y="3028780"/>
            <a:ext cx="479777" cy="44873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79642" y="3038658"/>
            <a:ext cx="479777" cy="44873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974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Understanding Biology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20-25K genes in the human genome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50" y="2347275"/>
            <a:ext cx="8529211" cy="41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18094" y="1645101"/>
            <a:ext cx="2803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Condition One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74848" y="1651261"/>
            <a:ext cx="2773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Condition Two</a:t>
            </a:r>
          </a:p>
        </p:txBody>
      </p:sp>
    </p:spTree>
    <p:extLst>
      <p:ext uri="{BB962C8B-B14F-4D97-AF65-F5344CB8AC3E}">
        <p14:creationId xmlns:p14="http://schemas.microsoft.com/office/powerpoint/2010/main" val="1577793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8760"/>
                <a:ext cx="8229600" cy="51516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Uses formulas derived by Chow et al. (2002) and Harrison &amp; Brady (2004) based on a non-central t distribution:</a:t>
                </a:r>
              </a:p>
              <a:p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1−</m:t>
                      </m:r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𝛽</m:t>
                      </m:r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/2,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 +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/2,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 +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Distribution of counts are modeled based on pilot data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8760"/>
                <a:ext cx="8229600" cy="5151684"/>
              </a:xfrm>
              <a:blipFill rotWithShape="1">
                <a:blip r:embed="rId2"/>
                <a:stretch>
                  <a:fillRect l="-2222" t="-1893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005665" y="2587977"/>
            <a:ext cx="1385713" cy="44873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80198" y="2589388"/>
            <a:ext cx="1385713" cy="44873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78817" y="4499105"/>
            <a:ext cx="4031671" cy="2358895"/>
            <a:chOff x="1174046" y="1905000"/>
            <a:chExt cx="5904089" cy="4428067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046" y="1905000"/>
              <a:ext cx="5904089" cy="4428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1998133" y="5791200"/>
              <a:ext cx="5080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4420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8760"/>
                <a:ext cx="8229600" cy="51516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Uses formulas derived by Chow et al. (2002) and Harrison &amp; Brady (2004) based on a non-central t distribution:</a:t>
                </a:r>
              </a:p>
              <a:p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1−</m:t>
                      </m:r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𝛽</m:t>
                      </m:r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/2,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 +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/2,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 +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Difference in the mean expression level can be set to a given fold change threshold e.g. 2X or 1.5X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8760"/>
                <a:ext cx="8229600" cy="5151684"/>
              </a:xfrm>
              <a:blipFill rotWithShape="1">
                <a:blip r:embed="rId2"/>
                <a:stretch>
                  <a:fillRect l="-2222" t="-1893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005665" y="2587977"/>
            <a:ext cx="1385713" cy="44873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80198" y="2589388"/>
            <a:ext cx="1385713" cy="44873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84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8760"/>
                <a:ext cx="8229600" cy="51516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Uses formulas derived by Chow et al. (2002) and Harrison &amp; Brady (2004) based on a non-central t distribution:</a:t>
                </a:r>
              </a:p>
              <a:p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1−</m:t>
                      </m:r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𝛽</m:t>
                      </m:r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/2,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 +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/2,</m:t>
                              </m:r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 +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Model variance: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𝑇𝑜𝑡𝑎𝑙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𝐵𝑖𝑜𝑙𝑜𝑔𝑖𝑐𝑎𝑙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𝑇𝑒𝑐h𝑛𝑖𝑐𝑎𝑙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𝐶𝑜𝑢𝑛𝑡𝑖𝑛𝑔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Biological + Technical estimated based on pilot</a:t>
                </a:r>
              </a:p>
              <a:p>
                <a:pPr marL="0" indent="0">
                  <a:buNone/>
                </a:pPr>
                <a:r>
                  <a:rPr lang="en-US" dirty="0"/>
                  <a:t>Counting noise will decrease predictably with increased read depth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8760"/>
                <a:ext cx="8229600" cy="5151684"/>
              </a:xfrm>
              <a:blipFill rotWithShape="1">
                <a:blip r:embed="rId2"/>
                <a:stretch>
                  <a:fillRect l="-2222" t="-1893" r="-2296" b="-6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861730" y="3008774"/>
            <a:ext cx="479777" cy="44873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93063" y="3020063"/>
            <a:ext cx="479777" cy="44873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13686" y="2998896"/>
            <a:ext cx="479777" cy="44873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19997" y="2987607"/>
            <a:ext cx="479777" cy="44873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26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0760" y="1512180"/>
            <a:ext cx="6570840" cy="50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65901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Scotty</a:t>
            </a:r>
            <a:br>
              <a:rPr lang="en-US" dirty="0"/>
            </a:br>
            <a:r>
              <a:rPr lang="en-US" sz="2400" dirty="0"/>
              <a:t>http://euler.bc.edu/marthlab/scotty/scotty.php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4892" y="1530702"/>
            <a:ext cx="8139797" cy="481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some_tex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1500" y="6096000"/>
            <a:ext cx="952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28478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Scotty</a:t>
            </a:r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555" y="1829594"/>
            <a:ext cx="8760894" cy="325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ome_tex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955" y="5997222"/>
            <a:ext cx="952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59182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Scotty</a:t>
            </a:r>
          </a:p>
        </p:txBody>
      </p:sp>
      <p:pic>
        <p:nvPicPr>
          <p:cNvPr id="4" name="Picture 5" descr="Power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28750"/>
            <a:ext cx="7239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some_tex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1500" y="6008511"/>
            <a:ext cx="952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6907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Scotty</a:t>
            </a:r>
          </a:p>
        </p:txBody>
      </p:sp>
      <p:pic>
        <p:nvPicPr>
          <p:cNvPr id="6" name="Picture 5" descr="Power Bias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93837"/>
            <a:ext cx="8458200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some_tex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8244" y="6008511"/>
            <a:ext cx="952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15759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Scotty</a:t>
            </a:r>
          </a:p>
        </p:txBody>
      </p:sp>
      <p:pic>
        <p:nvPicPr>
          <p:cNvPr id="4" name="Picture 5" descr="Power Bias Exampl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8308" y="1474257"/>
            <a:ext cx="7702369" cy="5231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some_tex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8245" y="6096000"/>
            <a:ext cx="952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33712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938339"/>
          </a:xfrm>
        </p:spPr>
        <p:txBody>
          <a:bodyPr/>
          <a:lstStyle/>
          <a:p>
            <a:r>
              <a:rPr lang="en-US" dirty="0"/>
              <a:t>Published in Bioinformatics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release in January </a:t>
            </a:r>
          </a:p>
          <a:p>
            <a:pPr lvl="1"/>
            <a:r>
              <a:rPr lang="en-US" dirty="0"/>
              <a:t>160 users</a:t>
            </a:r>
          </a:p>
          <a:p>
            <a:pPr lvl="1"/>
            <a:r>
              <a:rPr lang="en-US" dirty="0"/>
              <a:t>250 visits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66" y="2038773"/>
            <a:ext cx="7335590" cy="23248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6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498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Examples of experiments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554163"/>
            <a:ext cx="8229600" cy="57831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Yeast grown under different conditions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what genes are on when yeast is fermenting wine versus aerobic growth in bread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genes are expressed in different tissues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liver versus kidney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Expression before and after exposure to a chemical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response to a medication</a:t>
            </a:r>
          </a:p>
          <a:p>
            <a:pPr marL="342900" lvl="3" indent="-342900">
              <a:lnSpc>
                <a:spcPct val="90000"/>
              </a:lnSpc>
              <a:buFontTx/>
              <a:buChar char="•"/>
            </a:pPr>
            <a:r>
              <a:rPr lang="en-US" sz="2800" dirty="0"/>
              <a:t>Gene expression changes in a disease state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normal versus tumor tissue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/>
              <a:t>Over </a:t>
            </a:r>
            <a:r>
              <a:rPr lang="en-US" sz="2800" dirty="0">
                <a:solidFill>
                  <a:srgbClr val="FF0000"/>
                </a:solidFill>
              </a:rPr>
              <a:t>one million</a:t>
            </a:r>
            <a:r>
              <a:rPr lang="en-US" sz="2800" dirty="0"/>
              <a:t> samples of RNA microarray datasets are now available within public databases 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400" dirty="0"/>
              <a:t>				Baker, M. (2012) Gene data to hit milestone, </a:t>
            </a:r>
            <a:r>
              <a:rPr lang="en-US" sz="1400" i="1" dirty="0"/>
              <a:t>Nature</a:t>
            </a:r>
            <a:r>
              <a:rPr lang="en-US" sz="1400" dirty="0"/>
              <a:t>, </a:t>
            </a:r>
            <a:r>
              <a:rPr lang="en-US" sz="1400" b="1" dirty="0"/>
              <a:t>487</a:t>
            </a:r>
            <a:r>
              <a:rPr lang="en-US" sz="1400" dirty="0"/>
              <a:t>, 282-283. 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282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06" y="1508760"/>
            <a:ext cx="4151063" cy="25539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Bioinformatics support for </a:t>
            </a:r>
          </a:p>
          <a:p>
            <a:pPr marL="0" indent="0" algn="just">
              <a:buNone/>
            </a:pPr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methods development at the Broad to  establish what protocols are the most efficient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182218" y="6030406"/>
            <a:ext cx="4768769" cy="451412"/>
            <a:chOff x="1759352" y="3634451"/>
            <a:chExt cx="4768769" cy="451412"/>
          </a:xfrm>
        </p:grpSpPr>
        <p:sp>
          <p:nvSpPr>
            <p:cNvPr id="8" name="Rectangle 7"/>
            <p:cNvSpPr/>
            <p:nvPr/>
          </p:nvSpPr>
          <p:spPr>
            <a:xfrm>
              <a:off x="3206186" y="3634451"/>
              <a:ext cx="3321935" cy="451412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RNA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59352" y="3634451"/>
              <a:ext cx="1562583" cy="45141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ATGCCC</a:t>
              </a:r>
            </a:p>
          </p:txBody>
        </p:sp>
      </p:grp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1846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pic>
        <p:nvPicPr>
          <p:cNvPr id="3074" name="Picture 2" descr="Duplicate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58" y="1342663"/>
            <a:ext cx="4429245" cy="332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6452" y="4991060"/>
            <a:ext cx="6487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Early barcoding strategies to make it cheaper and easier to run multiple replicates</a:t>
            </a:r>
          </a:p>
        </p:txBody>
      </p:sp>
    </p:spTree>
    <p:extLst>
      <p:ext uri="{BB962C8B-B14F-4D97-AF65-F5344CB8AC3E}">
        <p14:creationId xmlns:p14="http://schemas.microsoft.com/office/powerpoint/2010/main" val="1586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457200" y="1554163"/>
            <a:ext cx="4038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None/>
            </a:pPr>
            <a:r>
              <a:rPr lang="en-US" b="1" u="sng" dirty="0"/>
              <a:t>Boston College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Gabor </a:t>
            </a:r>
            <a:r>
              <a:rPr lang="en-US" dirty="0" err="1"/>
              <a:t>Marth</a:t>
            </a: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Chip Stewart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Krzysztof R. </a:t>
            </a:r>
            <a:r>
              <a:rPr lang="en-US" dirty="0" err="1"/>
              <a:t>Grzeda</a:t>
            </a: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Chase Miller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Derek Barnett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Tony Schreiner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err="1"/>
              <a:t>Kourosh</a:t>
            </a:r>
            <a:r>
              <a:rPr lang="en-US" dirty="0"/>
              <a:t> </a:t>
            </a:r>
            <a:r>
              <a:rPr lang="en-US" dirty="0" err="1"/>
              <a:t>Zarringhalam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>
              <a:latin typeface="Calibri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648200" y="1554163"/>
            <a:ext cx="4038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None/>
            </a:pPr>
            <a:r>
              <a:rPr lang="en-US" b="1" u="sng" dirty="0"/>
              <a:t>Broad Institute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Joshua Levin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Xian </a:t>
            </a:r>
            <a:r>
              <a:rPr lang="en-US" dirty="0" err="1"/>
              <a:t>Adiconis</a:t>
            </a: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Christian </a:t>
            </a:r>
            <a:r>
              <a:rPr lang="en-US" dirty="0" err="1"/>
              <a:t>Matranga</a:t>
            </a: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Diego Borges-Rivera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Georgia </a:t>
            </a:r>
            <a:r>
              <a:rPr lang="en-US" dirty="0" err="1"/>
              <a:t>Giannoukos</a:t>
            </a:r>
            <a:r>
              <a:rPr lang="en-US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Chip Stewart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Aviv </a:t>
            </a:r>
            <a:r>
              <a:rPr lang="en-US" dirty="0" err="1"/>
              <a:t>Regev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>
              <a:latin typeface="Calibri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/>
          </p:nvPr>
        </p:nvSpPr>
        <p:spPr bwMode="auto">
          <a:xfrm>
            <a:off x="457200" y="182563"/>
            <a:ext cx="8229600" cy="655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Acknowledgments</a:t>
            </a:r>
          </a:p>
        </p:txBody>
      </p:sp>
      <p:pic>
        <p:nvPicPr>
          <p:cNvPr id="5" name="Picture 4" descr="59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929" y="5463251"/>
            <a:ext cx="1316620" cy="121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974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Quantifying RNA through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RNA Sequencing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435231"/>
            <a:ext cx="8458200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6700" y="5111685"/>
            <a:ext cx="862277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RNA Sequencing:</a:t>
            </a:r>
          </a:p>
          <a:p>
            <a:endParaRPr lang="en-US" b="0" dirty="0">
              <a:latin typeface="Courier" pitchFamily="49" charset="0"/>
            </a:endParaRPr>
          </a:p>
          <a:p>
            <a:r>
              <a:rPr lang="en-US" b="0" dirty="0">
                <a:latin typeface="Courier" pitchFamily="49" charset="0"/>
              </a:rPr>
              <a:t>GTCTCCGGGGGCTGGGGGAACCAGGGTTTCCCACCAACCACCCTCA 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5654511"/>
            <a:ext cx="2819400" cy="0"/>
          </a:xfrm>
          <a:prstGeom prst="line">
            <a:avLst/>
          </a:prstGeom>
          <a:ln w="889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61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RNA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9" y="1357062"/>
            <a:ext cx="7100395" cy="527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37" y="1609023"/>
            <a:ext cx="313829" cy="32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78" y="1880187"/>
            <a:ext cx="243218" cy="26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78" y="2131951"/>
            <a:ext cx="243218" cy="26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800" y="2370201"/>
            <a:ext cx="219680" cy="23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73136" y="4392794"/>
            <a:ext cx="41446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RNA Sequence:</a:t>
            </a:r>
          </a:p>
          <a:p>
            <a:endParaRPr lang="en-US" dirty="0"/>
          </a:p>
          <a:p>
            <a:r>
              <a:rPr lang="en-US" dirty="0"/>
              <a:t>UCCUACGGAUGCUAGU…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513" y="2605572"/>
            <a:ext cx="2190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370" y="2838836"/>
            <a:ext cx="243218" cy="26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openwetware.org/images/4/49/Hiseq_20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709" y="1436688"/>
            <a:ext cx="2841081" cy="310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1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BroadPowerpointTemplate_021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BroadPowerpointTemplate_0211</Template>
  <TotalTime>1676</TotalTime>
  <Words>1966</Words>
  <Application>Microsoft Office PowerPoint</Application>
  <PresentationFormat>On-screen Show (4:3)</PresentationFormat>
  <Paragraphs>533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Cambria Math</vt:lpstr>
      <vt:lpstr>Consolas</vt:lpstr>
      <vt:lpstr>Courier</vt:lpstr>
      <vt:lpstr>BroadPowerpointTemplate_0211</vt:lpstr>
      <vt:lpstr>Scotty: Power Analysis for RNA Seq</vt:lpstr>
      <vt:lpstr>Outline</vt:lpstr>
      <vt:lpstr>What is RNA?</vt:lpstr>
      <vt:lpstr>Biology’s Central Dogma</vt:lpstr>
      <vt:lpstr>Biology’s Central Dogma</vt:lpstr>
      <vt:lpstr>Understanding Biology 20-25K genes in the human genome</vt:lpstr>
      <vt:lpstr>Examples of experiments</vt:lpstr>
      <vt:lpstr>Quantifying RNA through  RNA Sequencing</vt:lpstr>
      <vt:lpstr>Sequencing RNA</vt:lpstr>
      <vt:lpstr>Data Produced by Sequencing Machines</vt:lpstr>
      <vt:lpstr>Data Produced by Sequencing Machines</vt:lpstr>
      <vt:lpstr>Data Produced by Sequencing Machines</vt:lpstr>
      <vt:lpstr>Data Produced by Sequencing Machines</vt:lpstr>
      <vt:lpstr>Data Produced by Sequencing Machines</vt:lpstr>
      <vt:lpstr>Sequence Alignment and Quantification</vt:lpstr>
      <vt:lpstr>Data attributes vary by experiment  and sequencing machine</vt:lpstr>
      <vt:lpstr>RNA counts change with repeated measurements</vt:lpstr>
      <vt:lpstr>Sample from multiple replicates</vt:lpstr>
      <vt:lpstr>My Research</vt:lpstr>
      <vt:lpstr>Messy lognormal distribution  of reads per gene</vt:lpstr>
      <vt:lpstr>Problem: 3 replicates are not enough</vt:lpstr>
      <vt:lpstr>Increase certainty of measurement with more data</vt:lpstr>
      <vt:lpstr>Why are small experiments bad?</vt:lpstr>
      <vt:lpstr>Why are small experiments bad?</vt:lpstr>
      <vt:lpstr>Why are experiments too small?</vt:lpstr>
      <vt:lpstr>Our Application  Boston College, Gabor Marth’s Lab</vt:lpstr>
      <vt:lpstr>Our Application  Boston College, Gabor Marth’s Lab</vt:lpstr>
      <vt:lpstr>Scotty Architecture</vt:lpstr>
      <vt:lpstr>Statistical model</vt:lpstr>
      <vt:lpstr>Log-log plots of expression counts</vt:lpstr>
      <vt:lpstr>Counting noise a.k.a. shot noise, Poisson noise</vt:lpstr>
      <vt:lpstr>Log-log plot of counting noise</vt:lpstr>
      <vt:lpstr>Isolating other sources of variance</vt:lpstr>
      <vt:lpstr>Technical Variance</vt:lpstr>
      <vt:lpstr>Biological variance</vt:lpstr>
      <vt:lpstr>Contributions of Different Types of Variance</vt:lpstr>
      <vt:lpstr>Contributions of different sorts of variance</vt:lpstr>
      <vt:lpstr>Approach Two statistical tricks: Trick 1</vt:lpstr>
      <vt:lpstr>Approach Two Statistical Tricks: Trick 2</vt:lpstr>
      <vt:lpstr>Combining Tricks 1 and 2</vt:lpstr>
      <vt:lpstr>Approach Extensive Use of Fake Data</vt:lpstr>
      <vt:lpstr>Ways to Increase Certainty: 1) Sequence more reads per sample</vt:lpstr>
      <vt:lpstr>Ways to Increase Certainty: 1) Sequence more reads per sample</vt:lpstr>
      <vt:lpstr>2) Add More Replicates</vt:lpstr>
      <vt:lpstr>Add more replicates or sequence existing replicates more deeply? </vt:lpstr>
      <vt:lpstr>Add more replicates or sequence existing replicates more deeply?</vt:lpstr>
      <vt:lpstr>Why not just have millions of replicates with one read each?</vt:lpstr>
      <vt:lpstr>Scotty Software</vt:lpstr>
      <vt:lpstr>Scotty Software</vt:lpstr>
      <vt:lpstr>Why pilot data?</vt:lpstr>
      <vt:lpstr>Why pilot data?</vt:lpstr>
      <vt:lpstr>Can standard formulas be used to calculate power?</vt:lpstr>
      <vt:lpstr>Negative Binomial Tests</vt:lpstr>
      <vt:lpstr>Can a t-test be used to call differential expression?</vt:lpstr>
      <vt:lpstr>Can a t-test be used to call differential expression?</vt:lpstr>
      <vt:lpstr>Conclusions</vt:lpstr>
      <vt:lpstr>Power Calculation</vt:lpstr>
      <vt:lpstr>Power Calculation</vt:lpstr>
      <vt:lpstr>Power Calculation</vt:lpstr>
      <vt:lpstr>Power Calculation</vt:lpstr>
      <vt:lpstr>Power Calculation</vt:lpstr>
      <vt:lpstr>Power Calculation</vt:lpstr>
      <vt:lpstr>Results</vt:lpstr>
      <vt:lpstr>Scotty http://euler.bc.edu/marthlab/scotty/scotty.php</vt:lpstr>
      <vt:lpstr>Scotty</vt:lpstr>
      <vt:lpstr>Scotty</vt:lpstr>
      <vt:lpstr>Scotty</vt:lpstr>
      <vt:lpstr>Scotty</vt:lpstr>
      <vt:lpstr>Scotty</vt:lpstr>
      <vt:lpstr>Current and Future Work</vt:lpstr>
      <vt:lpstr>Acknowledgments</vt:lpstr>
    </vt:vector>
  </TitlesOfParts>
  <Company>The Broad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Broad Institute</dc:title>
  <dc:creator>Michele Busby</dc:creator>
  <cp:lastModifiedBy>Michele Busby</cp:lastModifiedBy>
  <cp:revision>145</cp:revision>
  <cp:lastPrinted>2010-08-06T15:34:32Z</cp:lastPrinted>
  <dcterms:created xsi:type="dcterms:W3CDTF">2013-04-12T19:28:22Z</dcterms:created>
  <dcterms:modified xsi:type="dcterms:W3CDTF">2017-03-03T03:48:46Z</dcterms:modified>
</cp:coreProperties>
</file>