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3EB08808-519C-4B1F-987F-BCB408B32804}">
          <p14:sldIdLst/>
        </p14:section>
        <p14:section name="Sección sin título" id="{B7689AF2-BFDB-4C2D-A494-CCF88BED4D55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6" d="100"/>
          <a:sy n="56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4968-8695-4655-A9C5-63A40BB9870B}" type="datetimeFigureOut">
              <a:rPr lang="es-AR" smtClean="0"/>
              <a:t>31/3/2017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18A4E33-82B6-40A9-B994-25AD0A9C291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4968-8695-4655-A9C5-63A40BB9870B}" type="datetimeFigureOut">
              <a:rPr lang="es-AR" smtClean="0"/>
              <a:t>31/3/2017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4E33-82B6-40A9-B994-25AD0A9C291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4968-8695-4655-A9C5-63A40BB9870B}" type="datetimeFigureOut">
              <a:rPr lang="es-AR" smtClean="0"/>
              <a:t>31/3/2017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4E33-82B6-40A9-B994-25AD0A9C291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4968-8695-4655-A9C5-63A40BB9870B}" type="datetimeFigureOut">
              <a:rPr lang="es-AR" smtClean="0"/>
              <a:t>31/3/2017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18A4E33-82B6-40A9-B994-25AD0A9C291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4968-8695-4655-A9C5-63A40BB9870B}" type="datetimeFigureOut">
              <a:rPr lang="es-AR" smtClean="0"/>
              <a:t>31/3/2017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4E33-82B6-40A9-B994-25AD0A9C291C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4968-8695-4655-A9C5-63A40BB9870B}" type="datetimeFigureOut">
              <a:rPr lang="es-AR" smtClean="0"/>
              <a:t>31/3/2017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4E33-82B6-40A9-B994-25AD0A9C291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4968-8695-4655-A9C5-63A40BB9870B}" type="datetimeFigureOut">
              <a:rPr lang="es-AR" smtClean="0"/>
              <a:t>31/3/2017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18A4E33-82B6-40A9-B994-25AD0A9C291C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4968-8695-4655-A9C5-63A40BB9870B}" type="datetimeFigureOut">
              <a:rPr lang="es-AR" smtClean="0"/>
              <a:t>31/3/2017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4E33-82B6-40A9-B994-25AD0A9C291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4968-8695-4655-A9C5-63A40BB9870B}" type="datetimeFigureOut">
              <a:rPr lang="es-AR" smtClean="0"/>
              <a:t>31/3/2017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4E33-82B6-40A9-B994-25AD0A9C291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4968-8695-4655-A9C5-63A40BB9870B}" type="datetimeFigureOut">
              <a:rPr lang="es-AR" smtClean="0"/>
              <a:t>31/3/2017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4E33-82B6-40A9-B994-25AD0A9C291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4968-8695-4655-A9C5-63A40BB9870B}" type="datetimeFigureOut">
              <a:rPr lang="es-AR" smtClean="0"/>
              <a:t>31/3/2017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4E33-82B6-40A9-B994-25AD0A9C291C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9E44968-8695-4655-A9C5-63A40BB9870B}" type="datetimeFigureOut">
              <a:rPr lang="es-AR" smtClean="0"/>
              <a:t>31/3/2017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18A4E33-82B6-40A9-B994-25AD0A9C291C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9" y="548680"/>
            <a:ext cx="7363152" cy="1224136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El ácido </a:t>
            </a:r>
            <a:r>
              <a:rPr lang="es-AR" dirty="0" err="1" smtClean="0"/>
              <a:t>zolendrónico</a:t>
            </a:r>
            <a:r>
              <a:rPr lang="es-AR" dirty="0" smtClean="0"/>
              <a:t>, puede prevenir la reabsorci</a:t>
            </a:r>
            <a:r>
              <a:rPr lang="es-AR" dirty="0"/>
              <a:t>ó</a:t>
            </a:r>
            <a:r>
              <a:rPr lang="es-AR" dirty="0" smtClean="0"/>
              <a:t>n en los molares de ratas reimplantados?</a:t>
            </a:r>
            <a:br>
              <a:rPr lang="es-AR" dirty="0" smtClean="0"/>
            </a:br>
            <a:r>
              <a:rPr lang="es-AR" dirty="0"/>
              <a:t/>
            </a:r>
            <a:br>
              <a:rPr lang="es-AR" dirty="0"/>
            </a:br>
            <a:r>
              <a:rPr lang="es-AR" sz="2000" dirty="0" smtClean="0"/>
              <a:t>Jung </a:t>
            </a:r>
            <a:r>
              <a:rPr lang="es-AR" sz="2000" dirty="0" err="1" smtClean="0"/>
              <a:t>eun</a:t>
            </a:r>
            <a:r>
              <a:rPr lang="es-AR" sz="2000" dirty="0" smtClean="0"/>
              <a:t> </a:t>
            </a:r>
            <a:r>
              <a:rPr lang="es-AR" sz="2000" dirty="0" err="1" smtClean="0"/>
              <a:t>yoo</a:t>
            </a:r>
            <a:r>
              <a:rPr lang="es-AR" sz="2000" dirty="0" smtClean="0"/>
              <a:t>, mi </a:t>
            </a:r>
            <a:r>
              <a:rPr lang="es-AR" sz="2000" dirty="0" err="1" smtClean="0"/>
              <a:t>sun</a:t>
            </a:r>
            <a:r>
              <a:rPr lang="es-AR" sz="2000" dirty="0" smtClean="0"/>
              <a:t> </a:t>
            </a:r>
            <a:r>
              <a:rPr lang="es-AR" sz="2000" dirty="0" err="1" smtClean="0"/>
              <a:t>kim,yong-dae</a:t>
            </a:r>
            <a:r>
              <a:rPr lang="es-AR" sz="2000" dirty="0" smtClean="0"/>
              <a:t> kwon, </a:t>
            </a:r>
            <a:r>
              <a:rPr lang="es-AR" sz="2000" dirty="0" err="1" smtClean="0"/>
              <a:t>eun-cheonl</a:t>
            </a:r>
            <a:r>
              <a:rPr lang="es-AR" sz="2000" dirty="0" smtClean="0"/>
              <a:t> </a:t>
            </a:r>
            <a:r>
              <a:rPr lang="es-AR" sz="2000" dirty="0" err="1" smtClean="0"/>
              <a:t>kim</a:t>
            </a:r>
            <a:r>
              <a:rPr lang="es-AR" sz="2000" dirty="0" smtClean="0"/>
              <a:t>, </a:t>
            </a:r>
            <a:r>
              <a:rPr lang="es-AR" sz="2000" dirty="0" err="1" smtClean="0"/>
              <a:t>kwang</a:t>
            </a:r>
            <a:r>
              <a:rPr lang="es-AR" sz="2000" dirty="0" smtClean="0"/>
              <a:t> </a:t>
            </a:r>
            <a:r>
              <a:rPr lang="es-AR" sz="2000" dirty="0" err="1" smtClean="0"/>
              <a:t>chul</a:t>
            </a:r>
            <a:r>
              <a:rPr lang="es-AR" sz="2000" dirty="0" smtClean="0"/>
              <a:t> </a:t>
            </a:r>
            <a:r>
              <a:rPr lang="es-AR" sz="2000" dirty="0" err="1" smtClean="0"/>
              <a:t>kim</a:t>
            </a:r>
            <a:r>
              <a:rPr lang="es-AR" sz="2000" dirty="0" smtClean="0"/>
              <a:t>, </a:t>
            </a:r>
            <a:r>
              <a:rPr lang="es-AR" sz="2000" dirty="0" err="1" smtClean="0"/>
              <a:t>sun</a:t>
            </a:r>
            <a:r>
              <a:rPr lang="es-AR" sz="2000" dirty="0" smtClean="0"/>
              <a:t> </a:t>
            </a:r>
            <a:r>
              <a:rPr lang="es-AR" sz="2000" dirty="0" err="1" smtClean="0"/>
              <a:t>chul</a:t>
            </a:r>
            <a:r>
              <a:rPr lang="es-AR" sz="2000" dirty="0" smtClean="0"/>
              <a:t> </a:t>
            </a:r>
            <a:r>
              <a:rPr lang="es-AR" sz="2000" dirty="0" err="1" smtClean="0"/>
              <a:t>choi</a:t>
            </a:r>
            <a:r>
              <a:rPr lang="es-AR" sz="2000" dirty="0" smtClean="0"/>
              <a:t>.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4437112"/>
            <a:ext cx="7776864" cy="1260629"/>
          </a:xfrm>
        </p:spPr>
        <p:txBody>
          <a:bodyPr/>
          <a:lstStyle/>
          <a:p>
            <a:r>
              <a:rPr lang="es-AR" dirty="0" smtClean="0"/>
              <a:t>Dental </a:t>
            </a:r>
            <a:r>
              <a:rPr lang="es-AR" dirty="0" err="1" smtClean="0"/>
              <a:t>Traumatology</a:t>
            </a:r>
            <a:r>
              <a:rPr lang="es-AR" dirty="0" smtClean="0"/>
              <a:t> 2015;31;465-470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4110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Introdución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dirty="0" smtClean="0"/>
              <a:t>La principal preocupación de la reimplantación mediata dentaria, es la prevención dela reabsorción radicular por reemplazo y la reducción dela inflamación para darle tiempo a los tejidos conectivos a organizarse paralelamente a la superficie radicular para llenar y reparar el espacio del ligamento periodontal.</a:t>
            </a:r>
          </a:p>
          <a:p>
            <a:r>
              <a:rPr lang="es-AR" dirty="0" smtClean="0"/>
              <a:t>Hay muchos estudios que usan el fluoruro de sodio para inhibir o reducir la reabsorción radicular y promover la reparación en el área reimplantada. Este vuelve la superficie radicular mas resistente a la reabsorción.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318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bifosfonatos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AR" dirty="0" smtClean="0"/>
              <a:t>Son drogas que están ampliamente usadas en pacientes con desordenes </a:t>
            </a:r>
            <a:r>
              <a:rPr lang="es-AR" dirty="0"/>
              <a:t>ó</a:t>
            </a:r>
            <a:r>
              <a:rPr lang="es-AR" dirty="0" smtClean="0"/>
              <a:t>seos y muestran un incremento en la actividad </a:t>
            </a:r>
            <a:r>
              <a:rPr lang="es-AR" dirty="0" err="1" smtClean="0"/>
              <a:t>osteoclástica</a:t>
            </a:r>
            <a:r>
              <a:rPr lang="es-AR" dirty="0" smtClean="0"/>
              <a:t>. El principal mecanismo de estas drogas ha sido atribuido a la inhibición </a:t>
            </a:r>
            <a:r>
              <a:rPr lang="es-AR" dirty="0" err="1" smtClean="0"/>
              <a:t>osteoclástica</a:t>
            </a:r>
            <a:r>
              <a:rPr lang="es-AR" dirty="0" smtClean="0"/>
              <a:t>, a través de la disminución de la actividad </a:t>
            </a:r>
            <a:r>
              <a:rPr lang="es-AR" dirty="0" err="1" smtClean="0"/>
              <a:t>osteoclástica</a:t>
            </a:r>
            <a:r>
              <a:rPr lang="es-AR" dirty="0" smtClean="0"/>
              <a:t>, diferenciación de monocitos y macrófagos en osteoclastos.</a:t>
            </a:r>
          </a:p>
          <a:p>
            <a:r>
              <a:rPr lang="es-AR" dirty="0" smtClean="0"/>
              <a:t>Varios estudios in vitro mostraron que el tratamiento tópico de la superficie radicular con </a:t>
            </a:r>
            <a:r>
              <a:rPr lang="es-AR" dirty="0" err="1" smtClean="0"/>
              <a:t>alendronato</a:t>
            </a:r>
            <a:r>
              <a:rPr lang="es-AR" dirty="0" smtClean="0"/>
              <a:t>, antes de la reimplantación de dientes </a:t>
            </a:r>
            <a:r>
              <a:rPr lang="es-AR" dirty="0" err="1" smtClean="0"/>
              <a:t>avulsionados</a:t>
            </a:r>
            <a:r>
              <a:rPr lang="es-AR" dirty="0" smtClean="0"/>
              <a:t> prevenían la ocurrencia de la reabsorción inflamatoria.</a:t>
            </a:r>
          </a:p>
          <a:p>
            <a:r>
              <a:rPr lang="es-AR" dirty="0" err="1" smtClean="0"/>
              <a:t>Zolendronato</a:t>
            </a:r>
            <a:r>
              <a:rPr lang="es-AR" dirty="0" smtClean="0"/>
              <a:t>, es mas frecuentemente administrado intravenoso y tiene la mas alta afinidad con la HAP.</a:t>
            </a:r>
          </a:p>
          <a:p>
            <a:r>
              <a:rPr lang="es-AR" dirty="0" smtClean="0"/>
              <a:t>El propósito de este estudio fue estimar el </a:t>
            </a:r>
            <a:r>
              <a:rPr lang="es-AR" dirty="0" err="1" smtClean="0"/>
              <a:t>dosaje</a:t>
            </a:r>
            <a:r>
              <a:rPr lang="es-AR" dirty="0" smtClean="0"/>
              <a:t> efectivo de </a:t>
            </a:r>
            <a:r>
              <a:rPr lang="es-AR" dirty="0" err="1" smtClean="0"/>
              <a:t>zolendronato</a:t>
            </a:r>
            <a:r>
              <a:rPr lang="es-AR" dirty="0" smtClean="0"/>
              <a:t> en le tratamiento radicular del modelo de ratas para un máximo efecto y evaluar el efecto a largo plazo de las posibilidades del </a:t>
            </a:r>
            <a:r>
              <a:rPr lang="es-AR" dirty="0" err="1" smtClean="0"/>
              <a:t>zolendronato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1602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Materiales y métodos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AR" dirty="0" smtClean="0"/>
              <a:t>Grupos experimentales; 84 ratas fueron divididas en 7 grupos de acuerdo a la dosis de </a:t>
            </a:r>
            <a:r>
              <a:rPr lang="es-AR" dirty="0" err="1" smtClean="0"/>
              <a:t>zolendronato</a:t>
            </a:r>
            <a:r>
              <a:rPr lang="es-AR" dirty="0" smtClean="0"/>
              <a:t> en el tratamiento radicular después de un periodo </a:t>
            </a:r>
            <a:r>
              <a:rPr lang="es-AR" dirty="0" err="1" smtClean="0"/>
              <a:t>extraalveolar</a:t>
            </a:r>
            <a:r>
              <a:rPr lang="es-AR" dirty="0" smtClean="0"/>
              <a:t> de 60 minutos en seco</a:t>
            </a:r>
          </a:p>
          <a:p>
            <a:r>
              <a:rPr lang="es-AR" dirty="0" smtClean="0"/>
              <a:t>Procedimiento quirúrgico y tratamiento radicular; animales anestesiados con inyección IM para evitar la extracción traumática, para minimizar la infección </a:t>
            </a:r>
            <a:r>
              <a:rPr lang="es-AR" dirty="0" err="1" smtClean="0"/>
              <a:t>pulpar</a:t>
            </a:r>
            <a:r>
              <a:rPr lang="es-AR" dirty="0" smtClean="0"/>
              <a:t> previniendo la reabsorción radicular externa todos los dientes fueron accedidos e instrumentados hasta el stop apical y se irrigaron con solución salina estéril, los canales se llenaron con pasta de hidróxido de calcio y el acceso fue obturado con </a:t>
            </a:r>
            <a:r>
              <a:rPr lang="es-AR" dirty="0" err="1" smtClean="0"/>
              <a:t>caviton</a:t>
            </a:r>
            <a:r>
              <a:rPr lang="es-AR" dirty="0" smtClean="0"/>
              <a:t>, los dientes fueron secados por 60 minutos y luego se coloco en acido cítrico pH 1 por 3 minutos y se </a:t>
            </a:r>
            <a:r>
              <a:rPr lang="es-AR" dirty="0" err="1" smtClean="0"/>
              <a:t>cureteo</a:t>
            </a:r>
            <a:r>
              <a:rPr lang="es-AR" dirty="0" smtClean="0"/>
              <a:t> y limpio con solución salina por 3 minutos para remover los tejidos periodontales muertos, los alveolos se lavaron con solución salina previo a la reimplantación, los animales recibieron una única dosis de penicilina G vía IM y dieta blanda por 7 días.</a:t>
            </a:r>
          </a:p>
          <a:p>
            <a:r>
              <a:rPr lang="es-AR" dirty="0" smtClean="0"/>
              <a:t>Análisis radiográfico; todos los animales fueron sacrificados después de las 4 y 8 semanas, el maxilar fue disecado y se tomaron radiografías.</a:t>
            </a:r>
          </a:p>
          <a:p>
            <a:r>
              <a:rPr lang="es-AR" dirty="0" smtClean="0"/>
              <a:t>Análisis histológico; las muestras fueron decalcificadas en EDTA por 3 semanas y se seccionó el maxilar sagitalmente.</a:t>
            </a:r>
          </a:p>
          <a:p>
            <a:r>
              <a:rPr lang="es-AR" dirty="0" smtClean="0"/>
              <a:t>Análisis estadísticos.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049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resultados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AR" dirty="0" smtClean="0"/>
              <a:t>Análisis radiográfico; mostró que el grupo tratado con </a:t>
            </a:r>
            <a:r>
              <a:rPr lang="es-AR" dirty="0" err="1" smtClean="0"/>
              <a:t>alendronato</a:t>
            </a:r>
            <a:r>
              <a:rPr lang="es-AR" dirty="0" smtClean="0"/>
              <a:t> tuvo un aumento significativo delas lesiones </a:t>
            </a:r>
            <a:r>
              <a:rPr lang="es-AR" dirty="0" err="1" smtClean="0"/>
              <a:t>periapicales</a:t>
            </a:r>
            <a:r>
              <a:rPr lang="es-AR" dirty="0" smtClean="0"/>
              <a:t> a medida que aumenta el tiempo, el  grupo tratado con </a:t>
            </a:r>
            <a:r>
              <a:rPr lang="es-AR" dirty="0" err="1" smtClean="0"/>
              <a:t>zolendronato</a:t>
            </a:r>
            <a:r>
              <a:rPr lang="es-AR" dirty="0" smtClean="0"/>
              <a:t> mostró una pequeña diferencia con el grupo del </a:t>
            </a:r>
            <a:r>
              <a:rPr lang="es-AR" dirty="0" err="1" smtClean="0"/>
              <a:t>alendronato</a:t>
            </a:r>
            <a:r>
              <a:rPr lang="es-AR" dirty="0" smtClean="0"/>
              <a:t>.</a:t>
            </a:r>
          </a:p>
          <a:p>
            <a:r>
              <a:rPr lang="es-AR" dirty="0" smtClean="0"/>
              <a:t>Análisis histológico; el grupo con </a:t>
            </a:r>
            <a:r>
              <a:rPr lang="es-AR" dirty="0" err="1" smtClean="0"/>
              <a:t>alendronato</a:t>
            </a:r>
            <a:r>
              <a:rPr lang="es-AR" dirty="0" smtClean="0"/>
              <a:t> mostró reabsorción inflamatorio radicular leve que fue observada en la superficie radicular alas 4 semanas a medida que el tiempo aumenta la reabsorción radicular se incrementa levemente.</a:t>
            </a:r>
          </a:p>
          <a:p>
            <a:r>
              <a:rPr lang="es-AR" dirty="0" smtClean="0"/>
              <a:t>El grupo tratado con </a:t>
            </a:r>
            <a:r>
              <a:rPr lang="es-AR" dirty="0" err="1" smtClean="0"/>
              <a:t>zolendronato</a:t>
            </a:r>
            <a:r>
              <a:rPr lang="es-AR" dirty="0" smtClean="0"/>
              <a:t> mostró que el grado de inflamación a las 4 semanas mostró una leve diferencia en numero pero no una diferencia significativa dentro del rango.</a:t>
            </a:r>
          </a:p>
          <a:p>
            <a:r>
              <a:rPr lang="es-AR" dirty="0" smtClean="0"/>
              <a:t>En el grupo que tenia mas de 20 </a:t>
            </a:r>
            <a:r>
              <a:rPr lang="es-AR" dirty="0" err="1" smtClean="0"/>
              <a:t>um</a:t>
            </a:r>
            <a:r>
              <a:rPr lang="es-AR" dirty="0" smtClean="0"/>
              <a:t> de </a:t>
            </a:r>
            <a:r>
              <a:rPr lang="es-AR" dirty="0" err="1" smtClean="0"/>
              <a:t>zolendronato</a:t>
            </a:r>
            <a:r>
              <a:rPr lang="es-AR" dirty="0" smtClean="0"/>
              <a:t>, el patrón de reemplazo mostró un contacto directo entre el diente y el hueso </a:t>
            </a:r>
            <a:r>
              <a:rPr lang="es-AR" smtClean="0"/>
              <a:t>sin reabsorción </a:t>
            </a:r>
            <a:r>
              <a:rPr lang="es-AR" dirty="0" smtClean="0"/>
              <a:t>radicular y sin infiltrado inflamatorio celular.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040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discusión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8151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87</TotalTime>
  <Words>592</Words>
  <Application>Microsoft Office PowerPoint</Application>
  <PresentationFormat>Presentación en pantalla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Viajes</vt:lpstr>
      <vt:lpstr>El ácido zolendrónico, puede prevenir la reabsorción en los molares de ratas reimplantados?  Jung eun yoo, mi sun kim,yong-dae kwon, eun-cheonl kim, kwang chul kim, sun chul choi.</vt:lpstr>
      <vt:lpstr>Introdución</vt:lpstr>
      <vt:lpstr>bifosfonatos</vt:lpstr>
      <vt:lpstr>Materiales y métodos</vt:lpstr>
      <vt:lpstr>resultados</vt:lpstr>
      <vt:lpstr>discusión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Mariela</dc:creator>
  <cp:lastModifiedBy>Mariela</cp:lastModifiedBy>
  <cp:revision>10</cp:revision>
  <dcterms:created xsi:type="dcterms:W3CDTF">2017-03-31T19:16:25Z</dcterms:created>
  <dcterms:modified xsi:type="dcterms:W3CDTF">2017-03-31T20:44:12Z</dcterms:modified>
</cp:coreProperties>
</file>