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10"/>
  </p:notesMasterIdLst>
  <p:handoutMasterIdLst>
    <p:handoutMasterId r:id="rId211"/>
  </p:handoutMasterIdLst>
  <p:sldIdLst>
    <p:sldId id="256" r:id="rId2"/>
    <p:sldId id="257" r:id="rId3"/>
    <p:sldId id="258" r:id="rId4"/>
    <p:sldId id="259" r:id="rId5"/>
    <p:sldId id="260" r:id="rId6"/>
    <p:sldId id="409" r:id="rId7"/>
    <p:sldId id="411" r:id="rId8"/>
    <p:sldId id="410" r:id="rId9"/>
    <p:sldId id="325" r:id="rId10"/>
    <p:sldId id="326" r:id="rId11"/>
    <p:sldId id="327" r:id="rId12"/>
    <p:sldId id="328" r:id="rId13"/>
    <p:sldId id="329"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12" r:id="rId27"/>
    <p:sldId id="413" r:id="rId28"/>
    <p:sldId id="414" r:id="rId29"/>
    <p:sldId id="415" r:id="rId30"/>
    <p:sldId id="416" r:id="rId31"/>
    <p:sldId id="417"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8" r:id="rId52"/>
    <p:sldId id="439" r:id="rId53"/>
    <p:sldId id="440" r:id="rId54"/>
    <p:sldId id="441" r:id="rId55"/>
    <p:sldId id="442" r:id="rId56"/>
    <p:sldId id="444" r:id="rId57"/>
    <p:sldId id="445" r:id="rId58"/>
    <p:sldId id="446" r:id="rId59"/>
    <p:sldId id="447" r:id="rId60"/>
    <p:sldId id="448" r:id="rId61"/>
    <p:sldId id="449" r:id="rId62"/>
    <p:sldId id="450" r:id="rId63"/>
    <p:sldId id="451" r:id="rId64"/>
    <p:sldId id="452" r:id="rId65"/>
    <p:sldId id="453" r:id="rId66"/>
    <p:sldId id="454" r:id="rId67"/>
    <p:sldId id="455" r:id="rId68"/>
    <p:sldId id="456" r:id="rId69"/>
    <p:sldId id="457" r:id="rId70"/>
    <p:sldId id="458" r:id="rId71"/>
    <p:sldId id="459" r:id="rId72"/>
    <p:sldId id="460" r:id="rId73"/>
    <p:sldId id="461" r:id="rId74"/>
    <p:sldId id="462" r:id="rId75"/>
    <p:sldId id="463" r:id="rId76"/>
    <p:sldId id="518" r:id="rId77"/>
    <p:sldId id="519" r:id="rId78"/>
    <p:sldId id="520" r:id="rId79"/>
    <p:sldId id="521" r:id="rId80"/>
    <p:sldId id="522" r:id="rId81"/>
    <p:sldId id="523" r:id="rId82"/>
    <p:sldId id="524" r:id="rId83"/>
    <p:sldId id="525" r:id="rId84"/>
    <p:sldId id="526" r:id="rId85"/>
    <p:sldId id="527" r:id="rId86"/>
    <p:sldId id="528" r:id="rId87"/>
    <p:sldId id="529" r:id="rId88"/>
    <p:sldId id="539" r:id="rId89"/>
    <p:sldId id="540" r:id="rId90"/>
    <p:sldId id="541" r:id="rId91"/>
    <p:sldId id="542" r:id="rId92"/>
    <p:sldId id="562" r:id="rId93"/>
    <p:sldId id="563" r:id="rId94"/>
    <p:sldId id="565" r:id="rId95"/>
    <p:sldId id="566" r:id="rId96"/>
    <p:sldId id="567" r:id="rId97"/>
    <p:sldId id="568" r:id="rId98"/>
    <p:sldId id="570" r:id="rId99"/>
    <p:sldId id="571" r:id="rId100"/>
    <p:sldId id="572" r:id="rId101"/>
    <p:sldId id="573" r:id="rId102"/>
    <p:sldId id="574" r:id="rId103"/>
    <p:sldId id="575" r:id="rId104"/>
    <p:sldId id="576" r:id="rId105"/>
    <p:sldId id="577" r:id="rId106"/>
    <p:sldId id="578" r:id="rId107"/>
    <p:sldId id="579" r:id="rId108"/>
    <p:sldId id="464" r:id="rId109"/>
    <p:sldId id="466" r:id="rId110"/>
    <p:sldId id="467" r:id="rId111"/>
    <p:sldId id="468" r:id="rId112"/>
    <p:sldId id="469" r:id="rId113"/>
    <p:sldId id="470" r:id="rId114"/>
    <p:sldId id="471" r:id="rId115"/>
    <p:sldId id="472" r:id="rId116"/>
    <p:sldId id="473" r:id="rId117"/>
    <p:sldId id="474" r:id="rId118"/>
    <p:sldId id="475" r:id="rId119"/>
    <p:sldId id="476" r:id="rId120"/>
    <p:sldId id="477" r:id="rId121"/>
    <p:sldId id="478" r:id="rId122"/>
    <p:sldId id="479" r:id="rId123"/>
    <p:sldId id="480" r:id="rId124"/>
    <p:sldId id="481" r:id="rId125"/>
    <p:sldId id="482" r:id="rId126"/>
    <p:sldId id="483" r:id="rId127"/>
    <p:sldId id="484" r:id="rId128"/>
    <p:sldId id="485" r:id="rId129"/>
    <p:sldId id="486" r:id="rId130"/>
    <p:sldId id="487" r:id="rId131"/>
    <p:sldId id="488" r:id="rId132"/>
    <p:sldId id="489" r:id="rId133"/>
    <p:sldId id="490" r:id="rId134"/>
    <p:sldId id="491" r:id="rId135"/>
    <p:sldId id="492" r:id="rId136"/>
    <p:sldId id="493" r:id="rId137"/>
    <p:sldId id="494" r:id="rId138"/>
    <p:sldId id="495" r:id="rId139"/>
    <p:sldId id="496" r:id="rId140"/>
    <p:sldId id="497" r:id="rId141"/>
    <p:sldId id="498" r:id="rId142"/>
    <p:sldId id="499" r:id="rId143"/>
    <p:sldId id="500" r:id="rId144"/>
    <p:sldId id="501" r:id="rId145"/>
    <p:sldId id="502" r:id="rId146"/>
    <p:sldId id="503" r:id="rId147"/>
    <p:sldId id="504" r:id="rId148"/>
    <p:sldId id="505" r:id="rId149"/>
    <p:sldId id="506" r:id="rId150"/>
    <p:sldId id="507" r:id="rId151"/>
    <p:sldId id="508" r:id="rId152"/>
    <p:sldId id="509" r:id="rId153"/>
    <p:sldId id="510" r:id="rId154"/>
    <p:sldId id="511" r:id="rId155"/>
    <p:sldId id="512" r:id="rId156"/>
    <p:sldId id="513" r:id="rId157"/>
    <p:sldId id="514" r:id="rId158"/>
    <p:sldId id="515" r:id="rId159"/>
    <p:sldId id="516" r:id="rId160"/>
    <p:sldId id="580" r:id="rId161"/>
    <p:sldId id="581" r:id="rId162"/>
    <p:sldId id="582" r:id="rId163"/>
    <p:sldId id="583" r:id="rId164"/>
    <p:sldId id="584" r:id="rId165"/>
    <p:sldId id="585" r:id="rId166"/>
    <p:sldId id="586" r:id="rId167"/>
    <p:sldId id="587" r:id="rId168"/>
    <p:sldId id="588" r:id="rId169"/>
    <p:sldId id="589" r:id="rId170"/>
    <p:sldId id="590" r:id="rId171"/>
    <p:sldId id="591" r:id="rId172"/>
    <p:sldId id="592" r:id="rId173"/>
    <p:sldId id="593" r:id="rId174"/>
    <p:sldId id="594" r:id="rId175"/>
    <p:sldId id="595" r:id="rId176"/>
    <p:sldId id="596" r:id="rId177"/>
    <p:sldId id="597" r:id="rId178"/>
    <p:sldId id="598" r:id="rId179"/>
    <p:sldId id="599" r:id="rId180"/>
    <p:sldId id="600" r:id="rId181"/>
    <p:sldId id="601" r:id="rId182"/>
    <p:sldId id="602" r:id="rId183"/>
    <p:sldId id="603" r:id="rId184"/>
    <p:sldId id="604" r:id="rId185"/>
    <p:sldId id="605" r:id="rId186"/>
    <p:sldId id="606" r:id="rId187"/>
    <p:sldId id="607" r:id="rId188"/>
    <p:sldId id="608" r:id="rId189"/>
    <p:sldId id="609" r:id="rId190"/>
    <p:sldId id="610" r:id="rId191"/>
    <p:sldId id="611" r:id="rId192"/>
    <p:sldId id="612" r:id="rId193"/>
    <p:sldId id="613" r:id="rId194"/>
    <p:sldId id="614" r:id="rId195"/>
    <p:sldId id="615" r:id="rId196"/>
    <p:sldId id="616" r:id="rId197"/>
    <p:sldId id="617" r:id="rId198"/>
    <p:sldId id="618" r:id="rId199"/>
    <p:sldId id="619" r:id="rId200"/>
    <p:sldId id="620" r:id="rId201"/>
    <p:sldId id="621" r:id="rId202"/>
    <p:sldId id="622" r:id="rId203"/>
    <p:sldId id="623" r:id="rId204"/>
    <p:sldId id="624" r:id="rId205"/>
    <p:sldId id="625" r:id="rId206"/>
    <p:sldId id="626" r:id="rId207"/>
    <p:sldId id="627" r:id="rId208"/>
    <p:sldId id="628" r:id="rId20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79" autoAdjust="0"/>
  </p:normalViewPr>
  <p:slideViewPr>
    <p:cSldViewPr snapToGrid="0" snapToObjects="1">
      <p:cViewPr>
        <p:scale>
          <a:sx n="100" d="100"/>
          <a:sy n="100" d="100"/>
        </p:scale>
        <p:origin x="-440"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10" Type="http://schemas.openxmlformats.org/officeDocument/2006/relationships/notesMaster" Target="notesMasters/notesMaster1.xml"/><Relationship Id="rId211" Type="http://schemas.openxmlformats.org/officeDocument/2006/relationships/handoutMaster" Target="handoutMasters/handoutMaster1.xml"/><Relationship Id="rId212" Type="http://schemas.openxmlformats.org/officeDocument/2006/relationships/printerSettings" Target="printerSettings/printerSettings1.bin"/><Relationship Id="rId213" Type="http://schemas.openxmlformats.org/officeDocument/2006/relationships/presProps" Target="presProp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7FAAEC-E7A8-ED43-9DBA-57A522DEF96A}" type="datetimeFigureOut">
              <a:rPr lang="en-US" smtClean="0"/>
              <a:t>4/22/16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0B5C4D-E3A1-C446-8285-2770116F95A1}" type="slidenum">
              <a:rPr lang="en-US" smtClean="0"/>
              <a:t>‹#›</a:t>
            </a:fld>
            <a:endParaRPr lang="en-US"/>
          </a:p>
        </p:txBody>
      </p:sp>
    </p:spTree>
    <p:extLst>
      <p:ext uri="{BB962C8B-B14F-4D97-AF65-F5344CB8AC3E}">
        <p14:creationId xmlns:p14="http://schemas.microsoft.com/office/powerpoint/2010/main" val="41530505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5EC99-6999-284D-BD0E-39789108B07E}" type="datetimeFigureOut">
              <a:rPr lang="en-US" smtClean="0"/>
              <a:t>4/22/16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660287-B00A-574A-A89E-06DA7FFCB465}" type="slidenum">
              <a:rPr lang="en-US" smtClean="0"/>
              <a:t>‹#›</a:t>
            </a:fld>
            <a:endParaRPr lang="en-US"/>
          </a:p>
        </p:txBody>
      </p:sp>
    </p:spTree>
    <p:extLst>
      <p:ext uri="{BB962C8B-B14F-4D97-AF65-F5344CB8AC3E}">
        <p14:creationId xmlns:p14="http://schemas.microsoft.com/office/powerpoint/2010/main" val="195460690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71972D-23F4-8C4E-B8A3-6E483ED3F728}" type="slidenum">
              <a:rPr lang="en-US" smtClean="0"/>
              <a:pPr/>
              <a:t>80</a:t>
            </a:fld>
            <a:endParaRPr lang="en-US"/>
          </a:p>
        </p:txBody>
      </p:sp>
    </p:spTree>
    <p:extLst>
      <p:ext uri="{BB962C8B-B14F-4D97-AF65-F5344CB8AC3E}">
        <p14:creationId xmlns:p14="http://schemas.microsoft.com/office/powerpoint/2010/main" val="116199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71972D-23F4-8C4E-B8A3-6E483ED3F728}" type="slidenum">
              <a:rPr lang="en-US" smtClean="0"/>
              <a:pPr/>
              <a:t>92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71972D-23F4-8C4E-B8A3-6E483ED3F728}" type="slidenum">
              <a:rPr lang="en-US" smtClean="0"/>
              <a:pPr/>
              <a:t>93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71972D-23F4-8C4E-B8A3-6E483ED3F728}" type="slidenum">
              <a:rPr lang="en-US" smtClean="0"/>
              <a:pPr/>
              <a:t>94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71972D-23F4-8C4E-B8A3-6E483ED3F728}" type="slidenum">
              <a:rPr lang="en-US" smtClean="0"/>
              <a:pPr/>
              <a:t>95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71972D-23F4-8C4E-B8A3-6E483ED3F728}" type="slidenum">
              <a:rPr lang="en-US" smtClean="0"/>
              <a:pPr/>
              <a:t>96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F826FC-CD37-9F44-9E7E-9277F68A4D5D}" type="slidenum">
              <a:rPr lang="en-US" smtClean="0"/>
              <a:t>107</a:t>
            </a:fld>
            <a:endParaRPr lang="en-US"/>
          </a:p>
        </p:txBody>
      </p:sp>
    </p:spTree>
    <p:extLst>
      <p:ext uri="{BB962C8B-B14F-4D97-AF65-F5344CB8AC3E}">
        <p14:creationId xmlns:p14="http://schemas.microsoft.com/office/powerpoint/2010/main" val="332974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3F4271-A47A-8849-A6D9-53243FF6B759}"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BCBD4-06E4-6A40-B191-E14EF8309009}" type="slidenum">
              <a:rPr lang="en-US" smtClean="0"/>
              <a:t>‹#›</a:t>
            </a:fld>
            <a:endParaRPr lang="en-US"/>
          </a:p>
        </p:txBody>
      </p:sp>
      <p:cxnSp>
        <p:nvCxnSpPr>
          <p:cNvPr id="7" name="Straight Connector 6"/>
          <p:cNvCxnSpPr/>
          <p:nvPr userDrawn="1"/>
        </p:nvCxnSpPr>
        <p:spPr>
          <a:xfrm>
            <a:off x="457200" y="1268230"/>
            <a:ext cx="8229600"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57200" y="6356350"/>
            <a:ext cx="8229600" cy="0"/>
          </a:xfrm>
          <a:prstGeom prst="line">
            <a:avLst/>
          </a:prstGeom>
          <a:ln w="15875">
            <a:solidFill>
              <a:srgbClr val="8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09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35F3B-F75C-1442-B980-E75A1B3C3B0F}"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84646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201B3-81A4-3041-A50D-7893C70D02BA}"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258639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230"/>
            <a:ext cx="8229600" cy="1143000"/>
          </a:xfrm>
        </p:spPr>
        <p:txBody>
          <a:bodyPr/>
          <a:lstStyle>
            <a:lvl1pPr algn="l">
              <a:defRPr>
                <a:latin typeface="Times New Roman"/>
                <a:cs typeface="Times New Roman"/>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57200" y="1472136"/>
            <a:ext cx="8229600" cy="4802914"/>
          </a:xfrm>
        </p:spPr>
        <p:txBody>
          <a:bodyPr/>
          <a:lstStyle>
            <a:lvl1pPr marL="342900" indent="-342900">
              <a:buClr>
                <a:srgbClr val="800000"/>
              </a:buClr>
              <a:buFont typeface="Wingdings" charset="2"/>
              <a:buChar char="q"/>
              <a:defRPr sz="2800">
                <a:latin typeface="Times New Roman"/>
                <a:cs typeface="Times New Roman"/>
              </a:defRPr>
            </a:lvl1pPr>
            <a:lvl2pPr marL="742950" indent="-285750">
              <a:buClr>
                <a:srgbClr val="008000"/>
              </a:buClr>
              <a:buSzPct val="90000"/>
              <a:buFont typeface="Wingdings" charset="2"/>
              <a:buChar char="q"/>
              <a:defRPr sz="2600">
                <a:latin typeface="Times New Roman"/>
                <a:cs typeface="Times New Roman"/>
              </a:defRPr>
            </a:lvl2pPr>
            <a:lvl3pPr marL="1143000" indent="-228600">
              <a:buClr>
                <a:schemeClr val="accent4"/>
              </a:buClr>
              <a:buFont typeface="Wingdings" charset="2"/>
              <a:buChar char="v"/>
              <a:defRPr>
                <a:latin typeface="Times New Roman"/>
                <a:cs typeface="Times New Roman"/>
              </a:defRPr>
            </a:lvl3pPr>
            <a:lvl4pPr marL="1600200" indent="-228600">
              <a:buClr>
                <a:schemeClr val="accent3"/>
              </a:buClr>
              <a:buFont typeface="Wingdings" charset="2"/>
              <a:buChar char="v"/>
              <a:defRPr>
                <a:latin typeface="Times New Roman"/>
                <a:cs typeface="Times New Roman"/>
              </a:defRPr>
            </a:lvl4pPr>
            <a:lvl5pPr marL="2057400" indent="-228600">
              <a:buClr>
                <a:schemeClr val="accent2"/>
              </a:buClr>
              <a:buFont typeface="Courier New"/>
              <a:buChar char="o"/>
              <a:defRPr>
                <a:latin typeface="Times New Roman"/>
                <a:cs typeface="Times New Roman"/>
              </a:defRPr>
            </a:lvl5p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sp>
        <p:nvSpPr>
          <p:cNvPr id="4" name="Date Placeholder 3"/>
          <p:cNvSpPr>
            <a:spLocks noGrp="1"/>
          </p:cNvSpPr>
          <p:nvPr>
            <p:ph type="dt" sz="half" idx="10"/>
          </p:nvPr>
        </p:nvSpPr>
        <p:spPr/>
        <p:txBody>
          <a:bodyPr/>
          <a:lstStyle/>
          <a:p>
            <a:fld id="{14F2F8E5-7A4E-3645-ACE8-7D44FF48109E}"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BCBD4-06E4-6A40-B191-E14EF8309009}" type="slidenum">
              <a:rPr lang="en-US" smtClean="0"/>
              <a:t>‹#›</a:t>
            </a:fld>
            <a:endParaRPr lang="en-US"/>
          </a:p>
        </p:txBody>
      </p:sp>
      <p:cxnSp>
        <p:nvCxnSpPr>
          <p:cNvPr id="8" name="Straight Connector 7"/>
          <p:cNvCxnSpPr/>
          <p:nvPr userDrawn="1"/>
        </p:nvCxnSpPr>
        <p:spPr>
          <a:xfrm>
            <a:off x="457200" y="1268230"/>
            <a:ext cx="8229600"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57200" y="6356350"/>
            <a:ext cx="8229600" cy="0"/>
          </a:xfrm>
          <a:prstGeom prst="line">
            <a:avLst/>
          </a:prstGeom>
          <a:ln w="15875">
            <a:solidFill>
              <a:srgbClr val="8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063162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70144-1602-4F41-B9A0-48999A579B76}"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254654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F7FE70-7449-F948-A93D-241DB65ECBF7}" type="datetime1">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3792482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C9F4CD-F36F-9D4A-B81F-A9A74E95A5F0}" type="datetime1">
              <a:rPr lang="en-US" smtClean="0"/>
              <a:t>4/22/16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98613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92D7D2-1428-4342-90FB-4AE378ED1906}" type="datetime1">
              <a:rPr lang="en-US" smtClean="0"/>
              <a:t>4/22/16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163734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59F65-B747-8A4C-BA0A-1E2ECB08D020}" type="datetime1">
              <a:rPr lang="en-US" smtClean="0"/>
              <a:t>4/22/16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205907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E59AC3-3275-E349-9714-33C33A81B23E}" type="datetime1">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194465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7F831-99C3-F644-9828-C4435BC411D4}" type="datetime1">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BCBD4-06E4-6A40-B191-E14EF8309009}" type="slidenum">
              <a:rPr lang="en-US" smtClean="0"/>
              <a:t>‹#›</a:t>
            </a:fld>
            <a:endParaRPr lang="en-US"/>
          </a:p>
        </p:txBody>
      </p:sp>
    </p:spTree>
    <p:extLst>
      <p:ext uri="{BB962C8B-B14F-4D97-AF65-F5344CB8AC3E}">
        <p14:creationId xmlns:p14="http://schemas.microsoft.com/office/powerpoint/2010/main" val="13110051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D762C-C124-3F40-8A98-2AF42865351C}" type="datetime1">
              <a:rPr lang="en-US" smtClean="0"/>
              <a:t>4/22/16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BCBD4-06E4-6A40-B191-E14EF8309009}" type="slidenum">
              <a:rPr lang="en-US" smtClean="0"/>
              <a:t>‹#›</a:t>
            </a:fld>
            <a:endParaRPr lang="en-US"/>
          </a:p>
        </p:txBody>
      </p:sp>
    </p:spTree>
    <p:extLst>
      <p:ext uri="{BB962C8B-B14F-4D97-AF65-F5344CB8AC3E}">
        <p14:creationId xmlns:p14="http://schemas.microsoft.com/office/powerpoint/2010/main" val="1706502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python.org/2/library/stdtypes.html"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python.org/2/library/string.html%23formatspec"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python.org/2.0/ref/strings.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python.org/2/tutorial/inputoutpu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hyperlink" Target="https://docs.python.org/2/library/functions.html%23al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r>
              <a:rPr lang="en-US" dirty="0" smtClean="0">
                <a:latin typeface="Times New Roman"/>
                <a:cs typeface="Times New Roman"/>
              </a:rPr>
              <a:t>Introduction to </a:t>
            </a:r>
            <a:r>
              <a:rPr lang="en-US" dirty="0" smtClean="0">
                <a:latin typeface="Times New Roman"/>
                <a:cs typeface="Times New Roman"/>
              </a:rPr>
              <a:t>Python</a:t>
            </a:r>
            <a:endParaRPr lang="en-US" dirty="0">
              <a:latin typeface="Times New Roman"/>
              <a:cs typeface="Times New Roman"/>
            </a:endParaRPr>
          </a:p>
        </p:txBody>
      </p:sp>
      <p:sp>
        <p:nvSpPr>
          <p:cNvPr id="3" name="Subtitle 2"/>
          <p:cNvSpPr>
            <a:spLocks noGrp="1"/>
          </p:cNvSpPr>
          <p:nvPr>
            <p:ph type="subTitle" idx="1"/>
          </p:nvPr>
        </p:nvSpPr>
        <p:spPr>
          <a:xfrm>
            <a:off x="1371600" y="3886200"/>
            <a:ext cx="6400800" cy="2124118"/>
          </a:xfrm>
        </p:spPr>
        <p:txBody>
          <a:bodyPr>
            <a:normAutofit fontScale="92500" lnSpcReduction="10000"/>
          </a:bodyPr>
          <a:lstStyle/>
          <a:p>
            <a:r>
              <a:rPr lang="en-US" dirty="0" smtClean="0">
                <a:solidFill>
                  <a:schemeClr val="tx1"/>
                </a:solidFill>
                <a:latin typeface="Times New Roman"/>
                <a:cs typeface="Times New Roman"/>
              </a:rPr>
              <a:t>The </a:t>
            </a:r>
            <a:r>
              <a:rPr lang="en-US" dirty="0" smtClean="0">
                <a:solidFill>
                  <a:schemeClr val="tx1"/>
                </a:solidFill>
                <a:latin typeface="Times New Roman"/>
                <a:cs typeface="Times New Roman"/>
              </a:rPr>
              <a:t>University of Iowa</a:t>
            </a:r>
          </a:p>
          <a:p>
            <a:endParaRPr lang="en-US" dirty="0">
              <a:solidFill>
                <a:schemeClr val="tx1"/>
              </a:solidFill>
              <a:latin typeface="Times New Roman"/>
              <a:cs typeface="Times New Roman"/>
            </a:endParaRPr>
          </a:p>
          <a:p>
            <a:r>
              <a:rPr lang="en-US" dirty="0" smtClean="0">
                <a:solidFill>
                  <a:schemeClr val="tx1"/>
                </a:solidFill>
                <a:latin typeface="Times New Roman"/>
                <a:cs typeface="Times New Roman"/>
              </a:rPr>
              <a:t>Tianbao </a:t>
            </a:r>
            <a:r>
              <a:rPr lang="en-US" dirty="0" smtClean="0">
                <a:solidFill>
                  <a:schemeClr val="tx1"/>
                </a:solidFill>
                <a:latin typeface="Times New Roman"/>
                <a:cs typeface="Times New Roman"/>
              </a:rPr>
              <a:t>Yang</a:t>
            </a:r>
          </a:p>
          <a:p>
            <a:r>
              <a:rPr lang="en-US" dirty="0" err="1">
                <a:solidFill>
                  <a:schemeClr val="tx1"/>
                </a:solidFill>
                <a:latin typeface="Times New Roman"/>
                <a:cs typeface="Times New Roman"/>
              </a:rPr>
              <a:t>t</a:t>
            </a:r>
            <a:r>
              <a:rPr lang="en-US" dirty="0" err="1" smtClean="0">
                <a:solidFill>
                  <a:schemeClr val="tx1"/>
                </a:solidFill>
                <a:latin typeface="Times New Roman"/>
                <a:cs typeface="Times New Roman"/>
              </a:rPr>
              <a:t>ianbao-yang@uiowa.edu</a:t>
            </a:r>
            <a:endParaRPr lang="en-US" dirty="0">
              <a:solidFill>
                <a:schemeClr val="tx1"/>
              </a:solidFill>
              <a:latin typeface="Times New Roman"/>
              <a:cs typeface="Times New Roman"/>
            </a:endParaRPr>
          </a:p>
        </p:txBody>
      </p:sp>
      <p:sp>
        <p:nvSpPr>
          <p:cNvPr id="4" name="Slide Number Placeholder 3"/>
          <p:cNvSpPr>
            <a:spLocks noGrp="1"/>
          </p:cNvSpPr>
          <p:nvPr>
            <p:ph type="sldNum" sz="quarter" idx="12"/>
          </p:nvPr>
        </p:nvSpPr>
        <p:spPr/>
        <p:txBody>
          <a:bodyPr/>
          <a:lstStyle/>
          <a:p>
            <a:fld id="{AD5BCBD4-06E4-6A40-B191-E14EF8309009}" type="slidenum">
              <a:rPr lang="en-US" smtClean="0"/>
              <a:t>0</a:t>
            </a:fld>
            <a:endParaRPr lang="en-US" dirty="0"/>
          </a:p>
        </p:txBody>
      </p:sp>
    </p:spTree>
    <p:extLst>
      <p:ext uri="{BB962C8B-B14F-4D97-AF65-F5344CB8AC3E}">
        <p14:creationId xmlns:p14="http://schemas.microsoft.com/office/powerpoint/2010/main" val="14404665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Programming Language is like Natural Language</a:t>
            </a:r>
            <a:endParaRPr lang="en-US" dirty="0"/>
          </a:p>
        </p:txBody>
      </p:sp>
      <p:sp>
        <p:nvSpPr>
          <p:cNvPr id="3" name="Content Placeholder 2"/>
          <p:cNvSpPr>
            <a:spLocks noGrp="1"/>
          </p:cNvSpPr>
          <p:nvPr>
            <p:ph idx="1"/>
          </p:nvPr>
        </p:nvSpPr>
        <p:spPr/>
        <p:txBody>
          <a:bodyPr>
            <a:normAutofit/>
          </a:bodyPr>
          <a:lstStyle/>
          <a:p>
            <a:r>
              <a:rPr lang="en-US" dirty="0" smtClean="0"/>
              <a:t> 3. a static semantics</a:t>
            </a:r>
          </a:p>
          <a:p>
            <a:pPr lvl="1"/>
            <a:r>
              <a:rPr lang="en-US" dirty="0" smtClean="0"/>
              <a:t> defines which syntactically valid strings have a meaning</a:t>
            </a:r>
          </a:p>
          <a:p>
            <a:pPr lvl="1"/>
            <a:r>
              <a:rPr lang="en-US" dirty="0"/>
              <a:t> </a:t>
            </a:r>
            <a:r>
              <a:rPr lang="en-US" dirty="0" smtClean="0"/>
              <a:t>English: “I are big”  Syntactically OK, but not valid</a:t>
            </a:r>
          </a:p>
          <a:p>
            <a:pPr lvl="1"/>
            <a:r>
              <a:rPr lang="en-US" dirty="0"/>
              <a:t> </a:t>
            </a:r>
            <a:r>
              <a:rPr lang="en-US" dirty="0" smtClean="0"/>
              <a:t>Python: 3.2/’</a:t>
            </a:r>
            <a:r>
              <a:rPr lang="en-US" dirty="0" err="1" smtClean="0"/>
              <a:t>abc</a:t>
            </a:r>
            <a:r>
              <a:rPr lang="en-US" dirty="0" smtClean="0"/>
              <a:t>’ static semantic error  </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9</a:t>
            </a:fld>
            <a:endParaRPr lang="en-US"/>
          </a:p>
        </p:txBody>
      </p:sp>
    </p:spTree>
    <p:extLst>
      <p:ext uri="{BB962C8B-B14F-4D97-AF65-F5344CB8AC3E}">
        <p14:creationId xmlns:p14="http://schemas.microsoft.com/office/powerpoint/2010/main" val="2003990064"/>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Open file mode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graphicFrame>
        <p:nvGraphicFramePr>
          <p:cNvPr id="13" name="Table 12"/>
          <p:cNvGraphicFramePr>
            <a:graphicFrameLocks noGrp="1"/>
          </p:cNvGraphicFramePr>
          <p:nvPr/>
        </p:nvGraphicFramePr>
        <p:xfrm>
          <a:off x="709358" y="2586766"/>
          <a:ext cx="5109882" cy="2595880"/>
        </p:xfrm>
        <a:graphic>
          <a:graphicData uri="http://schemas.openxmlformats.org/drawingml/2006/table">
            <a:tbl>
              <a:tblPr firstRow="1" bandRow="1">
                <a:tableStyleId>{8A107856-5554-42FB-B03E-39F5DBC370BA}</a:tableStyleId>
              </a:tblPr>
              <a:tblGrid>
                <a:gridCol w="791882"/>
                <a:gridCol w="4318000"/>
              </a:tblGrid>
              <a:tr h="370840">
                <a:tc>
                  <a:txBody>
                    <a:bodyPr/>
                    <a:lstStyle/>
                    <a:p>
                      <a:r>
                        <a:rPr lang="en-US" dirty="0" smtClean="0"/>
                        <a:t>Mode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latin typeface="Courier"/>
                          <a:cs typeface="Courier"/>
                        </a:rPr>
                        <a:t>r</a:t>
                      </a:r>
                      <a:endParaRPr lang="en-US" dirty="0">
                        <a:latin typeface="Courier"/>
                        <a:cs typeface="Courier"/>
                      </a:endParaRPr>
                    </a:p>
                  </a:txBody>
                  <a:tcPr/>
                </a:tc>
                <a:tc>
                  <a:txBody>
                    <a:bodyPr/>
                    <a:lstStyle/>
                    <a:p>
                      <a:r>
                        <a:rPr lang="en-US" dirty="0" smtClean="0"/>
                        <a:t>Reading</a:t>
                      </a:r>
                      <a:r>
                        <a:rPr lang="en-US" baseline="0" dirty="0" smtClean="0"/>
                        <a:t> (default)</a:t>
                      </a:r>
                      <a:endParaRPr lang="en-US" dirty="0"/>
                    </a:p>
                  </a:txBody>
                  <a:tcPr/>
                </a:tc>
              </a:tr>
              <a:tr h="370840">
                <a:tc>
                  <a:txBody>
                    <a:bodyPr/>
                    <a:lstStyle/>
                    <a:p>
                      <a:r>
                        <a:rPr lang="en-US" dirty="0" err="1" smtClean="0">
                          <a:latin typeface="Courier"/>
                          <a:cs typeface="Courier"/>
                        </a:rPr>
                        <a:t>w</a:t>
                      </a:r>
                      <a:endParaRPr lang="en-US" dirty="0">
                        <a:latin typeface="Courier"/>
                        <a:cs typeface="Courier"/>
                      </a:endParaRPr>
                    </a:p>
                  </a:txBody>
                  <a:tcPr/>
                </a:tc>
                <a:tc>
                  <a:txBody>
                    <a:bodyPr/>
                    <a:lstStyle/>
                    <a:p>
                      <a:r>
                        <a:rPr lang="en-US" dirty="0" smtClean="0"/>
                        <a:t>Writing (if file exists, content is wiped)</a:t>
                      </a:r>
                      <a:endParaRPr lang="en-US" dirty="0"/>
                    </a:p>
                  </a:txBody>
                  <a:tcPr/>
                </a:tc>
              </a:tr>
              <a:tr h="370840">
                <a:tc>
                  <a:txBody>
                    <a:bodyPr/>
                    <a:lstStyle/>
                    <a:p>
                      <a:r>
                        <a:rPr lang="en-US" dirty="0" smtClean="0">
                          <a:latin typeface="Courier"/>
                          <a:cs typeface="Courier"/>
                        </a:rPr>
                        <a:t>a</a:t>
                      </a:r>
                      <a:endParaRPr lang="en-US" dirty="0">
                        <a:latin typeface="Courier"/>
                        <a:cs typeface="Courier"/>
                      </a:endParaRPr>
                    </a:p>
                  </a:txBody>
                  <a:tcPr/>
                </a:tc>
                <a:tc>
                  <a:txBody>
                    <a:bodyPr/>
                    <a:lstStyle/>
                    <a:p>
                      <a:r>
                        <a:rPr lang="en-US" dirty="0" smtClean="0"/>
                        <a:t>Append</a:t>
                      </a:r>
                      <a:r>
                        <a:rPr lang="en-US" baseline="0" dirty="0" smtClean="0"/>
                        <a:t> (if file exists, writes are appended)</a:t>
                      </a:r>
                      <a:endParaRPr lang="en-US" dirty="0"/>
                    </a:p>
                  </a:txBody>
                  <a:tcPr/>
                </a:tc>
              </a:tr>
              <a:tr h="370840">
                <a:tc>
                  <a:txBody>
                    <a:bodyPr/>
                    <a:lstStyle/>
                    <a:p>
                      <a:r>
                        <a:rPr lang="en-US" dirty="0" err="1" smtClean="0">
                          <a:latin typeface="Courier"/>
                          <a:cs typeface="Courier"/>
                        </a:rPr>
                        <a:t>r</a:t>
                      </a:r>
                      <a:r>
                        <a:rPr lang="en-US" dirty="0" smtClean="0">
                          <a:latin typeface="Courier"/>
                          <a:cs typeface="Courier"/>
                        </a:rPr>
                        <a:t>+</a:t>
                      </a:r>
                      <a:endParaRPr lang="en-US" dirty="0">
                        <a:latin typeface="Courier"/>
                        <a:cs typeface="Courier"/>
                      </a:endParaRPr>
                    </a:p>
                  </a:txBody>
                  <a:tcPr>
                    <a:lnB w="12700" cap="flat" cmpd="sng" algn="ctr">
                      <a:solidFill>
                        <a:srgbClr val="294171"/>
                      </a:solidFill>
                      <a:prstDash val="solid"/>
                      <a:round/>
                      <a:headEnd type="none" w="med" len="med"/>
                      <a:tailEnd type="none" w="med" len="med"/>
                    </a:lnB>
                  </a:tcPr>
                </a:tc>
                <a:tc>
                  <a:txBody>
                    <a:bodyPr/>
                    <a:lstStyle/>
                    <a:p>
                      <a:r>
                        <a:rPr lang="en-US" dirty="0" smtClean="0"/>
                        <a:t>Reading</a:t>
                      </a:r>
                      <a:r>
                        <a:rPr lang="en-US" baseline="0" dirty="0" smtClean="0"/>
                        <a:t> </a:t>
                      </a:r>
                      <a:r>
                        <a:rPr lang="en-US" dirty="0" smtClean="0"/>
                        <a:t>and Writing</a:t>
                      </a:r>
                      <a:endParaRPr lang="en-US" dirty="0"/>
                    </a:p>
                  </a:txBody>
                  <a:tcPr>
                    <a:lnB w="12700" cap="flat" cmpd="sng" algn="ctr">
                      <a:solidFill>
                        <a:srgbClr val="294171"/>
                      </a:solidFill>
                      <a:prstDash val="solid"/>
                      <a:round/>
                      <a:headEnd type="none" w="med" len="med"/>
                      <a:tailEnd type="none" w="med" len="med"/>
                    </a:lnB>
                  </a:tcPr>
                </a:tc>
              </a:tr>
              <a:tr h="370840">
                <a:tc>
                  <a:txBody>
                    <a:bodyPr/>
                    <a:lstStyle/>
                    <a:p>
                      <a:r>
                        <a:rPr lang="en-US" dirty="0" err="1" smtClean="0">
                          <a:latin typeface="Courier"/>
                          <a:cs typeface="Courier"/>
                        </a:rPr>
                        <a:t>t</a:t>
                      </a:r>
                      <a:endParaRPr lang="en-US" dirty="0">
                        <a:latin typeface="Courier"/>
                        <a:cs typeface="Courier"/>
                      </a:endParaRPr>
                    </a:p>
                  </a:txBody>
                  <a:tcPr>
                    <a:lnL w="12700" cap="flat" cmpd="sng" algn="ctr">
                      <a:solidFill>
                        <a:srgbClr val="294171"/>
                      </a:solidFill>
                      <a:prstDash val="solid"/>
                      <a:round/>
                      <a:headEnd type="none" w="med" len="med"/>
                      <a:tailEnd type="none" w="med" len="med"/>
                    </a:lnL>
                    <a:lnT w="12700" cap="flat" cmpd="sng" algn="ctr">
                      <a:solidFill>
                        <a:srgbClr val="294171"/>
                      </a:solidFill>
                      <a:prstDash val="solid"/>
                      <a:round/>
                      <a:headEnd type="none" w="med" len="med"/>
                      <a:tailEnd type="none" w="med" len="med"/>
                    </a:lnT>
                  </a:tcPr>
                </a:tc>
                <a:tc>
                  <a:txBody>
                    <a:bodyPr/>
                    <a:lstStyle/>
                    <a:p>
                      <a:r>
                        <a:rPr lang="en-US" dirty="0" smtClean="0"/>
                        <a:t>Text (default)</a:t>
                      </a:r>
                      <a:endParaRPr lang="en-US" dirty="0"/>
                    </a:p>
                  </a:txBody>
                  <a:tcPr>
                    <a:lnR w="12700" cap="flat" cmpd="sng" algn="ctr">
                      <a:solidFill>
                        <a:srgbClr val="294171"/>
                      </a:solidFill>
                      <a:prstDash val="solid"/>
                      <a:round/>
                      <a:headEnd type="none" w="med" len="med"/>
                      <a:tailEnd type="none" w="med" len="med"/>
                    </a:lnR>
                    <a:lnT w="12700" cap="flat" cmpd="sng" algn="ctr">
                      <a:solidFill>
                        <a:srgbClr val="294171"/>
                      </a:solidFill>
                      <a:prstDash val="solid"/>
                      <a:round/>
                      <a:headEnd type="none" w="med" len="med"/>
                      <a:tailEnd type="none" w="med" len="med"/>
                    </a:lnT>
                  </a:tcPr>
                </a:tc>
              </a:tr>
              <a:tr h="370840">
                <a:tc>
                  <a:txBody>
                    <a:bodyPr/>
                    <a:lstStyle/>
                    <a:p>
                      <a:r>
                        <a:rPr lang="en-US" dirty="0" err="1" smtClean="0">
                          <a:latin typeface="Courier"/>
                          <a:cs typeface="Courier"/>
                        </a:rPr>
                        <a:t>b</a:t>
                      </a:r>
                      <a:endParaRPr lang="en-US" dirty="0">
                        <a:latin typeface="Courier"/>
                        <a:cs typeface="Courier"/>
                      </a:endParaRPr>
                    </a:p>
                  </a:txBody>
                  <a:tcPr>
                    <a:lnL w="12700" cap="flat" cmpd="sng" algn="ctr">
                      <a:solidFill>
                        <a:srgbClr val="294171"/>
                      </a:solidFill>
                      <a:prstDash val="solid"/>
                      <a:round/>
                      <a:headEnd type="none" w="med" len="med"/>
                      <a:tailEnd type="none" w="med" len="med"/>
                    </a:lnL>
                    <a:lnB w="12700" cap="flat" cmpd="sng" algn="ctr">
                      <a:solidFill>
                        <a:srgbClr val="294171"/>
                      </a:solidFill>
                      <a:prstDash val="solid"/>
                      <a:round/>
                      <a:headEnd type="none" w="med" len="med"/>
                      <a:tailEnd type="none" w="med" len="med"/>
                    </a:lnB>
                  </a:tcPr>
                </a:tc>
                <a:tc>
                  <a:txBody>
                    <a:bodyPr/>
                    <a:lstStyle/>
                    <a:p>
                      <a:r>
                        <a:rPr lang="en-US" dirty="0" smtClean="0"/>
                        <a:t>Binary</a:t>
                      </a:r>
                      <a:endParaRPr lang="en-US" dirty="0"/>
                    </a:p>
                  </a:txBody>
                  <a:tcPr>
                    <a:lnR w="12700" cap="flat" cmpd="sng" algn="ctr">
                      <a:solidFill>
                        <a:srgbClr val="294171"/>
                      </a:solidFill>
                      <a:prstDash val="solid"/>
                      <a:round/>
                      <a:headEnd type="none" w="med" len="med"/>
                      <a:tailEnd type="none" w="med" len="med"/>
                    </a:lnR>
                    <a:lnB w="12700" cap="flat" cmpd="sng" algn="ctr">
                      <a:solidFill>
                        <a:srgbClr val="294171"/>
                      </a:solidFill>
                      <a:prstDash val="solid"/>
                      <a:round/>
                      <a:headEnd type="none" w="med" len="med"/>
                      <a:tailEnd type="none" w="med" len="med"/>
                    </a:lnB>
                  </a:tcPr>
                </a:tc>
              </a:tr>
            </a:tbl>
          </a:graphicData>
        </a:graphic>
      </p:graphicFrame>
      <p:sp>
        <p:nvSpPr>
          <p:cNvPr id="14" name="TextBox 13"/>
          <p:cNvSpPr txBox="1"/>
          <p:nvPr/>
        </p:nvSpPr>
        <p:spPr bwMode="auto">
          <a:xfrm>
            <a:off x="709358" y="1807882"/>
            <a:ext cx="726923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solidFill>
                  <a:schemeClr val="accent1"/>
                </a:solidFill>
                <a:latin typeface="Calibri" pitchFamily="34" charset="0"/>
                <a:ea typeface="+mj-ea"/>
                <a:cs typeface="+mj-cs"/>
              </a:rPr>
              <a:t>The file mode </a:t>
            </a:r>
            <a:r>
              <a:rPr lang="en-US" sz="2000" kern="0" dirty="0" smtClean="0">
                <a:solidFill>
                  <a:schemeClr val="accent1"/>
                </a:solidFill>
                <a:latin typeface="Calibri" pitchFamily="34" charset="0"/>
                <a:ea typeface="+mj-ea"/>
                <a:cs typeface="+mj-cs"/>
              </a:rPr>
              <a:t>defines how the file will be accessed</a:t>
            </a:r>
            <a:endParaRPr lang="en-US" sz="2000" kern="0" dirty="0" smtClean="0">
              <a:solidFill>
                <a:srgbClr val="000000"/>
              </a:solidFill>
              <a:latin typeface="Calibri" pitchFamily="34" charset="0"/>
              <a:ea typeface="+mj-ea"/>
              <a:cs typeface="+mj-cs"/>
            </a:endParaRPr>
          </a:p>
        </p:txBody>
      </p:sp>
      <p:sp>
        <p:nvSpPr>
          <p:cNvPr id="16" name="TextBox 15"/>
          <p:cNvSpPr txBox="1"/>
          <p:nvPr/>
        </p:nvSpPr>
        <p:spPr bwMode="auto">
          <a:xfrm>
            <a:off x="4078942" y="5453529"/>
            <a:ext cx="4402816"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rt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r</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a:t>
            </a:r>
          </a:p>
        </p:txBody>
      </p:sp>
      <p:sp>
        <p:nvSpPr>
          <p:cNvPr id="17" name="TextBox 16"/>
          <p:cNvSpPr txBox="1"/>
          <p:nvPr/>
        </p:nvSpPr>
        <p:spPr bwMode="auto">
          <a:xfrm>
            <a:off x="709358" y="5746533"/>
            <a:ext cx="265617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These are all equivalent</a:t>
            </a:r>
          </a:p>
        </p:txBody>
      </p:sp>
      <p:cxnSp>
        <p:nvCxnSpPr>
          <p:cNvPr id="19" name="Straight Arrow Connector 18"/>
          <p:cNvCxnSpPr>
            <a:stCxn id="17" idx="3"/>
          </p:cNvCxnSpPr>
          <p:nvPr/>
        </p:nvCxnSpPr>
        <p:spPr>
          <a:xfrm>
            <a:off x="3365529" y="5946588"/>
            <a:ext cx="53411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752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Close a file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4" name="TextBox 13"/>
          <p:cNvSpPr txBox="1"/>
          <p:nvPr/>
        </p:nvSpPr>
        <p:spPr bwMode="auto">
          <a:xfrm>
            <a:off x="709358" y="1807882"/>
            <a:ext cx="726923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solidFill>
                  <a:schemeClr val="accent1"/>
                </a:solidFill>
                <a:latin typeface="Calibri" pitchFamily="34" charset="0"/>
                <a:ea typeface="+mj-ea"/>
                <a:cs typeface="+mj-cs"/>
              </a:rPr>
              <a:t>Whenever you open a file, you should close it when it is not useful</a:t>
            </a:r>
            <a:endParaRPr lang="en-US" sz="2000" kern="0" dirty="0" smtClean="0">
              <a:solidFill>
                <a:srgbClr val="000000"/>
              </a:solidFill>
              <a:latin typeface="Calibri" pitchFamily="34" charset="0"/>
              <a:ea typeface="+mj-ea"/>
              <a:cs typeface="+mj-cs"/>
            </a:endParaRPr>
          </a:p>
        </p:txBody>
      </p:sp>
      <p:sp>
        <p:nvSpPr>
          <p:cNvPr id="10" name="TextBox 9"/>
          <p:cNvSpPr txBox="1"/>
          <p:nvPr/>
        </p:nvSpPr>
        <p:spPr bwMode="auto">
          <a:xfrm>
            <a:off x="976191" y="2573188"/>
            <a:ext cx="6114668" cy="203132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solidFill>
                  <a:srgbClr val="000000"/>
                </a:solidFill>
                <a:latin typeface="Courier"/>
                <a:cs typeface="Courier"/>
              </a:rPr>
              <a:t>fh</a:t>
            </a:r>
            <a:r>
              <a:rPr lang="en-US" sz="1400" dirty="0" smtClean="0">
                <a:solidFill>
                  <a:srgbClr val="000000"/>
                </a:solidFill>
                <a:latin typeface="Courier"/>
                <a:cs typeface="Courier"/>
              </a:rPr>
              <a:t>=open(filename, '</a:t>
            </a:r>
            <a:r>
              <a:rPr lang="en-US" sz="1400" dirty="0" err="1" smtClean="0">
                <a:solidFill>
                  <a:srgbClr val="000000"/>
                </a:solidFill>
                <a:latin typeface="Courier"/>
                <a:cs typeface="Courier"/>
              </a:rPr>
              <a:t>rt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a:t>
            </a:r>
            <a:endParaRPr lang="en-US" sz="1400" dirty="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a:t>
            </a:r>
            <a:endParaRPr lang="en-US" sz="1400" dirty="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a:t>
            </a:r>
          </a:p>
          <a:p>
            <a:pPr defTabSz="914400" fontAlgn="base">
              <a:spcBef>
                <a:spcPct val="0"/>
              </a:spcBef>
              <a:spcAft>
                <a:spcPct val="0"/>
              </a:spcAft>
            </a:pPr>
            <a:r>
              <a:rPr lang="en-US" sz="1400" dirty="0" err="1" smtClean="0">
                <a:solidFill>
                  <a:srgbClr val="FF0000"/>
                </a:solidFill>
                <a:latin typeface="Courier"/>
                <a:cs typeface="Courier"/>
              </a:rPr>
              <a:t>fh.close</a:t>
            </a:r>
            <a:r>
              <a:rPr lang="en-US" sz="1400" dirty="0" smtClean="0">
                <a:solidFill>
                  <a:srgbClr val="FF0000"/>
                </a:solidFill>
                <a:latin typeface="Courier"/>
                <a:cs typeface="Courier"/>
              </a:rPr>
              <a:t>()</a:t>
            </a:r>
            <a:endParaRPr lang="en-US" sz="1400" dirty="0">
              <a:solidFill>
                <a:srgbClr val="FF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Tree>
    <p:extLst>
      <p:ext uri="{BB962C8B-B14F-4D97-AF65-F5344CB8AC3E}">
        <p14:creationId xmlns:p14="http://schemas.microsoft.com/office/powerpoint/2010/main" val="1345657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File methods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graphicFrame>
        <p:nvGraphicFramePr>
          <p:cNvPr id="13" name="Table 12"/>
          <p:cNvGraphicFramePr>
            <a:graphicFrameLocks noGrp="1"/>
          </p:cNvGraphicFramePr>
          <p:nvPr>
            <p:extLst>
              <p:ext uri="{D42A27DB-BD31-4B8C-83A1-F6EECF244321}">
                <p14:modId xmlns:p14="http://schemas.microsoft.com/office/powerpoint/2010/main" val="362767718"/>
              </p:ext>
            </p:extLst>
          </p:nvPr>
        </p:nvGraphicFramePr>
        <p:xfrm>
          <a:off x="350768" y="3227294"/>
          <a:ext cx="8447342" cy="3403600"/>
        </p:xfrm>
        <a:graphic>
          <a:graphicData uri="http://schemas.openxmlformats.org/drawingml/2006/table">
            <a:tbl>
              <a:tblPr firstRow="1" bandRow="1">
                <a:tableStyleId>{8A107856-5554-42FB-B03E-39F5DBC370BA}</a:tableStyleId>
              </a:tblPr>
              <a:tblGrid>
                <a:gridCol w="3463125"/>
                <a:gridCol w="4984217"/>
              </a:tblGrid>
              <a:tr h="370840">
                <a:tc>
                  <a:txBody>
                    <a:bodyPr/>
                    <a:lstStyle/>
                    <a:p>
                      <a:r>
                        <a:rPr lang="en-US" dirty="0" smtClean="0"/>
                        <a:t>Usage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latin typeface="Courier"/>
                          <a:cs typeface="Courier"/>
                        </a:rPr>
                        <a:t>infile.read(n</a:t>
                      </a:r>
                      <a:r>
                        <a:rPr lang="en-US" dirty="0" smtClean="0">
                          <a:latin typeface="Courier"/>
                          <a:cs typeface="Courier"/>
                        </a:rPr>
                        <a:t>)</a:t>
                      </a:r>
                      <a:endParaRPr lang="en-US" dirty="0">
                        <a:latin typeface="Courier"/>
                        <a:cs typeface="Courier"/>
                      </a:endParaRPr>
                    </a:p>
                  </a:txBody>
                  <a:tcPr/>
                </a:tc>
                <a:tc>
                  <a:txBody>
                    <a:bodyPr/>
                    <a:lstStyle/>
                    <a:p>
                      <a:r>
                        <a:rPr lang="en-US" dirty="0" smtClean="0">
                          <a:solidFill>
                            <a:schemeClr val="accent1"/>
                          </a:solidFill>
                        </a:rPr>
                        <a:t>Read </a:t>
                      </a:r>
                      <a:r>
                        <a:rPr lang="en-US" dirty="0" err="1" smtClean="0">
                          <a:latin typeface="Courier"/>
                          <a:cs typeface="Courier"/>
                        </a:rPr>
                        <a:t>n</a:t>
                      </a:r>
                      <a:r>
                        <a:rPr lang="en-US" dirty="0" smtClean="0">
                          <a:solidFill>
                            <a:schemeClr val="accent1"/>
                          </a:solidFill>
                        </a:rPr>
                        <a:t> characters starting from </a:t>
                      </a:r>
                      <a:r>
                        <a:rPr lang="en-US" dirty="0" smtClean="0">
                          <a:solidFill>
                            <a:srgbClr val="FF0000"/>
                          </a:solidFill>
                        </a:rPr>
                        <a:t>cursor</a:t>
                      </a:r>
                      <a:r>
                        <a:rPr lang="en-US" dirty="0" smtClean="0">
                          <a:solidFill>
                            <a:schemeClr val="accent1"/>
                          </a:solidFill>
                        </a:rPr>
                        <a:t>; if fewer than </a:t>
                      </a:r>
                      <a:r>
                        <a:rPr lang="en-US" dirty="0" err="1" smtClean="0">
                          <a:latin typeface="Courier"/>
                          <a:cs typeface="Courier"/>
                        </a:rPr>
                        <a:t>n</a:t>
                      </a:r>
                      <a:r>
                        <a:rPr lang="en-US" dirty="0" smtClean="0">
                          <a:solidFill>
                            <a:schemeClr val="accent1"/>
                          </a:solidFill>
                        </a:rPr>
                        <a:t> characters remain, read until the end of file </a:t>
                      </a:r>
                      <a:endParaRPr lang="en-US" dirty="0">
                        <a:solidFill>
                          <a:schemeClr val="accent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infile.read</a:t>
                      </a:r>
                      <a:r>
                        <a:rPr lang="en-US" dirty="0" smtClean="0">
                          <a:latin typeface="Courier"/>
                          <a:cs typeface="Courier"/>
                        </a:rPr>
                        <a:t>()</a:t>
                      </a:r>
                    </a:p>
                  </a:txBody>
                  <a:tcPr/>
                </a:tc>
                <a:tc>
                  <a:txBody>
                    <a:bodyPr/>
                    <a:lstStyle/>
                    <a:p>
                      <a:r>
                        <a:rPr lang="en-US" dirty="0" smtClean="0">
                          <a:solidFill>
                            <a:schemeClr val="accent1"/>
                          </a:solidFill>
                        </a:rPr>
                        <a:t>Read starting from </a:t>
                      </a:r>
                      <a:r>
                        <a:rPr lang="en-US" dirty="0" smtClean="0">
                          <a:solidFill>
                            <a:srgbClr val="FF0000"/>
                          </a:solidFill>
                        </a:rPr>
                        <a:t>cursor </a:t>
                      </a:r>
                      <a:r>
                        <a:rPr lang="en-US" dirty="0" smtClean="0">
                          <a:solidFill>
                            <a:schemeClr val="accent1"/>
                          </a:solidFill>
                        </a:rPr>
                        <a:t>up to the end of the file  </a:t>
                      </a:r>
                      <a:endParaRPr lang="en-US" dirty="0">
                        <a:solidFill>
                          <a:schemeClr val="accent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infile.readline</a:t>
                      </a:r>
                      <a:r>
                        <a:rPr lang="en-US" dirty="0" smtClean="0">
                          <a:latin typeface="Courier"/>
                          <a:cs typeface="Courier"/>
                        </a:rPr>
                        <a:t>()</a:t>
                      </a:r>
                    </a:p>
                  </a:txBody>
                  <a:tcPr/>
                </a:tc>
                <a:tc>
                  <a:txBody>
                    <a:bodyPr/>
                    <a:lstStyle/>
                    <a:p>
                      <a:r>
                        <a:rPr lang="en-US" dirty="0" smtClean="0">
                          <a:solidFill>
                            <a:schemeClr val="accent1"/>
                          </a:solidFill>
                        </a:rPr>
                        <a:t>Read starting from </a:t>
                      </a:r>
                      <a:r>
                        <a:rPr lang="en-US" dirty="0" smtClean="0">
                          <a:solidFill>
                            <a:srgbClr val="FF0000"/>
                          </a:solidFill>
                        </a:rPr>
                        <a:t>cursor </a:t>
                      </a:r>
                      <a:r>
                        <a:rPr lang="en-US" dirty="0" smtClean="0">
                          <a:solidFill>
                            <a:schemeClr val="accent1"/>
                          </a:solidFill>
                        </a:rPr>
                        <a:t>up to, and including, the end of line character</a:t>
                      </a:r>
                      <a:endParaRPr lang="en-US" dirty="0">
                        <a:solidFill>
                          <a:schemeClr val="accent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infile.readlines</a:t>
                      </a:r>
                      <a:r>
                        <a:rPr lang="en-US" dirty="0" smtClean="0">
                          <a:latin typeface="Courier"/>
                          <a:cs typeface="Courier"/>
                        </a:rPr>
                        <a:t>()</a:t>
                      </a:r>
                    </a:p>
                  </a:txBody>
                  <a:tcPr>
                    <a:lnB w="12700" cap="flat" cmpd="sng" algn="ctr">
                      <a:solidFill>
                        <a:srgbClr val="294171"/>
                      </a:solidFill>
                      <a:prstDash val="solid"/>
                      <a:round/>
                      <a:headEnd type="none" w="med" len="med"/>
                      <a:tailEnd type="none" w="med" len="med"/>
                    </a:lnB>
                  </a:tcPr>
                </a:tc>
                <a:tc>
                  <a:txBody>
                    <a:bodyPr/>
                    <a:lstStyle/>
                    <a:p>
                      <a:r>
                        <a:rPr lang="en-US" dirty="0" smtClean="0">
                          <a:solidFill>
                            <a:schemeClr val="accent1"/>
                          </a:solidFill>
                        </a:rPr>
                        <a:t>Read starting from </a:t>
                      </a:r>
                      <a:r>
                        <a:rPr lang="en-US" dirty="0" smtClean="0">
                          <a:solidFill>
                            <a:srgbClr val="FF0000"/>
                          </a:solidFill>
                        </a:rPr>
                        <a:t>cursor </a:t>
                      </a:r>
                      <a:r>
                        <a:rPr lang="en-US" dirty="0" smtClean="0">
                          <a:solidFill>
                            <a:schemeClr val="accent1"/>
                          </a:solidFill>
                        </a:rPr>
                        <a:t>up to the end of the file </a:t>
                      </a:r>
                      <a:r>
                        <a:rPr lang="en-US" dirty="0" smtClean="0">
                          <a:solidFill>
                            <a:srgbClr val="FF0000"/>
                          </a:solidFill>
                        </a:rPr>
                        <a:t>and return</a:t>
                      </a:r>
                      <a:r>
                        <a:rPr lang="en-US" baseline="0" dirty="0" smtClean="0">
                          <a:solidFill>
                            <a:srgbClr val="FF0000"/>
                          </a:solidFill>
                        </a:rPr>
                        <a:t> list of lines</a:t>
                      </a:r>
                      <a:endParaRPr lang="en-US" dirty="0">
                        <a:solidFill>
                          <a:srgbClr val="FF0000"/>
                        </a:solidFill>
                      </a:endParaRPr>
                    </a:p>
                  </a:txBody>
                  <a:tcPr>
                    <a:lnB w="12700" cap="flat" cmpd="sng" algn="ctr">
                      <a:solidFill>
                        <a:srgbClr val="294171"/>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outfile.write(s</a:t>
                      </a:r>
                      <a:r>
                        <a:rPr lang="en-US" dirty="0" smtClean="0">
                          <a:latin typeface="Courier"/>
                          <a:cs typeface="Courier"/>
                        </a:rPr>
                        <a:t>)</a:t>
                      </a:r>
                    </a:p>
                  </a:txBody>
                  <a:tcPr>
                    <a:lnL w="12700" cap="flat" cmpd="sng" algn="ctr">
                      <a:solidFill>
                        <a:srgbClr val="294171"/>
                      </a:solidFill>
                      <a:prstDash val="solid"/>
                      <a:round/>
                      <a:headEnd type="none" w="med" len="med"/>
                      <a:tailEnd type="none" w="med" len="med"/>
                    </a:lnL>
                    <a:lnT w="12700" cap="flat" cmpd="sng" algn="ctr">
                      <a:solidFill>
                        <a:srgbClr val="294171"/>
                      </a:solidFill>
                      <a:prstDash val="solid"/>
                      <a:round/>
                      <a:headEnd type="none" w="med" len="med"/>
                      <a:tailEnd type="none" w="med" len="med"/>
                    </a:lnT>
                  </a:tcPr>
                </a:tc>
                <a:tc>
                  <a:txBody>
                    <a:bodyPr/>
                    <a:lstStyle/>
                    <a:p>
                      <a:r>
                        <a:rPr lang="en-US" dirty="0" smtClean="0">
                          <a:solidFill>
                            <a:schemeClr val="accent1"/>
                          </a:solidFill>
                        </a:rPr>
                        <a:t>Write string </a:t>
                      </a:r>
                      <a:r>
                        <a:rPr lang="en-US" dirty="0" err="1" smtClean="0">
                          <a:latin typeface="Courier"/>
                          <a:cs typeface="Courier"/>
                        </a:rPr>
                        <a:t>s</a:t>
                      </a:r>
                      <a:r>
                        <a:rPr lang="en-US" dirty="0" smtClean="0">
                          <a:solidFill>
                            <a:schemeClr val="accent1"/>
                          </a:solidFill>
                        </a:rPr>
                        <a:t> to file </a:t>
                      </a:r>
                      <a:r>
                        <a:rPr lang="en-US" dirty="0" err="1" smtClean="0">
                          <a:solidFill>
                            <a:schemeClr val="tx1"/>
                          </a:solidFill>
                          <a:latin typeface="Courier"/>
                          <a:cs typeface="Courier"/>
                        </a:rPr>
                        <a:t>outfile</a:t>
                      </a:r>
                      <a:r>
                        <a:rPr lang="en-US" dirty="0" smtClean="0">
                          <a:solidFill>
                            <a:schemeClr val="accent1"/>
                          </a:solidFill>
                        </a:rPr>
                        <a:t> starting from </a:t>
                      </a:r>
                      <a:r>
                        <a:rPr lang="en-US" dirty="0" smtClean="0">
                          <a:solidFill>
                            <a:srgbClr val="FF0000"/>
                          </a:solidFill>
                        </a:rPr>
                        <a:t>cursor</a:t>
                      </a:r>
                      <a:endParaRPr lang="en-US" dirty="0">
                        <a:solidFill>
                          <a:srgbClr val="FF0000"/>
                        </a:solidFill>
                        <a:latin typeface="Courier"/>
                        <a:cs typeface="Courier"/>
                      </a:endParaRPr>
                    </a:p>
                  </a:txBody>
                  <a:tcPr>
                    <a:lnR w="12700" cap="flat" cmpd="sng" algn="ctr">
                      <a:solidFill>
                        <a:srgbClr val="294171"/>
                      </a:solidFill>
                      <a:prstDash val="solid"/>
                      <a:round/>
                      <a:headEnd type="none" w="med" len="med"/>
                      <a:tailEnd type="none" w="med" len="med"/>
                    </a:lnR>
                    <a:lnT w="12700" cap="flat" cmpd="sng" algn="ctr">
                      <a:solidFill>
                        <a:srgbClr val="294171"/>
                      </a:solidFill>
                      <a:prstDash val="solid"/>
                      <a:round/>
                      <a:headEnd type="none" w="med" len="med"/>
                      <a:tailEnd type="none" w="med" len="med"/>
                    </a:lnT>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infile.close</a:t>
                      </a:r>
                      <a:r>
                        <a:rPr lang="en-US" smtClean="0">
                          <a:latin typeface="Courier"/>
                          <a:cs typeface="Courier"/>
                        </a:rPr>
                        <a:t>()</a:t>
                      </a:r>
                      <a:endParaRPr lang="en-US" dirty="0" smtClean="0">
                        <a:latin typeface="Courier"/>
                        <a:cs typeface="Courier"/>
                      </a:endParaRPr>
                    </a:p>
                  </a:txBody>
                  <a:tcPr>
                    <a:lnL w="12700" cap="flat" cmpd="sng" algn="ctr">
                      <a:solidFill>
                        <a:srgbClr val="294171"/>
                      </a:solidFill>
                      <a:prstDash val="solid"/>
                      <a:round/>
                      <a:headEnd type="none" w="med" len="med"/>
                      <a:tailEnd type="none" w="med" len="med"/>
                    </a:lnL>
                    <a:lnB w="12700" cap="flat" cmpd="sng" algn="ctr">
                      <a:solidFill>
                        <a:srgbClr val="294171"/>
                      </a:solidFill>
                      <a:prstDash val="solid"/>
                      <a:round/>
                      <a:headEnd type="none" w="med" len="med"/>
                      <a:tailEnd type="none" w="med" len="med"/>
                    </a:lnB>
                  </a:tcPr>
                </a:tc>
                <a:tc>
                  <a:txBody>
                    <a:bodyPr/>
                    <a:lstStyle/>
                    <a:p>
                      <a:r>
                        <a:rPr lang="en-US" dirty="0" smtClean="0">
                          <a:solidFill>
                            <a:schemeClr val="accent1"/>
                          </a:solidFill>
                        </a:rPr>
                        <a:t>Close file </a:t>
                      </a:r>
                      <a:r>
                        <a:rPr lang="en-US" dirty="0" err="1" smtClean="0">
                          <a:solidFill>
                            <a:srgbClr val="000000"/>
                          </a:solidFill>
                          <a:latin typeface="Courier"/>
                          <a:cs typeface="Courier"/>
                        </a:rPr>
                        <a:t>infile</a:t>
                      </a:r>
                      <a:endParaRPr lang="en-US" dirty="0">
                        <a:solidFill>
                          <a:srgbClr val="000000"/>
                        </a:solidFill>
                        <a:latin typeface="Courier"/>
                        <a:cs typeface="Courier"/>
                      </a:endParaRPr>
                    </a:p>
                  </a:txBody>
                  <a:tcPr>
                    <a:lnR w="12700" cap="flat" cmpd="sng" algn="ctr">
                      <a:solidFill>
                        <a:srgbClr val="294171"/>
                      </a:solidFill>
                      <a:prstDash val="solid"/>
                      <a:round/>
                      <a:headEnd type="none" w="med" len="med"/>
                      <a:tailEnd type="none" w="med" len="med"/>
                    </a:lnR>
                    <a:lnB w="12700" cap="flat" cmpd="sng" algn="ctr">
                      <a:solidFill>
                        <a:srgbClr val="294171"/>
                      </a:solidFill>
                      <a:prstDash val="solid"/>
                      <a:round/>
                      <a:headEnd type="none" w="med" len="med"/>
                      <a:tailEnd type="none" w="med" len="med"/>
                    </a:lnB>
                  </a:tcPr>
                </a:tc>
              </a:tr>
            </a:tbl>
          </a:graphicData>
        </a:graphic>
      </p:graphicFrame>
      <p:sp>
        <p:nvSpPr>
          <p:cNvPr id="9" name="TextBox 8"/>
          <p:cNvSpPr txBox="1"/>
          <p:nvPr/>
        </p:nvSpPr>
        <p:spPr bwMode="auto">
          <a:xfrm>
            <a:off x="350769" y="1718235"/>
            <a:ext cx="8447341"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solidFill>
                  <a:schemeClr val="accent1"/>
                </a:solidFill>
                <a:latin typeface="Calibri" pitchFamily="34" charset="0"/>
                <a:ea typeface="+mj-ea"/>
                <a:cs typeface="+mj-cs"/>
              </a:rPr>
              <a:t>There are several “file” types; they all support similar “file” methods </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a:p>
            <a:pPr marL="747713" lvl="1" indent="-290513" defTabSz="914400" fontAlgn="base">
              <a:spcBef>
                <a:spcPct val="0"/>
              </a:spcBef>
              <a:spcAft>
                <a:spcPct val="0"/>
              </a:spcAft>
              <a:buClr>
                <a:schemeClr val="tx1"/>
              </a:buClr>
              <a:buFont typeface="Arial"/>
              <a:buChar char="•"/>
            </a:pPr>
            <a:endParaRPr kumimoji="0" lang="en-US" b="0" i="0" u="none" strike="noStrike" kern="0" cap="none" spc="0" normalizeH="0" noProof="0" dirty="0" smtClean="0">
              <a:ln>
                <a:noFill/>
              </a:ln>
              <a:solidFill>
                <a:schemeClr val="accent1"/>
              </a:solidFill>
              <a:effectLst/>
              <a:uLnTx/>
              <a:uFillTx/>
              <a:latin typeface="Calibri" pitchFamily="34" charset="0"/>
              <a:ea typeface="+mj-ea"/>
              <a:cs typeface="+mj-cs"/>
            </a:endParaRPr>
          </a:p>
          <a:p>
            <a:pPr marL="747713" lvl="1" indent="-290513" defTabSz="914400" fontAlgn="base">
              <a:spcBef>
                <a:spcPct val="0"/>
              </a:spcBef>
              <a:spcAft>
                <a:spcPct val="0"/>
              </a:spcAft>
              <a:buClr>
                <a:schemeClr val="tx1"/>
              </a:buClr>
              <a:buFont typeface="Arial"/>
              <a:buChar char="•"/>
            </a:pPr>
            <a:endParaRPr kumimoji="0" lang="en-US" b="0" i="0" u="none" strike="noStrike" kern="0" cap="none" spc="0" normalizeH="0" noProof="0" dirty="0" smtClean="0">
              <a:ln>
                <a:noFill/>
              </a:ln>
              <a:solidFill>
                <a:schemeClr val="accent1"/>
              </a:solidFill>
              <a:effectLst/>
              <a:uLnTx/>
              <a:uFillTx/>
              <a:latin typeface="Calibri" pitchFamily="34" charset="0"/>
              <a:ea typeface="+mj-ea"/>
              <a:cs typeface="+mj-cs"/>
            </a:endParaRPr>
          </a:p>
          <a:p>
            <a:pPr marL="747713" lvl="1" indent="-290513" defTabSz="914400" fontAlgn="base">
              <a:spcBef>
                <a:spcPct val="0"/>
              </a:spcBef>
              <a:spcAft>
                <a:spcPct val="0"/>
              </a:spcAft>
              <a:buClr>
                <a:schemeClr val="tx1"/>
              </a:buClr>
              <a:buFont typeface="Arial"/>
              <a:buChar char="•"/>
            </a:pPr>
            <a:endPar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0" name="TextBox 9"/>
          <p:cNvSpPr txBox="1"/>
          <p:nvPr/>
        </p:nvSpPr>
        <p:spPr bwMode="auto">
          <a:xfrm>
            <a:off x="350768" y="1718235"/>
            <a:ext cx="8447341"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z="2000" kern="0" noProof="0" dirty="0" smtClean="0">
              <a:solidFill>
                <a:schemeClr val="accent1"/>
              </a:solidFill>
              <a:latin typeface="Calibri" pitchFamily="34" charset="0"/>
              <a:ea typeface="+mj-ea"/>
              <a:cs typeface="+mj-cs"/>
            </a:endParaRPr>
          </a:p>
          <a:p>
            <a:pPr marL="747713" lvl="1" indent="-290513" defTabSz="914400" fontAlgn="base">
              <a:spcBef>
                <a:spcPct val="0"/>
              </a:spcBef>
              <a:spcAft>
                <a:spcPct val="0"/>
              </a:spcAft>
              <a:buClr>
                <a:schemeClr val="tx1"/>
              </a:buClr>
              <a:buFont typeface="Arial"/>
              <a:buChar char="•"/>
            </a:pPr>
            <a:r>
              <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rPr>
              <a:t>Methods </a:t>
            </a:r>
            <a:r>
              <a:rPr kumimoji="0" lang="en-US" b="0" i="0" u="none" strike="noStrike" kern="0" cap="none" spc="0" normalizeH="0" baseline="0" noProof="0" dirty="0" smtClean="0">
                <a:ln>
                  <a:noFill/>
                </a:ln>
                <a:effectLst/>
                <a:uLnTx/>
                <a:uFillTx/>
                <a:latin typeface="Courier"/>
                <a:ea typeface="+mj-ea"/>
                <a:cs typeface="Courier"/>
              </a:rPr>
              <a:t>read()</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 and </a:t>
            </a:r>
            <a:r>
              <a:rPr kumimoji="0" lang="en-US" b="0" i="0" u="none" strike="noStrike" kern="0" cap="none" spc="0" normalizeH="0" noProof="0" dirty="0" err="1" smtClean="0">
                <a:ln>
                  <a:noFill/>
                </a:ln>
                <a:solidFill>
                  <a:srgbClr val="000000"/>
                </a:solidFill>
                <a:effectLst/>
                <a:uLnTx/>
                <a:uFillTx/>
                <a:latin typeface="Courier"/>
                <a:ea typeface="+mj-ea"/>
                <a:cs typeface="Courier"/>
              </a:rPr>
              <a:t>readline</a:t>
            </a:r>
            <a:r>
              <a:rPr kumimoji="0" lang="en-US" b="0" i="0" u="none" strike="noStrike" kern="0" cap="none" spc="0" normalizeH="0" noProof="0" dirty="0" smtClean="0">
                <a:ln>
                  <a:noFill/>
                </a:ln>
                <a:solidFill>
                  <a:srgbClr val="000000"/>
                </a:solidFill>
                <a:effectLst/>
                <a:uLnTx/>
                <a:uFillTx/>
                <a:latin typeface="Courier"/>
                <a:ea typeface="+mj-ea"/>
                <a:cs typeface="Courier"/>
              </a:rPr>
              <a:t>()</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 return the characters read as a string</a:t>
            </a:r>
          </a:p>
          <a:p>
            <a:pPr marL="747713" lvl="1" indent="-290513"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Methods  </a:t>
            </a:r>
            <a:r>
              <a:rPr lang="en-US" kern="0" dirty="0" err="1" smtClean="0">
                <a:solidFill>
                  <a:srgbClr val="000000"/>
                </a:solidFill>
                <a:latin typeface="Courier"/>
                <a:cs typeface="Courier"/>
              </a:rPr>
              <a:t>readlines</a:t>
            </a:r>
            <a:r>
              <a:rPr lang="en-US" kern="0" dirty="0" smtClean="0">
                <a:solidFill>
                  <a:srgbClr val="000000"/>
                </a:solidFill>
                <a:latin typeface="Courier"/>
                <a:cs typeface="Courier"/>
              </a:rPr>
              <a:t>()</a:t>
            </a:r>
            <a:r>
              <a:rPr lang="en-US" kern="0" dirty="0" smtClean="0">
                <a:solidFill>
                  <a:schemeClr val="accent1"/>
                </a:solidFill>
                <a:latin typeface="Calibri" pitchFamily="34" charset="0"/>
                <a:ea typeface="+mj-ea"/>
                <a:cs typeface="+mj-cs"/>
              </a:rPr>
              <a:t> returns the characters read as a list of lines  </a:t>
            </a:r>
            <a:endParaRPr kumimoji="0" lang="en-US" b="0" i="0" u="none" strike="noStrike" kern="0" cap="none" spc="0" normalizeH="0" noProof="0" dirty="0" smtClean="0">
              <a:ln>
                <a:noFill/>
              </a:ln>
              <a:solidFill>
                <a:schemeClr val="accent1"/>
              </a:solidFill>
              <a:effectLst/>
              <a:uLnTx/>
              <a:uFillTx/>
              <a:latin typeface="Calibri" pitchFamily="34" charset="0"/>
              <a:ea typeface="+mj-ea"/>
              <a:cs typeface="+mj-cs"/>
            </a:endParaRPr>
          </a:p>
          <a:p>
            <a:pPr marL="747713" lvl="1" indent="-290513" defTabSz="914400" fontAlgn="base">
              <a:spcBef>
                <a:spcPct val="0"/>
              </a:spcBef>
              <a:spcAft>
                <a:spcPct val="0"/>
              </a:spcAft>
              <a:buClr>
                <a:schemeClr val="tx1"/>
              </a:buClr>
              <a:buFont typeface="Arial"/>
              <a:buChar char="•"/>
            </a:pPr>
            <a:r>
              <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rPr>
              <a:t>Method </a:t>
            </a:r>
            <a:r>
              <a:rPr kumimoji="0" lang="en-US" b="0" i="0" u="none" strike="noStrike" kern="0" cap="none" spc="0" normalizeH="0" baseline="0" noProof="0" dirty="0" smtClean="0">
                <a:ln>
                  <a:noFill/>
                </a:ln>
                <a:effectLst/>
                <a:uLnTx/>
                <a:uFillTx/>
                <a:latin typeface="Courier"/>
                <a:ea typeface="+mj-ea"/>
                <a:cs typeface="Courier"/>
              </a:rPr>
              <a:t>write()</a:t>
            </a:r>
            <a:r>
              <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rPr>
              <a:t> </a:t>
            </a:r>
            <a:r>
              <a:rPr lang="en-US" kern="0" noProof="0" dirty="0" smtClean="0">
                <a:solidFill>
                  <a:schemeClr val="accent1"/>
                </a:solidFill>
                <a:latin typeface="Calibri" pitchFamily="34" charset="0"/>
                <a:ea typeface="+mj-ea"/>
                <a:cs typeface="+mj-cs"/>
              </a:rPr>
              <a:t>returns the number of characters written</a:t>
            </a:r>
            <a:endPar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extLst>
      <p:ext uri="{BB962C8B-B14F-4D97-AF65-F5344CB8AC3E}">
        <p14:creationId xmlns:p14="http://schemas.microsoft.com/office/powerpoint/2010/main" val="173997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Reading a file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6" name="TextBox 75"/>
          <p:cNvSpPr txBox="1"/>
          <p:nvPr/>
        </p:nvSpPr>
        <p:spPr bwMode="auto">
          <a:xfrm>
            <a:off x="3899647" y="3691534"/>
            <a:ext cx="506505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5" name="TextBox 14"/>
          <p:cNvSpPr txBox="1"/>
          <p:nvPr/>
        </p:nvSpPr>
        <p:spPr bwMode="auto">
          <a:xfrm>
            <a:off x="327212" y="1808579"/>
            <a:ext cx="8637494" cy="92333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748CBC"/>
                </a:solidFill>
                <a:cs typeface="Courier"/>
              </a:rPr>
              <a:t>1</a:t>
            </a:r>
            <a:r>
              <a:rPr lang="en-US" dirty="0" smtClean="0">
                <a:latin typeface="Courier"/>
                <a:cs typeface="Courier"/>
              </a:rPr>
              <a:t> The 3 lines in this file end with the new line character.</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chemeClr val="tx1">
                  <a:lumMod val="50000"/>
                  <a:lumOff val="50000"/>
                </a:schemeClr>
              </a:solidFill>
              <a:latin typeface="Courier"/>
              <a:cs typeface="Courier"/>
            </a:endParaRPr>
          </a:p>
          <a:p>
            <a:pPr defTabSz="914400" fontAlgn="base">
              <a:spcBef>
                <a:spcPct val="0"/>
              </a:spcBef>
              <a:spcAft>
                <a:spcPct val="0"/>
              </a:spcAft>
            </a:pPr>
            <a:r>
              <a:rPr lang="en-US" dirty="0" smtClean="0">
                <a:solidFill>
                  <a:srgbClr val="748CBC"/>
                </a:solidFill>
                <a:cs typeface="Courier"/>
              </a:rPr>
              <a:t>2</a:t>
            </a:r>
            <a:r>
              <a:rPr lang="en-US" dirty="0" smtClean="0">
                <a:latin typeface="Courier"/>
                <a:cs typeface="Courier"/>
              </a:rPr>
              <a:t> </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748CBC"/>
              </a:solidFill>
              <a:cs typeface="Courier"/>
            </a:endParaRPr>
          </a:p>
          <a:p>
            <a:pPr defTabSz="914400" fontAlgn="base">
              <a:spcBef>
                <a:spcPct val="0"/>
              </a:spcBef>
              <a:spcAft>
                <a:spcPct val="0"/>
              </a:spcAft>
            </a:pPr>
            <a:r>
              <a:rPr lang="en-US" dirty="0" smtClean="0">
                <a:solidFill>
                  <a:schemeClr val="accent2"/>
                </a:solidFill>
                <a:cs typeface="Courier"/>
              </a:rPr>
              <a:t>3</a:t>
            </a:r>
            <a:r>
              <a:rPr lang="en-US" dirty="0" smtClean="0">
                <a:latin typeface="Courier"/>
                <a:cs typeface="Courier"/>
              </a:rPr>
              <a:t> There is a blank line above this line.</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latin typeface="Courier"/>
              <a:cs typeface="Courier"/>
            </a:endParaRPr>
          </a:p>
        </p:txBody>
      </p:sp>
      <p:sp>
        <p:nvSpPr>
          <p:cNvPr id="17" name="TextBox 16"/>
          <p:cNvSpPr txBox="1"/>
          <p:nvPr/>
        </p:nvSpPr>
        <p:spPr bwMode="auto">
          <a:xfrm>
            <a:off x="521846" y="1977856"/>
            <a:ext cx="37502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18" name="TextBox 17"/>
          <p:cNvSpPr txBox="1"/>
          <p:nvPr/>
        </p:nvSpPr>
        <p:spPr bwMode="auto">
          <a:xfrm>
            <a:off x="639134" y="1977856"/>
            <a:ext cx="37502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0" name="TextBox 19"/>
          <p:cNvSpPr txBox="1"/>
          <p:nvPr/>
        </p:nvSpPr>
        <p:spPr bwMode="auto">
          <a:xfrm>
            <a:off x="1354069" y="1977856"/>
            <a:ext cx="37502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1" name="TextBox 20"/>
          <p:cNvSpPr txBox="1"/>
          <p:nvPr/>
        </p:nvSpPr>
        <p:spPr bwMode="auto">
          <a:xfrm>
            <a:off x="521846" y="2224078"/>
            <a:ext cx="37502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2" name="TextBox 21"/>
          <p:cNvSpPr txBox="1"/>
          <p:nvPr/>
        </p:nvSpPr>
        <p:spPr bwMode="auto">
          <a:xfrm>
            <a:off x="6067611" y="2562632"/>
            <a:ext cx="37502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3" name="TextBox 22"/>
          <p:cNvSpPr txBox="1"/>
          <p:nvPr/>
        </p:nvSpPr>
        <p:spPr bwMode="auto">
          <a:xfrm>
            <a:off x="3899647" y="3691535"/>
            <a:ext cx="506505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infile.read(1)</a:t>
            </a:r>
          </a:p>
          <a:p>
            <a:pPr defTabSz="914400" fontAlgn="base">
              <a:spcBef>
                <a:spcPct val="0"/>
              </a:spcBef>
              <a:spcAft>
                <a:spcPct val="0"/>
              </a:spcAft>
            </a:pPr>
            <a:r>
              <a:rPr lang="en-US" sz="1400" dirty="0" smtClean="0">
                <a:solidFill>
                  <a:srgbClr val="000000"/>
                </a:solidFill>
                <a:latin typeface="Courier"/>
                <a:cs typeface="Courier"/>
              </a:rPr>
              <a:t>'T'</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24" name="TextBox 23"/>
          <p:cNvSpPr txBox="1"/>
          <p:nvPr/>
        </p:nvSpPr>
        <p:spPr bwMode="auto">
          <a:xfrm>
            <a:off x="3899647" y="3691535"/>
            <a:ext cx="506505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infile.read(1)</a:t>
            </a:r>
          </a:p>
          <a:p>
            <a:pPr defTabSz="914400" fontAlgn="base">
              <a:spcBef>
                <a:spcPct val="0"/>
              </a:spcBef>
              <a:spcAft>
                <a:spcPct val="0"/>
              </a:spcAft>
            </a:pPr>
            <a:r>
              <a:rPr lang="en-US" sz="1400" dirty="0" smtClean="0">
                <a:solidFill>
                  <a:srgbClr val="000000"/>
                </a:solidFill>
                <a:latin typeface="Courier"/>
                <a:cs typeface="Courier"/>
              </a:rPr>
              <a:t>'T'</a:t>
            </a:r>
          </a:p>
          <a:p>
            <a:pPr defTabSz="914400" fontAlgn="base">
              <a:spcBef>
                <a:spcPct val="0"/>
              </a:spcBef>
              <a:spcAft>
                <a:spcPct val="0"/>
              </a:spcAft>
            </a:pPr>
            <a:r>
              <a:rPr lang="en-US" sz="1400" dirty="0" smtClean="0">
                <a:solidFill>
                  <a:srgbClr val="000000"/>
                </a:solidFill>
                <a:latin typeface="Courier"/>
                <a:cs typeface="Courier"/>
              </a:rPr>
              <a:t>&gt;&gt;&gt; infile.read(5)</a:t>
            </a:r>
          </a:p>
          <a:p>
            <a:pPr defTabSz="914400" fontAlgn="base">
              <a:spcBef>
                <a:spcPct val="0"/>
              </a:spcBef>
              <a:spcAft>
                <a:spcPct val="0"/>
              </a:spcAft>
            </a:pPr>
            <a:r>
              <a:rPr lang="en-US" sz="1400" dirty="0" smtClean="0">
                <a:solidFill>
                  <a:srgbClr val="000000"/>
                </a:solidFill>
                <a:latin typeface="Courier"/>
                <a:cs typeface="Courier"/>
              </a:rPr>
              <a:t>'he 3 '</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25" name="TextBox 24"/>
          <p:cNvSpPr txBox="1"/>
          <p:nvPr/>
        </p:nvSpPr>
        <p:spPr bwMode="auto">
          <a:xfrm>
            <a:off x="3899647" y="3691534"/>
            <a:ext cx="506505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infile.read(1)</a:t>
            </a:r>
          </a:p>
          <a:p>
            <a:pPr defTabSz="914400" fontAlgn="base">
              <a:spcBef>
                <a:spcPct val="0"/>
              </a:spcBef>
              <a:spcAft>
                <a:spcPct val="0"/>
              </a:spcAft>
            </a:pPr>
            <a:r>
              <a:rPr lang="en-US" sz="1400" dirty="0" smtClean="0">
                <a:solidFill>
                  <a:srgbClr val="000000"/>
                </a:solidFill>
                <a:latin typeface="Courier"/>
                <a:cs typeface="Courier"/>
              </a:rPr>
              <a:t>'T'</a:t>
            </a:r>
          </a:p>
          <a:p>
            <a:pPr defTabSz="914400" fontAlgn="base">
              <a:spcBef>
                <a:spcPct val="0"/>
              </a:spcBef>
              <a:spcAft>
                <a:spcPct val="0"/>
              </a:spcAft>
            </a:pPr>
            <a:r>
              <a:rPr lang="en-US" sz="1400" dirty="0" smtClean="0">
                <a:solidFill>
                  <a:srgbClr val="000000"/>
                </a:solidFill>
                <a:latin typeface="Courier"/>
                <a:cs typeface="Courier"/>
              </a:rPr>
              <a:t>&gt;&gt;&gt; infile.read(5)</a:t>
            </a:r>
          </a:p>
          <a:p>
            <a:pPr defTabSz="914400" fontAlgn="base">
              <a:spcBef>
                <a:spcPct val="0"/>
              </a:spcBef>
              <a:spcAft>
                <a:spcPct val="0"/>
              </a:spcAft>
            </a:pPr>
            <a:r>
              <a:rPr lang="en-US" sz="1400" dirty="0" smtClean="0">
                <a:solidFill>
                  <a:srgbClr val="000000"/>
                </a:solidFill>
                <a:latin typeface="Courier"/>
                <a:cs typeface="Courier"/>
              </a:rPr>
              <a:t>'he 3 '</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infile.readline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'lines in this file end with the new line character.\</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26" name="TextBox 25"/>
          <p:cNvSpPr txBox="1"/>
          <p:nvPr/>
        </p:nvSpPr>
        <p:spPr bwMode="auto">
          <a:xfrm>
            <a:off x="3899647" y="3691534"/>
            <a:ext cx="506505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infile.read(1)</a:t>
            </a:r>
          </a:p>
          <a:p>
            <a:pPr defTabSz="914400" fontAlgn="base">
              <a:spcBef>
                <a:spcPct val="0"/>
              </a:spcBef>
              <a:spcAft>
                <a:spcPct val="0"/>
              </a:spcAft>
            </a:pPr>
            <a:r>
              <a:rPr lang="en-US" sz="1400" dirty="0" smtClean="0">
                <a:solidFill>
                  <a:srgbClr val="000000"/>
                </a:solidFill>
                <a:latin typeface="Courier"/>
                <a:cs typeface="Courier"/>
              </a:rPr>
              <a:t>'T'</a:t>
            </a:r>
          </a:p>
          <a:p>
            <a:pPr defTabSz="914400" fontAlgn="base">
              <a:spcBef>
                <a:spcPct val="0"/>
              </a:spcBef>
              <a:spcAft>
                <a:spcPct val="0"/>
              </a:spcAft>
            </a:pPr>
            <a:r>
              <a:rPr lang="en-US" sz="1400" dirty="0" smtClean="0">
                <a:solidFill>
                  <a:srgbClr val="000000"/>
                </a:solidFill>
                <a:latin typeface="Courier"/>
                <a:cs typeface="Courier"/>
              </a:rPr>
              <a:t>&gt;&gt;&gt; infile.read(5)</a:t>
            </a:r>
          </a:p>
          <a:p>
            <a:pPr defTabSz="914400" fontAlgn="base">
              <a:spcBef>
                <a:spcPct val="0"/>
              </a:spcBef>
              <a:spcAft>
                <a:spcPct val="0"/>
              </a:spcAft>
            </a:pPr>
            <a:r>
              <a:rPr lang="en-US" sz="1400" dirty="0" smtClean="0">
                <a:solidFill>
                  <a:srgbClr val="000000"/>
                </a:solidFill>
                <a:latin typeface="Courier"/>
                <a:cs typeface="Courier"/>
              </a:rPr>
              <a:t>'he 3 '</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infile.readline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'lines in this file end with the new line character.\</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infile.read</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a:t>
            </a:r>
            <a:r>
              <a:rPr lang="en-US" sz="1400" dirty="0" err="1" smtClean="0">
                <a:solidFill>
                  <a:srgbClr val="000000"/>
                </a:solidFill>
                <a:latin typeface="Courier"/>
                <a:cs typeface="Courier"/>
              </a:rPr>
              <a:t>nThere</a:t>
            </a:r>
            <a:r>
              <a:rPr lang="en-US" sz="1400" dirty="0" smtClean="0">
                <a:solidFill>
                  <a:srgbClr val="000000"/>
                </a:solidFill>
                <a:latin typeface="Courier"/>
                <a:cs typeface="Courier"/>
              </a:rPr>
              <a:t> is a blank line above this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27" name="TextBox 26"/>
          <p:cNvSpPr txBox="1"/>
          <p:nvPr/>
        </p:nvSpPr>
        <p:spPr bwMode="auto">
          <a:xfrm>
            <a:off x="3899647" y="3691534"/>
            <a:ext cx="506505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open('example.txt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infile.read(1)</a:t>
            </a:r>
          </a:p>
          <a:p>
            <a:pPr defTabSz="914400" fontAlgn="base">
              <a:spcBef>
                <a:spcPct val="0"/>
              </a:spcBef>
              <a:spcAft>
                <a:spcPct val="0"/>
              </a:spcAft>
            </a:pPr>
            <a:r>
              <a:rPr lang="en-US" sz="1400" dirty="0" smtClean="0">
                <a:solidFill>
                  <a:srgbClr val="000000"/>
                </a:solidFill>
                <a:latin typeface="Courier"/>
                <a:cs typeface="Courier"/>
              </a:rPr>
              <a:t>'T'</a:t>
            </a:r>
          </a:p>
          <a:p>
            <a:pPr defTabSz="914400" fontAlgn="base">
              <a:spcBef>
                <a:spcPct val="0"/>
              </a:spcBef>
              <a:spcAft>
                <a:spcPct val="0"/>
              </a:spcAft>
            </a:pPr>
            <a:r>
              <a:rPr lang="en-US" sz="1400" dirty="0" smtClean="0">
                <a:solidFill>
                  <a:srgbClr val="000000"/>
                </a:solidFill>
                <a:latin typeface="Courier"/>
                <a:cs typeface="Courier"/>
              </a:rPr>
              <a:t>&gt;&gt;&gt; infile.read(5)</a:t>
            </a:r>
          </a:p>
          <a:p>
            <a:pPr defTabSz="914400" fontAlgn="base">
              <a:spcBef>
                <a:spcPct val="0"/>
              </a:spcBef>
              <a:spcAft>
                <a:spcPct val="0"/>
              </a:spcAft>
            </a:pPr>
            <a:r>
              <a:rPr lang="en-US" sz="1400" dirty="0" smtClean="0">
                <a:solidFill>
                  <a:srgbClr val="000000"/>
                </a:solidFill>
                <a:latin typeface="Courier"/>
                <a:cs typeface="Courier"/>
              </a:rPr>
              <a:t>'he 3 '</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infile.readline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'lines in this file end with the new line character.\</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infile.read</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a:t>
            </a:r>
            <a:r>
              <a:rPr lang="en-US" sz="1400" dirty="0" err="1" smtClean="0">
                <a:solidFill>
                  <a:srgbClr val="000000"/>
                </a:solidFill>
                <a:latin typeface="Courier"/>
                <a:cs typeface="Courier"/>
              </a:rPr>
              <a:t>nThere</a:t>
            </a:r>
            <a:r>
              <a:rPr lang="en-US" sz="1400" dirty="0" smtClean="0">
                <a:solidFill>
                  <a:srgbClr val="000000"/>
                </a:solidFill>
                <a:latin typeface="Courier"/>
                <a:cs typeface="Courier"/>
              </a:rPr>
              <a:t> is a blank line above this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infile.close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a:t>
            </a:r>
          </a:p>
        </p:txBody>
      </p:sp>
      <p:sp>
        <p:nvSpPr>
          <p:cNvPr id="28" name="TextBox 27"/>
          <p:cNvSpPr txBox="1"/>
          <p:nvPr/>
        </p:nvSpPr>
        <p:spPr bwMode="auto">
          <a:xfrm>
            <a:off x="7594907" y="2731909"/>
            <a:ext cx="136979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err="1" smtClean="0">
                <a:solidFill>
                  <a:srgbClr val="000000"/>
                </a:solidFill>
                <a:latin typeface="Courier"/>
                <a:ea typeface="+mj-ea"/>
                <a:cs typeface="Courier"/>
              </a:rPr>
              <a:t>example.txt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9" name="TextBox 28"/>
          <p:cNvSpPr txBox="1"/>
          <p:nvPr/>
        </p:nvSpPr>
        <p:spPr bwMode="auto">
          <a:xfrm>
            <a:off x="327212" y="3039686"/>
            <a:ext cx="8637494"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When the file is opened, a </a:t>
            </a: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cursor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associated with the opened file</a:t>
            </a:r>
          </a:p>
        </p:txBody>
      </p:sp>
      <p:sp>
        <p:nvSpPr>
          <p:cNvPr id="30" name="TextBox 29"/>
          <p:cNvSpPr txBox="1"/>
          <p:nvPr/>
        </p:nvSpPr>
        <p:spPr bwMode="auto">
          <a:xfrm>
            <a:off x="327212" y="3999310"/>
            <a:ext cx="3318436" cy="224676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buClr>
                <a:schemeClr val="tx1"/>
              </a:buClr>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initial position of the</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cursor is:</a:t>
            </a:r>
          </a:p>
          <a:p>
            <a:pPr marL="747713" lvl="1" indent="-290513" defTabSz="914400" fontAlgn="base">
              <a:spcBef>
                <a:spcPct val="0"/>
              </a:spcBef>
              <a:spcAft>
                <a:spcPct val="0"/>
              </a:spcAft>
              <a:buClr>
                <a:schemeClr val="tx1"/>
              </a:buClr>
              <a:buFont typeface="Arial"/>
              <a:buChar char="•"/>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at the beginning of the file,</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if file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mode is</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t>
            </a:r>
            <a:r>
              <a:rPr kumimoji="0" lang="en-US" sz="2000" b="0" i="0" u="none" strike="noStrike" kern="0" cap="none" spc="0" normalizeH="0" noProof="0" dirty="0" err="1" smtClean="0">
                <a:ln>
                  <a:noFill/>
                </a:ln>
                <a:effectLst/>
                <a:uLnTx/>
                <a:uFillTx/>
                <a:latin typeface="Courier"/>
                <a:ea typeface="+mj-ea"/>
                <a:cs typeface="Courier"/>
              </a:rPr>
              <a:t>r</a:t>
            </a:r>
            <a:endParaRPr kumimoji="0" lang="en-US" sz="2000" b="0" i="0" u="none" strike="noStrike" kern="0" cap="none" spc="0" normalizeH="0" noProof="0" dirty="0" smtClean="0">
              <a:ln>
                <a:noFill/>
              </a:ln>
              <a:solidFill>
                <a:srgbClr val="000000"/>
              </a:solidFill>
              <a:effectLst/>
              <a:uLnTx/>
              <a:uFillTx/>
              <a:latin typeface="Courier"/>
              <a:ea typeface="+mj-ea"/>
              <a:cs typeface="Courier"/>
            </a:endParaRPr>
          </a:p>
          <a:p>
            <a:pPr marL="747713" lvl="1" indent="-290513" defTabSz="914400" fontAlgn="base">
              <a:spcBef>
                <a:spcPct val="0"/>
              </a:spcBef>
              <a:spcAft>
                <a:spcPct val="0"/>
              </a:spcAft>
              <a:buClr>
                <a:schemeClr val="tx1"/>
              </a:buClr>
              <a:buFont typeface="Arial"/>
              <a:buChar char="•"/>
            </a:pPr>
            <a:endPar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endParaRPr>
          </a:p>
          <a:p>
            <a:pPr marL="747713" lvl="1" indent="-290513" defTabSz="914400" fontAlgn="base">
              <a:spcBef>
                <a:spcPct val="0"/>
              </a:spcBef>
              <a:spcAft>
                <a:spcPct val="0"/>
              </a:spcAft>
              <a:buClr>
                <a:schemeClr val="tx1"/>
              </a:buClr>
              <a:buFont typeface="Arial"/>
              <a:buChar char="•"/>
            </a:pPr>
            <a:r>
              <a:rPr lang="en-US" sz="2000" kern="0" dirty="0" smtClean="0">
                <a:solidFill>
                  <a:schemeClr val="accent1"/>
                </a:solidFill>
                <a:latin typeface="Calibri" pitchFamily="34" charset="0"/>
                <a:ea typeface="+mj-ea"/>
                <a:cs typeface="+mj-cs"/>
              </a:rPr>
              <a:t>at the end of the file, if file mode is </a:t>
            </a:r>
            <a:r>
              <a:rPr lang="en-US" sz="2000" kern="0" dirty="0" smtClean="0">
                <a:solidFill>
                  <a:srgbClr val="000000"/>
                </a:solidFill>
                <a:latin typeface="Courier"/>
                <a:ea typeface="+mj-ea"/>
                <a:cs typeface="Courier"/>
              </a:rPr>
              <a:t>a</a:t>
            </a:r>
            <a:r>
              <a:rPr lang="en-US" sz="2000" kern="0" dirty="0" smtClean="0">
                <a:solidFill>
                  <a:schemeClr val="accent1"/>
                </a:solidFill>
                <a:latin typeface="Calibri" pitchFamily="34" charset="0"/>
              </a:rPr>
              <a:t> or </a:t>
            </a:r>
            <a:r>
              <a:rPr lang="en-US" sz="2000" kern="0" dirty="0" err="1" smtClean="0">
                <a:solidFill>
                  <a:srgbClr val="000000"/>
                </a:solidFill>
                <a:latin typeface="Courier"/>
                <a:cs typeface="Courier"/>
              </a:rPr>
              <a:t>w</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Tree>
    <p:extLst>
      <p:ext uri="{BB962C8B-B14F-4D97-AF65-F5344CB8AC3E}">
        <p14:creationId xmlns:p14="http://schemas.microsoft.com/office/powerpoint/2010/main" val="4242118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6"/>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17" grpId="0"/>
      <p:bldP spid="17" grpId="1"/>
      <p:bldP spid="18" grpId="0"/>
      <p:bldP spid="18" grpId="1"/>
      <p:bldP spid="20" grpId="0"/>
      <p:bldP spid="20" grpId="1"/>
      <p:bldP spid="21" grpId="0"/>
      <p:bldP spid="21" grpId="1"/>
      <p:bldP spid="22" grpId="0"/>
      <p:bldP spid="23" grpId="0" animBg="1"/>
      <p:bldP spid="23" grpId="1" animBg="1"/>
      <p:bldP spid="24" grpId="0" animBg="1"/>
      <p:bldP spid="24" grpId="1" animBg="1"/>
      <p:bldP spid="25" grpId="0" animBg="1"/>
      <p:bldP spid="25" grpId="1" animBg="1"/>
      <p:bldP spid="26" grpId="0" animBg="1"/>
      <p:bldP spid="26" grpId="1" animBg="1"/>
      <p:bldP spid="27" grpId="0" animBg="1"/>
      <p:bldP spid="29" grpId="0"/>
      <p:bldP spid="30" grpId="0"/>
      <p:bldP spid="30"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Patterns for reading a text file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6" name="TextBox 15"/>
          <p:cNvSpPr txBox="1"/>
          <p:nvPr/>
        </p:nvSpPr>
        <p:spPr bwMode="auto">
          <a:xfrm>
            <a:off x="862794" y="1901607"/>
            <a:ext cx="4878259" cy="984885"/>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The most common usage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for reading a file:</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a:p>
            <a:pPr marL="746125" lvl="1" indent="-288925" defTabSz="914400" fontAlgn="base">
              <a:spcBef>
                <a:spcPct val="0"/>
              </a:spcBef>
              <a:spcAft>
                <a:spcPct val="0"/>
              </a:spcAft>
              <a:buClr>
                <a:schemeClr val="accent1"/>
              </a:buClr>
              <a:buFont typeface="+mj-lt"/>
              <a:buAutoNum type="arabicPeriod"/>
            </a:pPr>
            <a:r>
              <a:rPr lang="en-US" kern="0" dirty="0" smtClean="0">
                <a:solidFill>
                  <a:srgbClr val="000000"/>
                </a:solidFill>
                <a:latin typeface="Calibri" pitchFamily="34" charset="0"/>
                <a:ea typeface="+mj-ea"/>
                <a:cs typeface="+mj-cs"/>
              </a:rPr>
              <a:t>Read Line by Line and Do some Processing</a:t>
            </a:r>
            <a:endParaRPr lang="en-US" kern="0" dirty="0" smtClean="0">
              <a:solidFill>
                <a:srgbClr val="000000"/>
              </a:solidFill>
              <a:latin typeface="Calibri" pitchFamily="34" charset="0"/>
            </a:endParaRPr>
          </a:p>
        </p:txBody>
      </p:sp>
      <p:sp>
        <p:nvSpPr>
          <p:cNvPr id="18" name="TextBox 17"/>
          <p:cNvSpPr txBox="1"/>
          <p:nvPr/>
        </p:nvSpPr>
        <p:spPr bwMode="auto">
          <a:xfrm>
            <a:off x="125716" y="3429080"/>
            <a:ext cx="3673062"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rgbClr val="000000"/>
                </a:solidFill>
                <a:latin typeface="Courier"/>
                <a:cs typeface="Courier"/>
              </a:rPr>
              <a:t>d</a:t>
            </a:r>
            <a:r>
              <a:rPr lang="en-US" sz="1400" dirty="0" err="1" smtClean="0">
                <a:solidFill>
                  <a:srgbClr val="000000"/>
                </a:solidFill>
                <a:latin typeface="Courier"/>
                <a:cs typeface="Courier"/>
              </a:rPr>
              <a:t>ef</a:t>
            </a:r>
            <a:r>
              <a:rPr lang="en-US" sz="1400" dirty="0" smtClean="0">
                <a:solidFill>
                  <a:srgbClr val="000000"/>
                </a:solidFill>
                <a:latin typeface="Courier"/>
                <a:cs typeface="Courier"/>
              </a:rPr>
              <a:t> </a:t>
            </a:r>
            <a:r>
              <a:rPr lang="en-US" sz="1400" dirty="0" err="1">
                <a:solidFill>
                  <a:srgbClr val="000000"/>
                </a:solidFill>
                <a:latin typeface="Courier"/>
                <a:cs typeface="Courier"/>
              </a:rPr>
              <a:t>r</a:t>
            </a:r>
            <a:r>
              <a:rPr lang="en-US" sz="1400" dirty="0" err="1" smtClean="0">
                <a:solidFill>
                  <a:srgbClr val="000000"/>
                </a:solidFill>
                <a:latin typeface="Courier"/>
                <a:cs typeface="Courier"/>
              </a:rPr>
              <a:t>eadLines</a:t>
            </a:r>
            <a:r>
              <a:rPr lang="en-US" sz="1400" dirty="0" smtClean="0">
                <a:solidFill>
                  <a:srgbClr val="000000"/>
                </a:solidFill>
                <a:latin typeface="Courier"/>
                <a:cs typeface="Courier"/>
              </a:rPr>
              <a:t>(filename):</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open(filename, '</a:t>
            </a:r>
            <a:r>
              <a:rPr lang="en-US" sz="1400" dirty="0">
                <a:solidFill>
                  <a:srgbClr val="000000"/>
                </a:solidFill>
                <a:latin typeface="Courier"/>
                <a:cs typeface="Courier"/>
              </a:rPr>
              <a:t>r')</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for line in </a:t>
            </a:r>
            <a:r>
              <a:rPr lang="en-US" sz="1400" dirty="0" err="1" smtClean="0">
                <a:solidFill>
                  <a:srgbClr val="FF0000"/>
                </a:solidFill>
                <a:latin typeface="Courier"/>
                <a:cs typeface="Courier"/>
              </a:rPr>
              <a:t>infile</a:t>
            </a:r>
            <a:r>
              <a:rPr lang="en-US" sz="1400" dirty="0" smtClean="0">
                <a:solidFill>
                  <a:srgbClr val="FF0000"/>
                </a:solidFill>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line</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infile.close</a:t>
            </a:r>
            <a:r>
              <a:rPr lang="en-US" sz="1400" dirty="0" smtClean="0">
                <a:solidFill>
                  <a:srgbClr val="000000"/>
                </a:solidFill>
                <a:latin typeface="Courier"/>
                <a:cs typeface="Courier"/>
              </a:rPr>
              <a:t>()</a:t>
            </a:r>
          </a:p>
        </p:txBody>
      </p:sp>
      <p:sp>
        <p:nvSpPr>
          <p:cNvPr id="19" name="TextBox 18"/>
          <p:cNvSpPr txBox="1"/>
          <p:nvPr/>
        </p:nvSpPr>
        <p:spPr bwMode="auto">
          <a:xfrm>
            <a:off x="125716" y="2990325"/>
            <a:ext cx="113857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Example:</a:t>
            </a:r>
          </a:p>
        </p:txBody>
      </p:sp>
      <p:sp>
        <p:nvSpPr>
          <p:cNvPr id="10" name="TextBox 9"/>
          <p:cNvSpPr txBox="1"/>
          <p:nvPr/>
        </p:nvSpPr>
        <p:spPr bwMode="auto">
          <a:xfrm>
            <a:off x="148395" y="5727187"/>
            <a:ext cx="4518160" cy="52322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This is a computer science course</a:t>
            </a:r>
          </a:p>
          <a:p>
            <a:pPr defTabSz="914400" fontAlgn="base">
              <a:spcBef>
                <a:spcPct val="0"/>
              </a:spcBef>
              <a:spcAft>
                <a:spcPct val="0"/>
              </a:spcAft>
            </a:pPr>
            <a:r>
              <a:rPr lang="en-US" sz="1400" dirty="0" smtClean="0">
                <a:solidFill>
                  <a:srgbClr val="000000"/>
                </a:solidFill>
                <a:latin typeface="Courier"/>
                <a:cs typeface="Courier"/>
              </a:rPr>
              <a:t>Its name is Python programming!</a:t>
            </a:r>
          </a:p>
        </p:txBody>
      </p:sp>
      <p:sp>
        <p:nvSpPr>
          <p:cNvPr id="4" name="TextBox 3"/>
          <p:cNvSpPr txBox="1"/>
          <p:nvPr/>
        </p:nvSpPr>
        <p:spPr>
          <a:xfrm>
            <a:off x="1372096" y="4694852"/>
            <a:ext cx="1406115" cy="369332"/>
          </a:xfrm>
          <a:prstGeom prst="rect">
            <a:avLst/>
          </a:prstGeom>
          <a:noFill/>
        </p:spPr>
        <p:txBody>
          <a:bodyPr wrap="square" rtlCol="0">
            <a:spAutoFit/>
          </a:bodyPr>
          <a:lstStyle/>
          <a:p>
            <a:r>
              <a:rPr lang="en-US" dirty="0" err="1" smtClean="0"/>
              <a:t>readLines.py</a:t>
            </a:r>
            <a:endParaRPr lang="en-US" dirty="0"/>
          </a:p>
        </p:txBody>
      </p:sp>
      <p:sp>
        <p:nvSpPr>
          <p:cNvPr id="12" name="TextBox 11"/>
          <p:cNvSpPr txBox="1"/>
          <p:nvPr/>
        </p:nvSpPr>
        <p:spPr bwMode="auto">
          <a:xfrm>
            <a:off x="4228496" y="3101937"/>
            <a:ext cx="4797855"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from </a:t>
            </a:r>
            <a:r>
              <a:rPr lang="en-US" sz="1400" dirty="0" err="1" smtClean="0">
                <a:solidFill>
                  <a:srgbClr val="000000"/>
                </a:solidFill>
                <a:latin typeface="Courier"/>
                <a:cs typeface="Courier"/>
              </a:rPr>
              <a:t>readLines</a:t>
            </a:r>
            <a:r>
              <a:rPr lang="en-US" sz="1400" dirty="0">
                <a:solidFill>
                  <a:srgbClr val="000000"/>
                </a:solidFill>
                <a:latin typeface="Courier"/>
                <a:cs typeface="Courier"/>
              </a:rPr>
              <a:t> </a:t>
            </a:r>
            <a:r>
              <a:rPr lang="en-US" sz="1400" dirty="0" smtClean="0">
                <a:solidFill>
                  <a:srgbClr val="000000"/>
                </a:solidFill>
                <a:latin typeface="Courier"/>
                <a:cs typeface="Courier"/>
              </a:rPr>
              <a:t>import *</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readLines</a:t>
            </a:r>
            <a:r>
              <a:rPr lang="en-US" sz="1400" dirty="0" smtClean="0">
                <a:solidFill>
                  <a:srgbClr val="000000"/>
                </a:solidFill>
                <a:latin typeface="Courier"/>
                <a:cs typeface="Courier"/>
              </a:rPr>
              <a:t>(</a:t>
            </a:r>
            <a:r>
              <a:rPr lang="en-US" sz="1400" dirty="0">
                <a:solidFill>
                  <a:srgbClr val="000000"/>
                </a:solidFill>
                <a:latin typeface="Courier"/>
                <a:cs typeface="Courier"/>
              </a:rPr>
              <a:t>'</a:t>
            </a:r>
            <a:r>
              <a:rPr lang="en-US" sz="1400" dirty="0" err="1" smtClean="0">
                <a:solidFill>
                  <a:srgbClr val="000000"/>
                </a:solidFill>
                <a:latin typeface="Courier"/>
                <a:cs typeface="Courier"/>
              </a:rPr>
              <a:t>course.txt</a:t>
            </a:r>
            <a:r>
              <a:rPr lang="en-US" sz="1400" dirty="0">
                <a:solidFill>
                  <a:srgbClr val="000000"/>
                </a:solidFill>
                <a:latin typeface="Courier"/>
                <a:cs typeface="Courier"/>
              </a:rPr>
              <a:t>'</a:t>
            </a:r>
            <a:r>
              <a:rPr lang="en-US" sz="1400" dirty="0" smtClean="0">
                <a:solidFill>
                  <a:srgbClr val="000000"/>
                </a:solidFill>
                <a:latin typeface="Courier"/>
                <a:cs typeface="Courier"/>
              </a:rPr>
              <a:t>)</a:t>
            </a:r>
          </a:p>
          <a:p>
            <a:pPr defTabSz="914400" fontAlgn="base">
              <a:spcBef>
                <a:spcPct val="0"/>
              </a:spcBef>
              <a:spcAft>
                <a:spcPct val="0"/>
              </a:spcAft>
            </a:pPr>
            <a:r>
              <a:rPr lang="en-US" sz="1400" dirty="0">
                <a:solidFill>
                  <a:srgbClr val="000000"/>
                </a:solidFill>
                <a:latin typeface="Courier"/>
                <a:cs typeface="Courier"/>
              </a:rPr>
              <a:t>This is a computer science </a:t>
            </a:r>
            <a:r>
              <a:rPr lang="en-US" sz="1400" dirty="0" smtClean="0">
                <a:solidFill>
                  <a:srgbClr val="000000"/>
                </a:solidFill>
                <a:latin typeface="Courier"/>
                <a:cs typeface="Courier"/>
              </a:rPr>
              <a:t>course</a:t>
            </a: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r>
              <a:rPr lang="en-US" sz="1400" dirty="0">
                <a:solidFill>
                  <a:srgbClr val="000000"/>
                </a:solidFill>
                <a:latin typeface="Courier"/>
                <a:cs typeface="Courier"/>
              </a:rPr>
              <a:t>Its name is Python programming!</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&gt;&gt;&gt;</a:t>
            </a: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3" name="TextBox 12"/>
          <p:cNvSpPr txBox="1"/>
          <p:nvPr/>
        </p:nvSpPr>
        <p:spPr>
          <a:xfrm>
            <a:off x="1524496" y="6278064"/>
            <a:ext cx="1406115" cy="369332"/>
          </a:xfrm>
          <a:prstGeom prst="rect">
            <a:avLst/>
          </a:prstGeom>
          <a:noFill/>
        </p:spPr>
        <p:txBody>
          <a:bodyPr wrap="square" rtlCol="0">
            <a:spAutoFit/>
          </a:bodyPr>
          <a:lstStyle/>
          <a:p>
            <a:r>
              <a:rPr lang="en-US" dirty="0" err="1"/>
              <a:t>c</a:t>
            </a:r>
            <a:r>
              <a:rPr lang="en-US" dirty="0" err="1" smtClean="0"/>
              <a:t>ourse.txt</a:t>
            </a:r>
            <a:endParaRPr lang="en-US" dirty="0"/>
          </a:p>
        </p:txBody>
      </p:sp>
      <p:cxnSp>
        <p:nvCxnSpPr>
          <p:cNvPr id="14" name="Straight Arrow Connector 13"/>
          <p:cNvCxnSpPr/>
          <p:nvPr/>
        </p:nvCxnSpPr>
        <p:spPr>
          <a:xfrm flipH="1">
            <a:off x="7200670" y="2029900"/>
            <a:ext cx="589661" cy="186058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7495500" y="2029900"/>
            <a:ext cx="294831" cy="234742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078046" y="1555513"/>
            <a:ext cx="2789550" cy="369332"/>
          </a:xfrm>
          <a:prstGeom prst="rect">
            <a:avLst/>
          </a:prstGeom>
          <a:noFill/>
        </p:spPr>
        <p:txBody>
          <a:bodyPr wrap="square" rtlCol="0">
            <a:spAutoFit/>
          </a:bodyPr>
          <a:lstStyle/>
          <a:p>
            <a:r>
              <a:rPr lang="en-US" dirty="0" smtClean="0"/>
              <a:t>Why there is a empty line?</a:t>
            </a:r>
            <a:endParaRPr lang="en-US" dirty="0"/>
          </a:p>
        </p:txBody>
      </p:sp>
    </p:spTree>
    <p:extLst>
      <p:ext uri="{BB962C8B-B14F-4D97-AF65-F5344CB8AC3E}">
        <p14:creationId xmlns:p14="http://schemas.microsoft.com/office/powerpoint/2010/main" val="15073093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2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Patterns for reading a text file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6" name="TextBox 15"/>
          <p:cNvSpPr txBox="1"/>
          <p:nvPr/>
        </p:nvSpPr>
        <p:spPr bwMode="auto">
          <a:xfrm>
            <a:off x="583144" y="1190904"/>
            <a:ext cx="4878259" cy="984885"/>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The most common usage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for reading a file:</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a:p>
            <a:pPr marL="746125" lvl="1" indent="-288925" defTabSz="914400" fontAlgn="base">
              <a:spcBef>
                <a:spcPct val="0"/>
              </a:spcBef>
              <a:spcAft>
                <a:spcPct val="0"/>
              </a:spcAft>
              <a:buClr>
                <a:schemeClr val="accent1"/>
              </a:buClr>
              <a:buFont typeface="+mj-lt"/>
              <a:buAutoNum type="arabicPeriod"/>
            </a:pPr>
            <a:r>
              <a:rPr lang="en-US" kern="0" dirty="0" smtClean="0">
                <a:solidFill>
                  <a:srgbClr val="000000"/>
                </a:solidFill>
                <a:latin typeface="Calibri" pitchFamily="34" charset="0"/>
                <a:ea typeface="+mj-ea"/>
                <a:cs typeface="+mj-cs"/>
              </a:rPr>
              <a:t>Read Line by Line and Do some Processing</a:t>
            </a:r>
            <a:endParaRPr lang="en-US" kern="0" dirty="0" smtClean="0">
              <a:solidFill>
                <a:srgbClr val="000000"/>
              </a:solidFill>
              <a:latin typeface="Calibri" pitchFamily="34" charset="0"/>
            </a:endParaRPr>
          </a:p>
        </p:txBody>
      </p:sp>
      <p:sp>
        <p:nvSpPr>
          <p:cNvPr id="18" name="TextBox 17"/>
          <p:cNvSpPr txBox="1"/>
          <p:nvPr/>
        </p:nvSpPr>
        <p:spPr bwMode="auto">
          <a:xfrm>
            <a:off x="125716" y="3429080"/>
            <a:ext cx="3673062"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rgbClr val="000000"/>
                </a:solidFill>
                <a:latin typeface="Courier"/>
                <a:cs typeface="Courier"/>
              </a:rPr>
              <a:t>d</a:t>
            </a:r>
            <a:r>
              <a:rPr lang="en-US" sz="1400" dirty="0" err="1" smtClean="0">
                <a:solidFill>
                  <a:srgbClr val="000000"/>
                </a:solidFill>
                <a:latin typeface="Courier"/>
                <a:cs typeface="Courier"/>
              </a:rPr>
              <a:t>ef</a:t>
            </a:r>
            <a:r>
              <a:rPr lang="en-US" sz="1400" dirty="0" smtClean="0">
                <a:solidFill>
                  <a:srgbClr val="000000"/>
                </a:solidFill>
                <a:latin typeface="Courier"/>
                <a:cs typeface="Courier"/>
              </a:rPr>
              <a:t> </a:t>
            </a:r>
            <a:r>
              <a:rPr lang="en-US" sz="1400" dirty="0" err="1">
                <a:solidFill>
                  <a:srgbClr val="000000"/>
                </a:solidFill>
                <a:latin typeface="Courier"/>
                <a:cs typeface="Courier"/>
              </a:rPr>
              <a:t>r</a:t>
            </a:r>
            <a:r>
              <a:rPr lang="en-US" sz="1400" dirty="0" err="1" smtClean="0">
                <a:solidFill>
                  <a:srgbClr val="000000"/>
                </a:solidFill>
                <a:latin typeface="Courier"/>
                <a:cs typeface="Courier"/>
              </a:rPr>
              <a:t>eadLines</a:t>
            </a:r>
            <a:r>
              <a:rPr lang="en-US" sz="1400" dirty="0" smtClean="0">
                <a:solidFill>
                  <a:srgbClr val="000000"/>
                </a:solidFill>
                <a:latin typeface="Courier"/>
                <a:cs typeface="Courier"/>
              </a:rPr>
              <a:t>(filename):</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open(filename, '</a:t>
            </a:r>
            <a:r>
              <a:rPr lang="en-US" sz="1400" dirty="0">
                <a:solidFill>
                  <a:srgbClr val="000000"/>
                </a:solidFill>
                <a:latin typeface="Courier"/>
                <a:cs typeface="Courier"/>
              </a:rPr>
              <a:t>r')</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a:solidFill>
                  <a:schemeClr val="tx1"/>
                </a:solidFill>
                <a:latin typeface="Courier"/>
                <a:cs typeface="Courier"/>
              </a:rPr>
              <a:t> </a:t>
            </a:r>
            <a:r>
              <a:rPr lang="en-US" sz="1400" dirty="0" smtClean="0">
                <a:solidFill>
                  <a:schemeClr val="tx1"/>
                </a:solidFill>
                <a:latin typeface="Courier"/>
                <a:cs typeface="Courier"/>
              </a:rPr>
              <a:t>   for line in </a:t>
            </a:r>
            <a:r>
              <a:rPr lang="en-US" sz="1400" dirty="0" err="1" smtClean="0">
                <a:solidFill>
                  <a:schemeClr val="tx1"/>
                </a:solidFill>
                <a:latin typeface="Courier"/>
                <a:cs typeface="Courier"/>
              </a:rPr>
              <a:t>infile</a:t>
            </a:r>
            <a:r>
              <a:rPr lang="en-US" sz="1400" dirty="0" smtClean="0">
                <a:solidFill>
                  <a:schemeClr val="tx1"/>
                </a:solidFill>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a:t>
            </a:r>
            <a:r>
              <a:rPr lang="en-US" sz="1400" dirty="0" err="1" smtClean="0">
                <a:solidFill>
                  <a:srgbClr val="FF0000"/>
                </a:solidFill>
                <a:latin typeface="Courier"/>
                <a:cs typeface="Courier"/>
              </a:rPr>
              <a:t>line.rstrip</a:t>
            </a:r>
            <a:r>
              <a:rPr lang="en-US" sz="1400" dirty="0" smtClean="0">
                <a:solidFill>
                  <a:srgbClr val="FF0000"/>
                </a:solidFill>
                <a:latin typeface="Courier"/>
                <a:cs typeface="Courier"/>
              </a:rPr>
              <a:t>('\n')</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infile.close</a:t>
            </a:r>
            <a:r>
              <a:rPr lang="en-US" sz="1400" dirty="0" smtClean="0">
                <a:solidFill>
                  <a:srgbClr val="000000"/>
                </a:solidFill>
                <a:latin typeface="Courier"/>
                <a:cs typeface="Courier"/>
              </a:rPr>
              <a:t>()</a:t>
            </a:r>
          </a:p>
        </p:txBody>
      </p:sp>
      <p:sp>
        <p:nvSpPr>
          <p:cNvPr id="19" name="TextBox 18"/>
          <p:cNvSpPr txBox="1"/>
          <p:nvPr/>
        </p:nvSpPr>
        <p:spPr bwMode="auto">
          <a:xfrm>
            <a:off x="125716" y="2990325"/>
            <a:ext cx="113857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Example:</a:t>
            </a:r>
          </a:p>
        </p:txBody>
      </p:sp>
      <p:sp>
        <p:nvSpPr>
          <p:cNvPr id="10" name="TextBox 9"/>
          <p:cNvSpPr txBox="1"/>
          <p:nvPr/>
        </p:nvSpPr>
        <p:spPr bwMode="auto">
          <a:xfrm>
            <a:off x="148395" y="5727187"/>
            <a:ext cx="4518160" cy="52322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This is a computer science course</a:t>
            </a:r>
          </a:p>
          <a:p>
            <a:pPr defTabSz="914400" fontAlgn="base">
              <a:spcBef>
                <a:spcPct val="0"/>
              </a:spcBef>
              <a:spcAft>
                <a:spcPct val="0"/>
              </a:spcAft>
            </a:pPr>
            <a:r>
              <a:rPr lang="en-US" sz="1400" dirty="0" smtClean="0">
                <a:solidFill>
                  <a:srgbClr val="000000"/>
                </a:solidFill>
                <a:latin typeface="Courier"/>
                <a:cs typeface="Courier"/>
              </a:rPr>
              <a:t>Its name is Python programming!</a:t>
            </a:r>
          </a:p>
        </p:txBody>
      </p:sp>
      <p:sp>
        <p:nvSpPr>
          <p:cNvPr id="4" name="TextBox 3"/>
          <p:cNvSpPr txBox="1"/>
          <p:nvPr/>
        </p:nvSpPr>
        <p:spPr>
          <a:xfrm>
            <a:off x="1372096" y="4694852"/>
            <a:ext cx="1406115" cy="369332"/>
          </a:xfrm>
          <a:prstGeom prst="rect">
            <a:avLst/>
          </a:prstGeom>
          <a:noFill/>
        </p:spPr>
        <p:txBody>
          <a:bodyPr wrap="square" rtlCol="0">
            <a:spAutoFit/>
          </a:bodyPr>
          <a:lstStyle/>
          <a:p>
            <a:r>
              <a:rPr lang="en-US" dirty="0" err="1" smtClean="0"/>
              <a:t>readLines.py</a:t>
            </a:r>
            <a:endParaRPr lang="en-US" dirty="0"/>
          </a:p>
        </p:txBody>
      </p:sp>
      <p:sp>
        <p:nvSpPr>
          <p:cNvPr id="12" name="TextBox 11"/>
          <p:cNvSpPr txBox="1"/>
          <p:nvPr/>
        </p:nvSpPr>
        <p:spPr bwMode="auto">
          <a:xfrm>
            <a:off x="4346145" y="2335779"/>
            <a:ext cx="4797855"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from </a:t>
            </a:r>
            <a:r>
              <a:rPr lang="en-US" sz="1400" dirty="0" err="1" smtClean="0">
                <a:solidFill>
                  <a:srgbClr val="000000"/>
                </a:solidFill>
                <a:latin typeface="Courier"/>
                <a:cs typeface="Courier"/>
              </a:rPr>
              <a:t>readLines</a:t>
            </a:r>
            <a:r>
              <a:rPr lang="en-US" sz="1400" dirty="0">
                <a:solidFill>
                  <a:srgbClr val="000000"/>
                </a:solidFill>
                <a:latin typeface="Courier"/>
                <a:cs typeface="Courier"/>
              </a:rPr>
              <a:t> </a:t>
            </a:r>
            <a:r>
              <a:rPr lang="en-US" sz="1400" dirty="0" smtClean="0">
                <a:solidFill>
                  <a:srgbClr val="000000"/>
                </a:solidFill>
                <a:latin typeface="Courier"/>
                <a:cs typeface="Courier"/>
              </a:rPr>
              <a:t>import *</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readLines</a:t>
            </a:r>
            <a:r>
              <a:rPr lang="en-US" sz="1400" dirty="0" smtClean="0">
                <a:solidFill>
                  <a:srgbClr val="000000"/>
                </a:solidFill>
                <a:latin typeface="Courier"/>
                <a:cs typeface="Courier"/>
              </a:rPr>
              <a:t>(</a:t>
            </a:r>
            <a:r>
              <a:rPr lang="en-US" sz="1400" dirty="0">
                <a:solidFill>
                  <a:srgbClr val="000000"/>
                </a:solidFill>
                <a:latin typeface="Courier"/>
                <a:cs typeface="Courier"/>
              </a:rPr>
              <a:t>'</a:t>
            </a:r>
            <a:r>
              <a:rPr lang="en-US" sz="1400" dirty="0" err="1" smtClean="0">
                <a:solidFill>
                  <a:srgbClr val="000000"/>
                </a:solidFill>
                <a:latin typeface="Courier"/>
                <a:cs typeface="Courier"/>
              </a:rPr>
              <a:t>course.txt</a:t>
            </a:r>
            <a:r>
              <a:rPr lang="en-US" sz="1400" dirty="0">
                <a:solidFill>
                  <a:srgbClr val="000000"/>
                </a:solidFill>
                <a:latin typeface="Courier"/>
                <a:cs typeface="Courier"/>
              </a:rPr>
              <a:t>'</a:t>
            </a:r>
            <a:r>
              <a:rPr lang="en-US" sz="1400" dirty="0" smtClean="0">
                <a:solidFill>
                  <a:srgbClr val="000000"/>
                </a:solidFill>
                <a:latin typeface="Courier"/>
                <a:cs typeface="Courier"/>
              </a:rPr>
              <a:t>)</a:t>
            </a:r>
          </a:p>
          <a:p>
            <a:pPr defTabSz="914400" fontAlgn="base">
              <a:spcBef>
                <a:spcPct val="0"/>
              </a:spcBef>
              <a:spcAft>
                <a:spcPct val="0"/>
              </a:spcAft>
            </a:pPr>
            <a:r>
              <a:rPr lang="en-US" sz="1400" dirty="0">
                <a:solidFill>
                  <a:srgbClr val="000000"/>
                </a:solidFill>
                <a:latin typeface="Courier"/>
                <a:cs typeface="Courier"/>
              </a:rPr>
              <a:t>This is a computer science </a:t>
            </a:r>
            <a:r>
              <a:rPr lang="en-US" sz="1400" dirty="0" smtClean="0">
                <a:solidFill>
                  <a:srgbClr val="000000"/>
                </a:solidFill>
                <a:latin typeface="Courier"/>
                <a:cs typeface="Courier"/>
              </a:rPr>
              <a:t>course</a:t>
            </a:r>
            <a:endParaRPr lang="en-US" sz="1400" dirty="0">
              <a:solidFill>
                <a:srgbClr val="000000"/>
              </a:solidFill>
              <a:latin typeface="Courier"/>
              <a:cs typeface="Courier"/>
            </a:endParaRPr>
          </a:p>
          <a:p>
            <a:pPr defTabSz="914400" fontAlgn="base">
              <a:spcBef>
                <a:spcPct val="0"/>
              </a:spcBef>
              <a:spcAft>
                <a:spcPct val="0"/>
              </a:spcAft>
            </a:pPr>
            <a:r>
              <a:rPr lang="en-US" sz="1400" dirty="0">
                <a:solidFill>
                  <a:srgbClr val="000000"/>
                </a:solidFill>
                <a:latin typeface="Courier"/>
                <a:cs typeface="Courier"/>
              </a:rPr>
              <a:t>Its name is Python programming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a:t>
            </a: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3" name="TextBox 12"/>
          <p:cNvSpPr txBox="1"/>
          <p:nvPr/>
        </p:nvSpPr>
        <p:spPr>
          <a:xfrm>
            <a:off x="1524496" y="6278064"/>
            <a:ext cx="1406115" cy="369332"/>
          </a:xfrm>
          <a:prstGeom prst="rect">
            <a:avLst/>
          </a:prstGeom>
          <a:noFill/>
        </p:spPr>
        <p:txBody>
          <a:bodyPr wrap="square" rtlCol="0">
            <a:spAutoFit/>
          </a:bodyPr>
          <a:lstStyle/>
          <a:p>
            <a:r>
              <a:rPr lang="en-US" dirty="0" err="1"/>
              <a:t>c</a:t>
            </a:r>
            <a:r>
              <a:rPr lang="en-US" dirty="0" err="1" smtClean="0"/>
              <a:t>ourse.txt</a:t>
            </a:r>
            <a:endParaRPr lang="en-US" dirty="0"/>
          </a:p>
        </p:txBody>
      </p:sp>
      <p:sp>
        <p:nvSpPr>
          <p:cNvPr id="15" name="Title 1"/>
          <p:cNvSpPr txBox="1">
            <a:spLocks/>
          </p:cNvSpPr>
          <p:nvPr/>
        </p:nvSpPr>
        <p:spPr bwMode="auto">
          <a:xfrm>
            <a:off x="4973456" y="3726819"/>
            <a:ext cx="3786267"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err="1" smtClean="0">
                <a:latin typeface="Calibri" pitchFamily="34" charset="0"/>
                <a:ea typeface="+mj-ea"/>
                <a:cs typeface="+mj-cs"/>
              </a:rPr>
              <a:t>s.rstrip</a:t>
            </a:r>
            <a:r>
              <a:rPr lang="en-US" sz="3600" b="1" kern="0" dirty="0" smtClean="0">
                <a:latin typeface="Calibri" pitchFamily="34" charset="0"/>
                <a:ea typeface="+mj-ea"/>
                <a:cs typeface="+mj-cs"/>
              </a:rPr>
              <a:t>([chars])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4498545" y="5042585"/>
            <a:ext cx="4645455"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400" b="1" dirty="0"/>
              <a:t>&gt;&gt;&gt; </a:t>
            </a:r>
            <a:r>
              <a:rPr lang="en-US" sz="1400" dirty="0"/>
              <a:t>'   spacious   '.</a:t>
            </a:r>
            <a:r>
              <a:rPr lang="en-US" sz="1400" dirty="0" err="1"/>
              <a:t>rstrip</a:t>
            </a:r>
            <a:r>
              <a:rPr lang="en-US" sz="1400" dirty="0"/>
              <a:t>()</a:t>
            </a:r>
          </a:p>
          <a:p>
            <a:r>
              <a:rPr lang="en-US" sz="1400" dirty="0"/>
              <a:t>'   spacious'</a:t>
            </a:r>
          </a:p>
          <a:p>
            <a:r>
              <a:rPr lang="en-US" sz="1400" b="1" dirty="0"/>
              <a:t>&gt;&gt;&gt; </a:t>
            </a:r>
            <a:r>
              <a:rPr lang="en-US" sz="1400" dirty="0"/>
              <a:t>'</a:t>
            </a:r>
            <a:r>
              <a:rPr lang="en-US" sz="1400" dirty="0" err="1"/>
              <a:t>mississippi</a:t>
            </a:r>
            <a:r>
              <a:rPr lang="en-US" sz="1400" dirty="0"/>
              <a:t>'.</a:t>
            </a:r>
            <a:r>
              <a:rPr lang="en-US" sz="1400" dirty="0" err="1"/>
              <a:t>rstrip</a:t>
            </a:r>
            <a:r>
              <a:rPr lang="en-US" sz="1400" dirty="0"/>
              <a:t>('</a:t>
            </a:r>
            <a:r>
              <a:rPr lang="en-US" sz="1400" dirty="0" err="1"/>
              <a:t>ipz</a:t>
            </a:r>
            <a:r>
              <a:rPr lang="en-US" sz="1400" dirty="0"/>
              <a:t>')</a:t>
            </a:r>
          </a:p>
          <a:p>
            <a:r>
              <a:rPr lang="en-US" sz="1400" dirty="0"/>
              <a:t>'</a:t>
            </a:r>
            <a:r>
              <a:rPr lang="en-US" sz="1400" dirty="0" err="1"/>
              <a:t>mississ</a:t>
            </a:r>
            <a:r>
              <a:rPr lang="en-US" sz="1400" dirty="0"/>
              <a: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Tree>
    <p:extLst>
      <p:ext uri="{BB962C8B-B14F-4D97-AF65-F5344CB8AC3E}">
        <p14:creationId xmlns:p14="http://schemas.microsoft.com/office/powerpoint/2010/main" val="3949939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1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Patterns for reading a text file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5" name="TextBox 14"/>
          <p:cNvSpPr txBox="1"/>
          <p:nvPr/>
        </p:nvSpPr>
        <p:spPr bwMode="auto">
          <a:xfrm>
            <a:off x="862794" y="4007714"/>
            <a:ext cx="6114668" cy="181588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numChars(filename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'returns the number of characters in file filename'</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open(filename</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r</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content = </a:t>
            </a:r>
            <a:r>
              <a:rPr lang="en-US" sz="1400" dirty="0" err="1" smtClean="0">
                <a:solidFill>
                  <a:srgbClr val="000000"/>
                </a:solidFill>
                <a:latin typeface="Courier"/>
                <a:cs typeface="Courier"/>
              </a:rPr>
              <a:t>infile.read</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infile.close</a:t>
            </a:r>
            <a:r>
              <a:rPr lang="en-US" sz="1400" dirty="0" smtClean="0">
                <a:solidFill>
                  <a:srgbClr val="000000"/>
                </a:solidFill>
                <a:latin typeface="Courier"/>
                <a:cs typeface="Courier"/>
              </a:rPr>
              <a: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return </a:t>
            </a:r>
            <a:r>
              <a:rPr lang="en-US" sz="1400" dirty="0" err="1" smtClean="0">
                <a:solidFill>
                  <a:srgbClr val="000000"/>
                </a:solidFill>
                <a:latin typeface="Courier"/>
                <a:cs typeface="Courier"/>
              </a:rPr>
              <a:t>len(content</a:t>
            </a:r>
            <a:r>
              <a:rPr lang="en-US" sz="1400" dirty="0" smtClean="0">
                <a:solidFill>
                  <a:srgbClr val="000000"/>
                </a:solidFill>
                <a:latin typeface="Courier"/>
                <a:cs typeface="Courier"/>
              </a:rPr>
              <a:t>)</a:t>
            </a:r>
          </a:p>
        </p:txBody>
      </p:sp>
      <p:sp>
        <p:nvSpPr>
          <p:cNvPr id="16" name="TextBox 15"/>
          <p:cNvSpPr txBox="1"/>
          <p:nvPr/>
        </p:nvSpPr>
        <p:spPr bwMode="auto">
          <a:xfrm>
            <a:off x="862794" y="1624608"/>
            <a:ext cx="4686725" cy="1538883"/>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Common </a:t>
            </a:r>
            <a:r>
              <a:rPr lang="en-US" sz="2000" kern="0" dirty="0" err="1" smtClean="0">
                <a:solidFill>
                  <a:schemeClr val="accent1"/>
                </a:solidFill>
                <a:latin typeface="Calibri" pitchFamily="34" charset="0"/>
                <a:ea typeface="+mj-ea"/>
                <a:cs typeface="+mj-cs"/>
              </a:rPr>
              <a:t>p</a:t>
            </a:r>
            <a:r>
              <a:rPr kumimoji="0" lang="en-US" sz="2000" b="0" i="0" u="none" strike="noStrike" kern="0" cap="none" spc="0" normalizeH="0" baseline="0" noProof="0" dirty="0" err="1" smtClean="0">
                <a:ln>
                  <a:noFill/>
                </a:ln>
                <a:solidFill>
                  <a:schemeClr val="accent1"/>
                </a:solidFill>
                <a:effectLst/>
                <a:uLnTx/>
                <a:uFillTx/>
                <a:latin typeface="Calibri" pitchFamily="34" charset="0"/>
                <a:ea typeface="+mj-ea"/>
                <a:cs typeface="+mj-cs"/>
              </a:rPr>
              <a:t>atterns</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for reading a file:</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a:p>
            <a:pPr marL="746125" lvl="1" indent="-288925" defTabSz="914400" fontAlgn="base">
              <a:spcBef>
                <a:spcPct val="0"/>
              </a:spcBef>
              <a:spcAft>
                <a:spcPct val="0"/>
              </a:spcAft>
              <a:buClr>
                <a:schemeClr val="accent1"/>
              </a:buClr>
              <a:buFont typeface="+mj-lt"/>
              <a:buAutoNum type="arabicPeriod"/>
            </a:pPr>
            <a:r>
              <a:rPr lang="en-US" kern="0" dirty="0" smtClean="0">
                <a:solidFill>
                  <a:srgbClr val="000000"/>
                </a:solidFill>
                <a:latin typeface="Calibri" pitchFamily="34" charset="0"/>
                <a:ea typeface="+mj-ea"/>
                <a:cs typeface="+mj-cs"/>
              </a:rPr>
              <a:t>Read the file content into a string</a:t>
            </a:r>
          </a:p>
          <a:p>
            <a:pPr marL="746125" lvl="1" indent="-288925" defTabSz="914400" fontAlgn="base">
              <a:spcBef>
                <a:spcPct val="0"/>
              </a:spcBef>
              <a:spcAft>
                <a:spcPct val="0"/>
              </a:spcAft>
              <a:buClr>
                <a:schemeClr val="accent1"/>
              </a:buClr>
              <a:buFont typeface="+mj-lt"/>
              <a:buAutoNum type="arabicPeriod"/>
            </a:pPr>
            <a:r>
              <a:rPr lang="en-US" kern="0" dirty="0" smtClean="0">
                <a:solidFill>
                  <a:srgbClr val="000000"/>
                </a:solidFill>
                <a:latin typeface="Calibri" pitchFamily="34" charset="0"/>
                <a:ea typeface="+mj-ea"/>
                <a:cs typeface="+mj-cs"/>
              </a:rPr>
              <a:t>Read the file content into a list of words</a:t>
            </a:r>
          </a:p>
          <a:p>
            <a:pPr marL="746125" lvl="1" indent="-288925" defTabSz="914400" fontAlgn="base">
              <a:spcBef>
                <a:spcPct val="0"/>
              </a:spcBef>
              <a:spcAft>
                <a:spcPct val="0"/>
              </a:spcAft>
              <a:buClr>
                <a:schemeClr val="accent1"/>
              </a:buClr>
              <a:buFont typeface="+mj-lt"/>
              <a:buAutoNum type="arabicPeriod"/>
            </a:pPr>
            <a:r>
              <a:rPr lang="en-US" kern="0" dirty="0" smtClean="0">
                <a:solidFill>
                  <a:srgbClr val="000000"/>
                </a:solidFill>
                <a:latin typeface="Calibri" pitchFamily="34" charset="0"/>
              </a:rPr>
              <a:t>Read the file content into a list of lines</a:t>
            </a:r>
          </a:p>
        </p:txBody>
      </p:sp>
      <p:sp>
        <p:nvSpPr>
          <p:cNvPr id="17" name="TextBox 16"/>
          <p:cNvSpPr txBox="1"/>
          <p:nvPr/>
        </p:nvSpPr>
        <p:spPr bwMode="auto">
          <a:xfrm>
            <a:off x="862794" y="4007714"/>
            <a:ext cx="6114668" cy="203132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numWords(filename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'returns the number of words in file filename'</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open(filename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content = </a:t>
            </a:r>
            <a:r>
              <a:rPr lang="en-US" sz="1400" dirty="0" err="1" smtClean="0">
                <a:solidFill>
                  <a:srgbClr val="000000"/>
                </a:solidFill>
                <a:latin typeface="Courier"/>
                <a:cs typeface="Courier"/>
              </a:rPr>
              <a:t>infile.read</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infile.close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a:t>
            </a:r>
            <a:r>
              <a:rPr lang="en-US" sz="1400" dirty="0" err="1" smtClean="0">
                <a:solidFill>
                  <a:srgbClr val="FF0000"/>
                </a:solidFill>
                <a:latin typeface="Courier"/>
                <a:cs typeface="Courier"/>
              </a:rPr>
              <a:t>wordList</a:t>
            </a:r>
            <a:r>
              <a:rPr lang="en-US" sz="1400" dirty="0" smtClean="0">
                <a:solidFill>
                  <a:srgbClr val="FF0000"/>
                </a:solidFill>
                <a:latin typeface="Courier"/>
                <a:cs typeface="Courier"/>
              </a:rPr>
              <a:t> = </a:t>
            </a:r>
            <a:r>
              <a:rPr lang="en-US" sz="1400" dirty="0" err="1" smtClean="0">
                <a:solidFill>
                  <a:srgbClr val="FF0000"/>
                </a:solidFill>
                <a:latin typeface="Courier"/>
                <a:cs typeface="Courier"/>
              </a:rPr>
              <a:t>content.split</a:t>
            </a:r>
            <a:r>
              <a:rPr lang="en-US" sz="1400" dirty="0" smtClean="0">
                <a:solidFill>
                  <a:srgbClr val="FF0000"/>
                </a:solidFill>
                <a:latin typeface="Courier"/>
                <a:cs typeface="Courier"/>
              </a:rPr>
              <a: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return </a:t>
            </a:r>
            <a:r>
              <a:rPr lang="en-US" sz="1400" dirty="0" err="1" smtClean="0">
                <a:solidFill>
                  <a:srgbClr val="000000"/>
                </a:solidFill>
                <a:latin typeface="Courier"/>
                <a:cs typeface="Courier"/>
              </a:rPr>
              <a:t>len(wordList</a:t>
            </a:r>
            <a:r>
              <a:rPr lang="en-US" sz="1400" dirty="0" smtClean="0">
                <a:solidFill>
                  <a:srgbClr val="000000"/>
                </a:solidFill>
                <a:latin typeface="Courier"/>
                <a:cs typeface="Courier"/>
              </a:rPr>
              <a:t>)</a:t>
            </a:r>
          </a:p>
        </p:txBody>
      </p:sp>
      <p:sp>
        <p:nvSpPr>
          <p:cNvPr id="18" name="TextBox 17"/>
          <p:cNvSpPr txBox="1"/>
          <p:nvPr/>
        </p:nvSpPr>
        <p:spPr bwMode="auto">
          <a:xfrm>
            <a:off x="862794" y="4007714"/>
            <a:ext cx="6114668" cy="181588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numLines(filename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'returns the number of lines in file filename'</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open(filename</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r</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a:t>
            </a:r>
            <a:r>
              <a:rPr lang="en-US" sz="1400" dirty="0" err="1" smtClean="0">
                <a:solidFill>
                  <a:srgbClr val="FF0000"/>
                </a:solidFill>
                <a:latin typeface="Courier"/>
                <a:cs typeface="Courier"/>
              </a:rPr>
              <a:t>lineList</a:t>
            </a:r>
            <a:r>
              <a:rPr lang="en-US" sz="1400" dirty="0" smtClean="0">
                <a:solidFill>
                  <a:srgbClr val="FF0000"/>
                </a:solidFill>
                <a:latin typeface="Courier"/>
                <a:cs typeface="Courier"/>
              </a:rPr>
              <a:t> = </a:t>
            </a:r>
            <a:r>
              <a:rPr lang="en-US" sz="1400" dirty="0" err="1" smtClean="0">
                <a:solidFill>
                  <a:srgbClr val="FF0000"/>
                </a:solidFill>
                <a:latin typeface="Courier"/>
                <a:cs typeface="Courier"/>
              </a:rPr>
              <a:t>infile.readlines</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infile.close</a:t>
            </a:r>
            <a:r>
              <a:rPr lang="en-US" sz="1400" dirty="0" smtClean="0">
                <a:solidFill>
                  <a:srgbClr val="000000"/>
                </a:solidFill>
                <a:latin typeface="Courier"/>
                <a:cs typeface="Courier"/>
              </a:rPr>
              <a: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return </a:t>
            </a:r>
            <a:r>
              <a:rPr lang="en-US" sz="1400" dirty="0" err="1" smtClean="0">
                <a:solidFill>
                  <a:srgbClr val="000000"/>
                </a:solidFill>
                <a:latin typeface="Courier"/>
                <a:cs typeface="Courier"/>
              </a:rPr>
              <a:t>len(lineList</a:t>
            </a:r>
            <a:r>
              <a:rPr lang="en-US" sz="1400" dirty="0" smtClean="0">
                <a:solidFill>
                  <a:srgbClr val="000000"/>
                </a:solidFill>
                <a:latin typeface="Courier"/>
                <a:cs typeface="Courier"/>
              </a:rPr>
              <a:t>)</a:t>
            </a:r>
          </a:p>
        </p:txBody>
      </p:sp>
      <p:sp>
        <p:nvSpPr>
          <p:cNvPr id="19" name="TextBox 18"/>
          <p:cNvSpPr txBox="1"/>
          <p:nvPr/>
        </p:nvSpPr>
        <p:spPr bwMode="auto">
          <a:xfrm>
            <a:off x="862794" y="3401921"/>
            <a:ext cx="113857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Example:</a:t>
            </a:r>
          </a:p>
        </p:txBody>
      </p:sp>
    </p:spTree>
    <p:extLst>
      <p:ext uri="{BB962C8B-B14F-4D97-AF65-F5344CB8AC3E}">
        <p14:creationId xmlns:p14="http://schemas.microsoft.com/office/powerpoint/2010/main" val="2900667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8" grpId="0" animBg="1"/>
      <p:bldP spid="1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bwMode="auto">
          <a:xfrm>
            <a:off x="346195" y="1687080"/>
            <a:ext cx="7829885"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748CBC"/>
                </a:solidFill>
                <a:cs typeface="Courier"/>
              </a:rPr>
              <a:t>1</a:t>
            </a:r>
          </a:p>
          <a:p>
            <a:pPr defTabSz="914400" fontAlgn="base">
              <a:spcBef>
                <a:spcPct val="0"/>
              </a:spcBef>
              <a:spcAft>
                <a:spcPct val="0"/>
              </a:spcAft>
            </a:pPr>
            <a:r>
              <a:rPr lang="en-US" dirty="0" smtClean="0">
                <a:solidFill>
                  <a:srgbClr val="748CBC"/>
                </a:solidFill>
                <a:latin typeface="Courier"/>
                <a:cs typeface="Courier"/>
              </a:rPr>
              <a:t>2</a:t>
            </a:r>
          </a:p>
          <a:p>
            <a:pPr defTabSz="914400" fontAlgn="base">
              <a:spcBef>
                <a:spcPct val="0"/>
              </a:spcBef>
              <a:spcAft>
                <a:spcPct val="0"/>
              </a:spcAft>
            </a:pPr>
            <a:r>
              <a:rPr lang="en-US" dirty="0" smtClean="0">
                <a:solidFill>
                  <a:srgbClr val="748CBC"/>
                </a:solidFill>
                <a:latin typeface="Courier"/>
                <a:cs typeface="Courier"/>
              </a:rPr>
              <a:t>3</a:t>
            </a:r>
          </a:p>
          <a:p>
            <a:pPr defTabSz="914400" fontAlgn="base">
              <a:spcBef>
                <a:spcPct val="0"/>
              </a:spcBef>
              <a:spcAft>
                <a:spcPct val="0"/>
              </a:spcAft>
            </a:pPr>
            <a:r>
              <a:rPr lang="en-US" dirty="0" smtClean="0">
                <a:solidFill>
                  <a:srgbClr val="748CBC"/>
                </a:solidFill>
                <a:latin typeface="Courier"/>
                <a:cs typeface="Courier"/>
              </a:rPr>
              <a:t>4</a:t>
            </a:r>
            <a:endParaRPr lang="en-US" dirty="0" smtClean="0">
              <a:solidFill>
                <a:srgbClr val="000000"/>
              </a:solidFill>
              <a:latin typeface="Courier"/>
              <a:cs typeface="Courier"/>
            </a:endParaRPr>
          </a:p>
        </p:txBody>
      </p:sp>
      <p:sp>
        <p:nvSpPr>
          <p:cNvPr id="35" name="TextBox 34"/>
          <p:cNvSpPr txBox="1"/>
          <p:nvPr/>
        </p:nvSpPr>
        <p:spPr bwMode="auto">
          <a:xfrm>
            <a:off x="346195" y="1687080"/>
            <a:ext cx="7829885"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748CBC"/>
                </a:solidFill>
                <a:cs typeface="Courier"/>
              </a:rPr>
              <a:t>1</a:t>
            </a:r>
            <a:r>
              <a:rPr lang="en-US" dirty="0" smtClean="0">
                <a:latin typeface="Courier"/>
                <a:cs typeface="Courier"/>
              </a:rPr>
              <a:t> </a:t>
            </a:r>
            <a:r>
              <a:rPr lang="en-US" dirty="0" smtClean="0">
                <a:solidFill>
                  <a:srgbClr val="000000"/>
                </a:solidFill>
                <a:latin typeface="Courier"/>
                <a:cs typeface="Courier"/>
              </a:rPr>
              <a:t>T</a:t>
            </a:r>
          </a:p>
          <a:p>
            <a:pPr defTabSz="914400" fontAlgn="base">
              <a:spcBef>
                <a:spcPct val="0"/>
              </a:spcBef>
              <a:spcAft>
                <a:spcPct val="0"/>
              </a:spcAft>
            </a:pPr>
            <a:r>
              <a:rPr lang="en-US" dirty="0" smtClean="0">
                <a:solidFill>
                  <a:srgbClr val="748CBC"/>
                </a:solidFill>
                <a:cs typeface="Courier"/>
              </a:rPr>
              <a:t>2</a:t>
            </a:r>
          </a:p>
          <a:p>
            <a:pPr defTabSz="914400" fontAlgn="base">
              <a:spcBef>
                <a:spcPct val="0"/>
              </a:spcBef>
              <a:spcAft>
                <a:spcPct val="0"/>
              </a:spcAft>
            </a:pPr>
            <a:r>
              <a:rPr lang="en-US" dirty="0" smtClean="0">
                <a:solidFill>
                  <a:srgbClr val="748CBC"/>
                </a:solidFill>
                <a:latin typeface="Courier"/>
                <a:cs typeface="Courier"/>
              </a:rPr>
              <a:t>3</a:t>
            </a:r>
          </a:p>
          <a:p>
            <a:pPr defTabSz="914400" fontAlgn="base">
              <a:spcBef>
                <a:spcPct val="0"/>
              </a:spcBef>
              <a:spcAft>
                <a:spcPct val="0"/>
              </a:spcAft>
            </a:pPr>
            <a:r>
              <a:rPr lang="en-US" dirty="0" smtClean="0">
                <a:solidFill>
                  <a:srgbClr val="748CBC"/>
                </a:solidFill>
                <a:latin typeface="Courier"/>
                <a:cs typeface="Courier"/>
              </a:rPr>
              <a:t>4</a:t>
            </a:r>
            <a:endParaRPr lang="en-US" dirty="0" smtClean="0">
              <a:solidFill>
                <a:srgbClr val="000000"/>
              </a:solidFill>
              <a:latin typeface="Courier"/>
              <a:cs typeface="Courier"/>
            </a:endParaRPr>
          </a:p>
        </p:txBody>
      </p:sp>
      <p:sp>
        <p:nvSpPr>
          <p:cNvPr id="36" name="TextBox 35"/>
          <p:cNvSpPr txBox="1"/>
          <p:nvPr/>
        </p:nvSpPr>
        <p:spPr bwMode="auto">
          <a:xfrm>
            <a:off x="346195" y="1687079"/>
            <a:ext cx="7829885"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748CBC"/>
                </a:solidFill>
                <a:cs typeface="Courier"/>
              </a:rPr>
              <a:t>1</a:t>
            </a:r>
            <a:r>
              <a:rPr lang="en-US" dirty="0" smtClean="0">
                <a:latin typeface="Courier"/>
                <a:cs typeface="Courier"/>
              </a:rPr>
              <a:t> </a:t>
            </a:r>
            <a:r>
              <a:rPr lang="en-US" dirty="0" smtClean="0">
                <a:solidFill>
                  <a:srgbClr val="000000"/>
                </a:solidFill>
                <a:latin typeface="Courier"/>
                <a:cs typeface="Courier"/>
              </a:rPr>
              <a:t>This is the first line.</a:t>
            </a:r>
          </a:p>
          <a:p>
            <a:pPr defTabSz="914400" fontAlgn="base">
              <a:spcBef>
                <a:spcPct val="0"/>
              </a:spcBef>
              <a:spcAft>
                <a:spcPct val="0"/>
              </a:spcAft>
            </a:pPr>
            <a:r>
              <a:rPr lang="en-US" dirty="0" smtClean="0">
                <a:solidFill>
                  <a:srgbClr val="748CBC"/>
                </a:solidFill>
                <a:cs typeface="Courier"/>
              </a:rPr>
              <a:t>2</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3</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4</a:t>
            </a:r>
            <a:endParaRPr lang="en-US" dirty="0" smtClean="0">
              <a:solidFill>
                <a:srgbClr val="000000"/>
              </a:solidFill>
              <a:latin typeface="Courier"/>
              <a:cs typeface="Courier"/>
            </a:endParaRPr>
          </a:p>
        </p:txBody>
      </p:sp>
      <p:sp>
        <p:nvSpPr>
          <p:cNvPr id="37" name="TextBox 36"/>
          <p:cNvSpPr txBox="1"/>
          <p:nvPr/>
        </p:nvSpPr>
        <p:spPr bwMode="auto">
          <a:xfrm>
            <a:off x="346195" y="1687080"/>
            <a:ext cx="7829885"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748CBC"/>
                </a:solidFill>
                <a:cs typeface="Courier"/>
              </a:rPr>
              <a:t>1</a:t>
            </a:r>
            <a:r>
              <a:rPr lang="en-US" dirty="0" smtClean="0">
                <a:latin typeface="Courier"/>
                <a:cs typeface="Courier"/>
              </a:rPr>
              <a:t> </a:t>
            </a:r>
            <a:r>
              <a:rPr lang="en-US" dirty="0" smtClean="0">
                <a:solidFill>
                  <a:srgbClr val="000000"/>
                </a:solidFill>
                <a:latin typeface="Courier"/>
                <a:cs typeface="Courier"/>
              </a:rPr>
              <a:t>This is the first line. Still the first line…</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2</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3</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4</a:t>
            </a:r>
            <a:endParaRPr lang="en-US" dirty="0" smtClean="0">
              <a:solidFill>
                <a:srgbClr val="000000"/>
              </a:solidFill>
              <a:latin typeface="Courier"/>
              <a:cs typeface="Courier"/>
            </a:endParaRPr>
          </a:p>
        </p:txBody>
      </p:sp>
      <p:sp>
        <p:nvSpPr>
          <p:cNvPr id="38" name="TextBox 37"/>
          <p:cNvSpPr txBox="1"/>
          <p:nvPr/>
        </p:nvSpPr>
        <p:spPr bwMode="auto">
          <a:xfrm>
            <a:off x="346195" y="1687080"/>
            <a:ext cx="7829885"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748CBC"/>
                </a:solidFill>
                <a:cs typeface="Courier"/>
              </a:rPr>
              <a:t>1</a:t>
            </a:r>
            <a:r>
              <a:rPr lang="en-US" dirty="0" smtClean="0">
                <a:latin typeface="Courier"/>
                <a:cs typeface="Courier"/>
              </a:rPr>
              <a:t> </a:t>
            </a:r>
            <a:r>
              <a:rPr lang="en-US" dirty="0" smtClean="0">
                <a:solidFill>
                  <a:srgbClr val="000000"/>
                </a:solidFill>
                <a:latin typeface="Courier"/>
                <a:cs typeface="Courier"/>
              </a:rPr>
              <a:t>This is the first line. Still the first line…</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2</a:t>
            </a:r>
            <a:r>
              <a:rPr lang="en-US" dirty="0" smtClean="0">
                <a:latin typeface="Courier"/>
                <a:cs typeface="Courier"/>
              </a:rPr>
              <a:t> </a:t>
            </a:r>
            <a:r>
              <a:rPr lang="en-US" dirty="0" smtClean="0">
                <a:solidFill>
                  <a:srgbClr val="000000"/>
                </a:solidFill>
                <a:latin typeface="Courier"/>
                <a:cs typeface="Courier"/>
              </a:rPr>
              <a:t>Now we are in the second line.</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3</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4</a:t>
            </a:r>
            <a:endParaRPr lang="en-US" dirty="0" smtClean="0">
              <a:solidFill>
                <a:srgbClr val="000000"/>
              </a:solidFill>
              <a:latin typeface="Courier"/>
              <a:cs typeface="Courier"/>
            </a:endParaRPr>
          </a:p>
        </p:txBody>
      </p:sp>
      <p:sp>
        <p:nvSpPr>
          <p:cNvPr id="39" name="TextBox 38"/>
          <p:cNvSpPr txBox="1"/>
          <p:nvPr/>
        </p:nvSpPr>
        <p:spPr bwMode="auto">
          <a:xfrm>
            <a:off x="346195" y="1687080"/>
            <a:ext cx="7829885"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748CBC"/>
                </a:solidFill>
                <a:cs typeface="Courier"/>
              </a:rPr>
              <a:t>1</a:t>
            </a:r>
            <a:r>
              <a:rPr lang="en-US" dirty="0" smtClean="0">
                <a:latin typeface="Courier"/>
                <a:cs typeface="Courier"/>
              </a:rPr>
              <a:t> </a:t>
            </a:r>
            <a:r>
              <a:rPr lang="en-US" dirty="0" smtClean="0">
                <a:solidFill>
                  <a:srgbClr val="000000"/>
                </a:solidFill>
                <a:latin typeface="Courier"/>
                <a:cs typeface="Courier"/>
              </a:rPr>
              <a:t>This is the first line. Still the first line…</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2</a:t>
            </a:r>
            <a:r>
              <a:rPr lang="en-US" dirty="0" smtClean="0">
                <a:latin typeface="Courier"/>
                <a:cs typeface="Courier"/>
              </a:rPr>
              <a:t> </a:t>
            </a:r>
            <a:r>
              <a:rPr lang="en-US" dirty="0" smtClean="0">
                <a:solidFill>
                  <a:srgbClr val="000000"/>
                </a:solidFill>
                <a:latin typeface="Courier"/>
                <a:cs typeface="Courier"/>
              </a:rPr>
              <a:t>Now we are in the second line.</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3</a:t>
            </a:r>
            <a:r>
              <a:rPr lang="en-US" dirty="0" smtClean="0">
                <a:latin typeface="Courier"/>
                <a:cs typeface="Courier"/>
              </a:rPr>
              <a:t> </a:t>
            </a:r>
            <a:r>
              <a:rPr lang="en-US" dirty="0" smtClean="0">
                <a:solidFill>
                  <a:srgbClr val="000000"/>
                </a:solidFill>
                <a:latin typeface="Courier"/>
                <a:cs typeface="Courier"/>
              </a:rPr>
              <a:t>Non string value like 5 must be converted first.</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4</a:t>
            </a:r>
            <a:endParaRPr lang="en-US" dirty="0" smtClean="0">
              <a:solidFill>
                <a:srgbClr val="000000"/>
              </a:solidFill>
              <a:latin typeface="Courier"/>
              <a:cs typeface="Courier"/>
            </a:endParaRPr>
          </a:p>
        </p:txBody>
      </p:sp>
      <p:sp>
        <p:nvSpPr>
          <p:cNvPr id="40" name="TextBox 39"/>
          <p:cNvSpPr txBox="1"/>
          <p:nvPr/>
        </p:nvSpPr>
        <p:spPr bwMode="auto">
          <a:xfrm>
            <a:off x="346195" y="1687079"/>
            <a:ext cx="7829885"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748CBC"/>
                </a:solidFill>
                <a:cs typeface="Courier"/>
              </a:rPr>
              <a:t>1</a:t>
            </a:r>
            <a:r>
              <a:rPr lang="en-US" dirty="0" smtClean="0">
                <a:latin typeface="Courier"/>
                <a:cs typeface="Courier"/>
              </a:rPr>
              <a:t> </a:t>
            </a:r>
            <a:r>
              <a:rPr lang="en-US" dirty="0" smtClean="0">
                <a:solidFill>
                  <a:srgbClr val="000000"/>
                </a:solidFill>
                <a:latin typeface="Courier"/>
                <a:cs typeface="Courier"/>
              </a:rPr>
              <a:t>This is the first line. Still the first line…</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2</a:t>
            </a:r>
            <a:r>
              <a:rPr lang="en-US" dirty="0" smtClean="0">
                <a:latin typeface="Courier"/>
                <a:cs typeface="Courier"/>
              </a:rPr>
              <a:t> </a:t>
            </a:r>
            <a:r>
              <a:rPr lang="en-US" dirty="0" smtClean="0">
                <a:solidFill>
                  <a:srgbClr val="000000"/>
                </a:solidFill>
                <a:latin typeface="Courier"/>
                <a:cs typeface="Courier"/>
              </a:rPr>
              <a:t>Now we are in the second line.</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3</a:t>
            </a:r>
            <a:r>
              <a:rPr lang="en-US" dirty="0" smtClean="0">
                <a:latin typeface="Courier"/>
                <a:cs typeface="Courier"/>
              </a:rPr>
              <a:t> </a:t>
            </a:r>
            <a:r>
              <a:rPr lang="en-US" dirty="0" smtClean="0">
                <a:solidFill>
                  <a:srgbClr val="000000"/>
                </a:solidFill>
                <a:latin typeface="Courier"/>
                <a:cs typeface="Courier"/>
              </a:rPr>
              <a:t>Non string value like 5 must be converted first.</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748CBC"/>
                </a:solidFill>
                <a:cs typeface="Courier"/>
              </a:rPr>
              <a:t>4</a:t>
            </a:r>
            <a:r>
              <a:rPr lang="en-US" dirty="0" smtClean="0">
                <a:latin typeface="Courier"/>
                <a:cs typeface="Courier"/>
              </a:rPr>
              <a:t> </a:t>
            </a:r>
            <a:r>
              <a:rPr lang="en-US" dirty="0" smtClean="0">
                <a:solidFill>
                  <a:srgbClr val="000000"/>
                </a:solidFill>
                <a:latin typeface="Courier"/>
                <a:cs typeface="Courier"/>
              </a:rPr>
              <a:t>Non string value like 5 must be converted first.</a:t>
            </a:r>
            <a:r>
              <a:rPr lang="en-US" dirty="0" smtClean="0">
                <a:solidFill>
                  <a:schemeClr val="tx1">
                    <a:lumMod val="50000"/>
                    <a:lumOff val="50000"/>
                  </a:schemeClr>
                </a:solidFill>
                <a:latin typeface="Courier"/>
                <a:cs typeface="Courier"/>
              </a:rPr>
              <a:t>\</a:t>
            </a:r>
            <a:r>
              <a:rPr lang="en-US" dirty="0" err="1"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Writing to a text file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521846" y="1870131"/>
            <a:ext cx="37502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18" name="TextBox 17"/>
          <p:cNvSpPr txBox="1"/>
          <p:nvPr/>
        </p:nvSpPr>
        <p:spPr bwMode="auto">
          <a:xfrm>
            <a:off x="3712135" y="1870131"/>
            <a:ext cx="37502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0" name="TextBox 19"/>
          <p:cNvSpPr txBox="1"/>
          <p:nvPr/>
        </p:nvSpPr>
        <p:spPr bwMode="auto">
          <a:xfrm>
            <a:off x="521846" y="2125677"/>
            <a:ext cx="37502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1" name="TextBox 20"/>
          <p:cNvSpPr txBox="1"/>
          <p:nvPr/>
        </p:nvSpPr>
        <p:spPr bwMode="auto">
          <a:xfrm>
            <a:off x="709358" y="1870131"/>
            <a:ext cx="375022"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2" name="TextBox 21"/>
          <p:cNvSpPr txBox="1"/>
          <p:nvPr/>
        </p:nvSpPr>
        <p:spPr bwMode="auto">
          <a:xfrm>
            <a:off x="521846" y="2428790"/>
            <a:ext cx="37502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3" name="TextBox 22"/>
          <p:cNvSpPr txBox="1"/>
          <p:nvPr/>
        </p:nvSpPr>
        <p:spPr bwMode="auto">
          <a:xfrm>
            <a:off x="-12700" y="3749458"/>
            <a:ext cx="915670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open('test.txt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w</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31" name="TextBox 30"/>
          <p:cNvSpPr txBox="1"/>
          <p:nvPr/>
        </p:nvSpPr>
        <p:spPr bwMode="auto">
          <a:xfrm>
            <a:off x="7129499" y="2913594"/>
            <a:ext cx="104658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err="1" smtClean="0">
                <a:solidFill>
                  <a:srgbClr val="000000"/>
                </a:solidFill>
                <a:latin typeface="Courier"/>
                <a:ea typeface="+mj-ea"/>
                <a:cs typeface="Courier"/>
              </a:rPr>
              <a:t>test.txt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32" name="TextBox 31"/>
          <p:cNvSpPr txBox="1"/>
          <p:nvPr/>
        </p:nvSpPr>
        <p:spPr bwMode="auto">
          <a:xfrm>
            <a:off x="521846" y="2716586"/>
            <a:ext cx="37502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33" name="TextBox 32"/>
          <p:cNvSpPr txBox="1"/>
          <p:nvPr/>
        </p:nvSpPr>
        <p:spPr bwMode="auto">
          <a:xfrm>
            <a:off x="7384594" y="2716586"/>
            <a:ext cx="37502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kern="0" cap="none" spc="0" normalizeH="0" baseline="0" noProof="0" dirty="0" smtClean="0">
                <a:ln>
                  <a:noFill/>
                </a:ln>
                <a:solidFill>
                  <a:srgbClr val="FF0000"/>
                </a:solidFill>
                <a:effectLst/>
                <a:uLnTx/>
                <a:uFillTx/>
                <a:latin typeface="Lucida Grande"/>
                <a:ea typeface="Lucida Grande"/>
                <a:cs typeface="Lucida Grande"/>
              </a:rPr>
              <a:t>⌃</a:t>
            </a:r>
            <a:endParaRPr kumimoji="0" lang="en-US" sz="16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41" name="TextBox 40"/>
          <p:cNvSpPr txBox="1"/>
          <p:nvPr/>
        </p:nvSpPr>
        <p:spPr bwMode="auto">
          <a:xfrm>
            <a:off x="-12700" y="3749456"/>
            <a:ext cx="915670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open('test.txt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w</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1</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2" name="TextBox 41"/>
          <p:cNvSpPr txBox="1"/>
          <p:nvPr/>
        </p:nvSpPr>
        <p:spPr bwMode="auto">
          <a:xfrm>
            <a:off x="-12700" y="3749458"/>
            <a:ext cx="915670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open('test.txt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w</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1</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outfile.write('his</a:t>
            </a:r>
            <a:r>
              <a:rPr lang="en-US" sz="1400" dirty="0" smtClean="0">
                <a:solidFill>
                  <a:srgbClr val="000000"/>
                </a:solidFill>
                <a:latin typeface="Courier"/>
                <a:cs typeface="Courier"/>
              </a:rPr>
              <a:t> is the first line.')</a:t>
            </a:r>
          </a:p>
          <a:p>
            <a:pPr defTabSz="914400" fontAlgn="base">
              <a:spcBef>
                <a:spcPct val="0"/>
              </a:spcBef>
              <a:spcAft>
                <a:spcPct val="0"/>
              </a:spcAft>
            </a:pPr>
            <a:r>
              <a:rPr lang="en-US" sz="1400" dirty="0" smtClean="0">
                <a:solidFill>
                  <a:srgbClr val="000000"/>
                </a:solidFill>
                <a:latin typeface="Courier"/>
                <a:cs typeface="Courier"/>
              </a:rPr>
              <a:t>22</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3" name="TextBox 42"/>
          <p:cNvSpPr txBox="1"/>
          <p:nvPr/>
        </p:nvSpPr>
        <p:spPr bwMode="auto">
          <a:xfrm>
            <a:off x="-12700" y="3749458"/>
            <a:ext cx="915670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open('test.txt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w</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1</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outfile.write('his</a:t>
            </a:r>
            <a:r>
              <a:rPr lang="en-US" sz="1400" dirty="0" smtClean="0">
                <a:solidFill>
                  <a:srgbClr val="000000"/>
                </a:solidFill>
                <a:latin typeface="Courier"/>
                <a:cs typeface="Courier"/>
              </a:rPr>
              <a:t> is the first line.')</a:t>
            </a:r>
          </a:p>
          <a:p>
            <a:pPr defTabSz="914400" fontAlgn="base">
              <a:spcBef>
                <a:spcPct val="0"/>
              </a:spcBef>
              <a:spcAft>
                <a:spcPct val="0"/>
              </a:spcAft>
            </a:pPr>
            <a:r>
              <a:rPr lang="en-US" sz="1400" dirty="0" smtClean="0">
                <a:solidFill>
                  <a:srgbClr val="000000"/>
                </a:solidFill>
                <a:latin typeface="Courier"/>
                <a:cs typeface="Courier"/>
              </a:rPr>
              <a:t>22</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a:t>
            </a:r>
            <a:r>
              <a:rPr lang="en-US" sz="1400" dirty="0" smtClean="0">
                <a:solidFill>
                  <a:srgbClr val="000000"/>
                </a:solidFill>
                <a:latin typeface="Courier"/>
                <a:cs typeface="Courier"/>
              </a:rPr>
              <a:t>(' Still the first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25</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4" name="TextBox 43"/>
          <p:cNvSpPr txBox="1"/>
          <p:nvPr/>
        </p:nvSpPr>
        <p:spPr bwMode="auto">
          <a:xfrm>
            <a:off x="0" y="3749456"/>
            <a:ext cx="915670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open('test.txt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w</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1</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outfile.write('his</a:t>
            </a:r>
            <a:r>
              <a:rPr lang="en-US" sz="1400" dirty="0" smtClean="0">
                <a:solidFill>
                  <a:srgbClr val="000000"/>
                </a:solidFill>
                <a:latin typeface="Courier"/>
                <a:cs typeface="Courier"/>
              </a:rPr>
              <a:t> is the first line.')</a:t>
            </a:r>
          </a:p>
          <a:p>
            <a:pPr defTabSz="914400" fontAlgn="base">
              <a:spcBef>
                <a:spcPct val="0"/>
              </a:spcBef>
              <a:spcAft>
                <a:spcPct val="0"/>
              </a:spcAft>
            </a:pPr>
            <a:r>
              <a:rPr lang="en-US" sz="1400" dirty="0" smtClean="0">
                <a:solidFill>
                  <a:srgbClr val="000000"/>
                </a:solidFill>
                <a:latin typeface="Courier"/>
                <a:cs typeface="Courier"/>
              </a:rPr>
              <a:t>22</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a:t>
            </a:r>
            <a:r>
              <a:rPr lang="en-US" sz="1400" dirty="0" smtClean="0">
                <a:solidFill>
                  <a:srgbClr val="000000"/>
                </a:solidFill>
                <a:latin typeface="Courier"/>
                <a:cs typeface="Courier"/>
              </a:rPr>
              <a:t>(' Still the first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25</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outfile.write('Now</a:t>
            </a:r>
            <a:r>
              <a:rPr lang="en-US" sz="1400" dirty="0" smtClean="0">
                <a:solidFill>
                  <a:srgbClr val="000000"/>
                </a:solidFill>
                <a:latin typeface="Courier"/>
                <a:cs typeface="Courier"/>
              </a:rPr>
              <a:t> we are in the second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31</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5" name="TextBox 44"/>
          <p:cNvSpPr txBox="1"/>
          <p:nvPr/>
        </p:nvSpPr>
        <p:spPr bwMode="auto">
          <a:xfrm>
            <a:off x="-12700" y="3749458"/>
            <a:ext cx="915670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open('test.txt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w</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1</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outfile.write('his</a:t>
            </a:r>
            <a:r>
              <a:rPr lang="en-US" sz="1400" dirty="0" smtClean="0">
                <a:solidFill>
                  <a:srgbClr val="000000"/>
                </a:solidFill>
                <a:latin typeface="Courier"/>
                <a:cs typeface="Courier"/>
              </a:rPr>
              <a:t> is the first line.')</a:t>
            </a:r>
          </a:p>
          <a:p>
            <a:pPr defTabSz="914400" fontAlgn="base">
              <a:spcBef>
                <a:spcPct val="0"/>
              </a:spcBef>
              <a:spcAft>
                <a:spcPct val="0"/>
              </a:spcAft>
            </a:pPr>
            <a:r>
              <a:rPr lang="en-US" sz="1400" dirty="0" smtClean="0">
                <a:solidFill>
                  <a:srgbClr val="000000"/>
                </a:solidFill>
                <a:latin typeface="Courier"/>
                <a:cs typeface="Courier"/>
              </a:rPr>
              <a:t>22</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a:t>
            </a:r>
            <a:r>
              <a:rPr lang="en-US" sz="1400" dirty="0" smtClean="0">
                <a:solidFill>
                  <a:srgbClr val="000000"/>
                </a:solidFill>
                <a:latin typeface="Courier"/>
                <a:cs typeface="Courier"/>
              </a:rPr>
              <a:t>(' Still the first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25</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outfile.write('Now</a:t>
            </a:r>
            <a:r>
              <a:rPr lang="en-US" sz="1400" dirty="0" smtClean="0">
                <a:solidFill>
                  <a:srgbClr val="000000"/>
                </a:solidFill>
                <a:latin typeface="Courier"/>
                <a:cs typeface="Courier"/>
              </a:rPr>
              <a:t> we are in the second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31</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outfile.write('Non</a:t>
            </a:r>
            <a:r>
              <a:rPr lang="en-US" sz="1400" dirty="0" smtClean="0">
                <a:solidFill>
                  <a:srgbClr val="000000"/>
                </a:solidFill>
                <a:latin typeface="Courier"/>
                <a:cs typeface="Courier"/>
              </a:rPr>
              <a:t> string value like '+str(5)+' must be converted first.\</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49</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6" name="TextBox 45"/>
          <p:cNvSpPr txBox="1"/>
          <p:nvPr/>
        </p:nvSpPr>
        <p:spPr bwMode="auto">
          <a:xfrm>
            <a:off x="-12700" y="3749458"/>
            <a:ext cx="915670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open('test.txt</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w</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1</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outfile.write('his</a:t>
            </a:r>
            <a:r>
              <a:rPr lang="en-US" sz="1400" dirty="0" smtClean="0">
                <a:solidFill>
                  <a:srgbClr val="000000"/>
                </a:solidFill>
                <a:latin typeface="Courier"/>
                <a:cs typeface="Courier"/>
              </a:rPr>
              <a:t> is the first line.')</a:t>
            </a:r>
          </a:p>
          <a:p>
            <a:pPr defTabSz="914400" fontAlgn="base">
              <a:spcBef>
                <a:spcPct val="0"/>
              </a:spcBef>
              <a:spcAft>
                <a:spcPct val="0"/>
              </a:spcAft>
            </a:pPr>
            <a:r>
              <a:rPr lang="en-US" sz="1400" dirty="0" smtClean="0">
                <a:solidFill>
                  <a:srgbClr val="000000"/>
                </a:solidFill>
                <a:latin typeface="Courier"/>
                <a:cs typeface="Courier"/>
              </a:rPr>
              <a:t>22</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a:t>
            </a:r>
            <a:r>
              <a:rPr lang="en-US" sz="1400" dirty="0" smtClean="0">
                <a:solidFill>
                  <a:srgbClr val="000000"/>
                </a:solidFill>
                <a:latin typeface="Courier"/>
                <a:cs typeface="Courier"/>
              </a:rPr>
              <a:t>(' Still the first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25</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outfile.write('Now</a:t>
            </a:r>
            <a:r>
              <a:rPr lang="en-US" sz="1400" dirty="0" smtClean="0">
                <a:solidFill>
                  <a:srgbClr val="000000"/>
                </a:solidFill>
                <a:latin typeface="Courier"/>
                <a:cs typeface="Courier"/>
              </a:rPr>
              <a:t> we are in the second line.\</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31</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outfile.write('Non</a:t>
            </a:r>
            <a:r>
              <a:rPr lang="en-US" sz="1400" dirty="0" smtClean="0">
                <a:solidFill>
                  <a:srgbClr val="000000"/>
                </a:solidFill>
                <a:latin typeface="Courier"/>
                <a:cs typeface="Courier"/>
              </a:rPr>
              <a:t> string value like '+str(5)+' must be converted first.\</a:t>
            </a:r>
            <a:r>
              <a:rPr lang="en-US" sz="1400" dirty="0" err="1" smtClean="0">
                <a:solidFill>
                  <a:srgbClr val="000000"/>
                </a:solidFill>
                <a:latin typeface="Courier"/>
                <a:cs typeface="Courier"/>
              </a:rPr>
              <a:t>n</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49</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outfile.write('Non</a:t>
            </a:r>
            <a:r>
              <a:rPr lang="en-US" sz="1400" dirty="0" smtClean="0">
                <a:solidFill>
                  <a:srgbClr val="000000"/>
                </a:solidFill>
                <a:latin typeface="Courier"/>
                <a:cs typeface="Courier"/>
              </a:rPr>
              <a:t> string value like {} must be converted first.\n'.format(5))</a:t>
            </a:r>
          </a:p>
          <a:p>
            <a:pPr defTabSz="914400" fontAlgn="base">
              <a:spcBef>
                <a:spcPct val="0"/>
              </a:spcBef>
              <a:spcAft>
                <a:spcPct val="0"/>
              </a:spcAft>
            </a:pPr>
            <a:r>
              <a:rPr lang="en-US" sz="1400" dirty="0" smtClean="0">
                <a:solidFill>
                  <a:srgbClr val="000000"/>
                </a:solidFill>
                <a:latin typeface="Courier"/>
                <a:cs typeface="Courier"/>
              </a:rPr>
              <a:t>49</a:t>
            </a:r>
          </a:p>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outfile.close</a:t>
            </a:r>
            <a:r>
              <a:rPr lang="en-US" sz="1400" dirty="0" smtClean="0">
                <a:solidFill>
                  <a:srgbClr val="000000"/>
                </a:solidFill>
                <a:latin typeface="Courier"/>
                <a:cs typeface="Courier"/>
              </a:rPr>
              <a:t>()</a:t>
            </a:r>
          </a:p>
        </p:txBody>
      </p:sp>
    </p:spTree>
    <p:extLst>
      <p:ext uri="{BB962C8B-B14F-4D97-AF65-F5344CB8AC3E}">
        <p14:creationId xmlns:p14="http://schemas.microsoft.com/office/powerpoint/2010/main" val="2711093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8"/>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4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17" grpId="0"/>
      <p:bldP spid="17" grpId="1"/>
      <p:bldP spid="18" grpId="0"/>
      <p:bldP spid="18" grpId="1"/>
      <p:bldP spid="20" grpId="0"/>
      <p:bldP spid="20" grpId="1"/>
      <p:bldP spid="21" grpId="0"/>
      <p:bldP spid="21" grpId="1"/>
      <p:bldP spid="22" grpId="0"/>
      <p:bldP spid="22" grpId="1"/>
      <p:bldP spid="23" grpId="0" animBg="1"/>
      <p:bldP spid="23" grpId="1" animBg="1"/>
      <p:bldP spid="31" grpId="0"/>
      <p:bldP spid="32" grpId="0"/>
      <p:bldP spid="32" grpId="1"/>
      <p:bldP spid="33" grpId="0"/>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Structured Data Types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1354217"/>
          </a:xfrm>
          <a:prstGeom prst="rect">
            <a:avLst/>
          </a:prstGeom>
          <a:noFill/>
        </p:spPr>
        <p:txBody>
          <a:bodyPr wrap="square" rtlCol="0">
            <a:spAutoFit/>
          </a:bodyPr>
          <a:lstStyle/>
          <a:p>
            <a:pPr marL="344488" indent="-344488">
              <a:spcAft>
                <a:spcPts val="600"/>
              </a:spcAft>
              <a:buClr>
                <a:srgbClr val="FFFF00"/>
              </a:buClr>
              <a:buFont typeface="Wingdings" charset="2"/>
              <a:buChar char="§"/>
            </a:pPr>
            <a:r>
              <a:rPr lang="en-US" sz="2400" dirty="0" smtClean="0">
                <a:solidFill>
                  <a:schemeClr val="accent1"/>
                </a:solidFill>
              </a:rPr>
              <a:t>Tuples</a:t>
            </a:r>
          </a:p>
          <a:p>
            <a:pPr marL="344488" indent="-344488">
              <a:spcAft>
                <a:spcPts val="600"/>
              </a:spcAft>
              <a:buClr>
                <a:srgbClr val="FFFF00"/>
              </a:buClr>
              <a:buFont typeface="Wingdings" charset="2"/>
              <a:buChar char="§"/>
            </a:pPr>
            <a:r>
              <a:rPr lang="en-US" sz="2400" dirty="0" smtClean="0">
                <a:solidFill>
                  <a:schemeClr val="accent1"/>
                </a:solidFill>
              </a:rPr>
              <a:t>Lists</a:t>
            </a:r>
          </a:p>
          <a:p>
            <a:pPr marL="344488" indent="-344488">
              <a:spcAft>
                <a:spcPts val="600"/>
              </a:spcAft>
              <a:buClr>
                <a:srgbClr val="008000"/>
              </a:buClr>
              <a:buFont typeface="Wingdings" charset="2"/>
              <a:buChar char="§"/>
            </a:pPr>
            <a:r>
              <a:rPr lang="en-US" sz="2400" dirty="0" smtClean="0">
                <a:solidFill>
                  <a:schemeClr val="accent1"/>
                </a:solidFill>
              </a:rPr>
              <a:t>Dictionaries</a:t>
            </a:r>
          </a:p>
        </p:txBody>
      </p:sp>
      <p:sp>
        <p:nvSpPr>
          <p:cNvPr id="3" name="TextBox 2"/>
          <p:cNvSpPr txBox="1"/>
          <p:nvPr/>
        </p:nvSpPr>
        <p:spPr>
          <a:xfrm>
            <a:off x="9274386" y="342474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89116245"/>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Tuple</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31" name="TextBox 30"/>
          <p:cNvSpPr txBox="1"/>
          <p:nvPr/>
        </p:nvSpPr>
        <p:spPr bwMode="auto">
          <a:xfrm>
            <a:off x="1298731" y="2125380"/>
            <a:ext cx="6571683" cy="397031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t1=()</a:t>
            </a:r>
          </a:p>
          <a:p>
            <a:pPr defTabSz="914400" fontAlgn="base">
              <a:spcBef>
                <a:spcPct val="0"/>
              </a:spcBef>
              <a:spcAft>
                <a:spcPct val="0"/>
              </a:spcAft>
            </a:pPr>
            <a:r>
              <a:rPr lang="en-US" sz="1400" dirty="0" smtClean="0">
                <a:latin typeface="Courier"/>
                <a:cs typeface="Courier"/>
              </a:rPr>
              <a:t>&gt;&gt;&gt; t2=(1, 'two', 3)</a:t>
            </a:r>
          </a:p>
          <a:p>
            <a:pPr defTabSz="914400" fontAlgn="base">
              <a:spcBef>
                <a:spcPct val="0"/>
              </a:spcBef>
              <a:spcAft>
                <a:spcPct val="0"/>
              </a:spcAft>
            </a:pPr>
            <a:r>
              <a:rPr lang="en-US" sz="1400" dirty="0" smtClean="0">
                <a:latin typeface="Courier"/>
                <a:cs typeface="Courier"/>
              </a:rPr>
              <a:t>&gt;&gt;&gt; print t1</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print t2</a:t>
            </a:r>
          </a:p>
          <a:p>
            <a:pPr defTabSz="914400" fontAlgn="base">
              <a:spcBef>
                <a:spcPct val="0"/>
              </a:spcBef>
              <a:spcAft>
                <a:spcPct val="0"/>
              </a:spcAft>
            </a:pPr>
            <a:r>
              <a:rPr lang="en-US" sz="1400" dirty="0" smtClean="0">
                <a:latin typeface="Courier"/>
                <a:cs typeface="Courier"/>
              </a:rPr>
              <a:t>(1, 'two', 3)</a:t>
            </a:r>
          </a:p>
          <a:p>
            <a:pPr defTabSz="914400" fontAlgn="base">
              <a:spcBef>
                <a:spcPct val="0"/>
              </a:spcBef>
              <a:spcAft>
                <a:spcPct val="0"/>
              </a:spcAft>
            </a:pPr>
            <a:r>
              <a:rPr lang="en-US" sz="1400" dirty="0" smtClean="0">
                <a:latin typeface="Courier"/>
                <a:cs typeface="Courier"/>
              </a:rPr>
              <a:t>&gt;&gt;&gt; t2[2]</a:t>
            </a:r>
          </a:p>
          <a:p>
            <a:pPr defTabSz="914400" fontAlgn="base">
              <a:spcBef>
                <a:spcPct val="0"/>
              </a:spcBef>
              <a:spcAft>
                <a:spcPct val="0"/>
              </a:spcAft>
            </a:pPr>
            <a:r>
              <a:rPr lang="en-US" sz="1400" dirty="0">
                <a:latin typeface="Courier"/>
                <a:cs typeface="Courier"/>
              </a:rPr>
              <a:t>3</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t2[</a:t>
            </a:r>
            <a:r>
              <a:rPr lang="en-US" sz="1400" dirty="0">
                <a:latin typeface="Courier"/>
                <a:cs typeface="Courier"/>
              </a:rPr>
              <a:t>1</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'two’</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32" name="TextBox 31"/>
          <p:cNvSpPr txBox="1"/>
          <p:nvPr/>
        </p:nvSpPr>
        <p:spPr bwMode="auto">
          <a:xfrm>
            <a:off x="709358" y="1470025"/>
            <a:ext cx="804413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Tuple is an ordered sequence of elements.  The elements could be </a:t>
            </a:r>
            <a:r>
              <a:rPr lang="en-US" sz="2000" kern="0" dirty="0" smtClean="0">
                <a:solidFill>
                  <a:srgbClr val="FF0000"/>
                </a:solidFill>
                <a:latin typeface="Calibri" pitchFamily="34" charset="0"/>
                <a:ea typeface="+mj-ea"/>
                <a:cs typeface="+mj-cs"/>
              </a:rPr>
              <a:t>any type</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9" name="TextBox 8"/>
          <p:cNvSpPr txBox="1"/>
          <p:nvPr/>
        </p:nvSpPr>
        <p:spPr bwMode="auto">
          <a:xfrm>
            <a:off x="1298731" y="2129867"/>
            <a:ext cx="6571683" cy="397031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t1=()</a:t>
            </a:r>
          </a:p>
          <a:p>
            <a:pPr defTabSz="914400" fontAlgn="base">
              <a:spcBef>
                <a:spcPct val="0"/>
              </a:spcBef>
              <a:spcAft>
                <a:spcPct val="0"/>
              </a:spcAft>
            </a:pPr>
            <a:r>
              <a:rPr lang="en-US" sz="1400" dirty="0" smtClean="0">
                <a:latin typeface="Courier"/>
                <a:cs typeface="Courier"/>
              </a:rPr>
              <a:t>&gt;&gt;&gt; t2=(1, 'two', 3)</a:t>
            </a:r>
          </a:p>
          <a:p>
            <a:pPr defTabSz="914400" fontAlgn="base">
              <a:spcBef>
                <a:spcPct val="0"/>
              </a:spcBef>
              <a:spcAft>
                <a:spcPct val="0"/>
              </a:spcAft>
            </a:pPr>
            <a:r>
              <a:rPr lang="en-US" sz="1400" dirty="0" smtClean="0">
                <a:latin typeface="Courier"/>
                <a:cs typeface="Courier"/>
              </a:rPr>
              <a:t>&gt;&gt;&gt; print t1</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print t2</a:t>
            </a:r>
          </a:p>
          <a:p>
            <a:pPr defTabSz="914400" fontAlgn="base">
              <a:spcBef>
                <a:spcPct val="0"/>
              </a:spcBef>
              <a:spcAft>
                <a:spcPct val="0"/>
              </a:spcAft>
            </a:pPr>
            <a:r>
              <a:rPr lang="en-US" sz="1400" dirty="0" smtClean="0">
                <a:latin typeface="Courier"/>
                <a:cs typeface="Courier"/>
              </a:rPr>
              <a:t>(1, 'two', 3)</a:t>
            </a:r>
          </a:p>
          <a:p>
            <a:pPr defTabSz="914400" fontAlgn="base">
              <a:spcBef>
                <a:spcPct val="0"/>
              </a:spcBef>
              <a:spcAft>
                <a:spcPct val="0"/>
              </a:spcAft>
            </a:pPr>
            <a:r>
              <a:rPr lang="en-US" sz="1400" dirty="0" smtClean="0">
                <a:latin typeface="Courier"/>
                <a:cs typeface="Courier"/>
              </a:rPr>
              <a:t>&gt;&gt;&gt; t2[2]</a:t>
            </a:r>
          </a:p>
          <a:p>
            <a:pPr defTabSz="914400" fontAlgn="base">
              <a:spcBef>
                <a:spcPct val="0"/>
              </a:spcBef>
              <a:spcAft>
                <a:spcPct val="0"/>
              </a:spcAft>
            </a:pPr>
            <a:r>
              <a:rPr lang="en-US" sz="1400" dirty="0">
                <a:latin typeface="Courier"/>
                <a:cs typeface="Courier"/>
              </a:rPr>
              <a:t>3</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t2[</a:t>
            </a:r>
            <a:r>
              <a:rPr lang="en-US" sz="1400" dirty="0">
                <a:latin typeface="Courier"/>
                <a:cs typeface="Courier"/>
              </a:rPr>
              <a:t>1</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'two’</a:t>
            </a:r>
          </a:p>
          <a:p>
            <a:pPr defTabSz="914400" fontAlgn="base">
              <a:spcBef>
                <a:spcPct val="0"/>
              </a:spcBef>
              <a:spcAft>
                <a:spcPct val="0"/>
              </a:spcAft>
            </a:pPr>
            <a:r>
              <a:rPr lang="en-US" sz="1400" dirty="0" smtClean="0">
                <a:latin typeface="Courier"/>
                <a:cs typeface="Courier"/>
              </a:rPr>
              <a:t>&gt;&gt;&gt; t3=(1)</a:t>
            </a:r>
          </a:p>
          <a:p>
            <a:pPr defTabSz="914400" fontAlgn="base">
              <a:spcBef>
                <a:spcPct val="0"/>
              </a:spcBef>
              <a:spcAft>
                <a:spcPct val="0"/>
              </a:spcAft>
            </a:pPr>
            <a:r>
              <a:rPr lang="en-US" sz="1400" dirty="0" smtClean="0">
                <a:latin typeface="Courier"/>
                <a:cs typeface="Courier"/>
              </a:rPr>
              <a:t>&gt;&gt;&gt; t3</a:t>
            </a:r>
          </a:p>
          <a:p>
            <a:pPr defTabSz="914400" fontAlgn="base">
              <a:spcBef>
                <a:spcPct val="0"/>
              </a:spcBef>
              <a:spcAft>
                <a:spcPct val="0"/>
              </a:spcAft>
            </a:pPr>
            <a:r>
              <a:rPr lang="en-US" sz="1400" dirty="0" smtClean="0">
                <a:latin typeface="Courier"/>
                <a:cs typeface="Courier"/>
              </a:rPr>
              <a:t>1</a:t>
            </a:r>
          </a:p>
          <a:p>
            <a:pPr defTabSz="914400" fontAlgn="base">
              <a:spcBef>
                <a:spcPct val="0"/>
              </a:spcBef>
              <a:spcAft>
                <a:spcPct val="0"/>
              </a:spcAft>
            </a:pPr>
            <a:r>
              <a:rPr lang="en-US" sz="1400" dirty="0" smtClean="0">
                <a:latin typeface="Courier"/>
                <a:cs typeface="Courier"/>
              </a:rPr>
              <a:t>&gt;&gt;&gt; </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0" name="TextBox 9"/>
          <p:cNvSpPr txBox="1"/>
          <p:nvPr/>
        </p:nvSpPr>
        <p:spPr bwMode="auto">
          <a:xfrm>
            <a:off x="1298731" y="2129867"/>
            <a:ext cx="6571683" cy="397031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t1=()</a:t>
            </a:r>
          </a:p>
          <a:p>
            <a:pPr defTabSz="914400" fontAlgn="base">
              <a:spcBef>
                <a:spcPct val="0"/>
              </a:spcBef>
              <a:spcAft>
                <a:spcPct val="0"/>
              </a:spcAft>
            </a:pPr>
            <a:r>
              <a:rPr lang="en-US" sz="1400" dirty="0" smtClean="0">
                <a:latin typeface="Courier"/>
                <a:cs typeface="Courier"/>
              </a:rPr>
              <a:t>&gt;&gt;&gt; t2=(1, 'two', 3)</a:t>
            </a:r>
          </a:p>
          <a:p>
            <a:pPr defTabSz="914400" fontAlgn="base">
              <a:spcBef>
                <a:spcPct val="0"/>
              </a:spcBef>
              <a:spcAft>
                <a:spcPct val="0"/>
              </a:spcAft>
            </a:pPr>
            <a:r>
              <a:rPr lang="en-US" sz="1400" dirty="0" smtClean="0">
                <a:latin typeface="Courier"/>
                <a:cs typeface="Courier"/>
              </a:rPr>
              <a:t>&gt;&gt;&gt; print t1</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print t2</a:t>
            </a:r>
          </a:p>
          <a:p>
            <a:pPr defTabSz="914400" fontAlgn="base">
              <a:spcBef>
                <a:spcPct val="0"/>
              </a:spcBef>
              <a:spcAft>
                <a:spcPct val="0"/>
              </a:spcAft>
            </a:pPr>
            <a:r>
              <a:rPr lang="en-US" sz="1400" dirty="0" smtClean="0">
                <a:latin typeface="Courier"/>
                <a:cs typeface="Courier"/>
              </a:rPr>
              <a:t>(1, 'two', 3)</a:t>
            </a:r>
          </a:p>
          <a:p>
            <a:pPr defTabSz="914400" fontAlgn="base">
              <a:spcBef>
                <a:spcPct val="0"/>
              </a:spcBef>
              <a:spcAft>
                <a:spcPct val="0"/>
              </a:spcAft>
            </a:pPr>
            <a:r>
              <a:rPr lang="en-US" sz="1400" dirty="0" smtClean="0">
                <a:latin typeface="Courier"/>
                <a:cs typeface="Courier"/>
              </a:rPr>
              <a:t>&gt;&gt;&gt; t2[2]</a:t>
            </a:r>
          </a:p>
          <a:p>
            <a:pPr defTabSz="914400" fontAlgn="base">
              <a:spcBef>
                <a:spcPct val="0"/>
              </a:spcBef>
              <a:spcAft>
                <a:spcPct val="0"/>
              </a:spcAft>
            </a:pPr>
            <a:r>
              <a:rPr lang="en-US" sz="1400" dirty="0">
                <a:latin typeface="Courier"/>
                <a:cs typeface="Courier"/>
              </a:rPr>
              <a:t>3</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t2[</a:t>
            </a:r>
            <a:r>
              <a:rPr lang="en-US" sz="1400" dirty="0">
                <a:latin typeface="Courier"/>
                <a:cs typeface="Courier"/>
              </a:rPr>
              <a:t>1</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'two’</a:t>
            </a:r>
          </a:p>
          <a:p>
            <a:pPr defTabSz="914400" fontAlgn="base">
              <a:spcBef>
                <a:spcPct val="0"/>
              </a:spcBef>
              <a:spcAft>
                <a:spcPct val="0"/>
              </a:spcAft>
            </a:pPr>
            <a:r>
              <a:rPr lang="en-US" sz="1400" dirty="0" smtClean="0">
                <a:latin typeface="Courier"/>
                <a:cs typeface="Courier"/>
              </a:rPr>
              <a:t>&gt;&gt;&gt; t3=(1)</a:t>
            </a:r>
          </a:p>
          <a:p>
            <a:pPr defTabSz="914400" fontAlgn="base">
              <a:spcBef>
                <a:spcPct val="0"/>
              </a:spcBef>
              <a:spcAft>
                <a:spcPct val="0"/>
              </a:spcAft>
            </a:pPr>
            <a:r>
              <a:rPr lang="en-US" sz="1400" dirty="0" smtClean="0">
                <a:latin typeface="Courier"/>
                <a:cs typeface="Courier"/>
              </a:rPr>
              <a:t>&gt;&gt;&gt; t3</a:t>
            </a:r>
          </a:p>
          <a:p>
            <a:pPr defTabSz="914400" fontAlgn="base">
              <a:spcBef>
                <a:spcPct val="0"/>
              </a:spcBef>
              <a:spcAft>
                <a:spcPct val="0"/>
              </a:spcAft>
            </a:pPr>
            <a:r>
              <a:rPr lang="en-US" sz="1400" dirty="0" smtClean="0">
                <a:latin typeface="Courier"/>
                <a:cs typeface="Courier"/>
              </a:rPr>
              <a:t>1</a:t>
            </a:r>
          </a:p>
          <a:p>
            <a:pPr defTabSz="914400" fontAlgn="base">
              <a:spcBef>
                <a:spcPct val="0"/>
              </a:spcBef>
              <a:spcAft>
                <a:spcPct val="0"/>
              </a:spcAft>
            </a:pPr>
            <a:r>
              <a:rPr lang="en-US" sz="1400" dirty="0" smtClean="0">
                <a:latin typeface="Courier"/>
                <a:cs typeface="Courier"/>
              </a:rPr>
              <a:t>&gt;&gt;&gt; t3=(1,)</a:t>
            </a:r>
          </a:p>
          <a:p>
            <a:pPr defTabSz="914400" fontAlgn="base">
              <a:spcBef>
                <a:spcPct val="0"/>
              </a:spcBef>
              <a:spcAft>
                <a:spcPct val="0"/>
              </a:spcAft>
            </a:pPr>
            <a:r>
              <a:rPr lang="en-US" sz="1400" dirty="0" smtClean="0">
                <a:latin typeface="Courier"/>
                <a:cs typeface="Courier"/>
              </a:rPr>
              <a:t>&gt;&gt;&gt; t3</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(1,)</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21960882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Programming Language is also different</a:t>
            </a:r>
            <a:endParaRPr lang="en-US" dirty="0"/>
          </a:p>
        </p:txBody>
      </p:sp>
      <p:sp>
        <p:nvSpPr>
          <p:cNvPr id="3" name="Content Placeholder 2"/>
          <p:cNvSpPr>
            <a:spLocks noGrp="1"/>
          </p:cNvSpPr>
          <p:nvPr>
            <p:ph idx="1"/>
          </p:nvPr>
        </p:nvSpPr>
        <p:spPr/>
        <p:txBody>
          <a:bodyPr>
            <a:normAutofit/>
          </a:bodyPr>
          <a:lstStyle/>
          <a:p>
            <a:r>
              <a:rPr lang="en-US" dirty="0" smtClean="0"/>
              <a:t> semantics</a:t>
            </a:r>
          </a:p>
          <a:p>
            <a:pPr lvl="1"/>
            <a:r>
              <a:rPr lang="en-US" dirty="0" smtClean="0"/>
              <a:t> associates a meaning with each syntactically correct string of symbols that has no static semantic errors </a:t>
            </a:r>
          </a:p>
          <a:p>
            <a:pPr lvl="1"/>
            <a:r>
              <a:rPr lang="en-US" dirty="0"/>
              <a:t> </a:t>
            </a:r>
            <a:r>
              <a:rPr lang="en-US" dirty="0" smtClean="0"/>
              <a:t>English: semantics of a sentence can be ambiguous</a:t>
            </a:r>
          </a:p>
          <a:p>
            <a:pPr lvl="2"/>
            <a:r>
              <a:rPr lang="en-US" dirty="0" smtClean="0"/>
              <a:t> e.g., “I cannot praise this student too highly</a:t>
            </a:r>
          </a:p>
          <a:p>
            <a:pPr lvl="1"/>
            <a:r>
              <a:rPr lang="en-US" dirty="0" smtClean="0"/>
              <a:t> Programming: each legal program has exactly one meaning </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10</a:t>
            </a:fld>
            <a:endParaRPr lang="en-US"/>
          </a:p>
        </p:txBody>
      </p:sp>
    </p:spTree>
    <p:extLst>
      <p:ext uri="{BB962C8B-B14F-4D97-AF65-F5344CB8AC3E}">
        <p14:creationId xmlns:p14="http://schemas.microsoft.com/office/powerpoint/2010/main" val="4261706305"/>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Tuple: operations and methods</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32" name="TextBox 31"/>
          <p:cNvSpPr txBox="1"/>
          <p:nvPr/>
        </p:nvSpPr>
        <p:spPr bwMode="auto">
          <a:xfrm>
            <a:off x="709358" y="1470025"/>
            <a:ext cx="640569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Like Strings, tuples can be concatenated, indexed and sliced</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10" name="TextBox 9"/>
          <p:cNvSpPr txBox="1"/>
          <p:nvPr/>
        </p:nvSpPr>
        <p:spPr bwMode="auto">
          <a:xfrm>
            <a:off x="1298731" y="2453032"/>
            <a:ext cx="6571683" cy="332398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t1=(1, 'two', 3)</a:t>
            </a:r>
          </a:p>
          <a:p>
            <a:pPr defTabSz="914400" fontAlgn="base">
              <a:spcBef>
                <a:spcPct val="0"/>
              </a:spcBef>
              <a:spcAft>
                <a:spcPct val="0"/>
              </a:spcAft>
            </a:pPr>
            <a:r>
              <a:rPr lang="en-US" sz="1400" dirty="0" smtClean="0">
                <a:latin typeface="Courier"/>
                <a:cs typeface="Courier"/>
              </a:rPr>
              <a:t>&gt;&gt;&gt; t2=(t1, 3.25)</a:t>
            </a:r>
          </a:p>
          <a:p>
            <a:pPr defTabSz="914400" fontAlgn="base">
              <a:spcBef>
                <a:spcPct val="0"/>
              </a:spcBef>
              <a:spcAft>
                <a:spcPct val="0"/>
              </a:spcAft>
            </a:pPr>
            <a:r>
              <a:rPr lang="en-US" sz="1400" dirty="0" smtClean="0">
                <a:latin typeface="Courier"/>
                <a:cs typeface="Courier"/>
              </a:rPr>
              <a:t>&gt;&gt;&gt; print t2</a:t>
            </a:r>
          </a:p>
          <a:p>
            <a:pPr defTabSz="914400" fontAlgn="base">
              <a:spcBef>
                <a:spcPct val="0"/>
              </a:spcBef>
              <a:spcAft>
                <a:spcPct val="0"/>
              </a:spcAft>
            </a:pPr>
            <a:r>
              <a:rPr lang="en-US" sz="1400" dirty="0" smtClean="0">
                <a:latin typeface="Courier"/>
                <a:cs typeface="Courier"/>
              </a:rPr>
              <a:t>((1, 'two', 3), 3.25)</a:t>
            </a:r>
          </a:p>
          <a:p>
            <a:pPr defTabSz="914400" fontAlgn="base">
              <a:spcBef>
                <a:spcPct val="0"/>
              </a:spcBef>
              <a:spcAft>
                <a:spcPct val="0"/>
              </a:spcAft>
            </a:pPr>
            <a:r>
              <a:rPr lang="en-US" sz="1400" dirty="0" smtClean="0">
                <a:latin typeface="Courier"/>
                <a:cs typeface="Courier"/>
              </a:rPr>
              <a:t>&gt;&gt;&gt; t2[</a:t>
            </a:r>
            <a:r>
              <a:rPr lang="en-US" sz="1400" dirty="0">
                <a:latin typeface="Courier"/>
                <a:cs typeface="Courier"/>
              </a:rPr>
              <a:t>0</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 'two',3)</a:t>
            </a:r>
          </a:p>
          <a:p>
            <a:pPr defTabSz="914400" fontAlgn="base">
              <a:spcBef>
                <a:spcPct val="0"/>
              </a:spcBef>
              <a:spcAft>
                <a:spcPct val="0"/>
              </a:spcAft>
            </a:pPr>
            <a:r>
              <a:rPr lang="en-US" sz="1400" dirty="0" smtClean="0">
                <a:latin typeface="Courier"/>
                <a:cs typeface="Courier"/>
              </a:rPr>
              <a:t>&gt;&gt;&gt; t1 + t2</a:t>
            </a:r>
          </a:p>
          <a:p>
            <a:pPr defTabSz="914400" fontAlgn="base">
              <a:spcBef>
                <a:spcPct val="0"/>
              </a:spcBef>
              <a:spcAft>
                <a:spcPct val="0"/>
              </a:spcAft>
            </a:pPr>
            <a:r>
              <a:rPr lang="en-US" sz="1400" dirty="0" smtClean="0">
                <a:latin typeface="Courier"/>
                <a:cs typeface="Courier"/>
              </a:rPr>
              <a:t>&gt;&gt;&gt; (1, 'two', 3, (1, 'two', 3), 3.25)  </a:t>
            </a:r>
          </a:p>
          <a:p>
            <a:pPr defTabSz="914400" fontAlgn="base">
              <a:spcBef>
                <a:spcPct val="0"/>
              </a:spcBef>
              <a:spcAft>
                <a:spcPct val="0"/>
              </a:spcAft>
            </a:pPr>
            <a:r>
              <a:rPr lang="en-US" sz="1400" dirty="0" smtClean="0">
                <a:latin typeface="Courier"/>
                <a:cs typeface="Courier"/>
              </a:rPr>
              <a:t>&gt;&gt;&gt; (t1 + t2)[3]</a:t>
            </a:r>
          </a:p>
          <a:p>
            <a:pPr defTabSz="914400" fontAlgn="base">
              <a:spcBef>
                <a:spcPct val="0"/>
              </a:spcBef>
              <a:spcAft>
                <a:spcPct val="0"/>
              </a:spcAft>
            </a:pPr>
            <a:r>
              <a:rPr lang="en-US" sz="1400" dirty="0" smtClean="0">
                <a:latin typeface="Courier"/>
                <a:cs typeface="Courier"/>
              </a:rPr>
              <a:t>(1, 'two', 3)</a:t>
            </a:r>
          </a:p>
          <a:p>
            <a:pPr defTabSz="914400" fontAlgn="base">
              <a:spcBef>
                <a:spcPct val="0"/>
              </a:spcBef>
              <a:spcAft>
                <a:spcPct val="0"/>
              </a:spcAft>
            </a:pPr>
            <a:r>
              <a:rPr lang="en-US" sz="1400" dirty="0" smtClean="0">
                <a:latin typeface="Courier"/>
                <a:cs typeface="Courier"/>
              </a:rPr>
              <a:t>&gt;&gt;&gt; (t1 + t2)[2:5]</a:t>
            </a:r>
          </a:p>
          <a:p>
            <a:pPr defTabSz="914400" fontAlgn="base">
              <a:spcBef>
                <a:spcPct val="0"/>
              </a:spcBef>
              <a:spcAft>
                <a:spcPct val="0"/>
              </a:spcAft>
            </a:pPr>
            <a:r>
              <a:rPr lang="en-US" sz="1400" dirty="0" smtClean="0">
                <a:latin typeface="Courier"/>
                <a:cs typeface="Courier"/>
              </a:rPr>
              <a:t>(3, (1, 'two', 3), 3.25)</a:t>
            </a:r>
          </a:p>
          <a:p>
            <a:pPr defTabSz="914400" fontAlgn="base">
              <a:spcBef>
                <a:spcPct val="0"/>
              </a:spcBef>
              <a:spcAft>
                <a:spcPct val="0"/>
              </a:spcAft>
            </a:pPr>
            <a:r>
              <a:rPr lang="en-US" sz="1400" dirty="0" smtClean="0">
                <a:latin typeface="Courier"/>
                <a:cs typeface="Courier"/>
              </a:rPr>
              <a:t>&gt;&gt;&gt; t1*3</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(1, 'two', 3, 1, 'two', 3, 1, 'two', 3)</a:t>
            </a: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57679681"/>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Tuple: operations and methods</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32" name="TextBox 31"/>
          <p:cNvSpPr txBox="1"/>
          <p:nvPr/>
        </p:nvSpPr>
        <p:spPr bwMode="auto">
          <a:xfrm>
            <a:off x="709358" y="1470025"/>
            <a:ext cx="6599057"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f</a:t>
            </a:r>
            <a:r>
              <a:rPr lang="en-US" sz="2000" kern="0" noProof="0" dirty="0" smtClean="0">
                <a:solidFill>
                  <a:schemeClr val="accent1"/>
                </a:solidFill>
                <a:latin typeface="Calibri" pitchFamily="34" charset="0"/>
                <a:ea typeface="+mj-ea"/>
                <a:cs typeface="+mj-cs"/>
              </a:rPr>
              <a:t>or statement  can be used to iterate over elements of a tuple</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7" name="TextBox 6"/>
          <p:cNvSpPr txBox="1"/>
          <p:nvPr/>
        </p:nvSpPr>
        <p:spPr bwMode="auto">
          <a:xfrm>
            <a:off x="355042" y="2194931"/>
            <a:ext cx="7892822" cy="332398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findDivisors</a:t>
            </a:r>
            <a:r>
              <a:rPr lang="en-US" sz="1400" dirty="0" smtClean="0">
                <a:latin typeface="Courier"/>
                <a:cs typeface="Courier"/>
              </a:rPr>
              <a:t> (n1, n2):</a:t>
            </a:r>
          </a:p>
          <a:p>
            <a:pPr defTabSz="914400" fontAlgn="base">
              <a:spcBef>
                <a:spcPct val="0"/>
              </a:spcBef>
              <a:spcAft>
                <a:spcPct val="0"/>
              </a:spcAft>
            </a:pPr>
            <a:r>
              <a:rPr lang="en-US" sz="1400" dirty="0" smtClean="0">
                <a:latin typeface="Courier"/>
                <a:cs typeface="Courier"/>
              </a:rPr>
              <a:t>    """Assumes that n1 and n2 are positive </a:t>
            </a:r>
            <a:r>
              <a:rPr lang="en-US" sz="1400" dirty="0" err="1" smtClean="0">
                <a:latin typeface="Courier"/>
                <a:cs typeface="Courier"/>
              </a:rPr>
              <a:t>ints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a tuple containing all common divisors of n1 &amp; n2"""</a:t>
            </a:r>
          </a:p>
          <a:p>
            <a:pPr defTabSz="914400" fontAlgn="base">
              <a:spcBef>
                <a:spcPct val="0"/>
              </a:spcBef>
              <a:spcAft>
                <a:spcPct val="0"/>
              </a:spcAft>
            </a:pPr>
            <a:r>
              <a:rPr lang="en-US" sz="1400" dirty="0" smtClean="0">
                <a:solidFill>
                  <a:srgbClr val="FF0000"/>
                </a:solidFill>
                <a:latin typeface="Courier"/>
                <a:cs typeface="Courier"/>
              </a:rPr>
              <a:t>    divisors = () #the empty tuple</a:t>
            </a:r>
          </a:p>
          <a:p>
            <a:pPr defTabSz="914400" fontAlgn="base">
              <a:spcBef>
                <a:spcPct val="0"/>
              </a:spcBef>
              <a:spcAft>
                <a:spcPct val="0"/>
              </a:spcAft>
            </a:pPr>
            <a:r>
              <a:rPr lang="en-US" sz="1400" dirty="0" smtClean="0">
                <a:latin typeface="Courier"/>
                <a:cs typeface="Courier"/>
              </a:rPr>
              <a:t>    for </a:t>
            </a:r>
            <a:r>
              <a:rPr lang="en-US" sz="1400" dirty="0" err="1" smtClean="0">
                <a:latin typeface="Courier"/>
                <a:cs typeface="Courier"/>
              </a:rPr>
              <a:t>i</a:t>
            </a:r>
            <a:r>
              <a:rPr lang="en-US" sz="1400" dirty="0" smtClean="0">
                <a:latin typeface="Courier"/>
                <a:cs typeface="Courier"/>
              </a:rPr>
              <a:t> in range(1, min (n1, n2) + 1):</a:t>
            </a:r>
          </a:p>
          <a:p>
            <a:pPr defTabSz="914400" fontAlgn="base">
              <a:spcBef>
                <a:spcPct val="0"/>
              </a:spcBef>
              <a:spcAft>
                <a:spcPct val="0"/>
              </a:spcAft>
            </a:pPr>
            <a:r>
              <a:rPr lang="en-US" sz="1400" dirty="0" smtClean="0">
                <a:latin typeface="Courier"/>
                <a:cs typeface="Courier"/>
              </a:rPr>
              <a:t>        if n1%i == 0 and n2%i == 0:</a:t>
            </a:r>
          </a:p>
          <a:p>
            <a:pPr defTabSz="914400" fontAlgn="base">
              <a:spcBef>
                <a:spcPct val="0"/>
              </a:spcBef>
              <a:spcAft>
                <a:spcPct val="0"/>
              </a:spcAft>
            </a:pPr>
            <a:r>
              <a:rPr lang="en-US" sz="1400" dirty="0" smtClean="0">
                <a:solidFill>
                  <a:srgbClr val="FF0000"/>
                </a:solidFill>
                <a:latin typeface="Courier"/>
                <a:cs typeface="Courier"/>
              </a:rPr>
              <a:t>            divisors = divisors + (</a:t>
            </a:r>
            <a:r>
              <a:rPr lang="en-US" sz="1400" dirty="0" err="1" smtClean="0">
                <a:solidFill>
                  <a:srgbClr val="FF0000"/>
                </a:solidFill>
                <a:latin typeface="Courier"/>
                <a:cs typeface="Courier"/>
              </a:rPr>
              <a:t>i</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latin typeface="Courier"/>
                <a:cs typeface="Courier"/>
              </a:rPr>
              <a:t>    return divisors</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divisors = </a:t>
            </a:r>
            <a:r>
              <a:rPr lang="en-US" sz="1400" dirty="0" err="1" smtClean="0">
                <a:latin typeface="Courier"/>
                <a:cs typeface="Courier"/>
              </a:rPr>
              <a:t>findDivisors</a:t>
            </a:r>
            <a:r>
              <a:rPr lang="en-US" sz="1400" dirty="0" smtClean="0">
                <a:latin typeface="Courier"/>
                <a:cs typeface="Courier"/>
              </a:rPr>
              <a:t>(20, 100)</a:t>
            </a:r>
          </a:p>
          <a:p>
            <a:pPr defTabSz="914400" fontAlgn="base">
              <a:spcBef>
                <a:spcPct val="0"/>
              </a:spcBef>
              <a:spcAft>
                <a:spcPct val="0"/>
              </a:spcAft>
            </a:pPr>
            <a:r>
              <a:rPr lang="en-US" sz="1400" dirty="0" smtClean="0">
                <a:latin typeface="Courier"/>
                <a:cs typeface="Courier"/>
              </a:rPr>
              <a:t>print divisors</a:t>
            </a:r>
          </a:p>
          <a:p>
            <a:pPr defTabSz="914400" fontAlgn="base">
              <a:spcBef>
                <a:spcPct val="0"/>
              </a:spcBef>
              <a:spcAft>
                <a:spcPct val="0"/>
              </a:spcAft>
            </a:pPr>
            <a:r>
              <a:rPr lang="en-US" sz="1400" dirty="0" smtClean="0">
                <a:latin typeface="Courier"/>
                <a:cs typeface="Courier"/>
              </a:rPr>
              <a:t>total = 0</a:t>
            </a:r>
          </a:p>
          <a:p>
            <a:pPr defTabSz="914400" fontAlgn="base">
              <a:spcBef>
                <a:spcPct val="0"/>
              </a:spcBef>
              <a:spcAft>
                <a:spcPct val="0"/>
              </a:spcAft>
            </a:pPr>
            <a:r>
              <a:rPr lang="en-US" sz="1400" dirty="0" smtClean="0">
                <a:solidFill>
                  <a:srgbClr val="FF0000"/>
                </a:solidFill>
                <a:latin typeface="Courier"/>
                <a:cs typeface="Courier"/>
              </a:rPr>
              <a:t>for d in divisors:</a:t>
            </a:r>
          </a:p>
          <a:p>
            <a:pPr defTabSz="914400" fontAlgn="base">
              <a:spcBef>
                <a:spcPct val="0"/>
              </a:spcBef>
              <a:spcAft>
                <a:spcPct val="0"/>
              </a:spcAft>
            </a:pPr>
            <a:r>
              <a:rPr lang="en-US" sz="1400" dirty="0" smtClean="0">
                <a:solidFill>
                  <a:srgbClr val="FF0000"/>
                </a:solidFill>
                <a:latin typeface="Courier"/>
                <a:cs typeface="Courier"/>
              </a:rPr>
              <a:t>    total += d</a:t>
            </a:r>
          </a:p>
          <a:p>
            <a:pPr defTabSz="914400" fontAlgn="base">
              <a:spcBef>
                <a:spcPct val="0"/>
              </a:spcBef>
              <a:spcAft>
                <a:spcPct val="0"/>
              </a:spcAft>
            </a:pPr>
            <a:r>
              <a:rPr lang="en-US" sz="1400" dirty="0" smtClean="0">
                <a:latin typeface="Courier"/>
                <a:cs typeface="Courier"/>
              </a:rPr>
              <a:t>print total</a:t>
            </a:r>
          </a:p>
        </p:txBody>
      </p:sp>
      <p:sp>
        <p:nvSpPr>
          <p:cNvPr id="4" name="TextBox 3"/>
          <p:cNvSpPr txBox="1"/>
          <p:nvPr/>
        </p:nvSpPr>
        <p:spPr>
          <a:xfrm>
            <a:off x="5419117" y="5748567"/>
            <a:ext cx="1993689" cy="369332"/>
          </a:xfrm>
          <a:prstGeom prst="rect">
            <a:avLst/>
          </a:prstGeom>
          <a:noFill/>
        </p:spPr>
        <p:txBody>
          <a:bodyPr wrap="square" rtlCol="0">
            <a:spAutoFit/>
          </a:bodyPr>
          <a:lstStyle/>
          <a:p>
            <a:r>
              <a:rPr lang="en-US" dirty="0" err="1" smtClean="0"/>
              <a:t>commonDivisor.py</a:t>
            </a:r>
            <a:endParaRPr lang="en-US" dirty="0"/>
          </a:p>
        </p:txBody>
      </p:sp>
    </p:spTree>
    <p:extLst>
      <p:ext uri="{BB962C8B-B14F-4D97-AF65-F5344CB8AC3E}">
        <p14:creationId xmlns:p14="http://schemas.microsoft.com/office/powerpoint/2010/main" val="1085943368"/>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Multiple Assignments</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32" name="TextBox 31"/>
          <p:cNvSpPr txBox="1"/>
          <p:nvPr/>
        </p:nvSpPr>
        <p:spPr bwMode="auto">
          <a:xfrm>
            <a:off x="861758" y="5380087"/>
            <a:ext cx="579254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Useful with functions that return fixed-size sequences</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8" name="TextBox 7"/>
          <p:cNvSpPr txBox="1"/>
          <p:nvPr/>
        </p:nvSpPr>
        <p:spPr bwMode="auto">
          <a:xfrm>
            <a:off x="1298731" y="2135951"/>
            <a:ext cx="6571683" cy="289310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t=(3,4)</a:t>
            </a:r>
          </a:p>
          <a:p>
            <a:pPr defTabSz="914400" fontAlgn="base">
              <a:spcBef>
                <a:spcPct val="0"/>
              </a:spcBef>
              <a:spcAft>
                <a:spcPct val="0"/>
              </a:spcAft>
            </a:pPr>
            <a:r>
              <a:rPr lang="en-US" sz="1400" dirty="0" smtClean="0">
                <a:latin typeface="Courier"/>
                <a:cs typeface="Courier"/>
              </a:rPr>
              <a:t>&gt;&gt;&gt; x,</a:t>
            </a:r>
            <a:r>
              <a:rPr lang="en-US" sz="1400" dirty="0">
                <a:latin typeface="Courier"/>
                <a:cs typeface="Courier"/>
              </a:rPr>
              <a:t> </a:t>
            </a:r>
            <a:r>
              <a:rPr lang="en-US" sz="1400" dirty="0" smtClean="0">
                <a:latin typeface="Courier"/>
                <a:cs typeface="Courier"/>
              </a:rPr>
              <a:t>y = t</a:t>
            </a:r>
          </a:p>
          <a:p>
            <a:pPr defTabSz="914400" fontAlgn="base">
              <a:spcBef>
                <a:spcPct val="0"/>
              </a:spcBef>
              <a:spcAft>
                <a:spcPct val="0"/>
              </a:spcAft>
            </a:pPr>
            <a:r>
              <a:rPr lang="en-US" sz="1400" dirty="0" smtClean="0">
                <a:latin typeface="Courier"/>
                <a:cs typeface="Courier"/>
              </a:rPr>
              <a:t>&gt;&gt;&gt; x</a:t>
            </a:r>
          </a:p>
          <a:p>
            <a:pPr defTabSz="914400" fontAlgn="base">
              <a:spcBef>
                <a:spcPct val="0"/>
              </a:spcBef>
              <a:spcAft>
                <a:spcPct val="0"/>
              </a:spcAft>
            </a:pP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 y</a:t>
            </a:r>
          </a:p>
          <a:p>
            <a:pPr defTabSz="914400" fontAlgn="base">
              <a:spcBef>
                <a:spcPct val="0"/>
              </a:spcBef>
              <a:spcAft>
                <a:spcPct val="0"/>
              </a:spcAft>
            </a:pPr>
            <a:r>
              <a:rPr lang="en-US" sz="1400" dirty="0" smtClean="0">
                <a:latin typeface="Courier"/>
                <a:cs typeface="Courier"/>
              </a:rPr>
              <a:t>4</a:t>
            </a:r>
          </a:p>
          <a:p>
            <a:pPr defTabSz="914400" fontAlgn="base">
              <a:spcBef>
                <a:spcPct val="0"/>
              </a:spcBef>
              <a:spcAft>
                <a:spcPct val="0"/>
              </a:spcAft>
            </a:pPr>
            <a:r>
              <a:rPr lang="en-US" sz="1400" dirty="0" smtClean="0">
                <a:latin typeface="Courier"/>
                <a:cs typeface="Courier"/>
              </a:rPr>
              <a:t>&gt;&gt;&gt; a, b, c = 'two'</a:t>
            </a:r>
          </a:p>
          <a:p>
            <a:pPr defTabSz="914400" fontAlgn="base">
              <a:spcBef>
                <a:spcPct val="0"/>
              </a:spcBef>
              <a:spcAft>
                <a:spcPct val="0"/>
              </a:spcAft>
            </a:pPr>
            <a:r>
              <a:rPr lang="en-US" sz="1400" dirty="0" smtClean="0">
                <a:latin typeface="Courier"/>
                <a:cs typeface="Courier"/>
              </a:rPr>
              <a:t>&gt;&gt;&gt; a</a:t>
            </a:r>
          </a:p>
          <a:p>
            <a:pPr defTabSz="914400" fontAlgn="base">
              <a:spcBef>
                <a:spcPct val="0"/>
              </a:spcBef>
              <a:spcAft>
                <a:spcPct val="0"/>
              </a:spcAft>
            </a:pPr>
            <a:r>
              <a:rPr lang="en-US" sz="1400" dirty="0" smtClean="0">
                <a:latin typeface="Courier"/>
                <a:cs typeface="Courier"/>
              </a:rPr>
              <a:t>'t' </a:t>
            </a:r>
          </a:p>
          <a:p>
            <a:pPr defTabSz="914400" fontAlgn="base">
              <a:spcBef>
                <a:spcPct val="0"/>
              </a:spcBef>
              <a:spcAft>
                <a:spcPct val="0"/>
              </a:spcAft>
            </a:pPr>
            <a:r>
              <a:rPr lang="en-US" sz="1400" dirty="0" smtClean="0">
                <a:latin typeface="Courier"/>
                <a:cs typeface="Courier"/>
              </a:rPr>
              <a:t>&gt;&gt;&gt; b</a:t>
            </a:r>
          </a:p>
          <a:p>
            <a:pPr defTabSz="914400" fontAlgn="base">
              <a:spcBef>
                <a:spcPct val="0"/>
              </a:spcBef>
              <a:spcAft>
                <a:spcPct val="0"/>
              </a:spcAft>
            </a:pPr>
            <a:r>
              <a:rPr lang="en-US" sz="1400" dirty="0" smtClean="0">
                <a:latin typeface="Courier"/>
                <a:cs typeface="Courier"/>
              </a:rPr>
              <a:t>'w’</a:t>
            </a:r>
          </a:p>
          <a:p>
            <a:pPr defTabSz="914400" fontAlgn="base">
              <a:spcBef>
                <a:spcPct val="0"/>
              </a:spcBef>
              <a:spcAft>
                <a:spcPct val="0"/>
              </a:spcAft>
            </a:pPr>
            <a:r>
              <a:rPr lang="en-US" sz="1400" dirty="0" smtClean="0">
                <a:latin typeface="Courier"/>
                <a:cs typeface="Courier"/>
              </a:rPr>
              <a:t>&gt;&gt;&gt; c</a:t>
            </a:r>
          </a:p>
          <a:p>
            <a:pPr defTabSz="914400" fontAlgn="base">
              <a:spcBef>
                <a:spcPct val="0"/>
              </a:spcBef>
              <a:spcAft>
                <a:spcPct val="0"/>
              </a:spcAft>
            </a:pPr>
            <a:r>
              <a:rPr lang="en-US" sz="1400" dirty="0" smtClean="0">
                <a:latin typeface="Courier"/>
                <a:cs typeface="Courier"/>
              </a:rPr>
              <a:t>'o'</a:t>
            </a:r>
          </a:p>
        </p:txBody>
      </p:sp>
      <p:sp>
        <p:nvSpPr>
          <p:cNvPr id="10" name="TextBox 9"/>
          <p:cNvSpPr txBox="1"/>
          <p:nvPr/>
        </p:nvSpPr>
        <p:spPr bwMode="auto">
          <a:xfrm>
            <a:off x="861758" y="1622425"/>
            <a:ext cx="687682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A fixed length of sequence can be used for multiple assignments</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Tree>
    <p:extLst>
      <p:ext uri="{BB962C8B-B14F-4D97-AF65-F5344CB8AC3E}">
        <p14:creationId xmlns:p14="http://schemas.microsoft.com/office/powerpoint/2010/main" val="223049455"/>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Return multiple values in a function</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bwMode="auto">
          <a:xfrm>
            <a:off x="355042" y="1333179"/>
            <a:ext cx="7892822" cy="310854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findExtremeDivisors</a:t>
            </a:r>
            <a:r>
              <a:rPr lang="en-US" sz="1400" dirty="0" smtClean="0">
                <a:latin typeface="Courier"/>
                <a:cs typeface="Courier"/>
              </a:rPr>
              <a:t>(n1, n2):</a:t>
            </a:r>
          </a:p>
          <a:p>
            <a:pPr defTabSz="914400" fontAlgn="base">
              <a:spcBef>
                <a:spcPct val="0"/>
              </a:spcBef>
              <a:spcAft>
                <a:spcPct val="0"/>
              </a:spcAft>
            </a:pPr>
            <a:r>
              <a:rPr lang="en-US" sz="1400" dirty="0" smtClean="0">
                <a:latin typeface="Courier"/>
                <a:cs typeface="Courier"/>
              </a:rPr>
              <a:t>    """Assumes that n1 and n2 are positive </a:t>
            </a:r>
            <a:r>
              <a:rPr lang="en-US" sz="1400" dirty="0" err="1" smtClean="0">
                <a:latin typeface="Courier"/>
                <a:cs typeface="Courier"/>
              </a:rPr>
              <a:t>ints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a tuple containing the smallest common</a:t>
            </a:r>
          </a:p>
          <a:p>
            <a:pPr defTabSz="914400" fontAlgn="base">
              <a:spcBef>
                <a:spcPct val="0"/>
              </a:spcBef>
              <a:spcAft>
                <a:spcPct val="0"/>
              </a:spcAft>
            </a:pPr>
            <a:r>
              <a:rPr lang="en-US" sz="1400" dirty="0" smtClean="0">
                <a:latin typeface="Courier"/>
                <a:cs typeface="Courier"/>
              </a:rPr>
              <a:t>       divisor &gt; 1 and the largest common divisor of n1</a:t>
            </a:r>
          </a:p>
          <a:p>
            <a:pPr defTabSz="914400" fontAlgn="base">
              <a:spcBef>
                <a:spcPct val="0"/>
              </a:spcBef>
              <a:spcAft>
                <a:spcPct val="0"/>
              </a:spcAft>
            </a:pPr>
            <a:r>
              <a:rPr lang="en-US" sz="1400" dirty="0" smtClean="0">
                <a:latin typeface="Courier"/>
                <a:cs typeface="Courier"/>
              </a:rPr>
              <a:t>       and n2"""</a:t>
            </a:r>
          </a:p>
          <a:p>
            <a:pPr defTabSz="914400" fontAlgn="base">
              <a:spcBef>
                <a:spcPct val="0"/>
              </a:spcBef>
              <a:spcAft>
                <a:spcPct val="0"/>
              </a:spcAft>
            </a:pPr>
            <a:r>
              <a:rPr lang="en-US" sz="1400" dirty="0" smtClean="0">
                <a:latin typeface="Courier"/>
                <a:cs typeface="Courier"/>
              </a:rPr>
              <a:t>    divisors = () #the empty tuple</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minVal</a:t>
            </a:r>
            <a:r>
              <a:rPr lang="en-US" sz="1400" dirty="0" smtClean="0">
                <a:latin typeface="Courier"/>
                <a:cs typeface="Courier"/>
              </a:rPr>
              <a:t>, </a:t>
            </a:r>
            <a:r>
              <a:rPr lang="en-US" sz="1400" dirty="0" err="1" smtClean="0">
                <a:latin typeface="Courier"/>
                <a:cs typeface="Courier"/>
              </a:rPr>
              <a:t>maxVal</a:t>
            </a:r>
            <a:r>
              <a:rPr lang="en-US" sz="1400" dirty="0" smtClean="0">
                <a:latin typeface="Courier"/>
                <a:cs typeface="Courier"/>
              </a:rPr>
              <a:t> = None, None</a:t>
            </a:r>
          </a:p>
          <a:p>
            <a:pPr defTabSz="914400" fontAlgn="base">
              <a:spcBef>
                <a:spcPct val="0"/>
              </a:spcBef>
              <a:spcAft>
                <a:spcPct val="0"/>
              </a:spcAft>
            </a:pPr>
            <a:r>
              <a:rPr lang="en-US" sz="1400" dirty="0" smtClean="0">
                <a:latin typeface="Courier"/>
                <a:cs typeface="Courier"/>
              </a:rPr>
              <a:t>    for </a:t>
            </a:r>
            <a:r>
              <a:rPr lang="en-US" sz="1400" dirty="0" err="1" smtClean="0">
                <a:latin typeface="Courier"/>
                <a:cs typeface="Courier"/>
              </a:rPr>
              <a:t>i</a:t>
            </a:r>
            <a:r>
              <a:rPr lang="en-US" sz="1400" dirty="0" smtClean="0">
                <a:latin typeface="Courier"/>
                <a:cs typeface="Courier"/>
              </a:rPr>
              <a:t> in range(2, min(n1, n2) + 1):</a:t>
            </a:r>
          </a:p>
          <a:p>
            <a:pPr defTabSz="914400" fontAlgn="base">
              <a:spcBef>
                <a:spcPct val="0"/>
              </a:spcBef>
              <a:spcAft>
                <a:spcPct val="0"/>
              </a:spcAft>
            </a:pPr>
            <a:r>
              <a:rPr lang="en-US" sz="1400" dirty="0" smtClean="0">
                <a:latin typeface="Courier"/>
                <a:cs typeface="Courier"/>
              </a:rPr>
              <a:t>        if n1%i == 0 and n2%i == 0:</a:t>
            </a:r>
          </a:p>
          <a:p>
            <a:pPr defTabSz="914400" fontAlgn="base">
              <a:spcBef>
                <a:spcPct val="0"/>
              </a:spcBef>
              <a:spcAft>
                <a:spcPct val="0"/>
              </a:spcAft>
            </a:pPr>
            <a:r>
              <a:rPr lang="en-US" sz="1400" dirty="0" smtClean="0">
                <a:latin typeface="Courier"/>
                <a:cs typeface="Courier"/>
              </a:rPr>
              <a:t>            if </a:t>
            </a:r>
            <a:r>
              <a:rPr lang="en-US" sz="1400" dirty="0" err="1" smtClean="0">
                <a:latin typeface="Courier"/>
                <a:cs typeface="Courier"/>
              </a:rPr>
              <a:t>minVal</a:t>
            </a:r>
            <a:r>
              <a:rPr lang="en-US" sz="1400" dirty="0" smtClean="0">
                <a:latin typeface="Courier"/>
                <a:cs typeface="Courier"/>
              </a:rPr>
              <a:t> == None or </a:t>
            </a:r>
            <a:r>
              <a:rPr lang="en-US" sz="1400" dirty="0" err="1" smtClean="0">
                <a:latin typeface="Courier"/>
                <a:cs typeface="Courier"/>
              </a:rPr>
              <a:t>i</a:t>
            </a:r>
            <a:r>
              <a:rPr lang="en-US" sz="1400" dirty="0" smtClean="0">
                <a:latin typeface="Courier"/>
                <a:cs typeface="Courier"/>
              </a:rPr>
              <a:t> &lt; </a:t>
            </a:r>
            <a:r>
              <a:rPr lang="en-US" sz="1400" dirty="0" err="1" smtClean="0">
                <a:latin typeface="Courier"/>
                <a:cs typeface="Courier"/>
              </a:rPr>
              <a:t>minVal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minVal</a:t>
            </a:r>
            <a:r>
              <a:rPr lang="en-US" sz="1400" dirty="0" smtClean="0">
                <a:latin typeface="Courier"/>
                <a:cs typeface="Courier"/>
              </a:rPr>
              <a:t> = </a:t>
            </a:r>
            <a:r>
              <a:rPr lang="en-US" sz="1400" dirty="0" err="1" smtClean="0">
                <a:latin typeface="Courier"/>
                <a:cs typeface="Courier"/>
              </a:rPr>
              <a:t>i</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if </a:t>
            </a:r>
            <a:r>
              <a:rPr lang="en-US" sz="1400" dirty="0" err="1" smtClean="0">
                <a:latin typeface="Courier"/>
                <a:cs typeface="Courier"/>
              </a:rPr>
              <a:t>maxVal</a:t>
            </a:r>
            <a:r>
              <a:rPr lang="en-US" sz="1400" dirty="0" smtClean="0">
                <a:latin typeface="Courier"/>
                <a:cs typeface="Courier"/>
              </a:rPr>
              <a:t> == None or </a:t>
            </a:r>
            <a:r>
              <a:rPr lang="en-US" sz="1400" dirty="0" err="1" smtClean="0">
                <a:latin typeface="Courier"/>
                <a:cs typeface="Courier"/>
              </a:rPr>
              <a:t>i</a:t>
            </a:r>
            <a:r>
              <a:rPr lang="en-US" sz="1400" dirty="0" smtClean="0">
                <a:latin typeface="Courier"/>
                <a:cs typeface="Courier"/>
              </a:rPr>
              <a:t> &gt; </a:t>
            </a:r>
            <a:r>
              <a:rPr lang="en-US" sz="1400" dirty="0" err="1" smtClean="0">
                <a:latin typeface="Courier"/>
                <a:cs typeface="Courier"/>
              </a:rPr>
              <a:t>maxVal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maxVal</a:t>
            </a:r>
            <a:r>
              <a:rPr lang="en-US" sz="1400" dirty="0" smtClean="0">
                <a:latin typeface="Courier"/>
                <a:cs typeface="Courier"/>
              </a:rPr>
              <a:t> = </a:t>
            </a:r>
            <a:r>
              <a:rPr lang="en-US" sz="1400" dirty="0" err="1" smtClean="0">
                <a:latin typeface="Courier"/>
                <a:cs typeface="Courier"/>
              </a:rPr>
              <a:t>i</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 (</a:t>
            </a:r>
            <a:r>
              <a:rPr lang="en-US" sz="1400" dirty="0" err="1" smtClean="0">
                <a:latin typeface="Courier"/>
                <a:cs typeface="Courier"/>
              </a:rPr>
              <a:t>minVal</a:t>
            </a:r>
            <a:r>
              <a:rPr lang="en-US" sz="1400" dirty="0" smtClean="0">
                <a:latin typeface="Courier"/>
                <a:cs typeface="Courier"/>
              </a:rPr>
              <a:t>, </a:t>
            </a:r>
            <a:r>
              <a:rPr lang="en-US" sz="1400" dirty="0" err="1" smtClean="0">
                <a:latin typeface="Courier"/>
                <a:cs typeface="Courier"/>
              </a:rPr>
              <a:t>maxVal</a:t>
            </a:r>
            <a:r>
              <a:rPr lang="en-US" sz="1400" dirty="0" smtClean="0">
                <a:latin typeface="Courier"/>
                <a:cs typeface="Courier"/>
              </a:rPr>
              <a:t>)</a:t>
            </a:r>
          </a:p>
        </p:txBody>
      </p:sp>
      <p:sp>
        <p:nvSpPr>
          <p:cNvPr id="4" name="TextBox 3"/>
          <p:cNvSpPr txBox="1"/>
          <p:nvPr/>
        </p:nvSpPr>
        <p:spPr>
          <a:xfrm>
            <a:off x="5992644" y="4482686"/>
            <a:ext cx="1993689" cy="369332"/>
          </a:xfrm>
          <a:prstGeom prst="rect">
            <a:avLst/>
          </a:prstGeom>
          <a:noFill/>
        </p:spPr>
        <p:txBody>
          <a:bodyPr wrap="square" rtlCol="0">
            <a:spAutoFit/>
          </a:bodyPr>
          <a:lstStyle/>
          <a:p>
            <a:r>
              <a:rPr lang="en-US" dirty="0" err="1" smtClean="0"/>
              <a:t>extremeDivisor.py</a:t>
            </a:r>
            <a:endParaRPr lang="en-US" dirty="0"/>
          </a:p>
        </p:txBody>
      </p:sp>
      <p:sp>
        <p:nvSpPr>
          <p:cNvPr id="8" name="TextBox 7"/>
          <p:cNvSpPr txBox="1"/>
          <p:nvPr/>
        </p:nvSpPr>
        <p:spPr bwMode="auto">
          <a:xfrm>
            <a:off x="1298731" y="5128371"/>
            <a:ext cx="6571683" cy="52322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from </a:t>
            </a:r>
            <a:r>
              <a:rPr lang="en-US" sz="1400" dirty="0" err="1" smtClean="0">
                <a:latin typeface="Courier"/>
                <a:cs typeface="Courier"/>
              </a:rPr>
              <a:t>extremeDivisor</a:t>
            </a:r>
            <a:r>
              <a:rPr lang="en-US" sz="1400" dirty="0" smtClean="0">
                <a:latin typeface="Courier"/>
                <a:cs typeface="Courier"/>
              </a:rPr>
              <a:t> import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minDivisor</a:t>
            </a:r>
            <a:r>
              <a:rPr lang="en-US" sz="1400" dirty="0" smtClean="0">
                <a:latin typeface="Courier"/>
                <a:cs typeface="Courier"/>
              </a:rPr>
              <a:t>, </a:t>
            </a:r>
            <a:r>
              <a:rPr lang="en-US" sz="1400" dirty="0" err="1" smtClean="0">
                <a:latin typeface="Courier"/>
                <a:cs typeface="Courier"/>
              </a:rPr>
              <a:t>maxDivisor</a:t>
            </a: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findExtremeDivisor</a:t>
            </a:r>
            <a:r>
              <a:rPr lang="en-US" sz="1400" dirty="0" smtClean="0">
                <a:latin typeface="Courier"/>
                <a:cs typeface="Courier"/>
              </a:rPr>
              <a:t>(100, 200)</a:t>
            </a:r>
          </a:p>
        </p:txBody>
      </p:sp>
    </p:spTree>
    <p:extLst>
      <p:ext uri="{BB962C8B-B14F-4D97-AF65-F5344CB8AC3E}">
        <p14:creationId xmlns:p14="http://schemas.microsoft.com/office/powerpoint/2010/main" val="1728827765"/>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Tuples are immutable </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bwMode="auto">
          <a:xfrm>
            <a:off x="1298731" y="2782282"/>
            <a:ext cx="6571683"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t=(3,4)</a:t>
            </a:r>
          </a:p>
          <a:p>
            <a:pPr defTabSz="914400" fontAlgn="base">
              <a:spcBef>
                <a:spcPct val="0"/>
              </a:spcBef>
              <a:spcAft>
                <a:spcPct val="0"/>
              </a:spcAft>
            </a:pPr>
            <a:r>
              <a:rPr lang="en-US" sz="1400" dirty="0" smtClean="0">
                <a:latin typeface="Courier"/>
                <a:cs typeface="Courier"/>
              </a:rPr>
              <a:t>&gt;&gt;&gt; t[0]=4</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TypeError</a:t>
            </a:r>
            <a:r>
              <a:rPr lang="en-US" sz="1400" dirty="0" smtClean="0">
                <a:latin typeface="Courier"/>
                <a:cs typeface="Courier"/>
              </a:rPr>
              <a:t>                                 </a:t>
            </a:r>
            <a:r>
              <a:rPr lang="en-US" sz="1400" dirty="0" err="1" smtClean="0">
                <a:latin typeface="Courier"/>
                <a:cs typeface="Courier"/>
              </a:rPr>
              <a:t>Traceback</a:t>
            </a:r>
            <a:r>
              <a:rPr lang="en-US" sz="1400" dirty="0" smtClean="0">
                <a:latin typeface="Courier"/>
                <a:cs typeface="Courier"/>
              </a:rPr>
              <a:t> (most recent call last)&lt;ipython-input-60-db906a64ea2d&gt; in &lt;module&gt;()----&gt; 1 t[0]=4TypeError: 'tuple' object does not support item assignment </a:t>
            </a:r>
          </a:p>
        </p:txBody>
      </p:sp>
      <p:sp>
        <p:nvSpPr>
          <p:cNvPr id="10" name="TextBox 9"/>
          <p:cNvSpPr txBox="1"/>
          <p:nvPr/>
        </p:nvSpPr>
        <p:spPr bwMode="auto">
          <a:xfrm>
            <a:off x="861758" y="1622425"/>
            <a:ext cx="569636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Cannot assign a new value to the elements of a tuple</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Tree>
    <p:extLst>
      <p:ext uri="{BB962C8B-B14F-4D97-AF65-F5344CB8AC3E}">
        <p14:creationId xmlns:p14="http://schemas.microsoft.com/office/powerpoint/2010/main" val="2722694085"/>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Structured Data Types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2698858"/>
            <a:ext cx="7772400" cy="3139321"/>
          </a:xfrm>
          <a:prstGeom prst="rect">
            <a:avLst/>
          </a:prstGeom>
          <a:noFill/>
        </p:spPr>
        <p:txBody>
          <a:bodyPr wrap="square" rtlCol="0">
            <a:spAutoFit/>
          </a:bodyPr>
          <a:lstStyle/>
          <a:p>
            <a:pPr marL="344488" indent="-344488">
              <a:spcAft>
                <a:spcPts val="600"/>
              </a:spcAft>
              <a:buClr>
                <a:srgbClr val="FFFF00"/>
              </a:buClr>
              <a:buFont typeface="Wingdings" charset="2"/>
              <a:buChar char="§"/>
            </a:pPr>
            <a:r>
              <a:rPr lang="en-US" sz="2400" dirty="0" smtClean="0">
                <a:solidFill>
                  <a:schemeClr val="accent1"/>
                </a:solidFill>
              </a:rPr>
              <a:t>Tuples</a:t>
            </a:r>
          </a:p>
          <a:p>
            <a:pPr marL="344488" indent="-344488">
              <a:spcAft>
                <a:spcPts val="600"/>
              </a:spcAft>
              <a:buClr>
                <a:srgbClr val="FFFF00"/>
              </a:buClr>
              <a:buFont typeface="Wingdings" charset="2"/>
              <a:buChar char="§"/>
            </a:pPr>
            <a:r>
              <a:rPr lang="en-US" sz="2400" dirty="0" smtClean="0">
                <a:solidFill>
                  <a:srgbClr val="FF0000"/>
                </a:solidFill>
              </a:rPr>
              <a:t>Lists</a:t>
            </a:r>
          </a:p>
          <a:p>
            <a:pPr marL="801688" lvl="1" indent="-344488">
              <a:spcAft>
                <a:spcPts val="600"/>
              </a:spcAft>
              <a:buClr>
                <a:srgbClr val="FFFF00"/>
              </a:buClr>
              <a:buFont typeface="Wingdings" charset="2"/>
              <a:buChar char="§"/>
            </a:pPr>
            <a:r>
              <a:rPr lang="en-US" sz="2400" dirty="0">
                <a:solidFill>
                  <a:schemeClr val="accent1"/>
                </a:solidFill>
              </a:rPr>
              <a:t>Definition</a:t>
            </a:r>
          </a:p>
          <a:p>
            <a:pPr marL="801688" lvl="1" indent="-344488">
              <a:spcAft>
                <a:spcPts val="600"/>
              </a:spcAft>
              <a:buClr>
                <a:srgbClr val="FFFF00"/>
              </a:buClr>
              <a:buFont typeface="Wingdings" charset="2"/>
              <a:buChar char="§"/>
            </a:pPr>
            <a:r>
              <a:rPr lang="en-US" sz="2400" dirty="0">
                <a:solidFill>
                  <a:schemeClr val="accent1"/>
                </a:solidFill>
              </a:rPr>
              <a:t>Operations</a:t>
            </a:r>
          </a:p>
          <a:p>
            <a:pPr marL="801688" lvl="1" indent="-344488">
              <a:spcAft>
                <a:spcPts val="600"/>
              </a:spcAft>
              <a:buClr>
                <a:srgbClr val="FFFF00"/>
              </a:buClr>
              <a:buFont typeface="Wingdings" charset="2"/>
              <a:buChar char="§"/>
            </a:pPr>
            <a:r>
              <a:rPr lang="en-US" sz="2400" dirty="0">
                <a:solidFill>
                  <a:schemeClr val="accent1"/>
                </a:solidFill>
              </a:rPr>
              <a:t>Side effect of Mutability </a:t>
            </a:r>
          </a:p>
          <a:p>
            <a:pPr marL="801688" lvl="1" indent="-344488">
              <a:spcAft>
                <a:spcPts val="600"/>
              </a:spcAft>
              <a:buClr>
                <a:srgbClr val="FFFF00"/>
              </a:buClr>
              <a:buFont typeface="Wingdings" charset="2"/>
              <a:buChar char="§"/>
            </a:pPr>
            <a:r>
              <a:rPr lang="en-US" sz="2400" dirty="0">
                <a:solidFill>
                  <a:schemeClr val="accent1"/>
                </a:solidFill>
              </a:rPr>
              <a:t>Strings and lists</a:t>
            </a:r>
          </a:p>
          <a:p>
            <a:pPr marL="344488" indent="-344488">
              <a:spcAft>
                <a:spcPts val="600"/>
              </a:spcAft>
              <a:buClr>
                <a:srgbClr val="008000"/>
              </a:buClr>
              <a:buFont typeface="Wingdings" charset="2"/>
              <a:buChar char="§"/>
            </a:pPr>
            <a:r>
              <a:rPr lang="en-US" sz="2400" dirty="0" smtClean="0">
                <a:solidFill>
                  <a:schemeClr val="accent1"/>
                </a:solidFill>
              </a:rPr>
              <a:t>Dictionaries</a:t>
            </a:r>
          </a:p>
        </p:txBody>
      </p:sp>
    </p:spTree>
    <p:extLst>
      <p:ext uri="{BB962C8B-B14F-4D97-AF65-F5344CB8AC3E}">
        <p14:creationId xmlns:p14="http://schemas.microsoft.com/office/powerpoint/2010/main" val="1176282981"/>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99745" y="2794702"/>
            <a:ext cx="659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tx1"/>
                </a:solidFill>
                <a:latin typeface="Courier"/>
                <a:cs typeface="Courier"/>
              </a:rPr>
              <a:t>['ant', 'bat', 'cod', 'dog', 'elk']</a:t>
            </a:r>
            <a:endParaRPr lang="en-US" sz="2400" dirty="0">
              <a:solidFill>
                <a:schemeClr val="tx1"/>
              </a:solidFill>
              <a:latin typeface="Courier"/>
              <a:cs typeface="Courier"/>
            </a:endParaRP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Lists: mutable sequence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2012104"/>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In addition to number, Boolean, and string values, Python supports lists</a:t>
            </a:r>
            <a:endParaRPr lang="en-US" sz="2000" dirty="0" smtClean="0">
              <a:solidFill>
                <a:schemeClr val="accent1"/>
              </a:solidFill>
            </a:endParaRPr>
          </a:p>
        </p:txBody>
      </p:sp>
      <p:sp>
        <p:nvSpPr>
          <p:cNvPr id="25" name="TextBox 24"/>
          <p:cNvSpPr txBox="1"/>
          <p:nvPr/>
        </p:nvSpPr>
        <p:spPr bwMode="auto">
          <a:xfrm>
            <a:off x="709359"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[0, 1, 'two', 'three', [4, 'five']]</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p:txBody>
      </p:sp>
      <p:sp>
        <p:nvSpPr>
          <p:cNvPr id="19" name="TextBox 18"/>
          <p:cNvSpPr txBox="1"/>
          <p:nvPr/>
        </p:nvSpPr>
        <p:spPr bwMode="auto">
          <a:xfrm>
            <a:off x="709358" y="3329955"/>
            <a:ext cx="766455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 comma-separated sequence of items </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enclosed within </a:t>
            </a:r>
            <a:r>
              <a:rPr kumimoji="0" lang="en-US" sz="2000" b="0" i="0" u="none" strike="noStrike" kern="0" cap="none" spc="0" normalizeH="0" noProof="0" dirty="0" smtClean="0">
                <a:ln>
                  <a:noFill/>
                </a:ln>
                <a:solidFill>
                  <a:srgbClr val="FF0000"/>
                </a:solidFill>
                <a:effectLst/>
                <a:uLnTx/>
                <a:uFillTx/>
                <a:latin typeface="Calibri" pitchFamily="34" charset="0"/>
                <a:ea typeface="+mj-ea"/>
                <a:cs typeface="+mj-cs"/>
              </a:rPr>
              <a:t>square brackets</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0" name="TextBox 19"/>
          <p:cNvSpPr txBox="1"/>
          <p:nvPr/>
        </p:nvSpPr>
        <p:spPr bwMode="auto">
          <a:xfrm>
            <a:off x="709359" y="4507958"/>
            <a:ext cx="592003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items can be numbers, strings, </a:t>
            </a:r>
            <a:r>
              <a:rPr lang="en-US" sz="2000" kern="0" dirty="0" smtClean="0">
                <a:solidFill>
                  <a:schemeClr val="accent1"/>
                </a:solidFill>
                <a:latin typeface="Calibri" pitchFamily="34" charset="0"/>
                <a:ea typeface="+mj-ea"/>
                <a:cs typeface="+mj-cs"/>
              </a:rPr>
              <a:t>and even other lists</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2" name="TextBox 21"/>
          <p:cNvSpPr txBox="1"/>
          <p:nvPr/>
        </p:nvSpPr>
        <p:spPr bwMode="auto">
          <a:xfrm>
            <a:off x="709359"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a:t>
            </a: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p:txBody>
      </p:sp>
      <p:sp>
        <p:nvSpPr>
          <p:cNvPr id="26" name="Rectangle 25"/>
          <p:cNvSpPr/>
          <p:nvPr/>
        </p:nvSpPr>
        <p:spPr>
          <a:xfrm>
            <a:off x="1199745" y="2794702"/>
            <a:ext cx="659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tx1"/>
                </a:solidFill>
                <a:latin typeface="Courier"/>
                <a:cs typeface="Courier"/>
              </a:rPr>
              <a:t>[0, 1, 'two', 'three', [4, 'five']]</a:t>
            </a:r>
            <a:endParaRPr lang="en-US" sz="2400" dirty="0">
              <a:solidFill>
                <a:schemeClr val="accent1"/>
              </a:solidFill>
              <a:latin typeface="Courier"/>
              <a:cs typeface="Courier"/>
            </a:endParaRPr>
          </a:p>
        </p:txBody>
      </p:sp>
      <p:sp>
        <p:nvSpPr>
          <p:cNvPr id="27" name="Rectangle 26"/>
          <p:cNvSpPr/>
          <p:nvPr/>
        </p:nvSpPr>
        <p:spPr>
          <a:xfrm>
            <a:off x="1199745" y="2794702"/>
            <a:ext cx="659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tx1"/>
                </a:solidFill>
                <a:latin typeface="Courier"/>
                <a:cs typeface="Courier"/>
              </a:rPr>
              <a:t>[0, 1, 2, 3, 4, 5, 6, 7, 8, 9, 10]</a:t>
            </a:r>
            <a:endParaRPr lang="en-US" sz="2400" dirty="0">
              <a:solidFill>
                <a:schemeClr val="tx1"/>
              </a:solidFill>
              <a:latin typeface="Courier"/>
              <a:cs typeface="Courier"/>
            </a:endParaRPr>
          </a:p>
        </p:txBody>
      </p:sp>
      <p:sp>
        <p:nvSpPr>
          <p:cNvPr id="28" name="TextBox 27"/>
          <p:cNvSpPr txBox="1"/>
          <p:nvPr/>
        </p:nvSpPr>
        <p:spPr bwMode="auto">
          <a:xfrm>
            <a:off x="699204"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[0, 1, 'two', 'three', [4, 'five']]</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nums</a:t>
            </a:r>
            <a:r>
              <a:rPr lang="en-US" sz="1400" dirty="0" smtClean="0">
                <a:latin typeface="Courier"/>
                <a:cs typeface="Courier"/>
              </a:rPr>
              <a:t> = [0, 1, 2, 3, 4, 5, 6, 7, 8, 9, 10]</a:t>
            </a:r>
          </a:p>
          <a:p>
            <a:pPr defTabSz="914400" fontAlgn="base">
              <a:spcBef>
                <a:spcPct val="0"/>
              </a:spcBef>
              <a:spcAft>
                <a:spcPct val="0"/>
              </a:spcAft>
            </a:pPr>
            <a:r>
              <a:rPr lang="en-US" sz="1400" dirty="0" smtClean="0">
                <a:latin typeface="Courier"/>
                <a:cs typeface="Courier"/>
              </a:rPr>
              <a:t>&gt;&gt;&gt;</a:t>
            </a:r>
          </a:p>
        </p:txBody>
      </p:sp>
      <p:cxnSp>
        <p:nvCxnSpPr>
          <p:cNvPr id="16" name="Straight Arrow Connector 15"/>
          <p:cNvCxnSpPr/>
          <p:nvPr/>
        </p:nvCxnSpPr>
        <p:spPr>
          <a:xfrm rot="10800000" flipV="1">
            <a:off x="7645458" y="2592266"/>
            <a:ext cx="1015365" cy="404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14184" y="2592266"/>
            <a:ext cx="1047262" cy="404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396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5" grpId="0" animBg="1"/>
      <p:bldP spid="25" grpId="1" animBg="1"/>
      <p:bldP spid="19" grpId="0"/>
      <p:bldP spid="20" grpId="0"/>
      <p:bldP spid="22" grpId="0" animBg="1"/>
      <p:bldP spid="26" grpId="0" animBg="1"/>
      <p:bldP spid="27" grpId="0" animBg="1"/>
      <p:bldP spid="28"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 operators and functions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7" y="1658161"/>
            <a:ext cx="4850175"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Like strings, lists can be manipulated with operators and functions</a:t>
            </a:r>
            <a:endParaRPr lang="en-US" sz="2000" dirty="0" smtClean="0">
              <a:solidFill>
                <a:schemeClr val="accent1"/>
              </a:solidFill>
            </a:endParaRPr>
          </a:p>
        </p:txBody>
      </p:sp>
      <p:sp>
        <p:nvSpPr>
          <p:cNvPr id="22" name="TextBox 21"/>
          <p:cNvSpPr txBox="1"/>
          <p:nvPr/>
        </p:nvSpPr>
        <p:spPr bwMode="auto">
          <a:xfrm>
            <a:off x="6437422" y="1020010"/>
            <a:ext cx="2376226" cy="569386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[1, 2, 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lstB</a:t>
            </a:r>
            <a:r>
              <a:rPr lang="en-US" sz="1400" dirty="0" smtClean="0">
                <a:solidFill>
                  <a:schemeClr val="tx1"/>
                </a:solidFill>
                <a:latin typeface="Courier"/>
                <a:cs typeface="Courier"/>
              </a:rPr>
              <a:t> = [0, 4]</a:t>
            </a:r>
          </a:p>
          <a:p>
            <a:pPr defTabSz="914400" fontAlgn="base">
              <a:spcBef>
                <a:spcPct val="0"/>
              </a:spcBef>
              <a:spcAft>
                <a:spcPct val="0"/>
              </a:spcAft>
            </a:pPr>
            <a:r>
              <a:rPr lang="en-US" sz="1400" dirty="0" smtClean="0">
                <a:solidFill>
                  <a:schemeClr val="tx1"/>
                </a:solidFill>
                <a:latin typeface="Courier"/>
                <a:cs typeface="Courier"/>
              </a:rPr>
              <a:t>&gt;&gt;&gt; 4 in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False</a:t>
            </a:r>
          </a:p>
          <a:p>
            <a:pPr defTabSz="914400" fontAlgn="base">
              <a:spcBef>
                <a:spcPct val="0"/>
              </a:spcBef>
              <a:spcAft>
                <a:spcPct val="0"/>
              </a:spcAft>
            </a:pPr>
            <a:r>
              <a:rPr lang="en-US" sz="1400" dirty="0" smtClean="0">
                <a:solidFill>
                  <a:schemeClr val="tx1"/>
                </a:solidFill>
                <a:latin typeface="Courier"/>
                <a:cs typeface="Courier"/>
              </a:rPr>
              <a:t>&gt;&gt;&gt; 4 not in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True</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a:t>
            </a:r>
            <a:r>
              <a:rPr lang="en-US" sz="1400" dirty="0" err="1" smtClean="0">
                <a:solidFill>
                  <a:schemeClr val="tx1"/>
                </a:solidFill>
                <a:latin typeface="Courier"/>
                <a:cs typeface="Courier"/>
              </a:rPr>
              <a:t>lstB</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2, 3, 0, 4]</a:t>
            </a:r>
          </a:p>
          <a:p>
            <a:pPr defTabSz="914400" fontAlgn="base">
              <a:spcBef>
                <a:spcPct val="0"/>
              </a:spcBef>
              <a:spcAft>
                <a:spcPct val="0"/>
              </a:spcAft>
            </a:pPr>
            <a:r>
              <a:rPr lang="en-US" sz="1400" dirty="0" smtClean="0">
                <a:solidFill>
                  <a:schemeClr val="tx1"/>
                </a:solidFill>
                <a:latin typeface="Courier"/>
                <a:cs typeface="Courier"/>
              </a:rPr>
              <a:t>&gt;&gt;&gt; 2*</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2, 3, 1, 2, 3]</a:t>
            </a:r>
          </a:p>
          <a:p>
            <a:pPr defTabSz="914400" fontAlgn="base">
              <a:spcBef>
                <a:spcPct val="0"/>
              </a:spcBef>
              <a:spcAft>
                <a:spcPct val="0"/>
              </a:spcAft>
            </a:pPr>
            <a:r>
              <a:rPr lang="en-US" sz="1400" dirty="0" smtClean="0">
                <a:solidFill>
                  <a:schemeClr val="tx1"/>
                </a:solidFill>
                <a:latin typeface="Courier"/>
                <a:cs typeface="Courier"/>
              </a:rPr>
              <a:t>&gt;&gt;&gt; lst[0]</a:t>
            </a:r>
          </a:p>
          <a:p>
            <a:pPr defTabSz="914400" fontAlgn="base">
              <a:spcBef>
                <a:spcPct val="0"/>
              </a:spcBef>
              <a:spcAft>
                <a:spcPct val="0"/>
              </a:spcAft>
            </a:pPr>
            <a:r>
              <a:rPr lang="en-US" sz="1400" dirty="0" smtClean="0">
                <a:solidFill>
                  <a:schemeClr val="tx1"/>
                </a:solidFill>
                <a:latin typeface="Courier"/>
                <a:cs typeface="Courier"/>
              </a:rPr>
              <a:t>1</a:t>
            </a:r>
          </a:p>
          <a:p>
            <a:pPr defTabSz="914400" fontAlgn="base">
              <a:spcBef>
                <a:spcPct val="0"/>
              </a:spcBef>
              <a:spcAft>
                <a:spcPct val="0"/>
              </a:spcAft>
            </a:pPr>
            <a:r>
              <a:rPr lang="en-US" sz="1400" dirty="0" smtClean="0">
                <a:solidFill>
                  <a:schemeClr val="tx1"/>
                </a:solidFill>
                <a:latin typeface="Courier"/>
                <a:cs typeface="Courier"/>
              </a:rPr>
              <a:t>&gt;&gt;&gt; lst[1]</a:t>
            </a:r>
          </a:p>
          <a:p>
            <a:pPr defTabSz="914400" fontAlgn="base">
              <a:spcBef>
                <a:spcPct val="0"/>
              </a:spcBef>
              <a:spcAft>
                <a:spcPct val="0"/>
              </a:spcAft>
            </a:pPr>
            <a:r>
              <a:rPr lang="en-US" sz="1400" dirty="0" smtClean="0">
                <a:solidFill>
                  <a:schemeClr val="tx1"/>
                </a:solidFill>
                <a:latin typeface="Courier"/>
                <a:cs typeface="Courier"/>
              </a:rPr>
              <a:t>2</a:t>
            </a:r>
          </a:p>
          <a:p>
            <a:pPr defTabSz="914400" fontAlgn="base">
              <a:spcBef>
                <a:spcPct val="0"/>
              </a:spcBef>
              <a:spcAft>
                <a:spcPct val="0"/>
              </a:spcAft>
            </a:pPr>
            <a:r>
              <a:rPr lang="en-US" sz="1400" dirty="0" smtClean="0">
                <a:solidFill>
                  <a:schemeClr val="tx1"/>
                </a:solidFill>
                <a:latin typeface="Courier"/>
                <a:cs typeface="Courier"/>
              </a:rPr>
              <a:t>&gt;&gt;&gt; lst[-1]</a:t>
            </a:r>
          </a:p>
          <a:p>
            <a:pPr defTabSz="914400" fontAlgn="base">
              <a:spcBef>
                <a:spcPct val="0"/>
              </a:spcBef>
              <a:spcAft>
                <a:spcPct val="0"/>
              </a:spcAft>
            </a:pPr>
            <a:r>
              <a:rPr lang="en-US" sz="1400" dirty="0" smtClean="0">
                <a:solidFill>
                  <a:schemeClr val="tx1"/>
                </a:solidFill>
                <a:latin typeface="Courier"/>
                <a:cs typeface="Courier"/>
              </a:rPr>
              <a:t>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len(lst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min(lst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1</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max(lst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sum(lst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6</a:t>
            </a:r>
          </a:p>
          <a:p>
            <a:pPr defTabSz="914400" fontAlgn="base">
              <a:spcBef>
                <a:spcPct val="0"/>
              </a:spcBef>
              <a:spcAft>
                <a:spcPct val="0"/>
              </a:spcAft>
            </a:pPr>
            <a:r>
              <a:rPr lang="en-US" sz="1400" dirty="0" smtClean="0">
                <a:solidFill>
                  <a:schemeClr val="tx1"/>
                </a:solidFill>
                <a:latin typeface="Courier"/>
                <a:cs typeface="Courier"/>
              </a:rPr>
              <a:t>&gt;&gt;&gt; help(list)</a:t>
            </a:r>
          </a:p>
          <a:p>
            <a:pPr defTabSz="914400" fontAlgn="base">
              <a:spcBef>
                <a:spcPct val="0"/>
              </a:spcBef>
              <a:spcAft>
                <a:spcPct val="0"/>
              </a:spcAft>
            </a:pPr>
            <a:r>
              <a:rPr lang="en-US" sz="1400" dirty="0" smtClean="0">
                <a:solidFill>
                  <a:schemeClr val="tx1"/>
                </a:solidFill>
                <a:latin typeface="Courier"/>
                <a:cs typeface="Courier"/>
              </a:rPr>
              <a:t>...</a:t>
            </a:r>
          </a:p>
        </p:txBody>
      </p:sp>
      <p:graphicFrame>
        <p:nvGraphicFramePr>
          <p:cNvPr id="14" name="Table 13"/>
          <p:cNvGraphicFramePr>
            <a:graphicFrameLocks noGrp="1"/>
          </p:cNvGraphicFramePr>
          <p:nvPr/>
        </p:nvGraphicFramePr>
        <p:xfrm>
          <a:off x="359217" y="2910581"/>
          <a:ext cx="5401086" cy="3708400"/>
        </p:xfrm>
        <a:graphic>
          <a:graphicData uri="http://schemas.openxmlformats.org/drawingml/2006/table">
            <a:tbl>
              <a:tblPr firstRow="1" bandRow="1">
                <a:tableStyleId>{0E3FDE45-AF77-4B5C-9715-49D594BDF05E}</a:tableStyleId>
              </a:tblPr>
              <a:tblGrid>
                <a:gridCol w="1971605"/>
                <a:gridCol w="3429481"/>
              </a:tblGrid>
              <a:tr h="370840">
                <a:tc>
                  <a:txBody>
                    <a:bodyPr/>
                    <a:lstStyle/>
                    <a:p>
                      <a:r>
                        <a:rPr lang="en-US" dirty="0" smtClean="0"/>
                        <a:t>Usage</a:t>
                      </a:r>
                      <a:endParaRPr lang="en-US" dirty="0">
                        <a:solidFill>
                          <a:schemeClr val="tx1"/>
                        </a:solidFill>
                      </a:endParaRPr>
                    </a:p>
                  </a:txBody>
                  <a:tcPr/>
                </a:tc>
                <a:tc>
                  <a:txBody>
                    <a:bodyPr/>
                    <a:lstStyle/>
                    <a:p>
                      <a:r>
                        <a:rPr lang="en-US" dirty="0" smtClean="0"/>
                        <a:t>Explanation</a:t>
                      </a:r>
                      <a:endParaRPr lang="en-US" dirty="0">
                        <a:solidFill>
                          <a:schemeClr val="tx1"/>
                        </a:solidFill>
                      </a:endParaRPr>
                    </a:p>
                  </a:txBody>
                  <a:tcPr/>
                </a:tc>
              </a:tr>
              <a:tr h="370840">
                <a:tc>
                  <a:txBody>
                    <a:bodyPr/>
                    <a:lstStyle/>
                    <a:p>
                      <a:r>
                        <a:rPr lang="en-US" dirty="0" err="1" smtClean="0">
                          <a:latin typeface="Courier"/>
                          <a:cs typeface="Courier"/>
                        </a:rPr>
                        <a:t>x</a:t>
                      </a:r>
                      <a:r>
                        <a:rPr lang="en-US" dirty="0" smtClean="0">
                          <a:latin typeface="Courier"/>
                          <a:cs typeface="Courier"/>
                        </a:rPr>
                        <a:t> in </a:t>
                      </a:r>
                      <a:r>
                        <a:rPr lang="en-US" dirty="0" err="1" smtClean="0">
                          <a:latin typeface="Courier"/>
                          <a:cs typeface="Courier"/>
                        </a:rPr>
                        <a:t>lst</a:t>
                      </a:r>
                      <a:endParaRPr lang="en-US" dirty="0" smtClean="0">
                        <a:solidFill>
                          <a:schemeClr val="tx1"/>
                        </a:solidFill>
                        <a:latin typeface="Courier"/>
                        <a:cs typeface="Courier"/>
                      </a:endParaRPr>
                    </a:p>
                  </a:txBody>
                  <a:tcPr/>
                </a:tc>
                <a:tc>
                  <a:txBody>
                    <a:bodyPr/>
                    <a:lstStyle/>
                    <a:p>
                      <a:r>
                        <a:rPr lang="en-US" dirty="0" err="1" smtClean="0">
                          <a:latin typeface="Courier"/>
                          <a:cs typeface="Courier"/>
                        </a:rPr>
                        <a:t>x</a:t>
                      </a:r>
                      <a:r>
                        <a:rPr lang="en-US" dirty="0" smtClean="0">
                          <a:solidFill>
                            <a:schemeClr val="accent1"/>
                          </a:solidFill>
                        </a:rPr>
                        <a:t> is an</a:t>
                      </a:r>
                      <a:r>
                        <a:rPr lang="en-US" baseline="0" dirty="0" smtClean="0">
                          <a:solidFill>
                            <a:schemeClr val="accent1"/>
                          </a:solidFill>
                        </a:rPr>
                        <a:t> item of </a:t>
                      </a:r>
                      <a:r>
                        <a:rPr lang="en-US" baseline="0" dirty="0" err="1" smtClean="0">
                          <a:solidFill>
                            <a:schemeClr val="tx1"/>
                          </a:solidFill>
                          <a:latin typeface="Courier"/>
                          <a:cs typeface="Courier"/>
                        </a:rPr>
                        <a:t>lst</a:t>
                      </a:r>
                      <a:endParaRPr lang="en-US" dirty="0">
                        <a:solidFill>
                          <a:schemeClr val="tx1"/>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x</a:t>
                      </a:r>
                      <a:r>
                        <a:rPr lang="en-US" dirty="0" smtClean="0">
                          <a:latin typeface="Courier"/>
                          <a:cs typeface="Courier"/>
                        </a:rPr>
                        <a:t> not in </a:t>
                      </a:r>
                      <a:r>
                        <a:rPr lang="en-US" dirty="0" err="1" smtClean="0">
                          <a:latin typeface="Courier"/>
                          <a:cs typeface="Courier"/>
                        </a:rPr>
                        <a:t>lst</a:t>
                      </a:r>
                      <a:endParaRPr lang="en-US" dirty="0" smtClean="0">
                        <a:solidFill>
                          <a:schemeClr val="tx1"/>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x</a:t>
                      </a:r>
                      <a:r>
                        <a:rPr lang="en-US" dirty="0" smtClean="0">
                          <a:solidFill>
                            <a:schemeClr val="accent1"/>
                          </a:solidFill>
                        </a:rPr>
                        <a:t> is not an</a:t>
                      </a:r>
                      <a:r>
                        <a:rPr lang="en-US" baseline="0" dirty="0" smtClean="0">
                          <a:solidFill>
                            <a:schemeClr val="accent1"/>
                          </a:solidFill>
                        </a:rPr>
                        <a:t> item of </a:t>
                      </a:r>
                      <a:r>
                        <a:rPr lang="en-US" baseline="0" dirty="0" err="1" smtClean="0">
                          <a:solidFill>
                            <a:schemeClr val="tx1"/>
                          </a:solidFill>
                          <a:latin typeface="Courier"/>
                          <a:cs typeface="Courier"/>
                        </a:rPr>
                        <a:t>lst</a:t>
                      </a:r>
                      <a:endParaRPr lang="en-US" dirty="0" smtClean="0">
                        <a:solidFill>
                          <a:schemeClr val="accent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lst</a:t>
                      </a:r>
                      <a:r>
                        <a:rPr lang="en-US" dirty="0" smtClean="0">
                          <a:latin typeface="Courier"/>
                          <a:cs typeface="Courier"/>
                        </a:rPr>
                        <a:t> + </a:t>
                      </a:r>
                      <a:r>
                        <a:rPr lang="en-US" dirty="0" err="1" smtClean="0">
                          <a:latin typeface="Courier"/>
                          <a:cs typeface="Courier"/>
                        </a:rPr>
                        <a:t>lstB</a:t>
                      </a:r>
                      <a:endParaRPr lang="en-US" dirty="0" smtClean="0">
                        <a:solidFill>
                          <a:schemeClr val="tx1"/>
                        </a:solidFill>
                        <a:latin typeface="Courier"/>
                        <a:cs typeface="Courier"/>
                      </a:endParaRPr>
                    </a:p>
                  </a:txBody>
                  <a:tcPr/>
                </a:tc>
                <a:tc>
                  <a:txBody>
                    <a:bodyPr/>
                    <a:lstStyle/>
                    <a:p>
                      <a:r>
                        <a:rPr lang="en-US" dirty="0" smtClean="0">
                          <a:solidFill>
                            <a:schemeClr val="accent1"/>
                          </a:solidFill>
                        </a:rPr>
                        <a:t>Concatenation of </a:t>
                      </a:r>
                      <a:r>
                        <a:rPr lang="en-US" baseline="0" dirty="0" err="1" smtClean="0">
                          <a:solidFill>
                            <a:schemeClr val="tx1"/>
                          </a:solidFill>
                          <a:latin typeface="Courier"/>
                          <a:cs typeface="Courier"/>
                        </a:rPr>
                        <a:t>lst</a:t>
                      </a:r>
                      <a:r>
                        <a:rPr lang="en-US" dirty="0" smtClean="0">
                          <a:solidFill>
                            <a:schemeClr val="accent1"/>
                          </a:solidFill>
                        </a:rPr>
                        <a:t> and </a:t>
                      </a:r>
                      <a:r>
                        <a:rPr lang="en-US" baseline="0" dirty="0" err="1" smtClean="0">
                          <a:solidFill>
                            <a:schemeClr val="tx1"/>
                          </a:solidFill>
                          <a:latin typeface="Courier"/>
                          <a:cs typeface="Courier"/>
                        </a:rPr>
                        <a:t>lstB</a:t>
                      </a:r>
                      <a:endParaRPr lang="en-US" dirty="0">
                        <a:solidFill>
                          <a:schemeClr val="accent1"/>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lst</a:t>
                      </a:r>
                      <a:r>
                        <a:rPr lang="en-US" dirty="0" smtClean="0">
                          <a:latin typeface="Courier"/>
                          <a:cs typeface="Courier"/>
                        </a:rPr>
                        <a:t>*</a:t>
                      </a:r>
                      <a:r>
                        <a:rPr lang="en-US" dirty="0" err="1" smtClean="0">
                          <a:latin typeface="Courier"/>
                          <a:cs typeface="Courier"/>
                        </a:rPr>
                        <a:t>n</a:t>
                      </a:r>
                      <a:r>
                        <a:rPr lang="en-US" dirty="0" smtClean="0">
                          <a:latin typeface="Courier"/>
                          <a:cs typeface="Courier"/>
                        </a:rPr>
                        <a:t>, </a:t>
                      </a:r>
                      <a:r>
                        <a:rPr lang="en-US" dirty="0" err="1" smtClean="0">
                          <a:latin typeface="Courier"/>
                          <a:cs typeface="Courier"/>
                        </a:rPr>
                        <a:t>n</a:t>
                      </a:r>
                      <a:r>
                        <a:rPr lang="en-US" dirty="0" smtClean="0">
                          <a:latin typeface="Courier"/>
                          <a:cs typeface="Courier"/>
                        </a:rPr>
                        <a:t>*</a:t>
                      </a:r>
                      <a:r>
                        <a:rPr lang="en-US" dirty="0" err="1" smtClean="0">
                          <a:latin typeface="Courier"/>
                          <a:cs typeface="Courier"/>
                        </a:rPr>
                        <a:t>lst</a:t>
                      </a:r>
                      <a:endParaRPr lang="en-US" dirty="0" smtClean="0">
                        <a:solidFill>
                          <a:schemeClr val="tx1"/>
                        </a:solidFill>
                        <a:latin typeface="Courier"/>
                        <a:cs typeface="Courier"/>
                      </a:endParaRPr>
                    </a:p>
                  </a:txBody>
                  <a:tcPr/>
                </a:tc>
                <a:tc>
                  <a:txBody>
                    <a:bodyPr/>
                    <a:lstStyle/>
                    <a:p>
                      <a:r>
                        <a:rPr lang="en-US" dirty="0" smtClean="0">
                          <a:solidFill>
                            <a:schemeClr val="accent1"/>
                          </a:solidFill>
                        </a:rPr>
                        <a:t>Concatenation of </a:t>
                      </a:r>
                      <a:r>
                        <a:rPr lang="en-US" dirty="0" err="1" smtClean="0">
                          <a:solidFill>
                            <a:srgbClr val="000000"/>
                          </a:solidFill>
                          <a:latin typeface="Courier"/>
                          <a:cs typeface="Courier"/>
                        </a:rPr>
                        <a:t>n</a:t>
                      </a:r>
                      <a:r>
                        <a:rPr lang="en-US" dirty="0" smtClean="0">
                          <a:solidFill>
                            <a:schemeClr val="accent1"/>
                          </a:solidFill>
                        </a:rPr>
                        <a:t> copies of </a:t>
                      </a:r>
                      <a:r>
                        <a:rPr lang="en-US" baseline="0" dirty="0" err="1" smtClean="0">
                          <a:solidFill>
                            <a:schemeClr val="tx1"/>
                          </a:solidFill>
                          <a:latin typeface="Courier"/>
                          <a:cs typeface="Courier"/>
                        </a:rPr>
                        <a:t>lst</a:t>
                      </a:r>
                      <a:endParaRPr lang="en-US" dirty="0">
                        <a:solidFill>
                          <a:schemeClr val="accent1"/>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lst[i</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rPr>
                        <a:t>Item at index </a:t>
                      </a:r>
                      <a:r>
                        <a:rPr lang="en-US" dirty="0" err="1" smtClean="0">
                          <a:solidFill>
                            <a:schemeClr val="accent1"/>
                          </a:solidFill>
                          <a:latin typeface="Courier"/>
                          <a:cs typeface="Courier"/>
                        </a:rPr>
                        <a:t>i</a:t>
                      </a:r>
                      <a:r>
                        <a:rPr lang="en-US" dirty="0" smtClean="0">
                          <a:solidFill>
                            <a:schemeClr val="accent1"/>
                          </a:solidFill>
                        </a:rPr>
                        <a:t> of </a:t>
                      </a:r>
                      <a:r>
                        <a:rPr lang="en-US" baseline="0" dirty="0" err="1" smtClean="0">
                          <a:solidFill>
                            <a:schemeClr val="tx1"/>
                          </a:solidFill>
                          <a:latin typeface="Courier"/>
                          <a:cs typeface="Courier"/>
                        </a:rPr>
                        <a:t>lst</a:t>
                      </a:r>
                      <a:endParaRPr lang="en-US" dirty="0">
                        <a:solidFill>
                          <a:schemeClr val="accent1"/>
                        </a:solidFill>
                      </a:endParaRPr>
                    </a:p>
                  </a:txBody>
                  <a:tcPr/>
                </a:tc>
              </a:tr>
              <a:tr h="370840">
                <a:tc>
                  <a:txBody>
                    <a:bodyPr/>
                    <a:lstStyle/>
                    <a:p>
                      <a:r>
                        <a:rPr lang="en-US" dirty="0" err="1" smtClean="0">
                          <a:latin typeface="Courier"/>
                          <a:cs typeface="Courier"/>
                        </a:rPr>
                        <a:t>len(lst</a:t>
                      </a:r>
                      <a:r>
                        <a:rPr lang="en-US" dirty="0" smtClean="0">
                          <a:latin typeface="Courier"/>
                          <a:cs typeface="Courier"/>
                        </a:rPr>
                        <a:t>)</a:t>
                      </a:r>
                      <a:endParaRPr lang="en-US" dirty="0">
                        <a:solidFill>
                          <a:schemeClr val="tx1"/>
                        </a:solidFill>
                        <a:latin typeface="Courier"/>
                        <a:cs typeface="Courier"/>
                      </a:endParaRPr>
                    </a:p>
                  </a:txBody>
                  <a:tcPr/>
                </a:tc>
                <a:tc>
                  <a:txBody>
                    <a:bodyPr/>
                    <a:lstStyle/>
                    <a:p>
                      <a:r>
                        <a:rPr lang="en-US" dirty="0" smtClean="0">
                          <a:solidFill>
                            <a:schemeClr val="accent1"/>
                          </a:solidFill>
                        </a:rPr>
                        <a:t>Number</a:t>
                      </a:r>
                      <a:r>
                        <a:rPr lang="en-US" baseline="0" dirty="0" smtClean="0">
                          <a:solidFill>
                            <a:schemeClr val="accent1"/>
                          </a:solidFill>
                        </a:rPr>
                        <a:t> of items in </a:t>
                      </a:r>
                      <a:r>
                        <a:rPr lang="en-US" baseline="0" dirty="0" err="1" smtClean="0">
                          <a:solidFill>
                            <a:schemeClr val="tx1"/>
                          </a:solidFill>
                          <a:latin typeface="Courier"/>
                          <a:cs typeface="Courier"/>
                        </a:rPr>
                        <a:t>lst</a:t>
                      </a:r>
                      <a:endParaRPr lang="en-US" dirty="0" smtClean="0">
                        <a:solidFill>
                          <a:schemeClr val="accent1"/>
                        </a:solidFill>
                        <a:latin typeface="Courier"/>
                        <a:cs typeface="Courier"/>
                      </a:endParaRPr>
                    </a:p>
                  </a:txBody>
                  <a:tcPr/>
                </a:tc>
              </a:tr>
              <a:tr h="370840">
                <a:tc>
                  <a:txBody>
                    <a:bodyPr/>
                    <a:lstStyle/>
                    <a:p>
                      <a:r>
                        <a:rPr lang="en-US" dirty="0" err="1" smtClean="0">
                          <a:latin typeface="Courier"/>
                          <a:cs typeface="Courier"/>
                        </a:rPr>
                        <a:t>min(lst</a:t>
                      </a:r>
                      <a:r>
                        <a:rPr lang="en-US" dirty="0" smtClean="0">
                          <a:latin typeface="Courier"/>
                          <a:cs typeface="Courier"/>
                        </a:rPr>
                        <a:t>)</a:t>
                      </a:r>
                    </a:p>
                  </a:txBody>
                  <a:tcPr/>
                </a:tc>
                <a:tc>
                  <a:txBody>
                    <a:bodyPr/>
                    <a:lstStyle/>
                    <a:p>
                      <a:r>
                        <a:rPr lang="en-US" dirty="0" smtClean="0">
                          <a:solidFill>
                            <a:schemeClr val="accent1"/>
                          </a:solidFill>
                        </a:rPr>
                        <a:t>Minimum item in </a:t>
                      </a:r>
                      <a:r>
                        <a:rPr lang="en-US" baseline="0" dirty="0" err="1" smtClean="0">
                          <a:solidFill>
                            <a:schemeClr val="tx1"/>
                          </a:solidFill>
                          <a:latin typeface="Courier"/>
                          <a:cs typeface="Courier"/>
                        </a:rPr>
                        <a:t>lst</a:t>
                      </a:r>
                      <a:endParaRPr lang="en-US" dirty="0">
                        <a:solidFill>
                          <a:schemeClr val="accent1"/>
                        </a:solidFill>
                      </a:endParaRPr>
                    </a:p>
                  </a:txBody>
                  <a:tcPr/>
                </a:tc>
              </a:tr>
              <a:tr h="370840">
                <a:tc>
                  <a:txBody>
                    <a:bodyPr/>
                    <a:lstStyle/>
                    <a:p>
                      <a:r>
                        <a:rPr lang="en-US" dirty="0" err="1" smtClean="0">
                          <a:latin typeface="Courier"/>
                          <a:cs typeface="Courier"/>
                        </a:rPr>
                        <a:t>max(lst</a:t>
                      </a:r>
                      <a:r>
                        <a:rPr lang="en-US" dirty="0" smtClean="0">
                          <a:latin typeface="Courier"/>
                          <a:cs typeface="Courier"/>
                        </a:rPr>
                        <a:t>)</a:t>
                      </a:r>
                      <a:endParaRPr lang="en-US" dirty="0">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rPr>
                        <a:t>Maximum item in </a:t>
                      </a:r>
                      <a:r>
                        <a:rPr lang="en-US" baseline="0" dirty="0" err="1" smtClean="0">
                          <a:solidFill>
                            <a:schemeClr val="tx1"/>
                          </a:solidFill>
                          <a:latin typeface="Courier"/>
                          <a:cs typeface="Courier"/>
                        </a:rPr>
                        <a:t>lst</a:t>
                      </a:r>
                      <a:endParaRPr lang="en-US" dirty="0" smtClean="0">
                        <a:solidFill>
                          <a:schemeClr val="accent1"/>
                        </a:solidFill>
                      </a:endParaRPr>
                    </a:p>
                  </a:txBody>
                  <a:tcPr/>
                </a:tc>
              </a:tr>
              <a:tr h="370840">
                <a:tc>
                  <a:txBody>
                    <a:bodyPr/>
                    <a:lstStyle/>
                    <a:p>
                      <a:r>
                        <a:rPr lang="en-US" dirty="0" err="1" smtClean="0">
                          <a:latin typeface="Courier"/>
                          <a:cs typeface="Courier"/>
                        </a:rPr>
                        <a:t>sum(lst</a:t>
                      </a:r>
                      <a:r>
                        <a:rPr lang="en-US" dirty="0" smtClean="0">
                          <a:latin typeface="Courier"/>
                          <a:cs typeface="Courier"/>
                        </a:rPr>
                        <a:t>)</a:t>
                      </a:r>
                      <a:endParaRPr lang="en-US" dirty="0">
                        <a:latin typeface="Courier"/>
                        <a:cs typeface="Courier"/>
                      </a:endParaRPr>
                    </a:p>
                  </a:txBody>
                  <a:tcPr/>
                </a:tc>
                <a:tc>
                  <a:txBody>
                    <a:bodyPr/>
                    <a:lstStyle/>
                    <a:p>
                      <a:r>
                        <a:rPr lang="en-US" dirty="0" smtClean="0">
                          <a:solidFill>
                            <a:schemeClr val="accent1"/>
                          </a:solidFill>
                        </a:rPr>
                        <a:t>Sum of items</a:t>
                      </a:r>
                      <a:r>
                        <a:rPr lang="en-US" baseline="0" dirty="0" smtClean="0">
                          <a:solidFill>
                            <a:schemeClr val="accent1"/>
                          </a:solidFill>
                        </a:rPr>
                        <a:t> in </a:t>
                      </a:r>
                      <a:r>
                        <a:rPr lang="en-US" baseline="0" dirty="0" err="1" smtClean="0">
                          <a:solidFill>
                            <a:schemeClr val="tx1"/>
                          </a:solidFill>
                          <a:latin typeface="Courier"/>
                          <a:cs typeface="Courier"/>
                        </a:rPr>
                        <a:t>lst</a:t>
                      </a:r>
                      <a:endParaRPr lang="en-US" dirty="0">
                        <a:solidFill>
                          <a:schemeClr val="accent1"/>
                        </a:solidFill>
                      </a:endParaRPr>
                    </a:p>
                  </a:txBody>
                  <a:tcPr/>
                </a:tc>
              </a:tr>
            </a:tbl>
          </a:graphicData>
        </a:graphic>
      </p:graphicFrame>
    </p:spTree>
    <p:extLst>
      <p:ext uri="{BB962C8B-B14F-4D97-AF65-F5344CB8AC3E}">
        <p14:creationId xmlns:p14="http://schemas.microsoft.com/office/powerpoint/2010/main" val="2926274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Lists are mutable, strings are not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1816627"/>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Lists can be modified</a:t>
            </a:r>
            <a:endParaRPr lang="en-US" sz="2000" dirty="0" smtClean="0">
              <a:solidFill>
                <a:schemeClr val="accent1"/>
              </a:solidFill>
            </a:endParaRPr>
          </a:p>
        </p:txBody>
      </p:sp>
      <p:sp>
        <p:nvSpPr>
          <p:cNvPr id="25" name="TextBox 24"/>
          <p:cNvSpPr txBox="1"/>
          <p:nvPr/>
        </p:nvSpPr>
        <p:spPr bwMode="auto">
          <a:xfrm>
            <a:off x="709359"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[0, 1, 'two', 'three', [4, 'five']]</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p:txBody>
      </p:sp>
      <p:sp>
        <p:nvSpPr>
          <p:cNvPr id="20" name="TextBox 19"/>
          <p:cNvSpPr txBox="1"/>
          <p:nvPr/>
        </p:nvSpPr>
        <p:spPr bwMode="auto">
          <a:xfrm>
            <a:off x="709359" y="4507958"/>
            <a:ext cx="625203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elements can be numbers, strings, </a:t>
            </a:r>
            <a:r>
              <a:rPr lang="en-US" sz="2000" kern="0" dirty="0" smtClean="0">
                <a:solidFill>
                  <a:schemeClr val="accent1"/>
                </a:solidFill>
                <a:latin typeface="Calibri" pitchFamily="34" charset="0"/>
                <a:ea typeface="+mj-ea"/>
                <a:cs typeface="+mj-cs"/>
              </a:rPr>
              <a:t>and even other lists</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2" name="TextBox 21"/>
          <p:cNvSpPr txBox="1"/>
          <p:nvPr/>
        </p:nvSpPr>
        <p:spPr bwMode="auto">
          <a:xfrm>
            <a:off x="709359"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a:t>
            </a: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p:txBody>
      </p:sp>
      <p:sp>
        <p:nvSpPr>
          <p:cNvPr id="28" name="TextBox 27"/>
          <p:cNvSpPr txBox="1"/>
          <p:nvPr/>
        </p:nvSpPr>
        <p:spPr bwMode="auto">
          <a:xfrm>
            <a:off x="699204" y="4354071"/>
            <a:ext cx="7782554"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a:t>
            </a: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8" name="Rectangle 17"/>
          <p:cNvSpPr/>
          <p:nvPr/>
        </p:nvSpPr>
        <p:spPr>
          <a:xfrm>
            <a:off x="514836" y="2216737"/>
            <a:ext cx="7966922"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accent1"/>
                </a:solidFill>
                <a:latin typeface="Courier"/>
                <a:cs typeface="Courier"/>
              </a:rPr>
              <a:t>pets = ['ant', 'bat', 'cod', 'dog', 'elk']</a:t>
            </a:r>
            <a:endParaRPr lang="en-US" sz="2400" dirty="0">
              <a:solidFill>
                <a:schemeClr val="accent1"/>
              </a:solidFill>
              <a:latin typeface="Courier"/>
              <a:cs typeface="Courier"/>
            </a:endParaRPr>
          </a:p>
        </p:txBody>
      </p:sp>
      <p:sp>
        <p:nvSpPr>
          <p:cNvPr id="21" name="Rectangle 20"/>
          <p:cNvSpPr/>
          <p:nvPr/>
        </p:nvSpPr>
        <p:spPr>
          <a:xfrm>
            <a:off x="514836" y="2216737"/>
            <a:ext cx="7966922"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accent1"/>
                </a:solidFill>
                <a:latin typeface="Courier"/>
                <a:cs typeface="Courier"/>
              </a:rPr>
              <a:t>pets = ['ant', 'bat', </a:t>
            </a:r>
            <a:r>
              <a:rPr lang="en-US" sz="2400" dirty="0" smtClean="0">
                <a:solidFill>
                  <a:srgbClr val="FF0000"/>
                </a:solidFill>
                <a:latin typeface="Courier"/>
                <a:cs typeface="Courier"/>
              </a:rPr>
              <a:t>'cow'</a:t>
            </a:r>
            <a:r>
              <a:rPr lang="en-US" sz="2400" dirty="0" smtClean="0">
                <a:solidFill>
                  <a:schemeClr val="accent1"/>
                </a:solidFill>
                <a:latin typeface="Courier"/>
                <a:cs typeface="Courier"/>
              </a:rPr>
              <a:t>, 'dog', 'elk']</a:t>
            </a:r>
            <a:endParaRPr lang="en-US" sz="2400" dirty="0">
              <a:solidFill>
                <a:schemeClr val="accent1"/>
              </a:solidFill>
              <a:latin typeface="Courier"/>
              <a:cs typeface="Courier"/>
            </a:endParaRPr>
          </a:p>
        </p:txBody>
      </p:sp>
      <p:sp>
        <p:nvSpPr>
          <p:cNvPr id="23" name="TextBox 22"/>
          <p:cNvSpPr txBox="1"/>
          <p:nvPr/>
        </p:nvSpPr>
        <p:spPr bwMode="auto">
          <a:xfrm>
            <a:off x="709359" y="4354071"/>
            <a:ext cx="7782554"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 pets[2] = 'cow'</a:t>
            </a:r>
          </a:p>
          <a:p>
            <a:pPr defTabSz="914400" fontAlgn="base">
              <a:spcBef>
                <a:spcPct val="0"/>
              </a:spcBef>
              <a:spcAft>
                <a:spcPct val="0"/>
              </a:spcAft>
            </a:pPr>
            <a:r>
              <a:rPr lang="en-US" sz="1400" dirty="0" smtClean="0">
                <a:solidFill>
                  <a:schemeClr val="tx1"/>
                </a:solidFill>
                <a:latin typeface="Courier"/>
                <a:cs typeface="Courier"/>
              </a:rPr>
              <a:t>&gt;&gt;&gt; pets</a:t>
            </a:r>
          </a:p>
          <a:p>
            <a:pPr defTabSz="914400" fontAlgn="base">
              <a:spcBef>
                <a:spcPct val="0"/>
              </a:spcBef>
              <a:spcAft>
                <a:spcPct val="0"/>
              </a:spcAft>
            </a:pPr>
            <a:r>
              <a:rPr lang="en-US" sz="1400" dirty="0" smtClean="0">
                <a:solidFill>
                  <a:schemeClr val="tx1"/>
                </a:solidFill>
                <a:latin typeface="Courier"/>
                <a:cs typeface="Courier"/>
              </a:rPr>
              <a:t>['ant', 'bat', 'cow', 'dog', 'elk']</a:t>
            </a:r>
          </a:p>
          <a:p>
            <a:pPr defTabSz="914400" fontAlgn="base">
              <a:spcBef>
                <a:spcPct val="0"/>
              </a:spcBef>
              <a:spcAft>
                <a:spcPct val="0"/>
              </a:spcAft>
            </a:pPr>
            <a:r>
              <a:rPr lang="en-US" sz="1400" dirty="0" smtClean="0">
                <a:solidFill>
                  <a:schemeClr val="tx1"/>
                </a:solidFill>
                <a:latin typeface="Courier"/>
                <a:cs typeface="Courier"/>
              </a:rPr>
              <a:t>&gt;&gt;&gt;</a:t>
            </a: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9" name="TextBox 28"/>
          <p:cNvSpPr txBox="1"/>
          <p:nvPr/>
        </p:nvSpPr>
        <p:spPr bwMode="auto">
          <a:xfrm>
            <a:off x="709359" y="4354070"/>
            <a:ext cx="7782554"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 pets[2] = 'cow'</a:t>
            </a:r>
          </a:p>
          <a:p>
            <a:pPr defTabSz="914400" fontAlgn="base">
              <a:spcBef>
                <a:spcPct val="0"/>
              </a:spcBef>
              <a:spcAft>
                <a:spcPct val="0"/>
              </a:spcAft>
            </a:pPr>
            <a:r>
              <a:rPr lang="en-US" sz="1400" dirty="0" smtClean="0">
                <a:solidFill>
                  <a:schemeClr val="tx1"/>
                </a:solidFill>
                <a:latin typeface="Courier"/>
                <a:cs typeface="Courier"/>
              </a:rPr>
              <a:t>&gt;&gt;&gt; pets</a:t>
            </a:r>
          </a:p>
          <a:p>
            <a:pPr defTabSz="914400" fontAlgn="base">
              <a:spcBef>
                <a:spcPct val="0"/>
              </a:spcBef>
              <a:spcAft>
                <a:spcPct val="0"/>
              </a:spcAft>
            </a:pPr>
            <a:r>
              <a:rPr lang="en-US" sz="1400" dirty="0" smtClean="0">
                <a:solidFill>
                  <a:schemeClr val="tx1"/>
                </a:solidFill>
                <a:latin typeface="Courier"/>
                <a:cs typeface="Courier"/>
              </a:rPr>
              <a:t>['ant', 'bat', 'cow', 'dog', 'elk']</a:t>
            </a:r>
          </a:p>
          <a:p>
            <a:pPr defTabSz="914400" fontAlgn="base">
              <a:spcBef>
                <a:spcPct val="0"/>
              </a:spcBef>
              <a:spcAft>
                <a:spcPct val="0"/>
              </a:spcAft>
            </a:pPr>
            <a:r>
              <a:rPr lang="en-US" sz="1400" dirty="0" smtClean="0">
                <a:solidFill>
                  <a:schemeClr val="tx1"/>
                </a:solidFill>
                <a:latin typeface="Courier"/>
                <a:cs typeface="Courier"/>
              </a:rPr>
              <a:t>&gt;&gt;&gt; pet = 'cod'</a:t>
            </a:r>
          </a:p>
          <a:p>
            <a:pPr defTabSz="914400" fontAlgn="base">
              <a:spcBef>
                <a:spcPct val="0"/>
              </a:spcBef>
              <a:spcAft>
                <a:spcPct val="0"/>
              </a:spcAft>
            </a:pPr>
            <a:r>
              <a:rPr lang="en-US" sz="1400" dirty="0" smtClean="0">
                <a:solidFill>
                  <a:schemeClr val="tx1"/>
                </a:solidFill>
                <a:latin typeface="Courier"/>
                <a:cs typeface="Courier"/>
              </a:rPr>
              <a:t>&gt;&gt;&gt;</a:t>
            </a: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30" name="TextBox 29"/>
          <p:cNvSpPr txBox="1"/>
          <p:nvPr/>
        </p:nvSpPr>
        <p:spPr bwMode="auto">
          <a:xfrm>
            <a:off x="709359" y="4354071"/>
            <a:ext cx="7782554"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pets = ['ant', 'bat', 'cod', 'dog', 'elk']</a:t>
            </a:r>
          </a:p>
          <a:p>
            <a:pPr defTabSz="914400" fontAlgn="base">
              <a:spcBef>
                <a:spcPct val="0"/>
              </a:spcBef>
              <a:spcAft>
                <a:spcPct val="0"/>
              </a:spcAft>
            </a:pPr>
            <a:r>
              <a:rPr lang="en-US" sz="1400" dirty="0" smtClean="0">
                <a:solidFill>
                  <a:schemeClr val="tx1"/>
                </a:solidFill>
                <a:latin typeface="Courier"/>
                <a:cs typeface="Courier"/>
              </a:rPr>
              <a:t>&gt;&gt;&gt; pets[2] = 'cow'</a:t>
            </a:r>
          </a:p>
          <a:p>
            <a:pPr defTabSz="914400" fontAlgn="base">
              <a:spcBef>
                <a:spcPct val="0"/>
              </a:spcBef>
              <a:spcAft>
                <a:spcPct val="0"/>
              </a:spcAft>
            </a:pPr>
            <a:r>
              <a:rPr lang="en-US" sz="1400" dirty="0" smtClean="0">
                <a:solidFill>
                  <a:schemeClr val="tx1"/>
                </a:solidFill>
                <a:latin typeface="Courier"/>
                <a:cs typeface="Courier"/>
              </a:rPr>
              <a:t>&gt;&gt;&gt; pets</a:t>
            </a:r>
          </a:p>
          <a:p>
            <a:pPr defTabSz="914400" fontAlgn="base">
              <a:spcBef>
                <a:spcPct val="0"/>
              </a:spcBef>
              <a:spcAft>
                <a:spcPct val="0"/>
              </a:spcAft>
            </a:pPr>
            <a:r>
              <a:rPr lang="en-US" sz="1400" dirty="0" smtClean="0">
                <a:solidFill>
                  <a:schemeClr val="tx1"/>
                </a:solidFill>
                <a:latin typeface="Courier"/>
                <a:cs typeface="Courier"/>
              </a:rPr>
              <a:t>['ant', 'bat', 'cow', 'dog', 'elk']</a:t>
            </a:r>
          </a:p>
          <a:p>
            <a:pPr defTabSz="914400" fontAlgn="base">
              <a:spcBef>
                <a:spcPct val="0"/>
              </a:spcBef>
              <a:spcAft>
                <a:spcPct val="0"/>
              </a:spcAft>
            </a:pPr>
            <a:r>
              <a:rPr lang="en-US" sz="1400" dirty="0" smtClean="0">
                <a:solidFill>
                  <a:schemeClr val="tx1"/>
                </a:solidFill>
                <a:latin typeface="Courier"/>
                <a:cs typeface="Courier"/>
              </a:rPr>
              <a:t>&gt;&gt;&gt; pet = 'cod'</a:t>
            </a:r>
          </a:p>
          <a:p>
            <a:pPr defTabSz="914400" fontAlgn="base">
              <a:spcBef>
                <a:spcPct val="0"/>
              </a:spcBef>
              <a:spcAft>
                <a:spcPct val="0"/>
              </a:spcAft>
            </a:pPr>
            <a:r>
              <a:rPr lang="en-US" sz="1400" dirty="0" smtClean="0">
                <a:solidFill>
                  <a:schemeClr val="tx1"/>
                </a:solidFill>
                <a:latin typeface="Courier"/>
                <a:cs typeface="Courier"/>
              </a:rPr>
              <a:t>&gt;&gt;&gt; pet[2] = '</a:t>
            </a:r>
            <a:r>
              <a:rPr lang="en-US" sz="1400" dirty="0" err="1" smtClean="0">
                <a:solidFill>
                  <a:schemeClr val="tx1"/>
                </a:solidFill>
                <a:latin typeface="Courier"/>
                <a:cs typeface="Courier"/>
              </a:rPr>
              <a:t>w</a:t>
            </a:r>
            <a:r>
              <a:rPr lang="en-US" sz="1400" dirty="0" smtClean="0">
                <a:solidFill>
                  <a:schemeClr val="tx1"/>
                </a:solidFill>
                <a:latin typeface="Courier"/>
                <a:cs typeface="Courier"/>
              </a:rPr>
              <a:t>'</a:t>
            </a:r>
          </a:p>
          <a:p>
            <a:pPr defTabSz="914400" fontAlgn="base">
              <a:spcBef>
                <a:spcPct val="0"/>
              </a:spcBef>
              <a:spcAft>
                <a:spcPct val="0"/>
              </a:spcAft>
            </a:pPr>
            <a:r>
              <a:rPr lang="en-US" sz="1400" dirty="0" err="1" smtClean="0">
                <a:solidFill>
                  <a:schemeClr val="tx1"/>
                </a:solidFill>
                <a:latin typeface="Courier"/>
                <a:cs typeface="Courier"/>
              </a:rPr>
              <a:t>Traceback</a:t>
            </a:r>
            <a:r>
              <a:rPr lang="en-US" sz="1400" dirty="0" smtClean="0">
                <a:solidFill>
                  <a:schemeClr val="tx1"/>
                </a:solidFill>
                <a:latin typeface="Courier"/>
                <a:cs typeface="Courier"/>
              </a:rPr>
              <a:t> (most recent call last):</a:t>
            </a:r>
          </a:p>
          <a:p>
            <a:pPr defTabSz="914400" fontAlgn="base">
              <a:spcBef>
                <a:spcPct val="0"/>
              </a:spcBef>
              <a:spcAft>
                <a:spcPct val="0"/>
              </a:spcAft>
            </a:pPr>
            <a:r>
              <a:rPr lang="en-US" sz="1400" dirty="0" smtClean="0">
                <a:solidFill>
                  <a:schemeClr val="tx1"/>
                </a:solidFill>
                <a:latin typeface="Courier"/>
                <a:cs typeface="Courier"/>
              </a:rPr>
              <a:t>  File "&lt;pyshell#155&gt;", line 1, in &lt;module&gt;</a:t>
            </a:r>
          </a:p>
          <a:p>
            <a:pPr defTabSz="914400" fontAlgn="base">
              <a:spcBef>
                <a:spcPct val="0"/>
              </a:spcBef>
              <a:spcAft>
                <a:spcPct val="0"/>
              </a:spcAft>
            </a:pPr>
            <a:r>
              <a:rPr lang="en-US" sz="1400" dirty="0" smtClean="0">
                <a:solidFill>
                  <a:schemeClr val="tx1"/>
                </a:solidFill>
                <a:latin typeface="Courier"/>
                <a:cs typeface="Courier"/>
              </a:rPr>
              <a:t>    pet[2] = '</a:t>
            </a:r>
            <a:r>
              <a:rPr lang="en-US" sz="1400" dirty="0" err="1" smtClean="0">
                <a:solidFill>
                  <a:schemeClr val="tx1"/>
                </a:solidFill>
                <a:latin typeface="Courier"/>
                <a:cs typeface="Courier"/>
              </a:rPr>
              <a:t>w</a:t>
            </a:r>
            <a:r>
              <a:rPr lang="en-US" sz="1400" dirty="0" smtClean="0">
                <a:solidFill>
                  <a:schemeClr val="tx1"/>
                </a:solidFill>
                <a:latin typeface="Courier"/>
                <a:cs typeface="Courier"/>
              </a:rPr>
              <a:t>'</a:t>
            </a:r>
          </a:p>
          <a:p>
            <a:pPr defTabSz="914400" fontAlgn="base">
              <a:spcBef>
                <a:spcPct val="0"/>
              </a:spcBef>
              <a:spcAft>
                <a:spcPct val="0"/>
              </a:spcAft>
            </a:pPr>
            <a:r>
              <a:rPr lang="en-US" sz="1400" dirty="0" err="1" smtClean="0">
                <a:solidFill>
                  <a:schemeClr val="tx1"/>
                </a:solidFill>
                <a:latin typeface="Courier"/>
                <a:cs typeface="Courier"/>
              </a:rPr>
              <a:t>TypeError</a:t>
            </a:r>
            <a:r>
              <a:rPr lang="en-US" sz="1400" dirty="0" smtClean="0">
                <a:solidFill>
                  <a:schemeClr val="tx1"/>
                </a:solidFill>
                <a:latin typeface="Courier"/>
                <a:cs typeface="Courier"/>
              </a:rPr>
              <a:t>: '</a:t>
            </a:r>
            <a:r>
              <a:rPr lang="en-US" sz="1400" dirty="0" err="1" smtClean="0">
                <a:solidFill>
                  <a:schemeClr val="tx1"/>
                </a:solidFill>
                <a:latin typeface="Courier"/>
                <a:cs typeface="Courier"/>
              </a:rPr>
              <a:t>str</a:t>
            </a:r>
            <a:r>
              <a:rPr lang="en-US" sz="1400" dirty="0" smtClean="0">
                <a:solidFill>
                  <a:schemeClr val="tx1"/>
                </a:solidFill>
                <a:latin typeface="Courier"/>
                <a:cs typeface="Courier"/>
              </a:rPr>
              <a:t>' object does not support item assignment</a:t>
            </a:r>
          </a:p>
          <a:p>
            <a:pPr defTabSz="914400" fontAlgn="base">
              <a:spcBef>
                <a:spcPct val="0"/>
              </a:spcBef>
              <a:spcAft>
                <a:spcPct val="0"/>
              </a:spcAft>
            </a:pPr>
            <a:r>
              <a:rPr lang="en-US" sz="1400" dirty="0" smtClean="0">
                <a:solidFill>
                  <a:schemeClr val="tx1"/>
                </a:solidFill>
                <a:latin typeface="Courier"/>
                <a:cs typeface="Courier"/>
              </a:rPr>
              <a:t>&gt;&gt;&gt; </a:t>
            </a:r>
            <a:endParaRPr lang="en-US" sz="1400" dirty="0" smtClean="0">
              <a:latin typeface="Courier"/>
              <a:cs typeface="Courier"/>
            </a:endParaRPr>
          </a:p>
        </p:txBody>
      </p:sp>
      <p:sp>
        <p:nvSpPr>
          <p:cNvPr id="31" name="Rectangle 30"/>
          <p:cNvSpPr/>
          <p:nvPr/>
        </p:nvSpPr>
        <p:spPr>
          <a:xfrm>
            <a:off x="524989" y="3621273"/>
            <a:ext cx="7966923"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accent1"/>
                </a:solidFill>
                <a:latin typeface="Courier"/>
                <a:cs typeface="Courier"/>
              </a:rPr>
              <a:t>pet = 'cod'</a:t>
            </a:r>
            <a:endParaRPr lang="en-US" sz="2400" dirty="0">
              <a:solidFill>
                <a:schemeClr val="accent1"/>
              </a:solidFill>
              <a:latin typeface="Courier"/>
              <a:cs typeface="Courier"/>
            </a:endParaRPr>
          </a:p>
        </p:txBody>
      </p:sp>
      <p:sp>
        <p:nvSpPr>
          <p:cNvPr id="37" name="TextBox 36"/>
          <p:cNvSpPr txBox="1"/>
          <p:nvPr/>
        </p:nvSpPr>
        <p:spPr bwMode="auto">
          <a:xfrm>
            <a:off x="709359" y="3221163"/>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Strings and Tuples can’t be modified</a:t>
            </a:r>
            <a:endParaRPr lang="en-US" sz="2000" dirty="0" smtClean="0">
              <a:solidFill>
                <a:schemeClr val="accent1"/>
              </a:solidFill>
            </a:endParaRPr>
          </a:p>
        </p:txBody>
      </p:sp>
      <p:sp>
        <p:nvSpPr>
          <p:cNvPr id="38" name="TextBox 37"/>
          <p:cNvSpPr txBox="1"/>
          <p:nvPr/>
        </p:nvSpPr>
        <p:spPr bwMode="auto">
          <a:xfrm>
            <a:off x="709359" y="1816627"/>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Lists can be modified; they are said to be </a:t>
            </a:r>
            <a:r>
              <a:rPr lang="en-US" sz="2000" kern="0" dirty="0" smtClean="0">
                <a:solidFill>
                  <a:srgbClr val="FF0000"/>
                </a:solidFill>
                <a:latin typeface="Calibri" pitchFamily="34" charset="0"/>
              </a:rPr>
              <a:t>mutable</a:t>
            </a:r>
            <a:endParaRPr lang="en-US" sz="2000" dirty="0" smtClean="0">
              <a:solidFill>
                <a:srgbClr val="FF0000"/>
              </a:solidFill>
            </a:endParaRPr>
          </a:p>
        </p:txBody>
      </p:sp>
      <p:sp>
        <p:nvSpPr>
          <p:cNvPr id="40" name="TextBox 39"/>
          <p:cNvSpPr txBox="1"/>
          <p:nvPr/>
        </p:nvSpPr>
        <p:spPr bwMode="auto">
          <a:xfrm>
            <a:off x="709359" y="3216924"/>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Strings and Tuples can’t be modified; they are said to be </a:t>
            </a:r>
            <a:r>
              <a:rPr lang="en-US" sz="2000" kern="0" dirty="0" smtClean="0">
                <a:solidFill>
                  <a:srgbClr val="FF0000"/>
                </a:solidFill>
                <a:latin typeface="Calibri" pitchFamily="34" charset="0"/>
              </a:rPr>
              <a:t>immutable</a:t>
            </a:r>
            <a:endParaRPr lang="en-US" sz="2000" dirty="0" smtClean="0">
              <a:solidFill>
                <a:srgbClr val="FF0000"/>
              </a:solidFill>
            </a:endParaRPr>
          </a:p>
        </p:txBody>
      </p:sp>
    </p:spTree>
    <p:extLst>
      <p:ext uri="{BB962C8B-B14F-4D97-AF65-F5344CB8AC3E}">
        <p14:creationId xmlns:p14="http://schemas.microsoft.com/office/powerpoint/2010/main" val="35519007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animBg="1"/>
      <p:bldP spid="21" grpId="0" animBg="1"/>
      <p:bldP spid="23" grpId="0" animBg="1"/>
      <p:bldP spid="29" grpId="0" animBg="1"/>
      <p:bldP spid="29" grpId="1" animBg="1"/>
      <p:bldP spid="30" grpId="0" animBg="1"/>
      <p:bldP spid="31" grpId="0" animBg="1"/>
      <p:bldP spid="37" grpId="0"/>
      <p:bldP spid="38" grpId="0"/>
      <p:bldP spid="4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Lists methods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9" name="TextBox 18"/>
          <p:cNvSpPr txBox="1"/>
          <p:nvPr/>
        </p:nvSpPr>
        <p:spPr bwMode="auto">
          <a:xfrm>
            <a:off x="709358" y="1712506"/>
            <a:ext cx="8104289"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fontAlgn="t"/>
            <a:r>
              <a:rPr lang="en-US" dirty="0" err="1" smtClean="0">
                <a:latin typeface="Courier"/>
                <a:cs typeface="Courier"/>
              </a:rPr>
              <a:t>len()</a:t>
            </a:r>
            <a:r>
              <a:rPr lang="en-US" sz="2000" dirty="0" err="1" smtClean="0">
                <a:solidFill>
                  <a:schemeClr val="accent1"/>
                </a:solidFill>
              </a:rPr>
              <a:t>and</a:t>
            </a:r>
            <a:r>
              <a:rPr lang="en-US" sz="2000" dirty="0" smtClean="0">
                <a:solidFill>
                  <a:schemeClr val="accent1"/>
                </a:solidFill>
              </a:rPr>
              <a:t> </a:t>
            </a:r>
            <a:r>
              <a:rPr lang="en-US" dirty="0" smtClean="0">
                <a:solidFill>
                  <a:srgbClr val="000000"/>
                </a:solidFill>
                <a:latin typeface="Courier"/>
                <a:cs typeface="Courier"/>
              </a:rPr>
              <a:t>sum()</a:t>
            </a:r>
            <a:r>
              <a:rPr lang="en-US" sz="2000" dirty="0" smtClean="0">
                <a:solidFill>
                  <a:schemeClr val="accent1"/>
                </a:solidFill>
              </a:rPr>
              <a:t> are examples of functions that can be called </a:t>
            </a:r>
            <a:r>
              <a:rPr lang="en-US" sz="2000" dirty="0" smtClean="0">
                <a:solidFill>
                  <a:srgbClr val="FF0000"/>
                </a:solidFill>
              </a:rPr>
              <a:t>with a list input argument</a:t>
            </a:r>
            <a:r>
              <a:rPr lang="en-US" sz="2000" dirty="0" smtClean="0">
                <a:solidFill>
                  <a:schemeClr val="accent1"/>
                </a:solidFill>
              </a:rPr>
              <a:t>; they can also be called on other type of input </a:t>
            </a:r>
            <a:r>
              <a:rPr lang="en-US" sz="2000" dirty="0" err="1" smtClean="0">
                <a:solidFill>
                  <a:schemeClr val="accent1"/>
                </a:solidFill>
              </a:rPr>
              <a:t>argument(s</a:t>
            </a:r>
            <a:r>
              <a:rPr lang="en-US" sz="2000" dirty="0" smtClean="0">
                <a:solidFill>
                  <a:schemeClr val="accent1"/>
                </a:solidFill>
              </a:rPr>
              <a:t>) </a:t>
            </a:r>
          </a:p>
        </p:txBody>
      </p:sp>
      <p:sp>
        <p:nvSpPr>
          <p:cNvPr id="24" name="TextBox 23"/>
          <p:cNvSpPr txBox="1"/>
          <p:nvPr/>
        </p:nvSpPr>
        <p:spPr bwMode="auto">
          <a:xfrm>
            <a:off x="6589822" y="3003681"/>
            <a:ext cx="2376226"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[1, 2, 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len(lst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sum(lst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6</a:t>
            </a:r>
          </a:p>
          <a:p>
            <a:pPr defTabSz="914400" fontAlgn="base">
              <a:spcBef>
                <a:spcPct val="0"/>
              </a:spcBef>
              <a:spcAft>
                <a:spcPct val="0"/>
              </a:spcAft>
            </a:pPr>
            <a:r>
              <a:rPr lang="en-US" sz="1400" dirty="0" smtClean="0">
                <a:solidFill>
                  <a:schemeClr val="tx1"/>
                </a:solidFill>
                <a:latin typeface="Courier"/>
                <a:cs typeface="Courier"/>
              </a:rPr>
              <a:t>&gt;&gt;&gt;</a:t>
            </a: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a:t>
            </a:r>
          </a:p>
        </p:txBody>
      </p:sp>
      <p:sp>
        <p:nvSpPr>
          <p:cNvPr id="26" name="TextBox 25"/>
          <p:cNvSpPr txBox="1"/>
          <p:nvPr/>
        </p:nvSpPr>
        <p:spPr bwMode="auto">
          <a:xfrm>
            <a:off x="709359" y="2820501"/>
            <a:ext cx="5728063"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fontAlgn="t"/>
            <a:r>
              <a:rPr lang="en-US" sz="2000" dirty="0" smtClean="0">
                <a:solidFill>
                  <a:schemeClr val="accent1"/>
                </a:solidFill>
              </a:rPr>
              <a:t>There are also functions that are called </a:t>
            </a:r>
            <a:r>
              <a:rPr lang="en-US" sz="2000" dirty="0" smtClean="0">
                <a:solidFill>
                  <a:srgbClr val="FF0000"/>
                </a:solidFill>
              </a:rPr>
              <a:t>on a list</a:t>
            </a:r>
            <a:r>
              <a:rPr lang="en-US" sz="2000" dirty="0" smtClean="0">
                <a:solidFill>
                  <a:schemeClr val="accent1"/>
                </a:solidFill>
              </a:rPr>
              <a:t>;</a:t>
            </a:r>
          </a:p>
          <a:p>
            <a:pPr fontAlgn="t"/>
            <a:r>
              <a:rPr lang="en-US" sz="2000" dirty="0" smtClean="0">
                <a:solidFill>
                  <a:schemeClr val="accent1"/>
                </a:solidFill>
              </a:rPr>
              <a:t>such functions are called </a:t>
            </a:r>
            <a:r>
              <a:rPr lang="en-US" sz="2000" dirty="0" smtClean="0">
                <a:solidFill>
                  <a:srgbClr val="FF0000"/>
                </a:solidFill>
              </a:rPr>
              <a:t>list methods</a:t>
            </a:r>
          </a:p>
        </p:txBody>
      </p:sp>
      <p:sp>
        <p:nvSpPr>
          <p:cNvPr id="27" name="TextBox 26"/>
          <p:cNvSpPr txBox="1"/>
          <p:nvPr/>
        </p:nvSpPr>
        <p:spPr bwMode="auto">
          <a:xfrm>
            <a:off x="2014182" y="3750871"/>
            <a:ext cx="218553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latin typeface="Courier"/>
                <a:cs typeface="Courier"/>
              </a:rPr>
              <a:t>lst.append(7)</a:t>
            </a:r>
          </a:p>
        </p:txBody>
      </p:sp>
      <p:cxnSp>
        <p:nvCxnSpPr>
          <p:cNvPr id="33" name="Straight Arrow Connector 32"/>
          <p:cNvCxnSpPr/>
          <p:nvPr/>
        </p:nvCxnSpPr>
        <p:spPr>
          <a:xfrm flipV="1">
            <a:off x="1212359" y="4150981"/>
            <a:ext cx="801823" cy="454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52" idx="0"/>
          </p:cNvCxnSpPr>
          <p:nvPr/>
        </p:nvCxnSpPr>
        <p:spPr>
          <a:xfrm rot="16200000" flipV="1">
            <a:off x="2598562" y="4721266"/>
            <a:ext cx="1161292" cy="223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10800000">
            <a:off x="3923893" y="4150982"/>
            <a:ext cx="551658" cy="454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bwMode="auto">
          <a:xfrm>
            <a:off x="410535" y="4559440"/>
            <a:ext cx="1603647"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variable </a:t>
            </a:r>
            <a:r>
              <a:rPr lang="en-US" sz="2000" kern="0" dirty="0" err="1" smtClean="0">
                <a:latin typeface="Courier"/>
                <a:ea typeface="+mj-ea"/>
                <a:cs typeface="Courier"/>
              </a:rPr>
              <a:t>lst</a:t>
            </a:r>
            <a:r>
              <a:rPr lang="en-US" sz="2000" kern="0" dirty="0" smtClean="0">
                <a:latin typeface="Courier"/>
                <a:ea typeface="+mj-ea"/>
                <a:cs typeface="Courier"/>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refers to a list object</a:t>
            </a:r>
          </a:p>
        </p:txBody>
      </p:sp>
      <p:sp>
        <p:nvSpPr>
          <p:cNvPr id="43" name="TextBox 42"/>
          <p:cNvSpPr txBox="1"/>
          <p:nvPr/>
        </p:nvSpPr>
        <p:spPr bwMode="auto">
          <a:xfrm>
            <a:off x="4199721" y="4559440"/>
            <a:ext cx="202448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input argument </a:t>
            </a:r>
            <a:r>
              <a:rPr kumimoji="0" lang="en-US" sz="2000" b="0" i="0" u="none" strike="noStrike" kern="0" cap="none" spc="0" normalizeH="0" baseline="0" noProof="0" dirty="0" smtClean="0">
                <a:ln>
                  <a:noFill/>
                </a:ln>
                <a:effectLst/>
                <a:uLnTx/>
                <a:uFillTx/>
                <a:latin typeface="Courier"/>
                <a:ea typeface="+mj-ea"/>
                <a:cs typeface="Courier"/>
              </a:rPr>
              <a:t>7</a:t>
            </a:r>
          </a:p>
        </p:txBody>
      </p:sp>
      <p:sp>
        <p:nvSpPr>
          <p:cNvPr id="52" name="TextBox 51"/>
          <p:cNvSpPr txBox="1"/>
          <p:nvPr/>
        </p:nvSpPr>
        <p:spPr bwMode="auto">
          <a:xfrm>
            <a:off x="2482377" y="5313068"/>
            <a:ext cx="1415973"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list method</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rgbClr val="000000"/>
                </a:solidFill>
                <a:latin typeface="Courier"/>
                <a:ea typeface="+mj-ea"/>
                <a:cs typeface="Courier"/>
              </a:rPr>
              <a:t>append()</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54" name="TextBox 53"/>
          <p:cNvSpPr txBox="1"/>
          <p:nvPr/>
        </p:nvSpPr>
        <p:spPr bwMode="auto">
          <a:xfrm>
            <a:off x="4721139" y="5513122"/>
            <a:ext cx="4092508"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fontAlgn="t"/>
            <a:r>
              <a:rPr lang="en-US" sz="2000" dirty="0" smtClean="0">
                <a:solidFill>
                  <a:schemeClr val="accent1"/>
                </a:solidFill>
              </a:rPr>
              <a:t>Method </a:t>
            </a:r>
            <a:r>
              <a:rPr lang="en-US" sz="2000" dirty="0" smtClean="0">
                <a:solidFill>
                  <a:srgbClr val="000000"/>
                </a:solidFill>
                <a:latin typeface="Courier"/>
                <a:cs typeface="Courier"/>
              </a:rPr>
              <a:t>append()</a:t>
            </a:r>
            <a:r>
              <a:rPr lang="en-US" sz="2000" dirty="0" smtClean="0">
                <a:solidFill>
                  <a:schemeClr val="accent1"/>
                </a:solidFill>
              </a:rPr>
              <a:t> can’t be called independently; it must be called on some list object</a:t>
            </a:r>
            <a:endParaRPr lang="en-US" sz="2000" dirty="0" smtClean="0">
              <a:solidFill>
                <a:srgbClr val="FF0000"/>
              </a:solidFill>
            </a:endParaRPr>
          </a:p>
        </p:txBody>
      </p:sp>
      <p:sp>
        <p:nvSpPr>
          <p:cNvPr id="16" name="TextBox 15"/>
          <p:cNvSpPr txBox="1"/>
          <p:nvPr/>
        </p:nvSpPr>
        <p:spPr bwMode="auto">
          <a:xfrm>
            <a:off x="6589822" y="3003681"/>
            <a:ext cx="2376226"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[1, 2, 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len(lst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sum(lst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6</a:t>
            </a:r>
          </a:p>
          <a:p>
            <a:pPr defTabSz="914400" fontAlgn="base">
              <a:spcBef>
                <a:spcPct val="0"/>
              </a:spcBef>
              <a:spcAft>
                <a:spcPct val="0"/>
              </a:spcAft>
            </a:pPr>
            <a:r>
              <a:rPr lang="en-US" sz="1400" dirty="0" smtClean="0">
                <a:solidFill>
                  <a:schemeClr val="tx1"/>
                </a:solidFill>
                <a:latin typeface="Courier"/>
                <a:cs typeface="Courier"/>
              </a:rPr>
              <a:t>&gt;&gt;&gt; lst.append(7)</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2, 3, 7]</a:t>
            </a:r>
          </a:p>
          <a:p>
            <a:pPr defTabSz="914400" fontAlgn="base">
              <a:spcBef>
                <a:spcPct val="0"/>
              </a:spcBef>
              <a:spcAft>
                <a:spcPct val="0"/>
              </a:spcAft>
            </a:pPr>
            <a:r>
              <a:rPr lang="en-US" sz="1400" dirty="0" smtClean="0">
                <a:solidFill>
                  <a:schemeClr val="tx1"/>
                </a:solidFill>
                <a:latin typeface="Courier"/>
                <a:cs typeface="Courier"/>
              </a:rPr>
              <a:t>&gt;&gt;&gt;  </a:t>
            </a:r>
          </a:p>
        </p:txBody>
      </p:sp>
    </p:spTree>
    <p:extLst>
      <p:ext uri="{BB962C8B-B14F-4D97-AF65-F5344CB8AC3E}">
        <p14:creationId xmlns:p14="http://schemas.microsoft.com/office/powerpoint/2010/main" val="1731157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27" grpId="0"/>
      <p:bldP spid="41" grpId="0"/>
      <p:bldP spid="43" grpId="0"/>
      <p:bldP spid="52" grpId="0"/>
      <p:bldP spid="54"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Error Detection of a Programming Language</a:t>
            </a:r>
            <a:endParaRPr lang="en-US" dirty="0"/>
          </a:p>
        </p:txBody>
      </p:sp>
      <p:sp>
        <p:nvSpPr>
          <p:cNvPr id="3" name="Content Placeholder 2"/>
          <p:cNvSpPr>
            <a:spLocks noGrp="1"/>
          </p:cNvSpPr>
          <p:nvPr>
            <p:ph idx="1"/>
          </p:nvPr>
        </p:nvSpPr>
        <p:spPr/>
        <p:txBody>
          <a:bodyPr>
            <a:normAutofit/>
          </a:bodyPr>
          <a:lstStyle/>
          <a:p>
            <a:r>
              <a:rPr lang="en-US" dirty="0" smtClean="0"/>
              <a:t> syntactic error </a:t>
            </a:r>
          </a:p>
          <a:p>
            <a:pPr lvl="1"/>
            <a:r>
              <a:rPr lang="en-US" dirty="0" smtClean="0"/>
              <a:t> every serious programming language does detect syntactic errors</a:t>
            </a:r>
          </a:p>
          <a:p>
            <a:r>
              <a:rPr lang="en-US" dirty="0" smtClean="0"/>
              <a:t> static semantic error </a:t>
            </a:r>
          </a:p>
          <a:p>
            <a:pPr lvl="1"/>
            <a:r>
              <a:rPr lang="en-US" dirty="0" smtClean="0"/>
              <a:t> some languages do a lot of static semantic checking (Java)</a:t>
            </a:r>
          </a:p>
          <a:p>
            <a:pPr lvl="1"/>
            <a:r>
              <a:rPr lang="en-US" dirty="0"/>
              <a:t> </a:t>
            </a:r>
            <a:r>
              <a:rPr lang="en-US" dirty="0" smtClean="0"/>
              <a:t>Python does some checking while running the program </a:t>
            </a:r>
          </a:p>
          <a:p>
            <a:pPr lvl="1"/>
            <a:r>
              <a:rPr lang="en-US" dirty="0"/>
              <a:t> </a:t>
            </a:r>
            <a:r>
              <a:rPr lang="en-US" dirty="0" smtClean="0"/>
              <a:t>It does not catch all static semantic errors before running program</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11</a:t>
            </a:fld>
            <a:endParaRPr lang="en-US"/>
          </a:p>
        </p:txBody>
      </p:sp>
    </p:spTree>
    <p:extLst>
      <p:ext uri="{BB962C8B-B14F-4D97-AF65-F5344CB8AC3E}">
        <p14:creationId xmlns:p14="http://schemas.microsoft.com/office/powerpoint/2010/main" val="1561852393"/>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45187" y="-5064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Lists methods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4" name="TextBox 23"/>
          <p:cNvSpPr txBox="1"/>
          <p:nvPr/>
        </p:nvSpPr>
        <p:spPr bwMode="auto">
          <a:xfrm>
            <a:off x="6942556" y="1361050"/>
            <a:ext cx="2376226" cy="547842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[1, 2, 3]</a:t>
            </a:r>
          </a:p>
          <a:p>
            <a:pPr defTabSz="914400" fontAlgn="base">
              <a:spcBef>
                <a:spcPct val="0"/>
              </a:spcBef>
              <a:spcAft>
                <a:spcPct val="0"/>
              </a:spcAft>
            </a:pPr>
            <a:r>
              <a:rPr lang="en-US" sz="1400" dirty="0" smtClean="0">
                <a:solidFill>
                  <a:schemeClr val="tx1"/>
                </a:solidFill>
                <a:latin typeface="Courier"/>
                <a:cs typeface="Courier"/>
              </a:rPr>
              <a:t>&gt;&gt;&gt; lst.append(7)</a:t>
            </a:r>
          </a:p>
          <a:p>
            <a:pPr defTabSz="914400" fontAlgn="base">
              <a:spcBef>
                <a:spcPct val="0"/>
              </a:spcBef>
              <a:spcAft>
                <a:spcPct val="0"/>
              </a:spcAft>
            </a:pPr>
            <a:r>
              <a:rPr lang="en-US" sz="1400" dirty="0" smtClean="0">
                <a:solidFill>
                  <a:schemeClr val="tx1"/>
                </a:solidFill>
                <a:latin typeface="Courier"/>
                <a:cs typeface="Courier"/>
              </a:rPr>
              <a:t>&gt;&gt;&gt; lst.append(3)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2, 3, 7, 3]</a:t>
            </a:r>
          </a:p>
          <a:p>
            <a:pPr defTabSz="914400" fontAlgn="base">
              <a:spcBef>
                <a:spcPct val="0"/>
              </a:spcBef>
              <a:spcAft>
                <a:spcPct val="0"/>
              </a:spcAft>
            </a:pPr>
            <a:r>
              <a:rPr lang="en-US" sz="1400" dirty="0" smtClean="0">
                <a:solidFill>
                  <a:schemeClr val="tx1"/>
                </a:solidFill>
                <a:latin typeface="Courier"/>
                <a:cs typeface="Courier"/>
              </a:rPr>
              <a:t>&gt;&gt;&gt; lst.count(3)</a:t>
            </a:r>
          </a:p>
          <a:p>
            <a:pPr defTabSz="914400" fontAlgn="base">
              <a:spcBef>
                <a:spcPct val="0"/>
              </a:spcBef>
              <a:spcAft>
                <a:spcPct val="0"/>
              </a:spcAft>
            </a:pPr>
            <a:r>
              <a:rPr lang="en-US" sz="1400" dirty="0" smtClean="0">
                <a:solidFill>
                  <a:schemeClr val="tx1"/>
                </a:solidFill>
                <a:latin typeface="Courier"/>
                <a:cs typeface="Courier"/>
              </a:rPr>
              <a:t>2</a:t>
            </a:r>
          </a:p>
          <a:p>
            <a:pPr defTabSz="914400" fontAlgn="base">
              <a:spcBef>
                <a:spcPct val="0"/>
              </a:spcBef>
              <a:spcAft>
                <a:spcPct val="0"/>
              </a:spcAft>
            </a:pPr>
            <a:r>
              <a:rPr lang="en-US" sz="1400" dirty="0" smtClean="0">
                <a:solidFill>
                  <a:schemeClr val="tx1"/>
                </a:solidFill>
                <a:latin typeface="Courier"/>
                <a:cs typeface="Courier"/>
              </a:rPr>
              <a:t>&gt;&gt;&gt; lst.remove(2)</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3, 7, 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lst.reverse</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[3, 7, 3, 1]</a:t>
            </a:r>
          </a:p>
          <a:p>
            <a:pPr defTabSz="914400" fontAlgn="base">
              <a:spcBef>
                <a:spcPct val="0"/>
              </a:spcBef>
              <a:spcAft>
                <a:spcPct val="0"/>
              </a:spcAft>
            </a:pPr>
            <a:r>
              <a:rPr lang="en-US" sz="1400" dirty="0" smtClean="0">
                <a:solidFill>
                  <a:schemeClr val="tx1"/>
                </a:solidFill>
                <a:latin typeface="Courier"/>
                <a:cs typeface="Courier"/>
              </a:rPr>
              <a:t>&gt;&gt;&gt; lst.index(3)</a:t>
            </a:r>
          </a:p>
          <a:p>
            <a:pPr defTabSz="914400" fontAlgn="base">
              <a:spcBef>
                <a:spcPct val="0"/>
              </a:spcBef>
              <a:spcAft>
                <a:spcPct val="0"/>
              </a:spcAft>
            </a:pPr>
            <a:r>
              <a:rPr lang="en-US" sz="1400" dirty="0" smtClean="0">
                <a:solidFill>
                  <a:schemeClr val="tx1"/>
                </a:solidFill>
                <a:latin typeface="Courier"/>
                <a:cs typeface="Courier"/>
              </a:rPr>
              <a:t>0</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lst.sort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3, 3, 7]</a:t>
            </a:r>
          </a:p>
          <a:p>
            <a:pPr defTabSz="914400" fontAlgn="base">
              <a:spcBef>
                <a:spcPct val="0"/>
              </a:spcBef>
              <a:spcAft>
                <a:spcPct val="0"/>
              </a:spcAft>
            </a:pPr>
            <a:r>
              <a:rPr lang="en-US" sz="1400" dirty="0" smtClean="0">
                <a:solidFill>
                  <a:schemeClr val="tx1"/>
                </a:solidFill>
                <a:latin typeface="Courier"/>
                <a:cs typeface="Courier"/>
              </a:rPr>
              <a:t>&gt;&gt;&gt; lst.remove(3)</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3, 7]</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lst.pop</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7</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3]</a:t>
            </a:r>
          </a:p>
        </p:txBody>
      </p:sp>
      <p:graphicFrame>
        <p:nvGraphicFramePr>
          <p:cNvPr id="16" name="Table 15"/>
          <p:cNvGraphicFramePr>
            <a:graphicFrameLocks noGrp="1"/>
          </p:cNvGraphicFramePr>
          <p:nvPr>
            <p:extLst>
              <p:ext uri="{D42A27DB-BD31-4B8C-83A1-F6EECF244321}">
                <p14:modId xmlns:p14="http://schemas.microsoft.com/office/powerpoint/2010/main" val="3024916656"/>
              </p:ext>
            </p:extLst>
          </p:nvPr>
        </p:nvGraphicFramePr>
        <p:xfrm>
          <a:off x="45187" y="963612"/>
          <a:ext cx="6821403" cy="5425440"/>
        </p:xfrm>
        <a:graphic>
          <a:graphicData uri="http://schemas.openxmlformats.org/drawingml/2006/table">
            <a:tbl>
              <a:tblPr firstRow="1" bandRow="1">
                <a:tableStyleId>{0E3FDE45-AF77-4B5C-9715-49D594BDF05E}</a:tableStyleId>
              </a:tblPr>
              <a:tblGrid>
                <a:gridCol w="2809582"/>
                <a:gridCol w="4011821"/>
              </a:tblGrid>
              <a:tr h="370840">
                <a:tc>
                  <a:txBody>
                    <a:bodyPr/>
                    <a:lstStyle/>
                    <a:p>
                      <a:r>
                        <a:rPr lang="en-US" dirty="0" smtClean="0"/>
                        <a:t>Usage</a:t>
                      </a:r>
                      <a:endParaRPr lang="en-US" dirty="0">
                        <a:solidFill>
                          <a:schemeClr val="tx1"/>
                        </a:solidFill>
                      </a:endParaRPr>
                    </a:p>
                  </a:txBody>
                  <a:tcPr/>
                </a:tc>
                <a:tc>
                  <a:txBody>
                    <a:bodyPr/>
                    <a:lstStyle/>
                    <a:p>
                      <a:r>
                        <a:rPr lang="en-US" dirty="0" smtClean="0"/>
                        <a:t>Explanation</a:t>
                      </a:r>
                      <a:endParaRPr lang="en-US" dirty="0">
                        <a:solidFill>
                          <a:schemeClr val="tx1"/>
                        </a:solidFill>
                      </a:endParaRPr>
                    </a:p>
                  </a:txBody>
                  <a:tcPr/>
                </a:tc>
              </a:tr>
              <a:tr h="370840">
                <a:tc>
                  <a:txBody>
                    <a:bodyPr/>
                    <a:lstStyle/>
                    <a:p>
                      <a:r>
                        <a:rPr lang="en-US" dirty="0" err="1" smtClean="0">
                          <a:latin typeface="Courier"/>
                          <a:cs typeface="Courier"/>
                        </a:rPr>
                        <a:t>lst.append(item</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baseline="0" dirty="0" smtClean="0">
                          <a:solidFill>
                            <a:schemeClr val="accent1"/>
                          </a:solidFill>
                          <a:latin typeface="+mn-lt"/>
                          <a:cs typeface="Courier"/>
                        </a:rPr>
                        <a:t>adds </a:t>
                      </a:r>
                      <a:r>
                        <a:rPr lang="en-US" sz="1800" kern="1200" dirty="0" smtClean="0">
                          <a:solidFill>
                            <a:schemeClr val="tx1"/>
                          </a:solidFill>
                          <a:latin typeface="Courier"/>
                          <a:ea typeface="+mn-ea"/>
                          <a:cs typeface="Courier"/>
                        </a:rPr>
                        <a:t>item</a:t>
                      </a:r>
                      <a:r>
                        <a:rPr lang="en-US" baseline="0" dirty="0" smtClean="0">
                          <a:solidFill>
                            <a:schemeClr val="accent1"/>
                          </a:solidFill>
                          <a:latin typeface="+mn-lt"/>
                        </a:rPr>
                        <a:t> to the end of </a:t>
                      </a:r>
                      <a:r>
                        <a:rPr lang="en-US" baseline="0" dirty="0" err="1" smtClean="0">
                          <a:solidFill>
                            <a:schemeClr val="tx1"/>
                          </a:solidFill>
                          <a:latin typeface="Courier"/>
                          <a:cs typeface="Courier"/>
                        </a:rPr>
                        <a:t>lst</a:t>
                      </a:r>
                      <a:endParaRPr lang="en-US" dirty="0">
                        <a:solidFill>
                          <a:schemeClr val="accent1"/>
                        </a:solidFill>
                        <a:latin typeface="+mn-lt"/>
                        <a:cs typeface="Courier"/>
                      </a:endParaRPr>
                    </a:p>
                  </a:txBody>
                  <a:tcPr/>
                </a:tc>
              </a:tr>
              <a:tr h="370840">
                <a:tc>
                  <a:txBody>
                    <a:bodyPr/>
                    <a:lstStyle/>
                    <a:p>
                      <a:r>
                        <a:rPr lang="en-US" dirty="0" err="1" smtClean="0">
                          <a:solidFill>
                            <a:schemeClr val="tx1"/>
                          </a:solidFill>
                          <a:latin typeface="Courier"/>
                          <a:cs typeface="Courier"/>
                        </a:rPr>
                        <a:t>lst.extend</a:t>
                      </a:r>
                      <a:r>
                        <a:rPr lang="en-US" dirty="0" smtClean="0">
                          <a:solidFill>
                            <a:schemeClr val="tx1"/>
                          </a:solidFill>
                          <a:latin typeface="Courier"/>
                          <a:cs typeface="Courier"/>
                        </a:rPr>
                        <a:t>(lst2)</a:t>
                      </a:r>
                    </a:p>
                  </a:txBody>
                  <a:tcPr/>
                </a:tc>
                <a:tc>
                  <a:txBody>
                    <a:bodyPr/>
                    <a:lstStyle/>
                    <a:p>
                      <a:r>
                        <a:rPr lang="en-US" dirty="0" smtClean="0">
                          <a:solidFill>
                            <a:schemeClr val="accent1"/>
                          </a:solidFill>
                          <a:latin typeface="+mn-lt"/>
                          <a:cs typeface="Courier"/>
                        </a:rPr>
                        <a:t>add </a:t>
                      </a:r>
                      <a:r>
                        <a:rPr lang="en-US" sz="1800" kern="1200" dirty="0" smtClean="0">
                          <a:solidFill>
                            <a:schemeClr val="tx1"/>
                          </a:solidFill>
                          <a:latin typeface="Courier"/>
                          <a:ea typeface="+mn-ea"/>
                          <a:cs typeface="Courier"/>
                        </a:rPr>
                        <a:t>items</a:t>
                      </a:r>
                      <a:r>
                        <a:rPr lang="en-US" dirty="0" smtClean="0">
                          <a:solidFill>
                            <a:schemeClr val="accent1"/>
                          </a:solidFill>
                          <a:latin typeface="+mn-lt"/>
                          <a:cs typeface="Courier"/>
                        </a:rPr>
                        <a:t> in lst2 to the end of </a:t>
                      </a:r>
                      <a:r>
                        <a:rPr lang="en-US" sz="1800" kern="1200" baseline="0" dirty="0" err="1" smtClean="0">
                          <a:solidFill>
                            <a:schemeClr val="tx1"/>
                          </a:solidFill>
                          <a:latin typeface="Courier"/>
                          <a:ea typeface="+mn-ea"/>
                          <a:cs typeface="Courier"/>
                        </a:rPr>
                        <a:t>lst</a:t>
                      </a:r>
                      <a:endParaRPr lang="en-US" sz="1800" kern="1200" baseline="0" dirty="0">
                        <a:solidFill>
                          <a:schemeClr val="tx1"/>
                        </a:solidFill>
                        <a:latin typeface="Courier"/>
                        <a:ea typeface="+mn-ea"/>
                        <a:cs typeface="Courier"/>
                      </a:endParaRPr>
                    </a:p>
                  </a:txBody>
                  <a:tcPr/>
                </a:tc>
              </a:tr>
              <a:tr h="370840">
                <a:tc>
                  <a:txBody>
                    <a:bodyPr/>
                    <a:lstStyle/>
                    <a:p>
                      <a:r>
                        <a:rPr lang="en-US" dirty="0" err="1" smtClean="0">
                          <a:latin typeface="Courier"/>
                          <a:cs typeface="Courier"/>
                        </a:rPr>
                        <a:t>lst.count(item</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latin typeface="+mn-lt"/>
                          <a:cs typeface="Courier"/>
                        </a:rPr>
                        <a:t>returns</a:t>
                      </a:r>
                      <a:r>
                        <a:rPr lang="en-US" baseline="0" dirty="0" smtClean="0">
                          <a:solidFill>
                            <a:schemeClr val="accent1"/>
                          </a:solidFill>
                          <a:latin typeface="+mn-lt"/>
                          <a:cs typeface="Courier"/>
                        </a:rPr>
                        <a:t> the number of times </a:t>
                      </a:r>
                      <a:r>
                        <a:rPr lang="en-US" dirty="0" smtClean="0">
                          <a:latin typeface="Courier"/>
                          <a:cs typeface="Courier"/>
                        </a:rPr>
                        <a:t>item</a:t>
                      </a:r>
                      <a:r>
                        <a:rPr lang="en-US" baseline="0" dirty="0" smtClean="0">
                          <a:solidFill>
                            <a:schemeClr val="accent1"/>
                          </a:solidFill>
                          <a:latin typeface="+mn-lt"/>
                          <a:cs typeface="Courier"/>
                        </a:rPr>
                        <a:t> occurs in </a:t>
                      </a:r>
                      <a:r>
                        <a:rPr lang="en-US" baseline="0" dirty="0" err="1" smtClean="0">
                          <a:solidFill>
                            <a:schemeClr val="tx1"/>
                          </a:solidFill>
                          <a:latin typeface="Courier"/>
                          <a:cs typeface="Courier"/>
                        </a:rPr>
                        <a:t>lst</a:t>
                      </a:r>
                      <a:endParaRPr lang="en-US" dirty="0" smtClean="0">
                        <a:solidFill>
                          <a:schemeClr val="accent1"/>
                        </a:solidFill>
                        <a:latin typeface="+mn-lt"/>
                      </a:endParaRPr>
                    </a:p>
                  </a:txBody>
                  <a:tcPr/>
                </a:tc>
              </a:tr>
              <a:tr h="370840">
                <a:tc>
                  <a:txBody>
                    <a:bodyPr/>
                    <a:lstStyle/>
                    <a:p>
                      <a:r>
                        <a:rPr lang="en-US" dirty="0" err="1" smtClean="0">
                          <a:latin typeface="Courier"/>
                          <a:cs typeface="Courier"/>
                        </a:rPr>
                        <a:t>lst.index(item</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latin typeface="+mn-lt"/>
                          <a:cs typeface="+mn-cs"/>
                        </a:rPr>
                        <a:t>Returns</a:t>
                      </a:r>
                      <a:r>
                        <a:rPr lang="en-US" baseline="0" dirty="0" smtClean="0">
                          <a:solidFill>
                            <a:schemeClr val="accent1"/>
                          </a:solidFill>
                          <a:latin typeface="+mn-lt"/>
                          <a:cs typeface="+mn-cs"/>
                        </a:rPr>
                        <a:t> index of (first occurrence of) </a:t>
                      </a:r>
                      <a:r>
                        <a:rPr lang="en-US" dirty="0" smtClean="0">
                          <a:latin typeface="Courier"/>
                          <a:cs typeface="Courier"/>
                        </a:rPr>
                        <a:t>item</a:t>
                      </a:r>
                      <a:r>
                        <a:rPr lang="en-US" baseline="0" dirty="0" smtClean="0">
                          <a:solidFill>
                            <a:schemeClr val="accent1"/>
                          </a:solidFill>
                          <a:latin typeface="+mn-lt"/>
                          <a:cs typeface="+mn-cs"/>
                        </a:rPr>
                        <a:t> in </a:t>
                      </a:r>
                      <a:r>
                        <a:rPr lang="en-US" baseline="0" dirty="0" err="1" smtClean="0">
                          <a:solidFill>
                            <a:schemeClr val="tx1"/>
                          </a:solidFill>
                          <a:latin typeface="Courier"/>
                          <a:cs typeface="Courier"/>
                        </a:rPr>
                        <a:t>lst</a:t>
                      </a:r>
                      <a:endParaRPr lang="en-US" dirty="0">
                        <a:solidFill>
                          <a:schemeClr val="tx1"/>
                        </a:solidFill>
                        <a:latin typeface="Courier"/>
                        <a:cs typeface="Courier"/>
                      </a:endParaRPr>
                    </a:p>
                  </a:txBody>
                  <a:tcPr/>
                </a:tc>
              </a:tr>
              <a:tr h="370840">
                <a:tc>
                  <a:txBody>
                    <a:bodyPr/>
                    <a:lstStyle/>
                    <a:p>
                      <a:r>
                        <a:rPr lang="en-US" dirty="0" err="1" smtClean="0">
                          <a:latin typeface="Courier"/>
                          <a:cs typeface="Courier"/>
                        </a:rPr>
                        <a:t>lst.pop</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latin typeface="+mn-lt"/>
                        </a:rPr>
                        <a:t>Removes</a:t>
                      </a:r>
                      <a:r>
                        <a:rPr lang="en-US" baseline="0" dirty="0" smtClean="0">
                          <a:solidFill>
                            <a:schemeClr val="accent1"/>
                          </a:solidFill>
                          <a:latin typeface="+mn-lt"/>
                        </a:rPr>
                        <a:t> and returns the last item in </a:t>
                      </a:r>
                      <a:r>
                        <a:rPr lang="en-US" baseline="0" dirty="0" err="1" smtClean="0">
                          <a:solidFill>
                            <a:schemeClr val="tx1"/>
                          </a:solidFill>
                          <a:latin typeface="Courier"/>
                          <a:cs typeface="Courier"/>
                        </a:rPr>
                        <a:t>lst</a:t>
                      </a:r>
                      <a:endParaRPr lang="en-US" dirty="0">
                        <a:solidFill>
                          <a:schemeClr val="accent1"/>
                        </a:solidFill>
                        <a:latin typeface="+mn-lt"/>
                      </a:endParaRPr>
                    </a:p>
                  </a:txBody>
                  <a:tcPr/>
                </a:tc>
              </a:tr>
              <a:tr h="370840">
                <a:tc>
                  <a:txBody>
                    <a:bodyPr/>
                    <a:lstStyle/>
                    <a:p>
                      <a:r>
                        <a:rPr lang="en-US" dirty="0" err="1" smtClean="0">
                          <a:solidFill>
                            <a:schemeClr val="tx1"/>
                          </a:solidFill>
                          <a:latin typeface="Courier"/>
                          <a:cs typeface="Courier"/>
                        </a:rPr>
                        <a:t>lst.pop</a:t>
                      </a:r>
                      <a:r>
                        <a:rPr lang="en-US" dirty="0" smtClean="0">
                          <a:solidFill>
                            <a:schemeClr val="tx1"/>
                          </a:solidFill>
                          <a:latin typeface="Courier"/>
                          <a:cs typeface="Courier"/>
                        </a:rPr>
                        <a:t>(</a:t>
                      </a:r>
                      <a:r>
                        <a:rPr lang="en-US" dirty="0" err="1" smtClean="0">
                          <a:solidFill>
                            <a:schemeClr val="tx1"/>
                          </a:solidFill>
                          <a:latin typeface="Courier"/>
                          <a:cs typeface="Courier"/>
                        </a:rPr>
                        <a:t>i</a:t>
                      </a:r>
                      <a:r>
                        <a:rPr lang="en-US" dirty="0" smtClean="0">
                          <a:solidFill>
                            <a:schemeClr val="tx1"/>
                          </a:solidFill>
                          <a:latin typeface="Courier"/>
                          <a:cs typeface="Courier"/>
                        </a:rPr>
                        <a:t>)</a:t>
                      </a:r>
                    </a:p>
                  </a:txBody>
                  <a:tcPr/>
                </a:tc>
                <a:tc>
                  <a:txBody>
                    <a:bodyPr/>
                    <a:lstStyle/>
                    <a:p>
                      <a:r>
                        <a:rPr lang="en-US" dirty="0" smtClean="0">
                          <a:solidFill>
                            <a:schemeClr val="accent1"/>
                          </a:solidFill>
                          <a:latin typeface="+mn-lt"/>
                        </a:rPr>
                        <a:t>Removes and returns</a:t>
                      </a:r>
                      <a:r>
                        <a:rPr lang="en-US" baseline="0" dirty="0" smtClean="0">
                          <a:solidFill>
                            <a:schemeClr val="accent1"/>
                          </a:solidFill>
                          <a:latin typeface="+mn-lt"/>
                        </a:rPr>
                        <a:t> elements at index </a:t>
                      </a:r>
                      <a:r>
                        <a:rPr lang="en-US" baseline="0" dirty="0" err="1" smtClean="0">
                          <a:solidFill>
                            <a:schemeClr val="accent1"/>
                          </a:solidFill>
                          <a:latin typeface="+mn-lt"/>
                        </a:rPr>
                        <a:t>i</a:t>
                      </a:r>
                      <a:endParaRPr lang="en-US" dirty="0">
                        <a:solidFill>
                          <a:schemeClr val="accent1"/>
                        </a:solidFill>
                        <a:latin typeface="+mn-lt"/>
                      </a:endParaRPr>
                    </a:p>
                  </a:txBody>
                  <a:tcPr/>
                </a:tc>
              </a:tr>
              <a:tr h="370840">
                <a:tc>
                  <a:txBody>
                    <a:bodyPr/>
                    <a:lstStyle/>
                    <a:p>
                      <a:r>
                        <a:rPr lang="en-US" dirty="0" err="1" smtClean="0">
                          <a:latin typeface="Courier"/>
                          <a:cs typeface="Courier"/>
                        </a:rPr>
                        <a:t>lst.remove(item</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latin typeface="+mn-lt"/>
                          <a:cs typeface="+mn-cs"/>
                        </a:rPr>
                        <a:t>Removes</a:t>
                      </a:r>
                      <a:r>
                        <a:rPr lang="en-US" baseline="0" dirty="0" smtClean="0">
                          <a:solidFill>
                            <a:schemeClr val="accent1"/>
                          </a:solidFill>
                          <a:latin typeface="+mn-lt"/>
                          <a:cs typeface="+mn-cs"/>
                        </a:rPr>
                        <a:t> (the first occurrence of) </a:t>
                      </a:r>
                      <a:r>
                        <a:rPr lang="en-US" dirty="0" smtClean="0">
                          <a:latin typeface="Courier"/>
                          <a:cs typeface="Courier"/>
                        </a:rPr>
                        <a:t>item</a:t>
                      </a:r>
                      <a:r>
                        <a:rPr lang="en-US" baseline="0" dirty="0" smtClean="0">
                          <a:solidFill>
                            <a:schemeClr val="accent1"/>
                          </a:solidFill>
                          <a:latin typeface="+mn-lt"/>
                          <a:cs typeface="+mn-cs"/>
                        </a:rPr>
                        <a:t> from </a:t>
                      </a:r>
                      <a:r>
                        <a:rPr lang="en-US" baseline="0" dirty="0" err="1" smtClean="0">
                          <a:solidFill>
                            <a:schemeClr val="tx1"/>
                          </a:solidFill>
                          <a:latin typeface="Courier"/>
                          <a:cs typeface="Courier"/>
                        </a:rPr>
                        <a:t>lst</a:t>
                      </a:r>
                      <a:endParaRPr lang="en-US" dirty="0">
                        <a:solidFill>
                          <a:schemeClr val="accent1"/>
                        </a:solidFill>
                        <a:latin typeface="+mn-lt"/>
                        <a:cs typeface="Courier"/>
                      </a:endParaRPr>
                    </a:p>
                  </a:txBody>
                  <a:tcPr/>
                </a:tc>
              </a:tr>
              <a:tr h="370840">
                <a:tc>
                  <a:txBody>
                    <a:bodyPr/>
                    <a:lstStyle/>
                    <a:p>
                      <a:r>
                        <a:rPr lang="en-US" dirty="0" err="1" smtClean="0">
                          <a:solidFill>
                            <a:schemeClr val="tx1"/>
                          </a:solidFill>
                          <a:latin typeface="Courier"/>
                          <a:cs typeface="Courier"/>
                        </a:rPr>
                        <a:t>lst.insert</a:t>
                      </a:r>
                      <a:r>
                        <a:rPr lang="en-US" dirty="0" smtClean="0">
                          <a:solidFill>
                            <a:schemeClr val="tx1"/>
                          </a:solidFill>
                          <a:latin typeface="Courier"/>
                          <a:cs typeface="Courier"/>
                        </a:rPr>
                        <a:t>(</a:t>
                      </a:r>
                      <a:r>
                        <a:rPr lang="en-US" dirty="0" err="1" smtClean="0">
                          <a:solidFill>
                            <a:schemeClr val="tx1"/>
                          </a:solidFill>
                          <a:latin typeface="Courier"/>
                          <a:cs typeface="Courier"/>
                        </a:rPr>
                        <a:t>i</a:t>
                      </a:r>
                      <a:r>
                        <a:rPr lang="en-US" dirty="0" smtClean="0">
                          <a:solidFill>
                            <a:schemeClr val="tx1"/>
                          </a:solidFill>
                          <a:latin typeface="Courier"/>
                          <a:cs typeface="Courier"/>
                        </a:rPr>
                        <a:t>, item)</a:t>
                      </a:r>
                    </a:p>
                  </a:txBody>
                  <a:tcPr/>
                </a:tc>
                <a:tc>
                  <a:txBody>
                    <a:bodyPr/>
                    <a:lstStyle/>
                    <a:p>
                      <a:r>
                        <a:rPr lang="en-US" dirty="0" smtClean="0">
                          <a:solidFill>
                            <a:schemeClr val="accent1"/>
                          </a:solidFill>
                          <a:latin typeface="+mn-lt"/>
                          <a:cs typeface="Courier"/>
                        </a:rPr>
                        <a:t>Insert</a:t>
                      </a:r>
                      <a:r>
                        <a:rPr lang="en-US" baseline="0" dirty="0" smtClean="0">
                          <a:solidFill>
                            <a:schemeClr val="accent1"/>
                          </a:solidFill>
                          <a:latin typeface="+mn-lt"/>
                          <a:cs typeface="Courier"/>
                        </a:rPr>
                        <a:t> item at index </a:t>
                      </a:r>
                      <a:r>
                        <a:rPr lang="en-US" baseline="0" dirty="0" err="1" smtClean="0">
                          <a:solidFill>
                            <a:schemeClr val="accent1"/>
                          </a:solidFill>
                          <a:latin typeface="+mn-lt"/>
                          <a:cs typeface="Courier"/>
                        </a:rPr>
                        <a:t>i</a:t>
                      </a:r>
                      <a:endParaRPr lang="en-US" dirty="0">
                        <a:solidFill>
                          <a:schemeClr val="accent1"/>
                        </a:solidFill>
                        <a:latin typeface="+mn-lt"/>
                        <a:cs typeface="Courier"/>
                      </a:endParaRPr>
                    </a:p>
                  </a:txBody>
                  <a:tcPr/>
                </a:tc>
              </a:tr>
              <a:tr h="370840">
                <a:tc>
                  <a:txBody>
                    <a:bodyPr/>
                    <a:lstStyle/>
                    <a:p>
                      <a:r>
                        <a:rPr lang="en-US" dirty="0" err="1" smtClean="0">
                          <a:latin typeface="Courier"/>
                          <a:cs typeface="Courier"/>
                        </a:rPr>
                        <a:t>lst.reverse</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latin typeface="+mn-lt"/>
                        </a:rPr>
                        <a:t>Reverses the order</a:t>
                      </a:r>
                      <a:r>
                        <a:rPr lang="en-US" baseline="0" dirty="0" smtClean="0">
                          <a:solidFill>
                            <a:schemeClr val="accent1"/>
                          </a:solidFill>
                          <a:latin typeface="+mn-lt"/>
                        </a:rPr>
                        <a:t> of items in </a:t>
                      </a:r>
                      <a:r>
                        <a:rPr lang="en-US" baseline="0" dirty="0" err="1" smtClean="0">
                          <a:solidFill>
                            <a:schemeClr val="tx1"/>
                          </a:solidFill>
                          <a:latin typeface="Courier"/>
                          <a:cs typeface="Courier"/>
                        </a:rPr>
                        <a:t>lst</a:t>
                      </a:r>
                      <a:endParaRPr lang="en-US" dirty="0">
                        <a:solidFill>
                          <a:schemeClr val="accent1"/>
                        </a:solidFill>
                        <a:latin typeface="+mn-lt"/>
                      </a:endParaRPr>
                    </a:p>
                  </a:txBody>
                  <a:tcPr/>
                </a:tc>
              </a:tr>
              <a:tr h="370840">
                <a:tc>
                  <a:txBody>
                    <a:bodyPr/>
                    <a:lstStyle/>
                    <a:p>
                      <a:r>
                        <a:rPr lang="en-US" dirty="0" err="1" smtClean="0">
                          <a:latin typeface="Courier"/>
                          <a:cs typeface="Courier"/>
                        </a:rPr>
                        <a:t>lst.sort</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latin typeface="+mn-lt"/>
                        </a:rPr>
                        <a:t>Sorts the items of</a:t>
                      </a:r>
                      <a:r>
                        <a:rPr lang="en-US" baseline="0" dirty="0" smtClean="0">
                          <a:solidFill>
                            <a:schemeClr val="accent1"/>
                          </a:solidFill>
                          <a:latin typeface="+mn-lt"/>
                        </a:rPr>
                        <a:t> </a:t>
                      </a:r>
                      <a:r>
                        <a:rPr lang="en-US" baseline="0" dirty="0" err="1" smtClean="0">
                          <a:solidFill>
                            <a:schemeClr val="tx1"/>
                          </a:solidFill>
                          <a:latin typeface="Courier"/>
                          <a:cs typeface="Courier"/>
                        </a:rPr>
                        <a:t>lst</a:t>
                      </a:r>
                      <a:r>
                        <a:rPr lang="en-US" baseline="0" dirty="0" smtClean="0">
                          <a:solidFill>
                            <a:schemeClr val="accent1"/>
                          </a:solidFill>
                          <a:latin typeface="+mn-lt"/>
                        </a:rPr>
                        <a:t> in increasing order</a:t>
                      </a:r>
                      <a:endParaRPr lang="en-US" dirty="0" smtClean="0">
                        <a:solidFill>
                          <a:schemeClr val="accent1"/>
                        </a:solidFill>
                        <a:latin typeface="+mn-lt"/>
                      </a:endParaRPr>
                    </a:p>
                  </a:txBody>
                  <a:tcPr/>
                </a:tc>
              </a:tr>
            </a:tbl>
          </a:graphicData>
        </a:graphic>
      </p:graphicFrame>
      <p:sp>
        <p:nvSpPr>
          <p:cNvPr id="17" name="TextBox 16"/>
          <p:cNvSpPr txBox="1"/>
          <p:nvPr/>
        </p:nvSpPr>
        <p:spPr bwMode="auto">
          <a:xfrm>
            <a:off x="2808161" y="257324"/>
            <a:ext cx="6991273"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latin typeface="Courier"/>
                <a:cs typeface="Courier"/>
              </a:rPr>
              <a:t>append()</a:t>
            </a:r>
            <a:r>
              <a:rPr lang="en-US" dirty="0">
                <a:latin typeface="Courier"/>
                <a:cs typeface="Courier"/>
              </a:rPr>
              <a:t>, extend(), </a:t>
            </a:r>
            <a:r>
              <a:rPr lang="en-US" dirty="0" smtClean="0">
                <a:latin typeface="Courier"/>
                <a:cs typeface="Courier"/>
              </a:rPr>
              <a:t>remove()</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a:t>
            </a:r>
            <a:r>
              <a:rPr lang="en-US" noProof="0" dirty="0" smtClean="0">
                <a:latin typeface="Courier"/>
                <a:cs typeface="Courier"/>
              </a:rPr>
              <a:t>reverse</a:t>
            </a:r>
            <a:r>
              <a:rPr lang="en-US" dirty="0" smtClean="0">
                <a:latin typeface="Courier"/>
                <a:cs typeface="Courier"/>
              </a:rPr>
              <a: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a:t>
            </a:r>
            <a:r>
              <a:rPr lang="en-US" sz="2000" dirty="0" smtClean="0">
                <a:latin typeface="Courier"/>
                <a:cs typeface="Courier"/>
              </a:rPr>
              <a:t>insert()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and </a:t>
            </a:r>
            <a:r>
              <a:rPr lang="en-US" dirty="0" smtClean="0">
                <a:latin typeface="Courier"/>
                <a:cs typeface="Courier"/>
              </a:rPr>
              <a:t>sort()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do not return any value; modify list </a:t>
            </a:r>
            <a:r>
              <a:rPr lang="en-US" dirty="0" err="1" smtClean="0">
                <a:latin typeface="Courier"/>
                <a:cs typeface="Courier"/>
              </a:rPr>
              <a:t>lst</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8" name="TextBox 7"/>
          <p:cNvSpPr txBox="1"/>
          <p:nvPr/>
        </p:nvSpPr>
        <p:spPr bwMode="auto">
          <a:xfrm>
            <a:off x="6942556" y="1362104"/>
            <a:ext cx="2376226" cy="547842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[1, 2, 3]</a:t>
            </a:r>
          </a:p>
          <a:p>
            <a:pPr defTabSz="914400" fontAlgn="base">
              <a:spcBef>
                <a:spcPct val="0"/>
              </a:spcBef>
              <a:spcAft>
                <a:spcPct val="0"/>
              </a:spcAft>
            </a:pPr>
            <a:r>
              <a:rPr lang="en-US" sz="1400" dirty="0" smtClean="0">
                <a:solidFill>
                  <a:schemeClr val="tx1"/>
                </a:solidFill>
                <a:latin typeface="Courier"/>
                <a:cs typeface="Courier"/>
              </a:rPr>
              <a:t>&gt;&gt;&gt; lst2 = [4,5]</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lst.extend</a:t>
            </a:r>
            <a:r>
              <a:rPr lang="en-US" sz="1400" dirty="0" smtClean="0">
                <a:solidFill>
                  <a:schemeClr val="tx1"/>
                </a:solidFill>
                <a:latin typeface="Courier"/>
                <a:cs typeface="Courier"/>
              </a:rPr>
              <a:t>(lst2)</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[1,2,3,4,5]</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lst.append</a:t>
            </a:r>
            <a:r>
              <a:rPr lang="en-US" sz="1400" dirty="0" smtClean="0">
                <a:solidFill>
                  <a:schemeClr val="tx1"/>
                </a:solidFill>
                <a:latin typeface="Courier"/>
                <a:cs typeface="Courier"/>
              </a:rPr>
              <a:t>(lst2)</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[1,2,3,4,5,[4,5]]</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=[1,2,3]</a:t>
            </a:r>
            <a:endParaRPr lang="en-US" sz="1400" dirty="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lst2=[4,5]</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ls2 </a:t>
            </a:r>
          </a:p>
          <a:p>
            <a:pPr defTabSz="914400" fontAlgn="base">
              <a:spcBef>
                <a:spcPct val="0"/>
              </a:spcBef>
              <a:spcAft>
                <a:spcPct val="0"/>
              </a:spcAft>
            </a:pPr>
            <a:r>
              <a:rPr lang="en-US" sz="1400" dirty="0" smtClean="0">
                <a:solidFill>
                  <a:schemeClr val="tx1"/>
                </a:solidFill>
                <a:latin typeface="Courier"/>
                <a:cs typeface="Courier"/>
              </a:rPr>
              <a:t>[1,2,3,4,5]</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[1,2,3]</a:t>
            </a:r>
          </a:p>
          <a:p>
            <a:pPr defTabSz="914400" fontAlgn="base">
              <a:spcBef>
                <a:spcPct val="0"/>
              </a:spcBef>
              <a:spcAft>
                <a:spcPct val="0"/>
              </a:spcAft>
            </a:pPr>
            <a:r>
              <a:rPr lang="en-US" sz="1400" dirty="0" smtClean="0">
                <a:solidFill>
                  <a:schemeClr val="tx1"/>
                </a:solidFill>
                <a:latin typeface="Courier"/>
                <a:cs typeface="Courier"/>
              </a:rPr>
              <a:t>&gt;&gt;&gt; lst2</a:t>
            </a:r>
          </a:p>
          <a:p>
            <a:pPr defTabSz="914400" fontAlgn="base">
              <a:spcBef>
                <a:spcPct val="0"/>
              </a:spcBef>
              <a:spcAft>
                <a:spcPct val="0"/>
              </a:spcAft>
            </a:pPr>
            <a:r>
              <a:rPr lang="en-US" sz="1400" dirty="0" smtClean="0">
                <a:solidFill>
                  <a:schemeClr val="tx1"/>
                </a:solidFill>
                <a:latin typeface="Courier"/>
                <a:cs typeface="Courier"/>
              </a:rPr>
              <a:t>[4,5]</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p:txBody>
      </p:sp>
    </p:spTree>
    <p:extLst>
      <p:ext uri="{BB962C8B-B14F-4D97-AF65-F5344CB8AC3E}">
        <p14:creationId xmlns:p14="http://schemas.microsoft.com/office/powerpoint/2010/main" val="1732517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Rectangle 5"/>
          <p:cNvSpPr/>
          <p:nvPr/>
        </p:nvSpPr>
        <p:spPr>
          <a:xfrm>
            <a:off x="709358" y="1689100"/>
            <a:ext cx="8150247" cy="400110"/>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List </a:t>
            </a:r>
            <a:r>
              <a:rPr lang="en-US" dirty="0" err="1" smtClean="0">
                <a:solidFill>
                  <a:srgbClr val="000000"/>
                </a:solidFill>
                <a:latin typeface="Courier"/>
                <a:cs typeface="Courier"/>
              </a:rPr>
              <a:t>lst</a:t>
            </a:r>
            <a:r>
              <a:rPr lang="en-US" dirty="0" smtClean="0">
                <a:solidFill>
                  <a:schemeClr val="accent1"/>
                </a:solidFill>
              </a:rPr>
              <a:t> </a:t>
            </a:r>
            <a:r>
              <a:rPr lang="en-US" sz="2000" dirty="0" smtClean="0">
                <a:solidFill>
                  <a:schemeClr val="accent1"/>
                </a:solidFill>
              </a:rPr>
              <a:t>is a list of prices for a pair of boots at different online retailers </a:t>
            </a:r>
          </a:p>
        </p:txBody>
      </p:sp>
      <p:sp>
        <p:nvSpPr>
          <p:cNvPr id="7" name="TextBox 6"/>
          <p:cNvSpPr txBox="1"/>
          <p:nvPr/>
        </p:nvSpPr>
        <p:spPr bwMode="auto">
          <a:xfrm>
            <a:off x="4756420" y="3117127"/>
            <a:ext cx="4387580"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lst</a:t>
            </a:r>
            <a:r>
              <a:rPr lang="en-US" sz="1400" dirty="0" smtClean="0">
                <a:latin typeface="Courier"/>
                <a:cs typeface="Courier"/>
              </a:rPr>
              <a:t> = [159.99, 160.00, 205.95, 128.83, 175.49]</a:t>
            </a:r>
          </a:p>
          <a:p>
            <a:pPr defTabSz="914400" fontAlgn="base">
              <a:spcBef>
                <a:spcPct val="0"/>
              </a:spcBef>
              <a:spcAft>
                <a:spcPct val="0"/>
              </a:spcAft>
            </a:pPr>
            <a:r>
              <a:rPr lang="en-US" sz="1400" dirty="0" smtClean="0">
                <a:latin typeface="Courier"/>
                <a:cs typeface="Courier"/>
              </a:rPr>
              <a:t>&gt;&gt;&gt; lst.append(160.00)</a:t>
            </a:r>
          </a:p>
          <a:p>
            <a:pPr defTabSz="914400" fontAlgn="base">
              <a:spcBef>
                <a:spcPct val="0"/>
              </a:spcBef>
              <a:spcAft>
                <a:spcPct val="0"/>
              </a:spcAft>
            </a:pPr>
            <a:r>
              <a:rPr lang="en-US" sz="1400" dirty="0" smtClean="0">
                <a:latin typeface="Courier"/>
                <a:cs typeface="Courier"/>
              </a:rPr>
              <a:t>&gt;&gt;&gt; lst.count(160.00)</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min(lst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128.83</a:t>
            </a:r>
          </a:p>
          <a:p>
            <a:pPr defTabSz="914400" fontAlgn="base">
              <a:spcBef>
                <a:spcPct val="0"/>
              </a:spcBef>
              <a:spcAft>
                <a:spcPct val="0"/>
              </a:spcAft>
            </a:pPr>
            <a:r>
              <a:rPr lang="en-US" sz="1400" dirty="0" smtClean="0">
                <a:latin typeface="Courier"/>
                <a:cs typeface="Courier"/>
              </a:rPr>
              <a:t>&gt;&gt;&gt; lst.index(128.83)</a:t>
            </a:r>
          </a:p>
          <a:p>
            <a:pPr defTabSz="914400" fontAlgn="base">
              <a:spcBef>
                <a:spcPct val="0"/>
              </a:spcBef>
              <a:spcAft>
                <a:spcPct val="0"/>
              </a:spcAft>
            </a:pP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 lst.remove(128.83)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lst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[159.99, 160.0, 205.95, 175.49, 160.0]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lst.sort</a:t>
            </a:r>
            <a:r>
              <a:rPr lang="en-US" sz="1400" dirty="0" smtClean="0">
                <a:latin typeface="Courier"/>
                <a:cs typeface="Courier"/>
              </a:rPr>
              <a:t>(reverse=True)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lst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[205.95, 175.49, 160.0, 160.0, 159.99]</a:t>
            </a:r>
          </a:p>
          <a:p>
            <a:pPr defTabSz="914400" fontAlgn="base">
              <a:spcBef>
                <a:spcPct val="0"/>
              </a:spcBef>
              <a:spcAft>
                <a:spcPct val="0"/>
              </a:spcAft>
            </a:pPr>
            <a:r>
              <a:rPr lang="en-US" sz="1400" dirty="0" smtClean="0">
                <a:latin typeface="Courier"/>
                <a:cs typeface="Courier"/>
              </a:rPr>
              <a:t>&gt;&gt;&gt; </a:t>
            </a:r>
            <a:endParaRPr lang="en-US" sz="1400" dirty="0" smtClean="0">
              <a:solidFill>
                <a:srgbClr val="000000"/>
              </a:solidFill>
              <a:latin typeface="Courier"/>
              <a:cs typeface="Courier"/>
            </a:endParaRPr>
          </a:p>
        </p:txBody>
      </p:sp>
      <p:sp>
        <p:nvSpPr>
          <p:cNvPr id="8" name="TextBox 7"/>
          <p:cNvSpPr txBox="1"/>
          <p:nvPr/>
        </p:nvSpPr>
        <p:spPr bwMode="auto">
          <a:xfrm>
            <a:off x="0" y="2450087"/>
            <a:ext cx="4567189" cy="313932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800100" lvl="1" indent="-342900" defTabSz="914400" fontAlgn="base">
              <a:spcBef>
                <a:spcPct val="0"/>
              </a:spcBef>
              <a:spcAft>
                <a:spcPct val="0"/>
              </a:spcAft>
              <a:buClr>
                <a:schemeClr val="tx1"/>
              </a:buClr>
              <a:buFont typeface="+mj-lt"/>
              <a:buAutoNum type="alphaLcParenR"/>
            </a:pPr>
            <a:r>
              <a:rPr lang="en-US" dirty="0" smtClean="0">
                <a:solidFill>
                  <a:schemeClr val="accent1"/>
                </a:solidFill>
                <a:cs typeface="Courier"/>
              </a:rPr>
              <a:t>You found another retailer selling the boots for $160.00; add this price to list </a:t>
            </a:r>
            <a:r>
              <a:rPr lang="en-US" dirty="0" err="1" smtClean="0">
                <a:latin typeface="Courier"/>
                <a:cs typeface="Courier"/>
              </a:rPr>
              <a:t>lst</a:t>
            </a:r>
            <a:endParaRPr lang="en-US" dirty="0" smtClean="0">
              <a:latin typeface="Courier"/>
              <a:cs typeface="Courier"/>
            </a:endParaRPr>
          </a:p>
          <a:p>
            <a:pPr marL="800100" lvl="1" indent="-342900" defTabSz="914400" fontAlgn="base">
              <a:spcBef>
                <a:spcPct val="0"/>
              </a:spcBef>
              <a:spcAft>
                <a:spcPct val="0"/>
              </a:spcAft>
              <a:buClr>
                <a:schemeClr val="tx1"/>
              </a:buClr>
              <a:buFont typeface="+mj-lt"/>
              <a:buAutoNum type="alphaLcParenR"/>
            </a:pPr>
            <a:r>
              <a:rPr lang="en-US" dirty="0" smtClean="0">
                <a:solidFill>
                  <a:srgbClr val="294171"/>
                </a:solidFill>
                <a:cs typeface="Courier"/>
              </a:rPr>
              <a:t>Compute the number of retailers selling the boots for $160.00</a:t>
            </a:r>
          </a:p>
          <a:p>
            <a:pPr marL="800100" lvl="1" indent="-342900" defTabSz="914400" fontAlgn="base">
              <a:spcBef>
                <a:spcPct val="0"/>
              </a:spcBef>
              <a:spcAft>
                <a:spcPct val="0"/>
              </a:spcAft>
              <a:buClr>
                <a:schemeClr val="tx1"/>
              </a:buClr>
              <a:buFont typeface="+mj-lt"/>
              <a:buAutoNum type="alphaLcParenR"/>
            </a:pPr>
            <a:r>
              <a:rPr lang="en-US" dirty="0" smtClean="0">
                <a:solidFill>
                  <a:srgbClr val="294171"/>
                </a:solidFill>
                <a:cs typeface="Courier"/>
              </a:rPr>
              <a:t>Find the minimum price in </a:t>
            </a:r>
            <a:r>
              <a:rPr lang="en-US" dirty="0" err="1" smtClean="0">
                <a:latin typeface="Courier"/>
                <a:cs typeface="Courier"/>
              </a:rPr>
              <a:t>lst</a:t>
            </a:r>
            <a:endParaRPr lang="en-US" dirty="0" smtClean="0">
              <a:solidFill>
                <a:srgbClr val="294171"/>
              </a:solidFill>
              <a:cs typeface="Courier"/>
            </a:endParaRPr>
          </a:p>
          <a:p>
            <a:pPr marL="800100" lvl="1" indent="-342900" defTabSz="914400" fontAlgn="base">
              <a:spcBef>
                <a:spcPct val="0"/>
              </a:spcBef>
              <a:spcAft>
                <a:spcPct val="0"/>
              </a:spcAft>
              <a:buClr>
                <a:schemeClr val="tx1"/>
              </a:buClr>
              <a:buFont typeface="+mj-lt"/>
              <a:buAutoNum type="alphaLcParenR"/>
            </a:pPr>
            <a:r>
              <a:rPr lang="en-US" dirty="0" smtClean="0">
                <a:solidFill>
                  <a:srgbClr val="294171"/>
                </a:solidFill>
                <a:cs typeface="Courier"/>
              </a:rPr>
              <a:t>Using </a:t>
            </a:r>
            <a:r>
              <a:rPr lang="en-US" dirty="0" err="1" smtClean="0">
                <a:solidFill>
                  <a:srgbClr val="294171"/>
                </a:solidFill>
                <a:cs typeface="Courier"/>
              </a:rPr>
              <a:t>c</a:t>
            </a:r>
            <a:r>
              <a:rPr lang="en-US" dirty="0" smtClean="0">
                <a:solidFill>
                  <a:srgbClr val="294171"/>
                </a:solidFill>
                <a:cs typeface="Courier"/>
              </a:rPr>
              <a:t>), find the index of the minimum price in list </a:t>
            </a:r>
            <a:r>
              <a:rPr lang="en-US" dirty="0" err="1" smtClean="0">
                <a:latin typeface="Courier"/>
                <a:cs typeface="Courier"/>
              </a:rPr>
              <a:t>lst</a:t>
            </a:r>
            <a:r>
              <a:rPr lang="en-US" dirty="0" smtClean="0">
                <a:solidFill>
                  <a:srgbClr val="294171"/>
                </a:solidFill>
                <a:cs typeface="Courier"/>
              </a:rPr>
              <a:t>  </a:t>
            </a:r>
            <a:endParaRPr lang="en-US" kern="0" dirty="0" smtClean="0">
              <a:solidFill>
                <a:schemeClr val="accent1"/>
              </a:solidFill>
              <a:latin typeface="Calibri" pitchFamily="34" charset="0"/>
              <a:ea typeface="+mj-ea"/>
              <a:cs typeface="+mj-cs"/>
            </a:endParaRPr>
          </a:p>
          <a:p>
            <a:pPr marL="800100" lvl="1" indent="-342900" defTabSz="914400" fontAlgn="base">
              <a:spcBef>
                <a:spcPct val="0"/>
              </a:spcBef>
              <a:spcAft>
                <a:spcPct val="0"/>
              </a:spcAft>
              <a:buClr>
                <a:schemeClr val="tx1"/>
              </a:buClr>
              <a:buFont typeface="+mj-lt"/>
              <a:buAutoNum type="alphaLcParenR"/>
            </a:pPr>
            <a:r>
              <a:rPr lang="en-US" kern="0" dirty="0" smtClean="0">
                <a:solidFill>
                  <a:schemeClr val="accent1"/>
                </a:solidFill>
                <a:latin typeface="Calibri" pitchFamily="34" charset="0"/>
                <a:ea typeface="+mj-ea"/>
                <a:cs typeface="+mj-cs"/>
              </a:rPr>
              <a:t>Using </a:t>
            </a:r>
            <a:r>
              <a:rPr lang="en-US" kern="0" dirty="0" err="1" smtClean="0">
                <a:solidFill>
                  <a:schemeClr val="accent1"/>
                </a:solidFill>
                <a:latin typeface="Calibri" pitchFamily="34" charset="0"/>
                <a:ea typeface="+mj-ea"/>
                <a:cs typeface="+mj-cs"/>
              </a:rPr>
              <a:t>c</a:t>
            </a:r>
            <a:r>
              <a:rPr lang="en-US" kern="0" dirty="0" smtClean="0">
                <a:solidFill>
                  <a:schemeClr val="accent1"/>
                </a:solidFill>
                <a:latin typeface="Calibri" pitchFamily="34" charset="0"/>
                <a:ea typeface="+mj-ea"/>
                <a:cs typeface="+mj-cs"/>
              </a:rPr>
              <a:t>) remove the minimum price from list </a:t>
            </a:r>
            <a:r>
              <a:rPr lang="en-US" dirty="0" err="1" smtClean="0">
                <a:latin typeface="Courier"/>
                <a:cs typeface="Courier"/>
              </a:rPr>
              <a:t>lst</a:t>
            </a:r>
            <a:endParaRPr lang="en-US" kern="0" dirty="0" smtClean="0">
              <a:solidFill>
                <a:schemeClr val="accent1"/>
              </a:solidFill>
              <a:latin typeface="Calibri" pitchFamily="34" charset="0"/>
              <a:ea typeface="+mj-ea"/>
              <a:cs typeface="+mj-cs"/>
            </a:endParaRPr>
          </a:p>
          <a:p>
            <a:pPr marL="800100" lvl="1" indent="-342900" defTabSz="914400" fontAlgn="base">
              <a:spcBef>
                <a:spcPct val="0"/>
              </a:spcBef>
              <a:spcAft>
                <a:spcPct val="0"/>
              </a:spcAft>
              <a:buClr>
                <a:schemeClr val="tx1"/>
              </a:buClr>
              <a:buFont typeface="+mj-lt"/>
              <a:buAutoNum type="alphaLcParenR"/>
            </a:pPr>
            <a:r>
              <a:rPr lang="en-US" kern="0" dirty="0" smtClean="0">
                <a:solidFill>
                  <a:schemeClr val="accent1"/>
                </a:solidFill>
                <a:latin typeface="Calibri" pitchFamily="34" charset="0"/>
                <a:ea typeface="+mj-ea"/>
                <a:cs typeface="+mj-cs"/>
              </a:rPr>
              <a:t>Sort list </a:t>
            </a:r>
            <a:r>
              <a:rPr lang="en-US" dirty="0" err="1" smtClean="0">
                <a:latin typeface="Courier"/>
                <a:cs typeface="Courier"/>
              </a:rPr>
              <a:t>lst</a:t>
            </a:r>
            <a:r>
              <a:rPr lang="en-US" kern="0" dirty="0" smtClean="0">
                <a:solidFill>
                  <a:schemeClr val="accent1"/>
                </a:solidFill>
                <a:latin typeface="Calibri" pitchFamily="34" charset="0"/>
                <a:ea typeface="+mj-ea"/>
                <a:cs typeface="+mj-cs"/>
              </a:rPr>
              <a:t> in decreasing order</a:t>
            </a:r>
            <a:endParaRPr lang="en-US" dirty="0" smtClean="0">
              <a:latin typeface="Courier"/>
              <a:cs typeface="Courier"/>
            </a:endParaRPr>
          </a:p>
        </p:txBody>
      </p:sp>
    </p:spTree>
    <p:extLst>
      <p:ext uri="{BB962C8B-B14F-4D97-AF65-F5344CB8AC3E}">
        <p14:creationId xmlns:p14="http://schemas.microsoft.com/office/powerpoint/2010/main" val="29578005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Side effect of Mutability</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177529" y="1039207"/>
            <a:ext cx="7984561" cy="310854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Techs = [‘MIT’, ‘Caltech’]</a:t>
            </a:r>
          </a:p>
          <a:p>
            <a:pPr defTabSz="914400" fontAlgn="base">
              <a:spcBef>
                <a:spcPct val="0"/>
              </a:spcBef>
              <a:spcAft>
                <a:spcPct val="0"/>
              </a:spcAft>
            </a:pPr>
            <a:r>
              <a:rPr lang="en-US" sz="1400" dirty="0" err="1" smtClean="0">
                <a:solidFill>
                  <a:srgbClr val="000000"/>
                </a:solidFill>
                <a:latin typeface="Courier"/>
                <a:cs typeface="Courier"/>
              </a:rPr>
              <a:t>Ivys</a:t>
            </a:r>
            <a:r>
              <a:rPr lang="en-US" sz="1400" dirty="0" smtClean="0">
                <a:solidFill>
                  <a:srgbClr val="000000"/>
                </a:solidFill>
                <a:latin typeface="Courier"/>
                <a:cs typeface="Courier"/>
              </a:rPr>
              <a:t>=[‘Harvard’, ‘Yale’, ‘Brown’]</a:t>
            </a: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=[Techs, </a:t>
            </a:r>
            <a:r>
              <a:rPr lang="en-US" sz="1400" dirty="0" err="1" smtClean="0">
                <a:solidFill>
                  <a:srgbClr val="000000"/>
                </a:solidFill>
                <a:latin typeface="Courier"/>
                <a:cs typeface="Courier"/>
              </a:rPr>
              <a:t>Ivys</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Univ1s=[[‘MIT’, ‘Caltech’], [‘Harvard’, ‘Yale’, ‘Brown’]]</a:t>
            </a: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‘Univs1= ‘, Univs1</a:t>
            </a: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Univs1</a:t>
            </a: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Techs.append</a:t>
            </a:r>
            <a:r>
              <a:rPr lang="en-US" sz="1400" dirty="0" smtClean="0">
                <a:solidFill>
                  <a:srgbClr val="000000"/>
                </a:solidFill>
                <a:latin typeface="Courier"/>
                <a:cs typeface="Courier"/>
              </a:rPr>
              <a:t>(‘RPI’)</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Univs1</a:t>
            </a: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8" name="TextBox 7"/>
          <p:cNvSpPr txBox="1"/>
          <p:nvPr/>
        </p:nvSpPr>
        <p:spPr bwMode="auto">
          <a:xfrm>
            <a:off x="177529" y="4577309"/>
            <a:ext cx="7045820"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Univs</a:t>
            </a:r>
            <a:r>
              <a:rPr lang="en-US" sz="1400" dirty="0" smtClean="0">
                <a:latin typeface="Courier"/>
                <a:cs typeface="Courier"/>
              </a:rPr>
              <a:t> = [[‘MIT’, ‘Caltech’], </a:t>
            </a:r>
            <a:r>
              <a:rPr lang="en-US" sz="1400" dirty="0" smtClean="0">
                <a:solidFill>
                  <a:srgbClr val="000000"/>
                </a:solidFill>
                <a:latin typeface="Courier"/>
                <a:cs typeface="Courier"/>
              </a:rPr>
              <a:t>[‘Harvard’, ‘Yale’, ‘Brown’]]</a:t>
            </a:r>
          </a:p>
          <a:p>
            <a:pPr defTabSz="914400" fontAlgn="base">
              <a:spcBef>
                <a:spcPct val="0"/>
              </a:spcBef>
              <a:spcAft>
                <a:spcPct val="0"/>
              </a:spcAft>
            </a:pPr>
            <a:r>
              <a:rPr lang="en-US" sz="1400" dirty="0" smtClean="0">
                <a:solidFill>
                  <a:srgbClr val="000000"/>
                </a:solidFill>
                <a:latin typeface="Courier"/>
                <a:cs typeface="Courier"/>
              </a:rPr>
              <a:t>Univs1= </a:t>
            </a:r>
            <a:r>
              <a:rPr lang="en-US" sz="1400" dirty="0" smtClean="0">
                <a:latin typeface="Courier"/>
                <a:cs typeface="Courier"/>
              </a:rPr>
              <a:t>[[‘MIT’, ‘Caltech’], </a:t>
            </a:r>
            <a:r>
              <a:rPr lang="en-US" sz="1400" dirty="0" smtClean="0">
                <a:solidFill>
                  <a:srgbClr val="000000"/>
                </a:solidFill>
                <a:latin typeface="Courier"/>
                <a:cs typeface="Courier"/>
              </a:rPr>
              <a:t>[‘Harvard’, ‘Yale’, ‘Brown’]]</a:t>
            </a:r>
          </a:p>
          <a:p>
            <a:pPr defTabSz="914400" fontAlgn="base">
              <a:spcBef>
                <a:spcPct val="0"/>
              </a:spcBef>
              <a:spcAft>
                <a:spcPct val="0"/>
              </a:spcAft>
            </a:pPr>
            <a:r>
              <a:rPr lang="en-US" sz="1400" dirty="0" smtClean="0">
                <a:solidFill>
                  <a:srgbClr val="000000"/>
                </a:solidFill>
                <a:latin typeface="Courier"/>
                <a:cs typeface="Courier"/>
              </a:rPr>
              <a:t>True</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False</a:t>
            </a:r>
          </a:p>
        </p:txBody>
      </p:sp>
    </p:spTree>
    <p:extLst>
      <p:ext uri="{BB962C8B-B14F-4D97-AF65-F5344CB8AC3E}">
        <p14:creationId xmlns:p14="http://schemas.microsoft.com/office/powerpoint/2010/main" val="29149359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Side effect of Mutability</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357829" y="1039207"/>
            <a:ext cx="7984561" cy="310854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Techs = [‘MIT’, ‘Caltech’]</a:t>
            </a:r>
          </a:p>
          <a:p>
            <a:pPr defTabSz="914400" fontAlgn="base">
              <a:spcBef>
                <a:spcPct val="0"/>
              </a:spcBef>
              <a:spcAft>
                <a:spcPct val="0"/>
              </a:spcAft>
            </a:pPr>
            <a:r>
              <a:rPr lang="en-US" sz="1400" dirty="0" err="1" smtClean="0">
                <a:solidFill>
                  <a:srgbClr val="000000"/>
                </a:solidFill>
                <a:latin typeface="Courier"/>
                <a:cs typeface="Courier"/>
              </a:rPr>
              <a:t>Ivys</a:t>
            </a:r>
            <a:r>
              <a:rPr lang="en-US" sz="1400" dirty="0" smtClean="0">
                <a:solidFill>
                  <a:srgbClr val="000000"/>
                </a:solidFill>
                <a:latin typeface="Courier"/>
                <a:cs typeface="Courier"/>
              </a:rPr>
              <a:t>=[‘Harvard’, ‘Yale’, ‘Brown’]</a:t>
            </a: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=[Techs, </a:t>
            </a:r>
            <a:r>
              <a:rPr lang="en-US" sz="1400" dirty="0" err="1" smtClean="0">
                <a:solidFill>
                  <a:srgbClr val="000000"/>
                </a:solidFill>
                <a:latin typeface="Courier"/>
                <a:cs typeface="Courier"/>
              </a:rPr>
              <a:t>Ivys</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Univ1s=[[‘MIT’, ‘Caltech’], [‘Harvard’, ‘Yale’, ‘Brown’]]</a:t>
            </a: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‘Univs1= ‘, Univs1</a:t>
            </a: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Univs1</a:t>
            </a: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Techs.append</a:t>
            </a:r>
            <a:r>
              <a:rPr lang="en-US" sz="1400" dirty="0" smtClean="0">
                <a:solidFill>
                  <a:srgbClr val="000000"/>
                </a:solidFill>
                <a:latin typeface="Courier"/>
                <a:cs typeface="Courier"/>
              </a:rPr>
              <a:t>(‘RPI’)</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Univs1</a:t>
            </a: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 name="Rectangle 3"/>
          <p:cNvSpPr/>
          <p:nvPr/>
        </p:nvSpPr>
        <p:spPr>
          <a:xfrm>
            <a:off x="1184991" y="4320625"/>
            <a:ext cx="4796667" cy="23445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29795" y="4547430"/>
            <a:ext cx="2063814"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a:t>
            </a:r>
            <a:endParaRPr lang="en-US" dirty="0">
              <a:solidFill>
                <a:srgbClr val="000000"/>
              </a:solidFill>
            </a:endParaRPr>
          </a:p>
        </p:txBody>
      </p:sp>
      <p:sp>
        <p:nvSpPr>
          <p:cNvPr id="9" name="Rectangle 8"/>
          <p:cNvSpPr/>
          <p:nvPr/>
        </p:nvSpPr>
        <p:spPr>
          <a:xfrm>
            <a:off x="2029794" y="5312202"/>
            <a:ext cx="2857589"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[‘Harvard’, ‘Yale’, ‘Brown’]</a:t>
            </a:r>
            <a:endParaRPr lang="en-US" dirty="0">
              <a:solidFill>
                <a:srgbClr val="000000"/>
              </a:solidFill>
            </a:endParaRPr>
          </a:p>
        </p:txBody>
      </p:sp>
      <p:sp>
        <p:nvSpPr>
          <p:cNvPr id="6" name="TextBox 5"/>
          <p:cNvSpPr txBox="1"/>
          <p:nvPr/>
        </p:nvSpPr>
        <p:spPr>
          <a:xfrm>
            <a:off x="147415" y="4665727"/>
            <a:ext cx="771096" cy="369332"/>
          </a:xfrm>
          <a:prstGeom prst="rect">
            <a:avLst/>
          </a:prstGeom>
          <a:noFill/>
        </p:spPr>
        <p:txBody>
          <a:bodyPr wrap="square" rtlCol="0">
            <a:spAutoFit/>
          </a:bodyPr>
          <a:lstStyle/>
          <a:p>
            <a:r>
              <a:rPr lang="en-US" dirty="0" smtClean="0"/>
              <a:t>Techs</a:t>
            </a:r>
            <a:endParaRPr lang="en-US" dirty="0"/>
          </a:p>
        </p:txBody>
      </p:sp>
      <p:cxnSp>
        <p:nvCxnSpPr>
          <p:cNvPr id="10" name="Straight Arrow Connector 9"/>
          <p:cNvCxnSpPr>
            <a:stCxn id="6" idx="3"/>
          </p:cNvCxnSpPr>
          <p:nvPr/>
        </p:nvCxnSpPr>
        <p:spPr>
          <a:xfrm flipV="1">
            <a:off x="918511" y="4835830"/>
            <a:ext cx="1111283" cy="14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47415" y="5307882"/>
            <a:ext cx="771096" cy="369332"/>
          </a:xfrm>
          <a:prstGeom prst="rect">
            <a:avLst/>
          </a:prstGeom>
          <a:noFill/>
        </p:spPr>
        <p:txBody>
          <a:bodyPr wrap="square" rtlCol="0">
            <a:spAutoFit/>
          </a:bodyPr>
          <a:lstStyle/>
          <a:p>
            <a:r>
              <a:rPr lang="en-US" dirty="0" err="1" smtClean="0"/>
              <a:t>Ivys</a:t>
            </a:r>
            <a:endParaRPr lang="en-US" dirty="0"/>
          </a:p>
        </p:txBody>
      </p:sp>
      <p:cxnSp>
        <p:nvCxnSpPr>
          <p:cNvPr id="14" name="Straight Arrow Connector 13"/>
          <p:cNvCxnSpPr>
            <a:stCxn id="13" idx="3"/>
            <a:endCxn id="9" idx="1"/>
          </p:cNvCxnSpPr>
          <p:nvPr/>
        </p:nvCxnSpPr>
        <p:spPr>
          <a:xfrm>
            <a:off x="918511" y="5492548"/>
            <a:ext cx="1111283" cy="63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27293"/>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Side effect of Mutability</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135347" y="1005145"/>
            <a:ext cx="7984561"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Techs = [‘MIT’, ‘Caltech’]</a:t>
            </a:r>
          </a:p>
          <a:p>
            <a:pPr defTabSz="914400" fontAlgn="base">
              <a:spcBef>
                <a:spcPct val="0"/>
              </a:spcBef>
              <a:spcAft>
                <a:spcPct val="0"/>
              </a:spcAft>
            </a:pPr>
            <a:r>
              <a:rPr lang="en-US" sz="1400" dirty="0" err="1" smtClean="0">
                <a:solidFill>
                  <a:srgbClr val="000000"/>
                </a:solidFill>
                <a:latin typeface="Courier"/>
                <a:cs typeface="Courier"/>
              </a:rPr>
              <a:t>Ivys</a:t>
            </a:r>
            <a:r>
              <a:rPr lang="en-US" sz="1400" dirty="0" smtClean="0">
                <a:solidFill>
                  <a:srgbClr val="000000"/>
                </a:solidFill>
                <a:latin typeface="Courier"/>
                <a:cs typeface="Courier"/>
              </a:rPr>
              <a:t>=[‘Harvard’, ‘Yale’, ‘Brown’]</a:t>
            </a:r>
          </a:p>
          <a:p>
            <a:pPr defTabSz="914400" fontAlgn="base">
              <a:spcBef>
                <a:spcPct val="0"/>
              </a:spcBef>
              <a:spcAft>
                <a:spcPct val="0"/>
              </a:spcAft>
            </a:pP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=[Techs, </a:t>
            </a:r>
            <a:r>
              <a:rPr lang="en-US" sz="1400" dirty="0" err="1" smtClean="0">
                <a:solidFill>
                  <a:srgbClr val="000000"/>
                </a:solidFill>
                <a:latin typeface="Courier"/>
                <a:cs typeface="Courier"/>
              </a:rPr>
              <a:t>Ivys</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Univ1s=[[‘MIT’, ‘Caltech’], [‘Harvard’, ‘Yale’, ‘Brown’]]</a:t>
            </a: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‘Univs1= ‘, Univs1</a:t>
            </a: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Univs1</a:t>
            </a:r>
            <a:endParaRPr lang="en-US" sz="1400" dirty="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Techs.append</a:t>
            </a:r>
            <a:r>
              <a:rPr lang="en-US" sz="1400" dirty="0" smtClean="0">
                <a:solidFill>
                  <a:srgbClr val="000000"/>
                </a:solidFill>
                <a:latin typeface="Courier"/>
                <a:cs typeface="Courier"/>
              </a:rPr>
              <a:t>(‘RPI’)</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Univs1</a:t>
            </a: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 name="Rectangle 3"/>
          <p:cNvSpPr/>
          <p:nvPr/>
        </p:nvSpPr>
        <p:spPr>
          <a:xfrm>
            <a:off x="1184991" y="3447428"/>
            <a:ext cx="4796667" cy="3217789"/>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63814" y="3577067"/>
            <a:ext cx="2063814"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a:t>
            </a:r>
            <a:endParaRPr lang="en-US" dirty="0">
              <a:solidFill>
                <a:srgbClr val="000000"/>
              </a:solidFill>
            </a:endParaRPr>
          </a:p>
        </p:txBody>
      </p:sp>
      <p:sp>
        <p:nvSpPr>
          <p:cNvPr id="9" name="Rectangle 8"/>
          <p:cNvSpPr/>
          <p:nvPr/>
        </p:nvSpPr>
        <p:spPr>
          <a:xfrm>
            <a:off x="2018457" y="4866020"/>
            <a:ext cx="2857589"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[‘Harvard’, ‘Yale’, ‘Brown’]</a:t>
            </a:r>
            <a:endParaRPr lang="en-US" dirty="0">
              <a:solidFill>
                <a:srgbClr val="000000"/>
              </a:solidFill>
            </a:endParaRPr>
          </a:p>
        </p:txBody>
      </p:sp>
      <p:sp>
        <p:nvSpPr>
          <p:cNvPr id="6" name="TextBox 5"/>
          <p:cNvSpPr txBox="1"/>
          <p:nvPr/>
        </p:nvSpPr>
        <p:spPr>
          <a:xfrm>
            <a:off x="147415" y="3645107"/>
            <a:ext cx="771096" cy="369332"/>
          </a:xfrm>
          <a:prstGeom prst="rect">
            <a:avLst/>
          </a:prstGeom>
          <a:noFill/>
        </p:spPr>
        <p:txBody>
          <a:bodyPr wrap="square" rtlCol="0">
            <a:spAutoFit/>
          </a:bodyPr>
          <a:lstStyle/>
          <a:p>
            <a:r>
              <a:rPr lang="en-US" dirty="0" smtClean="0"/>
              <a:t>Techs</a:t>
            </a:r>
            <a:endParaRPr lang="en-US" dirty="0"/>
          </a:p>
        </p:txBody>
      </p:sp>
      <p:cxnSp>
        <p:nvCxnSpPr>
          <p:cNvPr id="10" name="Straight Arrow Connector 9"/>
          <p:cNvCxnSpPr/>
          <p:nvPr/>
        </p:nvCxnSpPr>
        <p:spPr>
          <a:xfrm flipV="1">
            <a:off x="952531" y="3815210"/>
            <a:ext cx="1111283" cy="14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47415" y="4866020"/>
            <a:ext cx="771096" cy="369332"/>
          </a:xfrm>
          <a:prstGeom prst="rect">
            <a:avLst/>
          </a:prstGeom>
          <a:noFill/>
        </p:spPr>
        <p:txBody>
          <a:bodyPr wrap="square" rtlCol="0">
            <a:spAutoFit/>
          </a:bodyPr>
          <a:lstStyle/>
          <a:p>
            <a:r>
              <a:rPr lang="en-US" dirty="0" err="1" smtClean="0"/>
              <a:t>Ivys</a:t>
            </a:r>
            <a:endParaRPr lang="en-US" dirty="0"/>
          </a:p>
        </p:txBody>
      </p:sp>
      <p:cxnSp>
        <p:nvCxnSpPr>
          <p:cNvPr id="14" name="Straight Arrow Connector 13"/>
          <p:cNvCxnSpPr>
            <a:stCxn id="13" idx="3"/>
            <a:endCxn id="9" idx="1"/>
          </p:cNvCxnSpPr>
          <p:nvPr/>
        </p:nvCxnSpPr>
        <p:spPr>
          <a:xfrm>
            <a:off x="918511" y="5050686"/>
            <a:ext cx="1099946" cy="591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608118" y="4292275"/>
            <a:ext cx="929851"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  ]</a:t>
            </a:r>
            <a:endParaRPr lang="en-US" dirty="0">
              <a:solidFill>
                <a:srgbClr val="000000"/>
              </a:solidFill>
            </a:endParaRPr>
          </a:p>
        </p:txBody>
      </p:sp>
      <p:cxnSp>
        <p:nvCxnSpPr>
          <p:cNvPr id="23" name="Straight Arrow Connector 22"/>
          <p:cNvCxnSpPr/>
          <p:nvPr/>
        </p:nvCxnSpPr>
        <p:spPr>
          <a:xfrm flipH="1" flipV="1">
            <a:off x="2755532" y="4116510"/>
            <a:ext cx="260812" cy="410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168744" y="4527290"/>
            <a:ext cx="289845" cy="321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1632909" y="5721131"/>
            <a:ext cx="952530"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  ]</a:t>
            </a:r>
            <a:endParaRPr lang="en-US" dirty="0">
              <a:solidFill>
                <a:srgbClr val="000000"/>
              </a:solidFill>
            </a:endParaRPr>
          </a:p>
        </p:txBody>
      </p:sp>
      <p:sp>
        <p:nvSpPr>
          <p:cNvPr id="34" name="Rectangle 33"/>
          <p:cNvSpPr/>
          <p:nvPr/>
        </p:nvSpPr>
        <p:spPr>
          <a:xfrm>
            <a:off x="3129740" y="5494307"/>
            <a:ext cx="1837021" cy="39976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a:t>
            </a:r>
            <a:endParaRPr lang="en-US" dirty="0">
              <a:solidFill>
                <a:srgbClr val="000000"/>
              </a:solidFill>
            </a:endParaRPr>
          </a:p>
        </p:txBody>
      </p:sp>
      <p:sp>
        <p:nvSpPr>
          <p:cNvPr id="35" name="Rectangle 34"/>
          <p:cNvSpPr/>
          <p:nvPr/>
        </p:nvSpPr>
        <p:spPr>
          <a:xfrm>
            <a:off x="2873915" y="6177588"/>
            <a:ext cx="2863941"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[‘Harvard’, ‘Yale’, ‘Brown’]</a:t>
            </a:r>
            <a:endParaRPr lang="en-US" dirty="0">
              <a:solidFill>
                <a:srgbClr val="000000"/>
              </a:solidFill>
            </a:endParaRPr>
          </a:p>
        </p:txBody>
      </p:sp>
      <p:cxnSp>
        <p:nvCxnSpPr>
          <p:cNvPr id="36" name="Straight Arrow Connector 35"/>
          <p:cNvCxnSpPr>
            <a:endCxn id="34" idx="1"/>
          </p:cNvCxnSpPr>
          <p:nvPr/>
        </p:nvCxnSpPr>
        <p:spPr>
          <a:xfrm flipV="1">
            <a:off x="2018457" y="5694187"/>
            <a:ext cx="1111283" cy="3161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35" idx="1"/>
          </p:cNvCxnSpPr>
          <p:nvPr/>
        </p:nvCxnSpPr>
        <p:spPr>
          <a:xfrm>
            <a:off x="2170857" y="6010318"/>
            <a:ext cx="703058" cy="4110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92775" y="4292275"/>
            <a:ext cx="771096" cy="369332"/>
          </a:xfrm>
          <a:prstGeom prst="rect">
            <a:avLst/>
          </a:prstGeom>
          <a:noFill/>
        </p:spPr>
        <p:txBody>
          <a:bodyPr wrap="square" rtlCol="0">
            <a:spAutoFit/>
          </a:bodyPr>
          <a:lstStyle/>
          <a:p>
            <a:r>
              <a:rPr lang="en-US" dirty="0" err="1" smtClean="0"/>
              <a:t>Univs</a:t>
            </a:r>
            <a:endParaRPr lang="en-US" dirty="0"/>
          </a:p>
        </p:txBody>
      </p:sp>
      <p:cxnSp>
        <p:nvCxnSpPr>
          <p:cNvPr id="43" name="Straight Arrow Connector 42"/>
          <p:cNvCxnSpPr>
            <a:stCxn id="42" idx="3"/>
            <a:endCxn id="22" idx="1"/>
          </p:cNvCxnSpPr>
          <p:nvPr/>
        </p:nvCxnSpPr>
        <p:spPr>
          <a:xfrm>
            <a:off x="963871" y="4476941"/>
            <a:ext cx="1644247" cy="591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0" y="5796077"/>
            <a:ext cx="941192" cy="369332"/>
          </a:xfrm>
          <a:prstGeom prst="rect">
            <a:avLst/>
          </a:prstGeom>
          <a:noFill/>
        </p:spPr>
        <p:txBody>
          <a:bodyPr wrap="square" rtlCol="0">
            <a:spAutoFit/>
          </a:bodyPr>
          <a:lstStyle/>
          <a:p>
            <a:r>
              <a:rPr lang="en-US" dirty="0" smtClean="0"/>
              <a:t>Univ1s</a:t>
            </a:r>
            <a:endParaRPr lang="en-US" dirty="0"/>
          </a:p>
        </p:txBody>
      </p:sp>
      <p:cxnSp>
        <p:nvCxnSpPr>
          <p:cNvPr id="47" name="Straight Arrow Connector 46"/>
          <p:cNvCxnSpPr>
            <a:stCxn id="46" idx="3"/>
            <a:endCxn id="31" idx="1"/>
          </p:cNvCxnSpPr>
          <p:nvPr/>
        </p:nvCxnSpPr>
        <p:spPr>
          <a:xfrm flipV="1">
            <a:off x="941192" y="5964946"/>
            <a:ext cx="691717" cy="15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0706430"/>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Side effect of Mutability</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135347" y="1005145"/>
            <a:ext cx="7984561"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Techs = [‘MIT’, ‘Caltech’]</a:t>
            </a:r>
          </a:p>
          <a:p>
            <a:pPr defTabSz="914400" fontAlgn="base">
              <a:spcBef>
                <a:spcPct val="0"/>
              </a:spcBef>
              <a:spcAft>
                <a:spcPct val="0"/>
              </a:spcAft>
            </a:pPr>
            <a:r>
              <a:rPr lang="en-US" sz="1400" dirty="0" err="1" smtClean="0">
                <a:solidFill>
                  <a:srgbClr val="000000"/>
                </a:solidFill>
                <a:latin typeface="Courier"/>
                <a:cs typeface="Courier"/>
              </a:rPr>
              <a:t>Ivys</a:t>
            </a:r>
            <a:r>
              <a:rPr lang="en-US" sz="1400" dirty="0" smtClean="0">
                <a:solidFill>
                  <a:srgbClr val="000000"/>
                </a:solidFill>
                <a:latin typeface="Courier"/>
                <a:cs typeface="Courier"/>
              </a:rPr>
              <a:t>=[‘Harvard’, ‘Yale’, ‘Brown’]</a:t>
            </a:r>
          </a:p>
          <a:p>
            <a:pPr defTabSz="914400" fontAlgn="base">
              <a:spcBef>
                <a:spcPct val="0"/>
              </a:spcBef>
              <a:spcAft>
                <a:spcPct val="0"/>
              </a:spcAft>
            </a:pP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=[Techs, </a:t>
            </a:r>
            <a:r>
              <a:rPr lang="en-US" sz="1400" dirty="0" err="1" smtClean="0">
                <a:solidFill>
                  <a:srgbClr val="000000"/>
                </a:solidFill>
                <a:latin typeface="Courier"/>
                <a:cs typeface="Courier"/>
              </a:rPr>
              <a:t>Ivys</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Univ1s=[[‘MIT’, ‘Caltech’], [‘Harvard’, ‘Yale’, ‘Brown’]]</a:t>
            </a: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‘Univs1= ‘, Univs1</a:t>
            </a: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Univs1</a:t>
            </a:r>
            <a:endParaRPr lang="en-US" sz="1400" dirty="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Techs.append</a:t>
            </a:r>
            <a:r>
              <a:rPr lang="en-US" sz="1400" dirty="0" smtClean="0">
                <a:solidFill>
                  <a:srgbClr val="000000"/>
                </a:solidFill>
                <a:latin typeface="Courier"/>
                <a:cs typeface="Courier"/>
              </a:rPr>
              <a:t>(‘RPI’)</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Univs1</a:t>
            </a: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 name="Rectangle 3"/>
          <p:cNvSpPr/>
          <p:nvPr/>
        </p:nvSpPr>
        <p:spPr>
          <a:xfrm>
            <a:off x="1184991" y="3447428"/>
            <a:ext cx="4796667" cy="3217789"/>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63813" y="3577067"/>
            <a:ext cx="2902947"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 ‘RPI’]</a:t>
            </a:r>
            <a:endParaRPr lang="en-US" dirty="0">
              <a:solidFill>
                <a:srgbClr val="000000"/>
              </a:solidFill>
            </a:endParaRPr>
          </a:p>
        </p:txBody>
      </p:sp>
      <p:sp>
        <p:nvSpPr>
          <p:cNvPr id="9" name="Rectangle 8"/>
          <p:cNvSpPr/>
          <p:nvPr/>
        </p:nvSpPr>
        <p:spPr>
          <a:xfrm>
            <a:off x="2018457" y="4866020"/>
            <a:ext cx="2857589"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[‘Harvard’, ‘Yale’, ‘Brown’]</a:t>
            </a:r>
            <a:endParaRPr lang="en-US" dirty="0">
              <a:solidFill>
                <a:srgbClr val="000000"/>
              </a:solidFill>
            </a:endParaRPr>
          </a:p>
        </p:txBody>
      </p:sp>
      <p:sp>
        <p:nvSpPr>
          <p:cNvPr id="6" name="TextBox 5"/>
          <p:cNvSpPr txBox="1"/>
          <p:nvPr/>
        </p:nvSpPr>
        <p:spPr>
          <a:xfrm>
            <a:off x="147415" y="3645107"/>
            <a:ext cx="771096" cy="369332"/>
          </a:xfrm>
          <a:prstGeom prst="rect">
            <a:avLst/>
          </a:prstGeom>
          <a:noFill/>
        </p:spPr>
        <p:txBody>
          <a:bodyPr wrap="square" rtlCol="0">
            <a:spAutoFit/>
          </a:bodyPr>
          <a:lstStyle/>
          <a:p>
            <a:r>
              <a:rPr lang="en-US" dirty="0" smtClean="0"/>
              <a:t>Techs</a:t>
            </a:r>
            <a:endParaRPr lang="en-US" dirty="0"/>
          </a:p>
        </p:txBody>
      </p:sp>
      <p:cxnSp>
        <p:nvCxnSpPr>
          <p:cNvPr id="10" name="Straight Arrow Connector 9"/>
          <p:cNvCxnSpPr/>
          <p:nvPr/>
        </p:nvCxnSpPr>
        <p:spPr>
          <a:xfrm flipV="1">
            <a:off x="952531" y="3815210"/>
            <a:ext cx="1111283" cy="14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47415" y="4866020"/>
            <a:ext cx="771096" cy="369332"/>
          </a:xfrm>
          <a:prstGeom prst="rect">
            <a:avLst/>
          </a:prstGeom>
          <a:noFill/>
        </p:spPr>
        <p:txBody>
          <a:bodyPr wrap="square" rtlCol="0">
            <a:spAutoFit/>
          </a:bodyPr>
          <a:lstStyle/>
          <a:p>
            <a:r>
              <a:rPr lang="en-US" dirty="0" err="1" smtClean="0"/>
              <a:t>Ivys</a:t>
            </a:r>
            <a:endParaRPr lang="en-US" dirty="0"/>
          </a:p>
        </p:txBody>
      </p:sp>
      <p:cxnSp>
        <p:nvCxnSpPr>
          <p:cNvPr id="14" name="Straight Arrow Connector 13"/>
          <p:cNvCxnSpPr>
            <a:stCxn id="13" idx="3"/>
            <a:endCxn id="9" idx="1"/>
          </p:cNvCxnSpPr>
          <p:nvPr/>
        </p:nvCxnSpPr>
        <p:spPr>
          <a:xfrm>
            <a:off x="918511" y="5050686"/>
            <a:ext cx="1099946" cy="591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608118" y="4292275"/>
            <a:ext cx="929851"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  ]</a:t>
            </a:r>
            <a:endParaRPr lang="en-US" dirty="0">
              <a:solidFill>
                <a:srgbClr val="000000"/>
              </a:solidFill>
            </a:endParaRPr>
          </a:p>
        </p:txBody>
      </p:sp>
      <p:cxnSp>
        <p:nvCxnSpPr>
          <p:cNvPr id="23" name="Straight Arrow Connector 22"/>
          <p:cNvCxnSpPr/>
          <p:nvPr/>
        </p:nvCxnSpPr>
        <p:spPr>
          <a:xfrm flipH="1" flipV="1">
            <a:off x="2755532" y="4116510"/>
            <a:ext cx="260812" cy="410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168744" y="4527290"/>
            <a:ext cx="289845" cy="321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1632909" y="5721131"/>
            <a:ext cx="952530"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  ]</a:t>
            </a:r>
            <a:endParaRPr lang="en-US" dirty="0">
              <a:solidFill>
                <a:srgbClr val="000000"/>
              </a:solidFill>
            </a:endParaRPr>
          </a:p>
        </p:txBody>
      </p:sp>
      <p:sp>
        <p:nvSpPr>
          <p:cNvPr id="34" name="Rectangle 33"/>
          <p:cNvSpPr/>
          <p:nvPr/>
        </p:nvSpPr>
        <p:spPr>
          <a:xfrm>
            <a:off x="3129740" y="5494307"/>
            <a:ext cx="1837021" cy="39976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a:t>
            </a:r>
            <a:endParaRPr lang="en-US" dirty="0">
              <a:solidFill>
                <a:srgbClr val="000000"/>
              </a:solidFill>
            </a:endParaRPr>
          </a:p>
        </p:txBody>
      </p:sp>
      <p:sp>
        <p:nvSpPr>
          <p:cNvPr id="35" name="Rectangle 34"/>
          <p:cNvSpPr/>
          <p:nvPr/>
        </p:nvSpPr>
        <p:spPr>
          <a:xfrm>
            <a:off x="2873915" y="6177588"/>
            <a:ext cx="2863941"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[‘Harvard’, ‘Yale’, ‘Brown’]</a:t>
            </a:r>
            <a:endParaRPr lang="en-US" dirty="0">
              <a:solidFill>
                <a:srgbClr val="000000"/>
              </a:solidFill>
            </a:endParaRPr>
          </a:p>
        </p:txBody>
      </p:sp>
      <p:cxnSp>
        <p:nvCxnSpPr>
          <p:cNvPr id="36" name="Straight Arrow Connector 35"/>
          <p:cNvCxnSpPr>
            <a:endCxn id="34" idx="1"/>
          </p:cNvCxnSpPr>
          <p:nvPr/>
        </p:nvCxnSpPr>
        <p:spPr>
          <a:xfrm flipV="1">
            <a:off x="2018457" y="5694187"/>
            <a:ext cx="1111283" cy="3161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35" idx="1"/>
          </p:cNvCxnSpPr>
          <p:nvPr/>
        </p:nvCxnSpPr>
        <p:spPr>
          <a:xfrm>
            <a:off x="2170857" y="6010318"/>
            <a:ext cx="703058" cy="4110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92775" y="4292275"/>
            <a:ext cx="771096" cy="369332"/>
          </a:xfrm>
          <a:prstGeom prst="rect">
            <a:avLst/>
          </a:prstGeom>
          <a:noFill/>
        </p:spPr>
        <p:txBody>
          <a:bodyPr wrap="square" rtlCol="0">
            <a:spAutoFit/>
          </a:bodyPr>
          <a:lstStyle/>
          <a:p>
            <a:r>
              <a:rPr lang="en-US" dirty="0" err="1" smtClean="0"/>
              <a:t>Univs</a:t>
            </a:r>
            <a:endParaRPr lang="en-US" dirty="0"/>
          </a:p>
        </p:txBody>
      </p:sp>
      <p:cxnSp>
        <p:nvCxnSpPr>
          <p:cNvPr id="43" name="Straight Arrow Connector 42"/>
          <p:cNvCxnSpPr>
            <a:stCxn id="42" idx="3"/>
            <a:endCxn id="22" idx="1"/>
          </p:cNvCxnSpPr>
          <p:nvPr/>
        </p:nvCxnSpPr>
        <p:spPr>
          <a:xfrm>
            <a:off x="963871" y="4476941"/>
            <a:ext cx="1644247" cy="591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0" y="5796077"/>
            <a:ext cx="941192" cy="369332"/>
          </a:xfrm>
          <a:prstGeom prst="rect">
            <a:avLst/>
          </a:prstGeom>
          <a:noFill/>
        </p:spPr>
        <p:txBody>
          <a:bodyPr wrap="square" rtlCol="0">
            <a:spAutoFit/>
          </a:bodyPr>
          <a:lstStyle/>
          <a:p>
            <a:r>
              <a:rPr lang="en-US" dirty="0" smtClean="0"/>
              <a:t>Univ1s</a:t>
            </a:r>
            <a:endParaRPr lang="en-US" dirty="0"/>
          </a:p>
        </p:txBody>
      </p:sp>
      <p:cxnSp>
        <p:nvCxnSpPr>
          <p:cNvPr id="47" name="Straight Arrow Connector 46"/>
          <p:cNvCxnSpPr>
            <a:stCxn id="46" idx="3"/>
            <a:endCxn id="31" idx="1"/>
          </p:cNvCxnSpPr>
          <p:nvPr/>
        </p:nvCxnSpPr>
        <p:spPr>
          <a:xfrm flipV="1">
            <a:off x="941192" y="5964946"/>
            <a:ext cx="691717" cy="15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1937857"/>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Side effect of Mutability</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135347" y="1543753"/>
            <a:ext cx="7984561"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Techs = [‘MIT’, ‘Caltech’]</a:t>
            </a:r>
          </a:p>
          <a:p>
            <a:pPr defTabSz="914400" fontAlgn="base">
              <a:spcBef>
                <a:spcPct val="0"/>
              </a:spcBef>
              <a:spcAft>
                <a:spcPct val="0"/>
              </a:spcAft>
            </a:pP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Techs</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Techs.append</a:t>
            </a:r>
            <a:r>
              <a:rPr lang="en-US" sz="1400" dirty="0" smtClean="0">
                <a:solidFill>
                  <a:srgbClr val="000000"/>
                </a:solidFill>
                <a:latin typeface="Courier"/>
                <a:cs typeface="Courier"/>
              </a:rPr>
              <a:t>(‘RPI’)</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p:txBody>
      </p:sp>
      <p:sp>
        <p:nvSpPr>
          <p:cNvPr id="4" name="Rectangle 3"/>
          <p:cNvSpPr/>
          <p:nvPr/>
        </p:nvSpPr>
        <p:spPr>
          <a:xfrm>
            <a:off x="698018" y="4297945"/>
            <a:ext cx="3520958" cy="2367272"/>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63815" y="4999490"/>
            <a:ext cx="2007116"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a:t>
            </a:r>
            <a:endParaRPr lang="en-US" dirty="0">
              <a:solidFill>
                <a:srgbClr val="000000"/>
              </a:solidFill>
            </a:endParaRPr>
          </a:p>
        </p:txBody>
      </p:sp>
      <p:sp>
        <p:nvSpPr>
          <p:cNvPr id="6" name="TextBox 5"/>
          <p:cNvSpPr txBox="1"/>
          <p:nvPr/>
        </p:nvSpPr>
        <p:spPr>
          <a:xfrm>
            <a:off x="0" y="5039954"/>
            <a:ext cx="771096" cy="369332"/>
          </a:xfrm>
          <a:prstGeom prst="rect">
            <a:avLst/>
          </a:prstGeom>
          <a:noFill/>
        </p:spPr>
        <p:txBody>
          <a:bodyPr wrap="square" rtlCol="0">
            <a:spAutoFit/>
          </a:bodyPr>
          <a:lstStyle/>
          <a:p>
            <a:r>
              <a:rPr lang="en-US" dirty="0" smtClean="0"/>
              <a:t>Techs</a:t>
            </a:r>
            <a:endParaRPr lang="en-US" dirty="0"/>
          </a:p>
        </p:txBody>
      </p:sp>
      <p:cxnSp>
        <p:nvCxnSpPr>
          <p:cNvPr id="10" name="Straight Arrow Connector 9"/>
          <p:cNvCxnSpPr/>
          <p:nvPr/>
        </p:nvCxnSpPr>
        <p:spPr>
          <a:xfrm flipV="1">
            <a:off x="589661" y="5210059"/>
            <a:ext cx="1474153" cy="332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0" y="5573721"/>
            <a:ext cx="771096" cy="369332"/>
          </a:xfrm>
          <a:prstGeom prst="rect">
            <a:avLst/>
          </a:prstGeom>
          <a:noFill/>
        </p:spPr>
        <p:txBody>
          <a:bodyPr wrap="square" rtlCol="0">
            <a:spAutoFit/>
          </a:bodyPr>
          <a:lstStyle/>
          <a:p>
            <a:r>
              <a:rPr lang="en-US" dirty="0" err="1" smtClean="0"/>
              <a:t>Univs</a:t>
            </a:r>
            <a:endParaRPr lang="en-US" dirty="0"/>
          </a:p>
        </p:txBody>
      </p:sp>
      <p:cxnSp>
        <p:nvCxnSpPr>
          <p:cNvPr id="43" name="Straight Arrow Connector 42"/>
          <p:cNvCxnSpPr>
            <a:endCxn id="5" idx="1"/>
          </p:cNvCxnSpPr>
          <p:nvPr/>
        </p:nvCxnSpPr>
        <p:spPr>
          <a:xfrm flipV="1">
            <a:off x="589661" y="5243305"/>
            <a:ext cx="1474154" cy="5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bwMode="auto">
          <a:xfrm>
            <a:off x="177529" y="3103059"/>
            <a:ext cx="7045820" cy="52322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Univs</a:t>
            </a:r>
            <a:r>
              <a:rPr lang="en-US" sz="1400" dirty="0" smtClean="0">
                <a:latin typeface="Courier"/>
                <a:cs typeface="Courier"/>
              </a:rPr>
              <a:t> = [‘MIT’, ‘Caltech’</a:t>
            </a:r>
            <a:r>
              <a:rPr lang="en-US" sz="1400" dirty="0" smtClean="0">
                <a:solidFill>
                  <a:srgbClr val="000000"/>
                </a:solidFill>
                <a:latin typeface="Courier"/>
                <a:cs typeface="Courier"/>
              </a:rPr>
              <a:t>]</a:t>
            </a:r>
          </a:p>
          <a:p>
            <a:pPr defTabSz="914400" fontAlgn="base">
              <a:spcBef>
                <a:spcPct val="0"/>
              </a:spcBef>
              <a:spcAft>
                <a:spcPct val="0"/>
              </a:spcAft>
            </a:pP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a:t>
            </a:r>
            <a:r>
              <a:rPr lang="en-US" sz="1400" dirty="0" smtClean="0">
                <a:latin typeface="Courier"/>
                <a:cs typeface="Courier"/>
              </a:rPr>
              <a:t>[‘MIT’, ‘Caltech’, </a:t>
            </a:r>
            <a:r>
              <a:rPr lang="en-US" sz="1400" dirty="0" smtClean="0">
                <a:solidFill>
                  <a:srgbClr val="000000"/>
                </a:solidFill>
                <a:latin typeface="Courier"/>
                <a:cs typeface="Courier"/>
              </a:rPr>
              <a:t>‘RPI’]</a:t>
            </a:r>
            <a:endParaRPr lang="en-US" sz="1400" dirty="0" smtClean="0">
              <a:latin typeface="Courier"/>
              <a:cs typeface="Courier"/>
            </a:endParaRPr>
          </a:p>
        </p:txBody>
      </p:sp>
      <p:sp>
        <p:nvSpPr>
          <p:cNvPr id="29" name="Rectangle 28"/>
          <p:cNvSpPr/>
          <p:nvPr/>
        </p:nvSpPr>
        <p:spPr>
          <a:xfrm>
            <a:off x="5462870" y="4303483"/>
            <a:ext cx="3520958" cy="2367272"/>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429574" y="4921657"/>
            <a:ext cx="2554254"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 ‘RPI’]</a:t>
            </a:r>
            <a:endParaRPr lang="en-US" dirty="0">
              <a:solidFill>
                <a:srgbClr val="000000"/>
              </a:solidFill>
            </a:endParaRPr>
          </a:p>
        </p:txBody>
      </p:sp>
      <p:sp>
        <p:nvSpPr>
          <p:cNvPr id="32" name="TextBox 31"/>
          <p:cNvSpPr txBox="1"/>
          <p:nvPr/>
        </p:nvSpPr>
        <p:spPr>
          <a:xfrm>
            <a:off x="4383399" y="5007688"/>
            <a:ext cx="771096" cy="369332"/>
          </a:xfrm>
          <a:prstGeom prst="rect">
            <a:avLst/>
          </a:prstGeom>
          <a:noFill/>
        </p:spPr>
        <p:txBody>
          <a:bodyPr wrap="square" rtlCol="0">
            <a:spAutoFit/>
          </a:bodyPr>
          <a:lstStyle/>
          <a:p>
            <a:r>
              <a:rPr lang="en-US" dirty="0" smtClean="0"/>
              <a:t>Techs</a:t>
            </a:r>
            <a:endParaRPr lang="en-US" dirty="0"/>
          </a:p>
        </p:txBody>
      </p:sp>
      <p:cxnSp>
        <p:nvCxnSpPr>
          <p:cNvPr id="33" name="Straight Arrow Connector 32"/>
          <p:cNvCxnSpPr/>
          <p:nvPr/>
        </p:nvCxnSpPr>
        <p:spPr>
          <a:xfrm flipV="1">
            <a:off x="5154495" y="5177792"/>
            <a:ext cx="1292718" cy="332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383399" y="5541455"/>
            <a:ext cx="771096" cy="369332"/>
          </a:xfrm>
          <a:prstGeom prst="rect">
            <a:avLst/>
          </a:prstGeom>
          <a:noFill/>
        </p:spPr>
        <p:txBody>
          <a:bodyPr wrap="square" rtlCol="0">
            <a:spAutoFit/>
          </a:bodyPr>
          <a:lstStyle/>
          <a:p>
            <a:r>
              <a:rPr lang="en-US" dirty="0" err="1" smtClean="0"/>
              <a:t>Univs</a:t>
            </a:r>
            <a:endParaRPr lang="en-US" dirty="0"/>
          </a:p>
        </p:txBody>
      </p:sp>
      <p:cxnSp>
        <p:nvCxnSpPr>
          <p:cNvPr id="38" name="Straight Arrow Connector 37"/>
          <p:cNvCxnSpPr/>
          <p:nvPr/>
        </p:nvCxnSpPr>
        <p:spPr>
          <a:xfrm flipV="1">
            <a:off x="5092757" y="5211039"/>
            <a:ext cx="1354457" cy="5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808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42" grpId="0"/>
      <p:bldP spid="28" grpId="0" animBg="1"/>
      <p:bldP spid="29" grpId="0" animBg="1"/>
      <p:bldP spid="30" grpId="0" animBg="1"/>
      <p:bldP spid="32" grpId="0"/>
      <p:bldP spid="3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17" name="TextBox 16"/>
          <p:cNvSpPr txBox="1"/>
          <p:nvPr/>
        </p:nvSpPr>
        <p:spPr bwMode="auto">
          <a:xfrm>
            <a:off x="135347" y="1651469"/>
            <a:ext cx="7984561" cy="2462213"/>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solidFill>
                  <a:srgbClr val="000000"/>
                </a:solidFill>
                <a:latin typeface="Courier"/>
                <a:cs typeface="Courier"/>
              </a:rPr>
              <a:t>def</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removeDups</a:t>
            </a:r>
            <a:r>
              <a:rPr lang="en-US" sz="1400" dirty="0" smtClean="0">
                <a:solidFill>
                  <a:srgbClr val="000000"/>
                </a:solidFill>
                <a:latin typeface="Courier"/>
                <a:cs typeface="Courier"/>
              </a:rPr>
              <a:t>(L1, L2):</a:t>
            </a:r>
          </a:p>
          <a:p>
            <a:pPr defTabSz="914400" fontAlgn="base">
              <a:spcBef>
                <a:spcPct val="0"/>
              </a:spcBef>
              <a:spcAft>
                <a:spcPct val="0"/>
              </a:spcAft>
            </a:pPr>
            <a:r>
              <a:rPr lang="en-US" sz="1400" dirty="0" smtClean="0">
                <a:solidFill>
                  <a:srgbClr val="000000"/>
                </a:solidFill>
                <a:latin typeface="Courier"/>
                <a:cs typeface="Courier"/>
              </a:rPr>
              <a:t>    """Assumes that L1 and L2 are lists.</a:t>
            </a:r>
          </a:p>
          <a:p>
            <a:pPr defTabSz="914400" fontAlgn="base">
              <a:spcBef>
                <a:spcPct val="0"/>
              </a:spcBef>
              <a:spcAft>
                <a:spcPct val="0"/>
              </a:spcAft>
            </a:pPr>
            <a:r>
              <a:rPr lang="en-US" sz="1400" dirty="0" smtClean="0">
                <a:solidFill>
                  <a:srgbClr val="000000"/>
                </a:solidFill>
                <a:latin typeface="Courier"/>
                <a:cs typeface="Courier"/>
              </a:rPr>
              <a:t>       Removes any element from L1 that also occurs in L2"""</a:t>
            </a:r>
          </a:p>
          <a:p>
            <a:pPr defTabSz="914400" fontAlgn="base">
              <a:spcBef>
                <a:spcPct val="0"/>
              </a:spcBef>
              <a:spcAft>
                <a:spcPct val="0"/>
              </a:spcAft>
            </a:pPr>
            <a:r>
              <a:rPr lang="en-US" sz="1400" dirty="0" smtClean="0">
                <a:solidFill>
                  <a:srgbClr val="000000"/>
                </a:solidFill>
                <a:latin typeface="Courier"/>
                <a:cs typeface="Courier"/>
              </a:rPr>
              <a:t>    for e1 in L1:</a:t>
            </a:r>
          </a:p>
          <a:p>
            <a:pPr defTabSz="914400" fontAlgn="base">
              <a:spcBef>
                <a:spcPct val="0"/>
              </a:spcBef>
              <a:spcAft>
                <a:spcPct val="0"/>
              </a:spcAft>
            </a:pPr>
            <a:r>
              <a:rPr lang="en-US" sz="1400" dirty="0" smtClean="0">
                <a:solidFill>
                  <a:srgbClr val="000000"/>
                </a:solidFill>
                <a:latin typeface="Courier"/>
                <a:cs typeface="Courier"/>
              </a:rPr>
              <a:t>        print </a:t>
            </a:r>
            <a:r>
              <a:rPr lang="en-US" sz="1400" dirty="0" err="1" smtClean="0">
                <a:solidFill>
                  <a:srgbClr val="000000"/>
                </a:solidFill>
                <a:latin typeface="Courier"/>
                <a:cs typeface="Courier"/>
              </a:rPr>
              <a:t>len</a:t>
            </a:r>
            <a:r>
              <a:rPr lang="en-US" sz="1400" dirty="0" smtClean="0">
                <a:solidFill>
                  <a:srgbClr val="000000"/>
                </a:solidFill>
                <a:latin typeface="Courier"/>
                <a:cs typeface="Courier"/>
              </a:rPr>
              <a:t>(L1)</a:t>
            </a:r>
          </a:p>
          <a:p>
            <a:pPr defTabSz="914400" fontAlgn="base">
              <a:spcBef>
                <a:spcPct val="0"/>
              </a:spcBef>
              <a:spcAft>
                <a:spcPct val="0"/>
              </a:spcAft>
            </a:pPr>
            <a:r>
              <a:rPr lang="en-US" sz="1400" dirty="0" smtClean="0">
                <a:solidFill>
                  <a:srgbClr val="000000"/>
                </a:solidFill>
                <a:latin typeface="Courier"/>
                <a:cs typeface="Courier"/>
              </a:rPr>
              <a:t>        if e1 in L2:</a:t>
            </a:r>
          </a:p>
          <a:p>
            <a:pPr defTabSz="914400" fontAlgn="base">
              <a:spcBef>
                <a:spcPct val="0"/>
              </a:spcBef>
              <a:spcAft>
                <a:spcPct val="0"/>
              </a:spcAft>
            </a:pPr>
            <a:r>
              <a:rPr lang="en-US" sz="1400" dirty="0" smtClean="0">
                <a:solidFill>
                  <a:srgbClr val="000000"/>
                </a:solidFill>
                <a:latin typeface="Courier"/>
                <a:cs typeface="Courier"/>
              </a:rPr>
              <a:t>            L1.remove(e1)</a:t>
            </a:r>
          </a:p>
          <a:p>
            <a:pPr defTabSz="914400" fontAlgn="base">
              <a:spcBef>
                <a:spcPct val="0"/>
              </a:spcBef>
              <a:spcAft>
                <a:spcPct val="0"/>
              </a:spcAft>
            </a:pPr>
            <a:r>
              <a:rPr lang="en-US" sz="1400" dirty="0" smtClean="0">
                <a:solidFill>
                  <a:srgbClr val="000000"/>
                </a:solidFill>
                <a:latin typeface="Courier"/>
                <a:cs typeface="Courier"/>
              </a:rPr>
              <a:t>L1 = [1,2,3,4]</a:t>
            </a:r>
          </a:p>
          <a:p>
            <a:pPr defTabSz="914400" fontAlgn="base">
              <a:spcBef>
                <a:spcPct val="0"/>
              </a:spcBef>
              <a:spcAft>
                <a:spcPct val="0"/>
              </a:spcAft>
            </a:pPr>
            <a:r>
              <a:rPr lang="en-US" sz="1400" dirty="0" smtClean="0">
                <a:solidFill>
                  <a:srgbClr val="000000"/>
                </a:solidFill>
                <a:latin typeface="Courier"/>
                <a:cs typeface="Courier"/>
              </a:rPr>
              <a:t>L2 = [1,2,5,6]</a:t>
            </a:r>
          </a:p>
          <a:p>
            <a:pPr defTabSz="914400" fontAlgn="base">
              <a:spcBef>
                <a:spcPct val="0"/>
              </a:spcBef>
              <a:spcAft>
                <a:spcPct val="0"/>
              </a:spcAft>
            </a:pPr>
            <a:r>
              <a:rPr lang="en-US" sz="1400" dirty="0" err="1" smtClean="0">
                <a:solidFill>
                  <a:srgbClr val="000000"/>
                </a:solidFill>
                <a:latin typeface="Courier"/>
                <a:cs typeface="Courier"/>
              </a:rPr>
              <a:t>removeDups</a:t>
            </a:r>
            <a:r>
              <a:rPr lang="en-US" sz="1400" dirty="0" smtClean="0">
                <a:solidFill>
                  <a:srgbClr val="000000"/>
                </a:solidFill>
                <a:latin typeface="Courier"/>
                <a:cs typeface="Courier"/>
              </a:rPr>
              <a:t>(L1, L2)</a:t>
            </a:r>
          </a:p>
          <a:p>
            <a:pPr defTabSz="914400" fontAlgn="base">
              <a:spcBef>
                <a:spcPct val="0"/>
              </a:spcBef>
              <a:spcAft>
                <a:spcPct val="0"/>
              </a:spcAft>
            </a:pPr>
            <a:r>
              <a:rPr lang="en-US" sz="1400" dirty="0" smtClean="0">
                <a:solidFill>
                  <a:srgbClr val="000000"/>
                </a:solidFill>
                <a:latin typeface="Courier"/>
                <a:cs typeface="Courier"/>
              </a:rPr>
              <a:t>print 'L1 =', L1</a:t>
            </a:r>
          </a:p>
        </p:txBody>
      </p:sp>
      <p:sp>
        <p:nvSpPr>
          <p:cNvPr id="28" name="TextBox 27"/>
          <p:cNvSpPr txBox="1"/>
          <p:nvPr/>
        </p:nvSpPr>
        <p:spPr bwMode="auto">
          <a:xfrm>
            <a:off x="177529" y="4415891"/>
            <a:ext cx="7045820" cy="30777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L1 = [2, 3, 4]</a:t>
            </a:r>
          </a:p>
        </p:txBody>
      </p:sp>
      <p:sp>
        <p:nvSpPr>
          <p:cNvPr id="19" name="Title 1"/>
          <p:cNvSpPr txBox="1">
            <a:spLocks/>
          </p:cNvSpPr>
          <p:nvPr/>
        </p:nvSpPr>
        <p:spPr bwMode="auto">
          <a:xfrm>
            <a:off x="274431"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Side effect of Mutability</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274431" y="1179383"/>
            <a:ext cx="5159535" cy="369332"/>
          </a:xfrm>
          <a:prstGeom prst="rect">
            <a:avLst/>
          </a:prstGeom>
          <a:noFill/>
        </p:spPr>
        <p:txBody>
          <a:bodyPr wrap="square" rtlCol="0">
            <a:spAutoFit/>
          </a:bodyPr>
          <a:lstStyle/>
          <a:p>
            <a:r>
              <a:rPr lang="en-US" dirty="0" smtClean="0"/>
              <a:t>Avoid mutating a list in iteration</a:t>
            </a:r>
            <a:endParaRPr lang="en-US" dirty="0"/>
          </a:p>
        </p:txBody>
      </p:sp>
      <p:sp>
        <p:nvSpPr>
          <p:cNvPr id="21" name="Rectangle 20"/>
          <p:cNvSpPr/>
          <p:nvPr/>
        </p:nvSpPr>
        <p:spPr>
          <a:xfrm>
            <a:off x="177529" y="4972026"/>
            <a:ext cx="659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tx1"/>
                </a:solidFill>
                <a:latin typeface="Courier"/>
                <a:cs typeface="Courier"/>
              </a:rPr>
              <a:t>[1, 2, 3, 4]</a:t>
            </a:r>
            <a:endParaRPr lang="en-US" sz="2400" dirty="0">
              <a:solidFill>
                <a:schemeClr val="tx1"/>
              </a:solidFill>
              <a:latin typeface="Courier"/>
              <a:cs typeface="Courier"/>
            </a:endParaRPr>
          </a:p>
        </p:txBody>
      </p:sp>
      <p:sp>
        <p:nvSpPr>
          <p:cNvPr id="8" name="Up Arrow 7"/>
          <p:cNvSpPr/>
          <p:nvPr/>
        </p:nvSpPr>
        <p:spPr>
          <a:xfrm>
            <a:off x="481934" y="5429226"/>
            <a:ext cx="646360" cy="60377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77531" y="4972026"/>
            <a:ext cx="4913966"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tx1"/>
                </a:solidFill>
                <a:latin typeface="Courier"/>
                <a:cs typeface="Courier"/>
              </a:rPr>
              <a:t>[2, 3, 4]</a:t>
            </a:r>
            <a:endParaRPr lang="en-US" sz="2400" dirty="0">
              <a:solidFill>
                <a:schemeClr val="tx1"/>
              </a:solidFill>
              <a:latin typeface="Courier"/>
              <a:cs typeface="Courier"/>
            </a:endParaRPr>
          </a:p>
        </p:txBody>
      </p:sp>
      <p:sp>
        <p:nvSpPr>
          <p:cNvPr id="24" name="Up Arrow 23"/>
          <p:cNvSpPr/>
          <p:nvPr/>
        </p:nvSpPr>
        <p:spPr>
          <a:xfrm>
            <a:off x="2301260" y="5429226"/>
            <a:ext cx="646360" cy="60377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a:off x="4109247" y="5429226"/>
            <a:ext cx="646360" cy="60377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701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1" grpId="0" animBg="1"/>
      <p:bldP spid="21" grpId="1" animBg="1"/>
      <p:bldP spid="8" grpId="0" animBg="1"/>
      <p:bldP spid="8" grpId="1" animBg="1"/>
      <p:bldP spid="23" grpId="0" animBg="1"/>
      <p:bldP spid="24" grpId="0" animBg="1"/>
      <p:bldP spid="24" grpId="1" animBg="1"/>
      <p:bldP spid="2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Cloning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135347" y="1271587"/>
            <a:ext cx="3311903"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Techs = [‘MIT’, ‘Caltech’]</a:t>
            </a:r>
          </a:p>
          <a:p>
            <a:pPr defTabSz="914400" fontAlgn="base">
              <a:spcBef>
                <a:spcPct val="0"/>
              </a:spcBef>
              <a:spcAft>
                <a:spcPct val="0"/>
              </a:spcAft>
            </a:pPr>
            <a:r>
              <a:rPr lang="en-US" sz="1400" dirty="0" err="1" smtClean="0">
                <a:solidFill>
                  <a:srgbClr val="FF0000"/>
                </a:solidFill>
                <a:latin typeface="Courier"/>
                <a:cs typeface="Courier"/>
              </a:rPr>
              <a:t>Univs</a:t>
            </a:r>
            <a:r>
              <a:rPr lang="en-US" sz="1400" dirty="0" smtClean="0">
                <a:solidFill>
                  <a:srgbClr val="FF0000"/>
                </a:solidFill>
                <a:latin typeface="Courier"/>
                <a:cs typeface="Courier"/>
              </a:rPr>
              <a:t>= Techs[:</a:t>
            </a:r>
            <a:r>
              <a:rPr lang="en-US" sz="1400" dirty="0">
                <a:solidFill>
                  <a:srgbClr val="FF0000"/>
                </a:solidFill>
                <a:latin typeface="Courier"/>
                <a:cs typeface="Courier"/>
              </a:rPr>
              <a:t>]</a:t>
            </a:r>
            <a:endParaRPr lang="en-US" sz="1400" dirty="0" smtClean="0">
              <a:solidFill>
                <a:srgbClr val="FF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Techs.append</a:t>
            </a:r>
            <a:r>
              <a:rPr lang="en-US" sz="1400" dirty="0" smtClean="0">
                <a:solidFill>
                  <a:srgbClr val="000000"/>
                </a:solidFill>
                <a:latin typeface="Courier"/>
                <a:cs typeface="Courier"/>
              </a:rPr>
              <a:t>(‘RPI’)</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p:txBody>
      </p:sp>
      <p:sp>
        <p:nvSpPr>
          <p:cNvPr id="4" name="Rectangle 3"/>
          <p:cNvSpPr/>
          <p:nvPr/>
        </p:nvSpPr>
        <p:spPr>
          <a:xfrm>
            <a:off x="698018" y="4297945"/>
            <a:ext cx="3520958" cy="2367272"/>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63814" y="4511861"/>
            <a:ext cx="2007116"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a:t>
            </a:r>
            <a:endParaRPr lang="en-US" dirty="0">
              <a:solidFill>
                <a:srgbClr val="000000"/>
              </a:solidFill>
            </a:endParaRPr>
          </a:p>
        </p:txBody>
      </p:sp>
      <p:sp>
        <p:nvSpPr>
          <p:cNvPr id="6" name="TextBox 5"/>
          <p:cNvSpPr txBox="1"/>
          <p:nvPr/>
        </p:nvSpPr>
        <p:spPr>
          <a:xfrm>
            <a:off x="0" y="5039954"/>
            <a:ext cx="771096" cy="369332"/>
          </a:xfrm>
          <a:prstGeom prst="rect">
            <a:avLst/>
          </a:prstGeom>
          <a:noFill/>
        </p:spPr>
        <p:txBody>
          <a:bodyPr wrap="square" rtlCol="0">
            <a:spAutoFit/>
          </a:bodyPr>
          <a:lstStyle/>
          <a:p>
            <a:r>
              <a:rPr lang="en-US" dirty="0" smtClean="0"/>
              <a:t>Techs</a:t>
            </a:r>
            <a:endParaRPr lang="en-US" dirty="0"/>
          </a:p>
        </p:txBody>
      </p:sp>
      <p:cxnSp>
        <p:nvCxnSpPr>
          <p:cNvPr id="10" name="Straight Arrow Connector 9"/>
          <p:cNvCxnSpPr/>
          <p:nvPr/>
        </p:nvCxnSpPr>
        <p:spPr>
          <a:xfrm flipV="1">
            <a:off x="589661" y="5746866"/>
            <a:ext cx="1474153" cy="332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0" y="5573721"/>
            <a:ext cx="771096" cy="369332"/>
          </a:xfrm>
          <a:prstGeom prst="rect">
            <a:avLst/>
          </a:prstGeom>
          <a:noFill/>
        </p:spPr>
        <p:txBody>
          <a:bodyPr wrap="square" rtlCol="0">
            <a:spAutoFit/>
          </a:bodyPr>
          <a:lstStyle/>
          <a:p>
            <a:r>
              <a:rPr lang="en-US" dirty="0" err="1" smtClean="0"/>
              <a:t>Univs</a:t>
            </a:r>
            <a:endParaRPr lang="en-US" dirty="0"/>
          </a:p>
        </p:txBody>
      </p:sp>
      <p:cxnSp>
        <p:nvCxnSpPr>
          <p:cNvPr id="43" name="Straight Arrow Connector 42"/>
          <p:cNvCxnSpPr>
            <a:endCxn id="5" idx="1"/>
          </p:cNvCxnSpPr>
          <p:nvPr/>
        </p:nvCxnSpPr>
        <p:spPr>
          <a:xfrm flipV="1">
            <a:off x="589660" y="4755676"/>
            <a:ext cx="1474154" cy="515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bwMode="auto">
          <a:xfrm>
            <a:off x="177529" y="3103059"/>
            <a:ext cx="7045820" cy="52322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Univs</a:t>
            </a:r>
            <a:r>
              <a:rPr lang="en-US" sz="1400" dirty="0" smtClean="0">
                <a:latin typeface="Courier"/>
                <a:cs typeface="Courier"/>
              </a:rPr>
              <a:t> = [‘MIT’, ‘Caltech’</a:t>
            </a:r>
            <a:r>
              <a:rPr lang="en-US" sz="1400" dirty="0" smtClean="0">
                <a:solidFill>
                  <a:srgbClr val="000000"/>
                </a:solidFill>
                <a:latin typeface="Courier"/>
                <a:cs typeface="Courier"/>
              </a:rPr>
              <a:t>]</a:t>
            </a:r>
          </a:p>
          <a:p>
            <a:pPr defTabSz="914400" fontAlgn="base">
              <a:spcBef>
                <a:spcPct val="0"/>
              </a:spcBef>
              <a:spcAft>
                <a:spcPct val="0"/>
              </a:spcAft>
            </a:pP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a:t>
            </a:r>
            <a:r>
              <a:rPr lang="en-US" sz="1400" dirty="0" smtClean="0">
                <a:latin typeface="Courier"/>
                <a:cs typeface="Courier"/>
              </a:rPr>
              <a:t>[‘MIT’, ‘Caltech’</a:t>
            </a:r>
            <a:r>
              <a:rPr lang="en-US" sz="1400" dirty="0" smtClean="0">
                <a:solidFill>
                  <a:srgbClr val="000000"/>
                </a:solidFill>
                <a:latin typeface="Courier"/>
                <a:cs typeface="Courier"/>
              </a:rPr>
              <a:t>]</a:t>
            </a:r>
            <a:endParaRPr lang="en-US" sz="1400" dirty="0" smtClean="0">
              <a:latin typeface="Courier"/>
              <a:cs typeface="Courier"/>
            </a:endParaRPr>
          </a:p>
        </p:txBody>
      </p:sp>
      <p:sp>
        <p:nvSpPr>
          <p:cNvPr id="29" name="Rectangle 28"/>
          <p:cNvSpPr/>
          <p:nvPr/>
        </p:nvSpPr>
        <p:spPr>
          <a:xfrm>
            <a:off x="5462870" y="4303483"/>
            <a:ext cx="3520958" cy="2367272"/>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429574" y="4552531"/>
            <a:ext cx="2554254"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 ‘RPI’]</a:t>
            </a:r>
            <a:endParaRPr lang="en-US" dirty="0">
              <a:solidFill>
                <a:srgbClr val="000000"/>
              </a:solidFill>
            </a:endParaRPr>
          </a:p>
        </p:txBody>
      </p:sp>
      <p:sp>
        <p:nvSpPr>
          <p:cNvPr id="32" name="TextBox 31"/>
          <p:cNvSpPr txBox="1"/>
          <p:nvPr/>
        </p:nvSpPr>
        <p:spPr>
          <a:xfrm>
            <a:off x="4383399" y="5007688"/>
            <a:ext cx="771096" cy="369332"/>
          </a:xfrm>
          <a:prstGeom prst="rect">
            <a:avLst/>
          </a:prstGeom>
          <a:noFill/>
        </p:spPr>
        <p:txBody>
          <a:bodyPr wrap="square" rtlCol="0">
            <a:spAutoFit/>
          </a:bodyPr>
          <a:lstStyle/>
          <a:p>
            <a:r>
              <a:rPr lang="en-US" dirty="0" smtClean="0"/>
              <a:t>Techs</a:t>
            </a:r>
            <a:endParaRPr lang="en-US" dirty="0"/>
          </a:p>
        </p:txBody>
      </p:sp>
      <p:cxnSp>
        <p:nvCxnSpPr>
          <p:cNvPr id="33" name="Straight Arrow Connector 32"/>
          <p:cNvCxnSpPr>
            <a:endCxn id="30" idx="1"/>
          </p:cNvCxnSpPr>
          <p:nvPr/>
        </p:nvCxnSpPr>
        <p:spPr>
          <a:xfrm flipV="1">
            <a:off x="5154495" y="4796346"/>
            <a:ext cx="1275079" cy="414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383399" y="5541455"/>
            <a:ext cx="771096" cy="369332"/>
          </a:xfrm>
          <a:prstGeom prst="rect">
            <a:avLst/>
          </a:prstGeom>
          <a:noFill/>
        </p:spPr>
        <p:txBody>
          <a:bodyPr wrap="square" rtlCol="0">
            <a:spAutoFit/>
          </a:bodyPr>
          <a:lstStyle/>
          <a:p>
            <a:r>
              <a:rPr lang="en-US" dirty="0" err="1" smtClean="0"/>
              <a:t>Univs</a:t>
            </a:r>
            <a:endParaRPr lang="en-US" dirty="0"/>
          </a:p>
        </p:txBody>
      </p:sp>
      <p:cxnSp>
        <p:nvCxnSpPr>
          <p:cNvPr id="38" name="Straight Arrow Connector 37"/>
          <p:cNvCxnSpPr>
            <a:endCxn id="21" idx="1"/>
          </p:cNvCxnSpPr>
          <p:nvPr/>
        </p:nvCxnSpPr>
        <p:spPr>
          <a:xfrm>
            <a:off x="5092757" y="5726121"/>
            <a:ext cx="1477878" cy="88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063814" y="5565810"/>
            <a:ext cx="2007116"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a:t>
            </a:r>
            <a:endParaRPr lang="en-US" dirty="0">
              <a:solidFill>
                <a:srgbClr val="000000"/>
              </a:solidFill>
            </a:endParaRPr>
          </a:p>
        </p:txBody>
      </p:sp>
      <p:sp>
        <p:nvSpPr>
          <p:cNvPr id="21" name="Rectangle 20"/>
          <p:cNvSpPr/>
          <p:nvPr/>
        </p:nvSpPr>
        <p:spPr>
          <a:xfrm>
            <a:off x="6570635" y="5571094"/>
            <a:ext cx="2007116" cy="4876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[‘MIT’, ‘Caltech’]</a:t>
            </a:r>
            <a:endParaRPr lang="en-US" dirty="0">
              <a:solidFill>
                <a:srgbClr val="000000"/>
              </a:solidFill>
            </a:endParaRPr>
          </a:p>
        </p:txBody>
      </p:sp>
      <p:sp>
        <p:nvSpPr>
          <p:cNvPr id="23" name="TextBox 22"/>
          <p:cNvSpPr txBox="1"/>
          <p:nvPr/>
        </p:nvSpPr>
        <p:spPr bwMode="auto">
          <a:xfrm>
            <a:off x="4070930" y="1271587"/>
            <a:ext cx="3311903"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Techs = [‘MIT’, ‘Caltech’]</a:t>
            </a:r>
          </a:p>
          <a:p>
            <a:pPr defTabSz="914400" fontAlgn="base">
              <a:spcBef>
                <a:spcPct val="0"/>
              </a:spcBef>
              <a:spcAft>
                <a:spcPct val="0"/>
              </a:spcAft>
            </a:pPr>
            <a:r>
              <a:rPr lang="en-US" sz="1400" dirty="0" err="1" smtClean="0">
                <a:solidFill>
                  <a:srgbClr val="FF0000"/>
                </a:solidFill>
                <a:latin typeface="Courier"/>
                <a:cs typeface="Courier"/>
              </a:rPr>
              <a:t>Univs</a:t>
            </a:r>
            <a:r>
              <a:rPr lang="en-US" sz="1400" dirty="0" smtClean="0">
                <a:solidFill>
                  <a:srgbClr val="FF0000"/>
                </a:solidFill>
                <a:latin typeface="Courier"/>
                <a:cs typeface="Courier"/>
              </a:rPr>
              <a:t>= list(Techs)</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r>
              <a:rPr lang="en-US" sz="1400" dirty="0" smtClean="0">
                <a:solidFill>
                  <a:srgbClr val="000000"/>
                </a:solidFill>
                <a:latin typeface="Courier"/>
                <a:cs typeface="Courier"/>
              </a:rPr>
              <a:t> = ‘,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Techs.append</a:t>
            </a:r>
            <a:r>
              <a:rPr lang="en-US" sz="1400" dirty="0" smtClean="0">
                <a:solidFill>
                  <a:srgbClr val="000000"/>
                </a:solidFill>
                <a:latin typeface="Courier"/>
                <a:cs typeface="Courier"/>
              </a:rPr>
              <a:t>(‘RPI’)</a:t>
            </a: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Univs</a:t>
            </a:r>
            <a:endParaRPr lang="en-US" sz="1400" dirty="0" smtClean="0">
              <a:solidFill>
                <a:srgbClr val="000000"/>
              </a:solidFill>
              <a:latin typeface="Courier"/>
              <a:cs typeface="Courier"/>
            </a:endParaRPr>
          </a:p>
        </p:txBody>
      </p:sp>
    </p:spTree>
    <p:extLst>
      <p:ext uri="{BB962C8B-B14F-4D97-AF65-F5344CB8AC3E}">
        <p14:creationId xmlns:p14="http://schemas.microsoft.com/office/powerpoint/2010/main" val="27988151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42" grpId="0"/>
      <p:bldP spid="28" grpId="0" animBg="1"/>
      <p:bldP spid="29" grpId="0" animBg="1"/>
      <p:bldP spid="30" grpId="0" animBg="1"/>
      <p:bldP spid="32" grpId="0"/>
      <p:bldP spid="37" grpId="0"/>
      <p:bldP spid="19" grpId="0" animBg="1"/>
      <p:bldP spid="21" grpId="0" animBg="1"/>
      <p:bldP spid="23"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Strings , lists, others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graphicFrame>
        <p:nvGraphicFramePr>
          <p:cNvPr id="22" name="Table 21"/>
          <p:cNvGraphicFramePr>
            <a:graphicFrameLocks noGrp="1"/>
          </p:cNvGraphicFramePr>
          <p:nvPr>
            <p:extLst>
              <p:ext uri="{D42A27DB-BD31-4B8C-83A1-F6EECF244321}">
                <p14:modId xmlns:p14="http://schemas.microsoft.com/office/powerpoint/2010/main" val="2829101548"/>
              </p:ext>
            </p:extLst>
          </p:nvPr>
        </p:nvGraphicFramePr>
        <p:xfrm>
          <a:off x="-3814" y="1516765"/>
          <a:ext cx="4113167" cy="3337560"/>
        </p:xfrm>
        <a:graphic>
          <a:graphicData uri="http://schemas.openxmlformats.org/drawingml/2006/table">
            <a:tbl>
              <a:tblPr firstRow="1" bandRow="1">
                <a:tableStyleId>{0E3FDE45-AF77-4B5C-9715-49D594BDF05E}</a:tableStyleId>
              </a:tblPr>
              <a:tblGrid>
                <a:gridCol w="1568684"/>
                <a:gridCol w="2544483"/>
              </a:tblGrid>
              <a:tr h="370840">
                <a:tc>
                  <a:txBody>
                    <a:bodyPr/>
                    <a:lstStyle/>
                    <a:p>
                      <a:r>
                        <a:rPr lang="en-US" dirty="0" smtClean="0"/>
                        <a:t>Usage</a:t>
                      </a:r>
                      <a:endParaRPr lang="en-US" dirty="0">
                        <a:solidFill>
                          <a:schemeClr val="tx1"/>
                        </a:solidFill>
                      </a:endParaRPr>
                    </a:p>
                  </a:txBody>
                  <a:tcPr/>
                </a:tc>
                <a:tc>
                  <a:txBody>
                    <a:bodyPr/>
                    <a:lstStyle/>
                    <a:p>
                      <a:r>
                        <a:rPr lang="en-US" dirty="0" smtClean="0"/>
                        <a:t>Explanation</a:t>
                      </a:r>
                      <a:endParaRPr lang="en-US" dirty="0">
                        <a:solidFill>
                          <a:schemeClr val="tx1"/>
                        </a:solidFill>
                      </a:endParaRPr>
                    </a:p>
                  </a:txBody>
                  <a:tcPr/>
                </a:tc>
              </a:tr>
              <a:tr h="370840">
                <a:tc>
                  <a:txBody>
                    <a:bodyPr/>
                    <a:lstStyle/>
                    <a:p>
                      <a:r>
                        <a:rPr lang="en-US" dirty="0" err="1" smtClean="0">
                          <a:latin typeface="Courier"/>
                          <a:cs typeface="Courier"/>
                        </a:rPr>
                        <a:t>x</a:t>
                      </a:r>
                      <a:r>
                        <a:rPr lang="en-US" dirty="0" smtClean="0">
                          <a:latin typeface="Courier"/>
                          <a:cs typeface="Courier"/>
                        </a:rPr>
                        <a:t> in </a:t>
                      </a:r>
                      <a:r>
                        <a:rPr lang="en-US" dirty="0" err="1" smtClean="0">
                          <a:latin typeface="Courier"/>
                          <a:cs typeface="Courier"/>
                        </a:rPr>
                        <a:t>s</a:t>
                      </a:r>
                      <a:endParaRPr lang="en-US" dirty="0" smtClean="0">
                        <a:solidFill>
                          <a:schemeClr val="tx1"/>
                        </a:solidFill>
                        <a:latin typeface="Courier"/>
                        <a:cs typeface="Courier"/>
                      </a:endParaRPr>
                    </a:p>
                  </a:txBody>
                  <a:tcPr/>
                </a:tc>
                <a:tc>
                  <a:txBody>
                    <a:bodyPr/>
                    <a:lstStyle/>
                    <a:p>
                      <a:r>
                        <a:rPr lang="en-US" dirty="0" err="1" smtClean="0">
                          <a:latin typeface="Courier"/>
                          <a:cs typeface="Courier"/>
                        </a:rPr>
                        <a:t>x</a:t>
                      </a:r>
                      <a:r>
                        <a:rPr lang="en-US" dirty="0" smtClean="0"/>
                        <a:t> is a substring of </a:t>
                      </a:r>
                      <a:r>
                        <a:rPr lang="en-US" dirty="0" err="1" smtClean="0">
                          <a:latin typeface="Courier"/>
                          <a:cs typeface="Courier"/>
                        </a:rPr>
                        <a:t>s</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x</a:t>
                      </a:r>
                      <a:r>
                        <a:rPr lang="en-US" dirty="0" smtClean="0">
                          <a:latin typeface="Courier"/>
                          <a:cs typeface="Courier"/>
                        </a:rPr>
                        <a:t> not in </a:t>
                      </a:r>
                      <a:r>
                        <a:rPr lang="en-US" dirty="0" err="1" smtClean="0">
                          <a:latin typeface="Courier"/>
                          <a:cs typeface="Courier"/>
                        </a:rPr>
                        <a:t>s</a:t>
                      </a:r>
                      <a:endParaRPr lang="en-US" dirty="0" smtClean="0">
                        <a:solidFill>
                          <a:schemeClr val="tx1"/>
                        </a:solidFill>
                        <a:latin typeface="Courier"/>
                        <a:cs typeface="Courier"/>
                      </a:endParaRPr>
                    </a:p>
                  </a:txBody>
                  <a:tcPr/>
                </a:tc>
                <a:tc>
                  <a:txBody>
                    <a:bodyPr/>
                    <a:lstStyle/>
                    <a:p>
                      <a:r>
                        <a:rPr lang="en-US" dirty="0" err="1" smtClean="0">
                          <a:latin typeface="Courier"/>
                          <a:cs typeface="Courier"/>
                        </a:rPr>
                        <a:t>x</a:t>
                      </a:r>
                      <a:r>
                        <a:rPr lang="en-US" dirty="0" smtClean="0"/>
                        <a:t> is not a substring of </a:t>
                      </a:r>
                      <a:r>
                        <a:rPr lang="en-US" dirty="0" err="1" smtClean="0">
                          <a:latin typeface="Courier"/>
                          <a:cs typeface="Courier"/>
                        </a:rPr>
                        <a:t>s</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s</a:t>
                      </a:r>
                      <a:r>
                        <a:rPr lang="en-US" dirty="0" smtClean="0">
                          <a:latin typeface="Courier"/>
                          <a:cs typeface="Courier"/>
                        </a:rPr>
                        <a:t> + </a:t>
                      </a:r>
                      <a:r>
                        <a:rPr lang="en-US" dirty="0" err="1" smtClean="0">
                          <a:latin typeface="Courier"/>
                          <a:cs typeface="Courier"/>
                        </a:rPr>
                        <a:t>t</a:t>
                      </a:r>
                      <a:endParaRPr lang="en-US" dirty="0" smtClean="0">
                        <a:solidFill>
                          <a:schemeClr val="tx1"/>
                        </a:solidFill>
                        <a:latin typeface="Courier"/>
                        <a:cs typeface="Courier"/>
                      </a:endParaRPr>
                    </a:p>
                  </a:txBody>
                  <a:tcPr/>
                </a:tc>
                <a:tc>
                  <a:txBody>
                    <a:bodyPr/>
                    <a:lstStyle/>
                    <a:p>
                      <a:r>
                        <a:rPr lang="en-US" dirty="0" err="1" smtClean="0"/>
                        <a:t>Concat</a:t>
                      </a:r>
                      <a:r>
                        <a:rPr lang="en-US" dirty="0" smtClean="0"/>
                        <a:t>.</a:t>
                      </a:r>
                      <a:r>
                        <a:rPr lang="en-US" baseline="0" dirty="0" smtClean="0"/>
                        <a:t> of s and t</a:t>
                      </a:r>
                      <a:endParaRPr lang="en-US" dirty="0">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a:cs typeface="Courier"/>
                        </a:rPr>
                        <a:t>s*n, n*s</a:t>
                      </a:r>
                      <a:endParaRPr lang="en-US" dirty="0" smtClean="0">
                        <a:solidFill>
                          <a:schemeClr val="tx1"/>
                        </a:solidFill>
                        <a:latin typeface="Courier"/>
                        <a:cs typeface="Courier"/>
                      </a:endParaRPr>
                    </a:p>
                  </a:txBody>
                  <a:tcPr/>
                </a:tc>
                <a:tc>
                  <a:txBody>
                    <a:bodyPr/>
                    <a:lstStyle/>
                    <a:p>
                      <a:r>
                        <a:rPr lang="en-US" dirty="0" err="1" smtClean="0"/>
                        <a:t>Concat</a:t>
                      </a:r>
                      <a:r>
                        <a:rPr lang="en-US" dirty="0" smtClean="0"/>
                        <a:t>. of </a:t>
                      </a:r>
                      <a:r>
                        <a:rPr lang="en-US" dirty="0" err="1" smtClean="0">
                          <a:latin typeface="Courier"/>
                          <a:cs typeface="Courier"/>
                        </a:rPr>
                        <a:t>n</a:t>
                      </a:r>
                      <a:r>
                        <a:rPr lang="en-US" dirty="0" smtClean="0"/>
                        <a:t> copies of </a:t>
                      </a:r>
                      <a:r>
                        <a:rPr lang="en-US" dirty="0" err="1" smtClean="0">
                          <a:latin typeface="Courier"/>
                          <a:cs typeface="Courier"/>
                        </a:rPr>
                        <a:t>s</a:t>
                      </a:r>
                      <a:endParaRPr lang="en-US" dirty="0">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s[i</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t>Character at index </a:t>
                      </a:r>
                      <a:r>
                        <a:rPr lang="en-US" dirty="0" err="1" smtClean="0">
                          <a:latin typeface="Courier"/>
                          <a:cs typeface="Courier"/>
                        </a:rPr>
                        <a:t>i</a:t>
                      </a:r>
                      <a:r>
                        <a:rPr lang="en-US" dirty="0" smtClean="0"/>
                        <a:t> of </a:t>
                      </a:r>
                      <a:r>
                        <a:rPr lang="en-US" dirty="0" err="1" smtClean="0">
                          <a:latin typeface="Courier"/>
                          <a:cs typeface="Courier"/>
                        </a:rPr>
                        <a:t>s</a:t>
                      </a:r>
                      <a:endParaRPr lang="en-US" dirty="0"/>
                    </a:p>
                  </a:txBody>
                  <a:tcPr/>
                </a:tc>
              </a:tr>
              <a:tr h="370840">
                <a:tc>
                  <a:txBody>
                    <a:bodyPr/>
                    <a:lstStyle/>
                    <a:p>
                      <a:r>
                        <a:rPr lang="en-US" dirty="0" err="1" smtClean="0">
                          <a:latin typeface="Courier"/>
                          <a:cs typeface="Courier"/>
                        </a:rPr>
                        <a:t>len(s</a:t>
                      </a:r>
                      <a:r>
                        <a:rPr lang="en-US" dirty="0" smtClean="0">
                          <a:latin typeface="Courier"/>
                          <a:cs typeface="Courier"/>
                        </a:rPr>
                        <a:t>)</a:t>
                      </a:r>
                      <a:endParaRPr lang="en-US" dirty="0">
                        <a:solidFill>
                          <a:schemeClr val="tx1"/>
                        </a:solidFill>
                        <a:latin typeface="Courier"/>
                        <a:cs typeface="Courier"/>
                      </a:endParaRPr>
                    </a:p>
                  </a:txBody>
                  <a:tcPr/>
                </a:tc>
                <a:tc>
                  <a:txBody>
                    <a:bodyPr/>
                    <a:lstStyle/>
                    <a:p>
                      <a:r>
                        <a:rPr lang="en-US" dirty="0" smtClean="0"/>
                        <a:t>Length of string </a:t>
                      </a:r>
                      <a:r>
                        <a:rPr lang="en-US" dirty="0" smtClean="0">
                          <a:latin typeface="Courier"/>
                          <a:cs typeface="Courier"/>
                        </a:rPr>
                        <a:t>s</a:t>
                      </a:r>
                    </a:p>
                  </a:txBody>
                  <a:tcPr/>
                </a:tc>
              </a:tr>
              <a:tr h="370840">
                <a:tc>
                  <a:txBody>
                    <a:bodyPr/>
                    <a:lstStyle/>
                    <a:p>
                      <a:r>
                        <a:rPr lang="en-US" dirty="0" smtClean="0">
                          <a:solidFill>
                            <a:schemeClr val="tx1"/>
                          </a:solidFill>
                          <a:latin typeface="Courier"/>
                          <a:cs typeface="Courier"/>
                        </a:rPr>
                        <a:t>min(s)</a:t>
                      </a:r>
                      <a:endParaRPr lang="en-US" dirty="0">
                        <a:solidFill>
                          <a:schemeClr val="tx1"/>
                        </a:solidFill>
                        <a:latin typeface="Courier"/>
                        <a:cs typeface="Courier"/>
                      </a:endParaRPr>
                    </a:p>
                  </a:txBody>
                  <a:tcPr/>
                </a:tc>
                <a:tc>
                  <a:txBody>
                    <a:bodyPr/>
                    <a:lstStyle/>
                    <a:p>
                      <a:r>
                        <a:rPr lang="en-US" dirty="0" smtClean="0">
                          <a:latin typeface="Courier"/>
                          <a:cs typeface="Courier"/>
                        </a:rPr>
                        <a:t>minimum in char</a:t>
                      </a:r>
                    </a:p>
                  </a:txBody>
                  <a:tcPr/>
                </a:tc>
              </a:tr>
              <a:tr h="370840">
                <a:tc>
                  <a:txBody>
                    <a:bodyPr/>
                    <a:lstStyle/>
                    <a:p>
                      <a:r>
                        <a:rPr lang="en-US" dirty="0" smtClean="0">
                          <a:solidFill>
                            <a:schemeClr val="tx1"/>
                          </a:solidFill>
                          <a:latin typeface="Courier"/>
                          <a:cs typeface="Courier"/>
                        </a:rPr>
                        <a:t>max(s)</a:t>
                      </a:r>
                      <a:endParaRPr lang="en-US" dirty="0">
                        <a:solidFill>
                          <a:schemeClr val="tx1"/>
                        </a:solidFill>
                        <a:latin typeface="Courier"/>
                        <a:cs typeface="Courier"/>
                      </a:endParaRPr>
                    </a:p>
                  </a:txBody>
                  <a:tcPr/>
                </a:tc>
                <a:tc>
                  <a:txBody>
                    <a:bodyPr/>
                    <a:lstStyle/>
                    <a:p>
                      <a:r>
                        <a:rPr lang="en-US" dirty="0" smtClean="0">
                          <a:latin typeface="Courier"/>
                          <a:cs typeface="Courier"/>
                        </a:rPr>
                        <a:t>Maximum in</a:t>
                      </a:r>
                      <a:r>
                        <a:rPr lang="en-US" baseline="0" dirty="0" smtClean="0">
                          <a:latin typeface="Courier"/>
                          <a:cs typeface="Courier"/>
                        </a:rPr>
                        <a:t> char</a:t>
                      </a:r>
                      <a:endParaRPr lang="en-US" dirty="0" smtClean="0">
                        <a:latin typeface="Courier"/>
                        <a:cs typeface="Courier"/>
                      </a:endParaRPr>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549377546"/>
              </p:ext>
            </p:extLst>
          </p:nvPr>
        </p:nvGraphicFramePr>
        <p:xfrm>
          <a:off x="4109353" y="1448725"/>
          <a:ext cx="5003467" cy="3772585"/>
        </p:xfrm>
        <a:graphic>
          <a:graphicData uri="http://schemas.openxmlformats.org/drawingml/2006/table">
            <a:tbl>
              <a:tblPr firstRow="1" bandRow="1">
                <a:tableStyleId>{0E3FDE45-AF77-4B5C-9715-49D594BDF05E}</a:tableStyleId>
              </a:tblPr>
              <a:tblGrid>
                <a:gridCol w="1826458"/>
                <a:gridCol w="3177009"/>
              </a:tblGrid>
              <a:tr h="435025">
                <a:tc>
                  <a:txBody>
                    <a:bodyPr/>
                    <a:lstStyle/>
                    <a:p>
                      <a:r>
                        <a:rPr lang="en-US" dirty="0" smtClean="0"/>
                        <a:t>Usage</a:t>
                      </a:r>
                      <a:endParaRPr lang="en-US" dirty="0">
                        <a:solidFill>
                          <a:schemeClr val="tx1"/>
                        </a:solidFill>
                      </a:endParaRPr>
                    </a:p>
                  </a:txBody>
                  <a:tcPr/>
                </a:tc>
                <a:tc>
                  <a:txBody>
                    <a:bodyPr/>
                    <a:lstStyle/>
                    <a:p>
                      <a:r>
                        <a:rPr lang="en-US" dirty="0" smtClean="0"/>
                        <a:t>Explanation</a:t>
                      </a:r>
                      <a:endParaRPr lang="en-US" dirty="0">
                        <a:solidFill>
                          <a:schemeClr val="tx1"/>
                        </a:solidFill>
                      </a:endParaRPr>
                    </a:p>
                  </a:txBody>
                  <a:tcPr/>
                </a:tc>
              </a:tr>
              <a:tr h="370840">
                <a:tc>
                  <a:txBody>
                    <a:bodyPr/>
                    <a:lstStyle/>
                    <a:p>
                      <a:r>
                        <a:rPr lang="en-US" dirty="0" err="1" smtClean="0">
                          <a:latin typeface="Courier"/>
                          <a:cs typeface="Courier"/>
                        </a:rPr>
                        <a:t>x</a:t>
                      </a:r>
                      <a:r>
                        <a:rPr lang="en-US" dirty="0" smtClean="0">
                          <a:latin typeface="Courier"/>
                          <a:cs typeface="Courier"/>
                        </a:rPr>
                        <a:t> in </a:t>
                      </a:r>
                      <a:r>
                        <a:rPr lang="en-US" dirty="0" err="1" smtClean="0">
                          <a:latin typeface="Courier"/>
                          <a:cs typeface="Courier"/>
                        </a:rPr>
                        <a:t>lst</a:t>
                      </a:r>
                      <a:endParaRPr lang="en-US" dirty="0" smtClean="0">
                        <a:solidFill>
                          <a:schemeClr val="tx1"/>
                        </a:solidFill>
                        <a:latin typeface="Courier"/>
                        <a:cs typeface="Courier"/>
                      </a:endParaRPr>
                    </a:p>
                  </a:txBody>
                  <a:tcPr/>
                </a:tc>
                <a:tc>
                  <a:txBody>
                    <a:bodyPr/>
                    <a:lstStyle/>
                    <a:p>
                      <a:r>
                        <a:rPr lang="en-US" dirty="0" err="1" smtClean="0">
                          <a:latin typeface="Courier"/>
                          <a:cs typeface="Courier"/>
                        </a:rPr>
                        <a:t>x</a:t>
                      </a:r>
                      <a:r>
                        <a:rPr lang="en-US" dirty="0" smtClean="0">
                          <a:solidFill>
                            <a:schemeClr val="accent1"/>
                          </a:solidFill>
                        </a:rPr>
                        <a:t> is an</a:t>
                      </a:r>
                      <a:r>
                        <a:rPr lang="en-US" baseline="0" dirty="0" smtClean="0">
                          <a:solidFill>
                            <a:schemeClr val="accent1"/>
                          </a:solidFill>
                        </a:rPr>
                        <a:t> item of </a:t>
                      </a:r>
                      <a:r>
                        <a:rPr lang="en-US" baseline="0" dirty="0" err="1" smtClean="0">
                          <a:solidFill>
                            <a:schemeClr val="tx1"/>
                          </a:solidFill>
                          <a:latin typeface="Courier"/>
                          <a:cs typeface="Courier"/>
                        </a:rPr>
                        <a:t>lst</a:t>
                      </a:r>
                      <a:endParaRPr lang="en-US" dirty="0">
                        <a:solidFill>
                          <a:schemeClr val="tx1"/>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x</a:t>
                      </a:r>
                      <a:r>
                        <a:rPr lang="en-US" dirty="0" smtClean="0">
                          <a:latin typeface="Courier"/>
                          <a:cs typeface="Courier"/>
                        </a:rPr>
                        <a:t> not in </a:t>
                      </a:r>
                      <a:r>
                        <a:rPr lang="en-US" dirty="0" err="1" smtClean="0">
                          <a:latin typeface="Courier"/>
                          <a:cs typeface="Courier"/>
                        </a:rPr>
                        <a:t>lst</a:t>
                      </a:r>
                      <a:endParaRPr lang="en-US" dirty="0" smtClean="0">
                        <a:solidFill>
                          <a:schemeClr val="tx1"/>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x</a:t>
                      </a:r>
                      <a:r>
                        <a:rPr lang="en-US" dirty="0" smtClean="0">
                          <a:solidFill>
                            <a:schemeClr val="accent1"/>
                          </a:solidFill>
                        </a:rPr>
                        <a:t> is not an</a:t>
                      </a:r>
                      <a:r>
                        <a:rPr lang="en-US" baseline="0" dirty="0" smtClean="0">
                          <a:solidFill>
                            <a:schemeClr val="accent1"/>
                          </a:solidFill>
                        </a:rPr>
                        <a:t> item of </a:t>
                      </a:r>
                      <a:r>
                        <a:rPr lang="en-US" baseline="0" dirty="0" err="1" smtClean="0">
                          <a:solidFill>
                            <a:schemeClr val="tx1"/>
                          </a:solidFill>
                          <a:latin typeface="Courier"/>
                          <a:cs typeface="Courier"/>
                        </a:rPr>
                        <a:t>lst</a:t>
                      </a:r>
                      <a:endParaRPr lang="en-US" dirty="0" smtClean="0">
                        <a:solidFill>
                          <a:schemeClr val="accent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lst</a:t>
                      </a:r>
                      <a:r>
                        <a:rPr lang="en-US" dirty="0" smtClean="0">
                          <a:latin typeface="Courier"/>
                          <a:cs typeface="Courier"/>
                        </a:rPr>
                        <a:t> + </a:t>
                      </a:r>
                      <a:r>
                        <a:rPr lang="en-US" dirty="0" err="1" smtClean="0">
                          <a:latin typeface="Courier"/>
                          <a:cs typeface="Courier"/>
                        </a:rPr>
                        <a:t>lstB</a:t>
                      </a:r>
                      <a:endParaRPr lang="en-US" dirty="0" smtClean="0">
                        <a:solidFill>
                          <a:schemeClr val="tx1"/>
                        </a:solidFill>
                        <a:latin typeface="Courier"/>
                        <a:cs typeface="Courier"/>
                      </a:endParaRPr>
                    </a:p>
                  </a:txBody>
                  <a:tcPr/>
                </a:tc>
                <a:tc>
                  <a:txBody>
                    <a:bodyPr/>
                    <a:lstStyle/>
                    <a:p>
                      <a:r>
                        <a:rPr lang="en-US" dirty="0" err="1" smtClean="0">
                          <a:solidFill>
                            <a:schemeClr val="accent1"/>
                          </a:solidFill>
                        </a:rPr>
                        <a:t>Concat</a:t>
                      </a:r>
                      <a:r>
                        <a:rPr lang="en-US" dirty="0" smtClean="0">
                          <a:solidFill>
                            <a:schemeClr val="accent1"/>
                          </a:solidFill>
                        </a:rPr>
                        <a:t>. of </a:t>
                      </a:r>
                      <a:r>
                        <a:rPr lang="en-US" baseline="0" dirty="0" err="1" smtClean="0">
                          <a:solidFill>
                            <a:schemeClr val="tx1"/>
                          </a:solidFill>
                          <a:latin typeface="Courier"/>
                          <a:cs typeface="Courier"/>
                        </a:rPr>
                        <a:t>lst</a:t>
                      </a:r>
                      <a:r>
                        <a:rPr lang="en-US" dirty="0" smtClean="0">
                          <a:solidFill>
                            <a:schemeClr val="accent1"/>
                          </a:solidFill>
                        </a:rPr>
                        <a:t> and </a:t>
                      </a:r>
                      <a:r>
                        <a:rPr lang="en-US" baseline="0" dirty="0" err="1" smtClean="0">
                          <a:solidFill>
                            <a:schemeClr val="tx1"/>
                          </a:solidFill>
                          <a:latin typeface="Courier"/>
                          <a:cs typeface="Courier"/>
                        </a:rPr>
                        <a:t>lstB</a:t>
                      </a:r>
                      <a:endParaRPr lang="en-US" dirty="0">
                        <a:solidFill>
                          <a:schemeClr val="accent1"/>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lst</a:t>
                      </a:r>
                      <a:r>
                        <a:rPr lang="en-US" dirty="0" smtClean="0">
                          <a:latin typeface="Courier"/>
                          <a:cs typeface="Courier"/>
                        </a:rPr>
                        <a:t>*</a:t>
                      </a:r>
                      <a:r>
                        <a:rPr lang="en-US" dirty="0" err="1" smtClean="0">
                          <a:latin typeface="Courier"/>
                          <a:cs typeface="Courier"/>
                        </a:rPr>
                        <a:t>n</a:t>
                      </a:r>
                      <a:r>
                        <a:rPr lang="en-US" dirty="0" smtClean="0">
                          <a:latin typeface="Courier"/>
                          <a:cs typeface="Courier"/>
                        </a:rPr>
                        <a:t>, </a:t>
                      </a:r>
                      <a:r>
                        <a:rPr lang="en-US" dirty="0" err="1" smtClean="0">
                          <a:latin typeface="Courier"/>
                          <a:cs typeface="Courier"/>
                        </a:rPr>
                        <a:t>n</a:t>
                      </a:r>
                      <a:r>
                        <a:rPr lang="en-US" dirty="0" smtClean="0">
                          <a:latin typeface="Courier"/>
                          <a:cs typeface="Courier"/>
                        </a:rPr>
                        <a:t>*</a:t>
                      </a:r>
                      <a:r>
                        <a:rPr lang="en-US" dirty="0" err="1" smtClean="0">
                          <a:latin typeface="Courier"/>
                          <a:cs typeface="Courier"/>
                        </a:rPr>
                        <a:t>lst</a:t>
                      </a:r>
                      <a:endParaRPr lang="en-US" dirty="0" smtClean="0">
                        <a:solidFill>
                          <a:schemeClr val="tx1"/>
                        </a:solidFill>
                        <a:latin typeface="Courier"/>
                        <a:cs typeface="Courier"/>
                      </a:endParaRPr>
                    </a:p>
                  </a:txBody>
                  <a:tcPr/>
                </a:tc>
                <a:tc>
                  <a:txBody>
                    <a:bodyPr/>
                    <a:lstStyle/>
                    <a:p>
                      <a:r>
                        <a:rPr lang="en-US" dirty="0" err="1" smtClean="0">
                          <a:solidFill>
                            <a:schemeClr val="accent1"/>
                          </a:solidFill>
                        </a:rPr>
                        <a:t>Concat</a:t>
                      </a:r>
                      <a:r>
                        <a:rPr lang="en-US" dirty="0" smtClean="0">
                          <a:solidFill>
                            <a:schemeClr val="accent1"/>
                          </a:solidFill>
                        </a:rPr>
                        <a:t>. of </a:t>
                      </a:r>
                      <a:r>
                        <a:rPr lang="en-US" dirty="0" err="1" smtClean="0">
                          <a:solidFill>
                            <a:srgbClr val="000000"/>
                          </a:solidFill>
                          <a:latin typeface="Courier"/>
                          <a:cs typeface="Courier"/>
                        </a:rPr>
                        <a:t>n</a:t>
                      </a:r>
                      <a:r>
                        <a:rPr lang="en-US" dirty="0" smtClean="0">
                          <a:solidFill>
                            <a:schemeClr val="accent1"/>
                          </a:solidFill>
                        </a:rPr>
                        <a:t> copies of </a:t>
                      </a:r>
                      <a:r>
                        <a:rPr lang="en-US" baseline="0" dirty="0" err="1" smtClean="0">
                          <a:solidFill>
                            <a:schemeClr val="tx1"/>
                          </a:solidFill>
                          <a:latin typeface="Courier"/>
                          <a:cs typeface="Courier"/>
                        </a:rPr>
                        <a:t>lst</a:t>
                      </a:r>
                      <a:endParaRPr lang="en-US" dirty="0">
                        <a:solidFill>
                          <a:schemeClr val="accent1"/>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lst[i</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rPr>
                        <a:t>Item at index </a:t>
                      </a:r>
                      <a:r>
                        <a:rPr lang="en-US" dirty="0" err="1" smtClean="0">
                          <a:solidFill>
                            <a:schemeClr val="accent1"/>
                          </a:solidFill>
                          <a:latin typeface="Courier"/>
                          <a:cs typeface="Courier"/>
                        </a:rPr>
                        <a:t>i</a:t>
                      </a:r>
                      <a:r>
                        <a:rPr lang="en-US" dirty="0" smtClean="0">
                          <a:solidFill>
                            <a:schemeClr val="accent1"/>
                          </a:solidFill>
                        </a:rPr>
                        <a:t> of </a:t>
                      </a:r>
                      <a:r>
                        <a:rPr lang="en-US" baseline="0" dirty="0" err="1" smtClean="0">
                          <a:solidFill>
                            <a:schemeClr val="tx1"/>
                          </a:solidFill>
                          <a:latin typeface="Courier"/>
                          <a:cs typeface="Courier"/>
                        </a:rPr>
                        <a:t>lst</a:t>
                      </a:r>
                      <a:endParaRPr lang="en-US" dirty="0">
                        <a:solidFill>
                          <a:schemeClr val="accent1"/>
                        </a:solidFill>
                      </a:endParaRPr>
                    </a:p>
                  </a:txBody>
                  <a:tcPr/>
                </a:tc>
              </a:tr>
              <a:tr h="370840">
                <a:tc>
                  <a:txBody>
                    <a:bodyPr/>
                    <a:lstStyle/>
                    <a:p>
                      <a:r>
                        <a:rPr lang="en-US" dirty="0" err="1" smtClean="0">
                          <a:latin typeface="Courier"/>
                          <a:cs typeface="Courier"/>
                        </a:rPr>
                        <a:t>len(lst</a:t>
                      </a:r>
                      <a:r>
                        <a:rPr lang="en-US" dirty="0" smtClean="0">
                          <a:latin typeface="Courier"/>
                          <a:cs typeface="Courier"/>
                        </a:rPr>
                        <a:t>)</a:t>
                      </a:r>
                      <a:endParaRPr lang="en-US" dirty="0">
                        <a:solidFill>
                          <a:schemeClr val="tx1"/>
                        </a:solidFill>
                        <a:latin typeface="Courier"/>
                        <a:cs typeface="Courier"/>
                      </a:endParaRPr>
                    </a:p>
                  </a:txBody>
                  <a:tcPr/>
                </a:tc>
                <a:tc>
                  <a:txBody>
                    <a:bodyPr/>
                    <a:lstStyle/>
                    <a:p>
                      <a:r>
                        <a:rPr lang="en-US" dirty="0" smtClean="0">
                          <a:solidFill>
                            <a:schemeClr val="accent1"/>
                          </a:solidFill>
                        </a:rPr>
                        <a:t>Number</a:t>
                      </a:r>
                      <a:r>
                        <a:rPr lang="en-US" baseline="0" dirty="0" smtClean="0">
                          <a:solidFill>
                            <a:schemeClr val="accent1"/>
                          </a:solidFill>
                        </a:rPr>
                        <a:t> of items in </a:t>
                      </a:r>
                      <a:r>
                        <a:rPr lang="en-US" baseline="0" dirty="0" err="1" smtClean="0">
                          <a:solidFill>
                            <a:schemeClr val="tx1"/>
                          </a:solidFill>
                          <a:latin typeface="Courier"/>
                          <a:cs typeface="Courier"/>
                        </a:rPr>
                        <a:t>lst</a:t>
                      </a:r>
                      <a:endParaRPr lang="en-US" dirty="0" smtClean="0">
                        <a:solidFill>
                          <a:schemeClr val="accent1"/>
                        </a:solidFill>
                        <a:latin typeface="Courier"/>
                        <a:cs typeface="Courier"/>
                      </a:endParaRPr>
                    </a:p>
                  </a:txBody>
                  <a:tcPr/>
                </a:tc>
              </a:tr>
              <a:tr h="370840">
                <a:tc>
                  <a:txBody>
                    <a:bodyPr/>
                    <a:lstStyle/>
                    <a:p>
                      <a:r>
                        <a:rPr lang="en-US" dirty="0" err="1" smtClean="0">
                          <a:latin typeface="Courier"/>
                          <a:cs typeface="Courier"/>
                        </a:rPr>
                        <a:t>min(lst</a:t>
                      </a:r>
                      <a:r>
                        <a:rPr lang="en-US" dirty="0" smtClean="0">
                          <a:latin typeface="Courier"/>
                          <a:cs typeface="Courier"/>
                        </a:rPr>
                        <a:t>)</a:t>
                      </a:r>
                    </a:p>
                  </a:txBody>
                  <a:tcPr/>
                </a:tc>
                <a:tc>
                  <a:txBody>
                    <a:bodyPr/>
                    <a:lstStyle/>
                    <a:p>
                      <a:r>
                        <a:rPr lang="en-US" dirty="0" smtClean="0">
                          <a:solidFill>
                            <a:schemeClr val="accent1"/>
                          </a:solidFill>
                        </a:rPr>
                        <a:t>Minimum item in </a:t>
                      </a:r>
                      <a:r>
                        <a:rPr lang="en-US" baseline="0" dirty="0" err="1" smtClean="0">
                          <a:solidFill>
                            <a:schemeClr val="tx1"/>
                          </a:solidFill>
                          <a:latin typeface="Courier"/>
                          <a:cs typeface="Courier"/>
                        </a:rPr>
                        <a:t>lst</a:t>
                      </a:r>
                      <a:endParaRPr lang="en-US" dirty="0">
                        <a:solidFill>
                          <a:schemeClr val="accent1"/>
                        </a:solidFill>
                      </a:endParaRPr>
                    </a:p>
                  </a:txBody>
                  <a:tcPr/>
                </a:tc>
              </a:tr>
              <a:tr h="370840">
                <a:tc>
                  <a:txBody>
                    <a:bodyPr/>
                    <a:lstStyle/>
                    <a:p>
                      <a:r>
                        <a:rPr lang="en-US" dirty="0" err="1" smtClean="0">
                          <a:latin typeface="Courier"/>
                          <a:cs typeface="Courier"/>
                        </a:rPr>
                        <a:t>max(lst</a:t>
                      </a:r>
                      <a:r>
                        <a:rPr lang="en-US" dirty="0" smtClean="0">
                          <a:latin typeface="Courier"/>
                          <a:cs typeface="Courier"/>
                        </a:rPr>
                        <a:t>)</a:t>
                      </a:r>
                      <a:endParaRPr lang="en-US" dirty="0">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rPr>
                        <a:t>Maximum item in </a:t>
                      </a:r>
                      <a:r>
                        <a:rPr lang="en-US" baseline="0" dirty="0" err="1" smtClean="0">
                          <a:solidFill>
                            <a:schemeClr val="tx1"/>
                          </a:solidFill>
                          <a:latin typeface="Courier"/>
                          <a:cs typeface="Courier"/>
                        </a:rPr>
                        <a:t>lst</a:t>
                      </a:r>
                      <a:endParaRPr lang="en-US" dirty="0" smtClean="0">
                        <a:solidFill>
                          <a:schemeClr val="accent1"/>
                        </a:solidFill>
                      </a:endParaRPr>
                    </a:p>
                  </a:txBody>
                  <a:tcPr/>
                </a:tc>
              </a:tr>
              <a:tr h="370840">
                <a:tc>
                  <a:txBody>
                    <a:bodyPr/>
                    <a:lstStyle/>
                    <a:p>
                      <a:r>
                        <a:rPr lang="en-US" dirty="0" err="1" smtClean="0">
                          <a:latin typeface="Courier"/>
                          <a:cs typeface="Courier"/>
                        </a:rPr>
                        <a:t>sum(lst</a:t>
                      </a:r>
                      <a:r>
                        <a:rPr lang="en-US" dirty="0" smtClean="0">
                          <a:latin typeface="Courier"/>
                          <a:cs typeface="Courier"/>
                        </a:rPr>
                        <a:t>)</a:t>
                      </a:r>
                      <a:endParaRPr lang="en-US" dirty="0">
                        <a:latin typeface="Courier"/>
                        <a:cs typeface="Courier"/>
                      </a:endParaRPr>
                    </a:p>
                  </a:txBody>
                  <a:tcPr/>
                </a:tc>
                <a:tc>
                  <a:txBody>
                    <a:bodyPr/>
                    <a:lstStyle/>
                    <a:p>
                      <a:r>
                        <a:rPr lang="en-US" dirty="0" smtClean="0">
                          <a:solidFill>
                            <a:schemeClr val="accent1"/>
                          </a:solidFill>
                        </a:rPr>
                        <a:t>Sum of items</a:t>
                      </a:r>
                      <a:r>
                        <a:rPr lang="en-US" baseline="0" dirty="0" smtClean="0">
                          <a:solidFill>
                            <a:schemeClr val="accent1"/>
                          </a:solidFill>
                        </a:rPr>
                        <a:t> in </a:t>
                      </a:r>
                      <a:r>
                        <a:rPr lang="en-US" baseline="0" dirty="0" err="1" smtClean="0">
                          <a:solidFill>
                            <a:schemeClr val="tx1"/>
                          </a:solidFill>
                          <a:latin typeface="Courier"/>
                          <a:cs typeface="Courier"/>
                        </a:rPr>
                        <a:t>lst</a:t>
                      </a:r>
                      <a:endParaRPr lang="en-US" dirty="0">
                        <a:solidFill>
                          <a:schemeClr val="accent1"/>
                        </a:solidFill>
                      </a:endParaRPr>
                    </a:p>
                  </a:txBody>
                  <a:tcPr/>
                </a:tc>
              </a:tr>
            </a:tbl>
          </a:graphicData>
        </a:graphic>
      </p:graphicFrame>
    </p:spTree>
    <p:extLst>
      <p:ext uri="{BB962C8B-B14F-4D97-AF65-F5344CB8AC3E}">
        <p14:creationId xmlns:p14="http://schemas.microsoft.com/office/powerpoint/2010/main" val="220686965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might happen when the program has an error? </a:t>
            </a:r>
            <a:endParaRPr lang="en-US" dirty="0"/>
          </a:p>
        </p:txBody>
      </p:sp>
      <p:sp>
        <p:nvSpPr>
          <p:cNvPr id="3" name="Content Placeholder 2"/>
          <p:cNvSpPr>
            <a:spLocks noGrp="1"/>
          </p:cNvSpPr>
          <p:nvPr>
            <p:ph idx="1"/>
          </p:nvPr>
        </p:nvSpPr>
        <p:spPr/>
        <p:txBody>
          <a:bodyPr>
            <a:normAutofit/>
          </a:bodyPr>
          <a:lstStyle/>
          <a:p>
            <a:r>
              <a:rPr lang="en-US" dirty="0" smtClean="0"/>
              <a:t> Crash (stop running and produce some sort of obvious indication that it has done so)</a:t>
            </a:r>
          </a:p>
          <a:p>
            <a:endParaRPr lang="en-US" dirty="0" smtClean="0"/>
          </a:p>
          <a:p>
            <a:r>
              <a:rPr lang="en-US" dirty="0"/>
              <a:t> </a:t>
            </a:r>
            <a:r>
              <a:rPr lang="en-US" dirty="0" smtClean="0"/>
              <a:t>Keep running, running and running  and never stop</a:t>
            </a:r>
          </a:p>
          <a:p>
            <a:endParaRPr lang="en-US" dirty="0" smtClean="0"/>
          </a:p>
          <a:p>
            <a:r>
              <a:rPr lang="en-US" dirty="0"/>
              <a:t> </a:t>
            </a:r>
            <a:r>
              <a:rPr lang="en-US" dirty="0" smtClean="0"/>
              <a:t>It might complete and produce an answer that might or might not be correct</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12</a:t>
            </a:fld>
            <a:endParaRPr lang="en-US"/>
          </a:p>
        </p:txBody>
      </p:sp>
    </p:spTree>
    <p:extLst>
      <p:ext uri="{BB962C8B-B14F-4D97-AF65-F5344CB8AC3E}">
        <p14:creationId xmlns:p14="http://schemas.microsoft.com/office/powerpoint/2010/main" val="2818622150"/>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graphicFrame>
        <p:nvGraphicFramePr>
          <p:cNvPr id="25" name="Table 24"/>
          <p:cNvGraphicFramePr>
            <a:graphicFrameLocks noGrp="1"/>
          </p:cNvGraphicFramePr>
          <p:nvPr>
            <p:extLst>
              <p:ext uri="{D42A27DB-BD31-4B8C-83A1-F6EECF244321}">
                <p14:modId xmlns:p14="http://schemas.microsoft.com/office/powerpoint/2010/main" val="3039451635"/>
              </p:ext>
            </p:extLst>
          </p:nvPr>
        </p:nvGraphicFramePr>
        <p:xfrm>
          <a:off x="2505791" y="1766251"/>
          <a:ext cx="6607029" cy="4145280"/>
        </p:xfrm>
        <a:graphic>
          <a:graphicData uri="http://schemas.openxmlformats.org/drawingml/2006/table">
            <a:tbl>
              <a:tblPr firstRow="1" bandRow="1">
                <a:tableStyleId>{0E3FDE45-AF77-4B5C-9715-49D594BDF05E}</a:tableStyleId>
              </a:tblPr>
              <a:tblGrid>
                <a:gridCol w="2540178"/>
                <a:gridCol w="4066851"/>
              </a:tblGrid>
              <a:tr h="370840">
                <a:tc>
                  <a:txBody>
                    <a:bodyPr/>
                    <a:lstStyle/>
                    <a:p>
                      <a:r>
                        <a:rPr lang="en-US" dirty="0" smtClean="0"/>
                        <a:t>Usage</a:t>
                      </a:r>
                      <a:endParaRPr lang="en-US" dirty="0">
                        <a:solidFill>
                          <a:schemeClr val="tx1"/>
                        </a:solidFill>
                      </a:endParaRPr>
                    </a:p>
                  </a:txBody>
                  <a:tcPr/>
                </a:tc>
                <a:tc>
                  <a:txBody>
                    <a:bodyPr/>
                    <a:lstStyle/>
                    <a:p>
                      <a:r>
                        <a:rPr lang="en-US" dirty="0" smtClean="0"/>
                        <a:t>Explanation</a:t>
                      </a:r>
                      <a:endParaRPr lang="en-US" dirty="0">
                        <a:solidFill>
                          <a:schemeClr val="tx1"/>
                        </a:solidFill>
                      </a:endParaRPr>
                    </a:p>
                  </a:txBody>
                  <a:tcPr/>
                </a:tc>
              </a:tr>
              <a:tr h="370840">
                <a:tc>
                  <a:txBody>
                    <a:bodyPr/>
                    <a:lstStyle/>
                    <a:p>
                      <a:r>
                        <a:rPr lang="en-US" dirty="0" err="1" smtClean="0">
                          <a:latin typeface="Courier"/>
                          <a:cs typeface="Courier"/>
                        </a:rPr>
                        <a:t>lst.append(item</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baseline="0" dirty="0" smtClean="0">
                          <a:solidFill>
                            <a:schemeClr val="accent1"/>
                          </a:solidFill>
                          <a:latin typeface="+mn-lt"/>
                          <a:cs typeface="Courier"/>
                        </a:rPr>
                        <a:t>adds </a:t>
                      </a:r>
                      <a:r>
                        <a:rPr lang="en-US" sz="1800" kern="1200" dirty="0" smtClean="0">
                          <a:solidFill>
                            <a:schemeClr val="tx1"/>
                          </a:solidFill>
                          <a:latin typeface="Courier"/>
                          <a:ea typeface="+mn-ea"/>
                          <a:cs typeface="Courier"/>
                        </a:rPr>
                        <a:t>item</a:t>
                      </a:r>
                      <a:r>
                        <a:rPr lang="en-US" baseline="0" dirty="0" smtClean="0">
                          <a:solidFill>
                            <a:schemeClr val="accent1"/>
                          </a:solidFill>
                          <a:latin typeface="+mn-lt"/>
                        </a:rPr>
                        <a:t> to the end of </a:t>
                      </a:r>
                      <a:r>
                        <a:rPr lang="en-US" baseline="0" dirty="0" err="1" smtClean="0">
                          <a:solidFill>
                            <a:schemeClr val="tx1"/>
                          </a:solidFill>
                          <a:latin typeface="Courier"/>
                          <a:cs typeface="Courier"/>
                        </a:rPr>
                        <a:t>lst</a:t>
                      </a:r>
                      <a:endParaRPr lang="en-US" dirty="0">
                        <a:solidFill>
                          <a:schemeClr val="accent1"/>
                        </a:solidFill>
                        <a:latin typeface="+mn-lt"/>
                        <a:cs typeface="Courier"/>
                      </a:endParaRPr>
                    </a:p>
                  </a:txBody>
                  <a:tcPr/>
                </a:tc>
              </a:tr>
              <a:tr h="370840">
                <a:tc>
                  <a:txBody>
                    <a:bodyPr/>
                    <a:lstStyle/>
                    <a:p>
                      <a:r>
                        <a:rPr lang="en-US" dirty="0" err="1" smtClean="0">
                          <a:solidFill>
                            <a:schemeClr val="tx1"/>
                          </a:solidFill>
                          <a:latin typeface="Courier"/>
                          <a:cs typeface="Courier"/>
                        </a:rPr>
                        <a:t>lst.extend</a:t>
                      </a:r>
                      <a:r>
                        <a:rPr lang="en-US" dirty="0" smtClean="0">
                          <a:solidFill>
                            <a:schemeClr val="tx1"/>
                          </a:solidFill>
                          <a:latin typeface="Courier"/>
                          <a:cs typeface="Courier"/>
                        </a:rPr>
                        <a:t>(lst2)</a:t>
                      </a:r>
                    </a:p>
                  </a:txBody>
                  <a:tcPr/>
                </a:tc>
                <a:tc>
                  <a:txBody>
                    <a:bodyPr/>
                    <a:lstStyle/>
                    <a:p>
                      <a:r>
                        <a:rPr lang="en-US" dirty="0" smtClean="0">
                          <a:solidFill>
                            <a:schemeClr val="accent1"/>
                          </a:solidFill>
                          <a:latin typeface="+mn-lt"/>
                          <a:cs typeface="Courier"/>
                        </a:rPr>
                        <a:t>add </a:t>
                      </a:r>
                      <a:r>
                        <a:rPr lang="en-US" sz="1800" kern="1200" dirty="0" smtClean="0">
                          <a:solidFill>
                            <a:schemeClr val="tx1"/>
                          </a:solidFill>
                          <a:latin typeface="Courier"/>
                          <a:ea typeface="+mn-ea"/>
                          <a:cs typeface="Courier"/>
                        </a:rPr>
                        <a:t>items</a:t>
                      </a:r>
                      <a:r>
                        <a:rPr lang="en-US" dirty="0" smtClean="0">
                          <a:solidFill>
                            <a:schemeClr val="accent1"/>
                          </a:solidFill>
                          <a:latin typeface="+mn-lt"/>
                          <a:cs typeface="Courier"/>
                        </a:rPr>
                        <a:t> in lst2 to the end of </a:t>
                      </a:r>
                      <a:r>
                        <a:rPr lang="en-US" sz="1800" kern="1200" baseline="0" dirty="0" err="1" smtClean="0">
                          <a:solidFill>
                            <a:schemeClr val="tx1"/>
                          </a:solidFill>
                          <a:latin typeface="Courier"/>
                          <a:ea typeface="+mn-ea"/>
                          <a:cs typeface="Courier"/>
                        </a:rPr>
                        <a:t>lst</a:t>
                      </a:r>
                      <a:endParaRPr lang="en-US" sz="1800" kern="1200" baseline="0" dirty="0">
                        <a:solidFill>
                          <a:schemeClr val="tx1"/>
                        </a:solidFill>
                        <a:latin typeface="Courier"/>
                        <a:ea typeface="+mn-ea"/>
                        <a:cs typeface="Courier"/>
                      </a:endParaRPr>
                    </a:p>
                  </a:txBody>
                  <a:tcPr/>
                </a:tc>
              </a:tr>
              <a:tr h="370840">
                <a:tc>
                  <a:txBody>
                    <a:bodyPr/>
                    <a:lstStyle/>
                    <a:p>
                      <a:r>
                        <a:rPr lang="en-US" dirty="0" err="1" smtClean="0">
                          <a:latin typeface="Courier"/>
                          <a:cs typeface="Courier"/>
                        </a:rPr>
                        <a:t>lst.count(item</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latin typeface="+mn-lt"/>
                          <a:cs typeface="Courier"/>
                        </a:rPr>
                        <a:t>returns</a:t>
                      </a:r>
                      <a:r>
                        <a:rPr lang="en-US" baseline="0" dirty="0" smtClean="0">
                          <a:solidFill>
                            <a:schemeClr val="accent1"/>
                          </a:solidFill>
                          <a:latin typeface="+mn-lt"/>
                          <a:cs typeface="Courier"/>
                        </a:rPr>
                        <a:t> the number of times </a:t>
                      </a:r>
                      <a:r>
                        <a:rPr lang="en-US" dirty="0" smtClean="0">
                          <a:latin typeface="Courier"/>
                          <a:cs typeface="Courier"/>
                        </a:rPr>
                        <a:t>item</a:t>
                      </a:r>
                      <a:r>
                        <a:rPr lang="en-US" baseline="0" dirty="0" smtClean="0">
                          <a:solidFill>
                            <a:schemeClr val="accent1"/>
                          </a:solidFill>
                          <a:latin typeface="+mn-lt"/>
                          <a:cs typeface="Courier"/>
                        </a:rPr>
                        <a:t> occurs in </a:t>
                      </a:r>
                      <a:r>
                        <a:rPr lang="en-US" baseline="0" dirty="0" err="1" smtClean="0">
                          <a:solidFill>
                            <a:schemeClr val="tx1"/>
                          </a:solidFill>
                          <a:latin typeface="Courier"/>
                          <a:cs typeface="Courier"/>
                        </a:rPr>
                        <a:t>lst</a:t>
                      </a:r>
                      <a:endParaRPr lang="en-US" dirty="0" smtClean="0">
                        <a:solidFill>
                          <a:schemeClr val="accent1"/>
                        </a:solidFill>
                        <a:latin typeface="+mn-lt"/>
                      </a:endParaRPr>
                    </a:p>
                  </a:txBody>
                  <a:tcPr/>
                </a:tc>
              </a:tr>
              <a:tr h="370840">
                <a:tc>
                  <a:txBody>
                    <a:bodyPr/>
                    <a:lstStyle/>
                    <a:p>
                      <a:r>
                        <a:rPr lang="en-US" dirty="0" err="1" smtClean="0">
                          <a:latin typeface="Courier"/>
                          <a:cs typeface="Courier"/>
                        </a:rPr>
                        <a:t>lst.index(item</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latin typeface="+mn-lt"/>
                          <a:cs typeface="+mn-cs"/>
                        </a:rPr>
                        <a:t>Returns</a:t>
                      </a:r>
                      <a:r>
                        <a:rPr lang="en-US" baseline="0" dirty="0" smtClean="0">
                          <a:solidFill>
                            <a:schemeClr val="accent1"/>
                          </a:solidFill>
                          <a:latin typeface="+mn-lt"/>
                          <a:cs typeface="+mn-cs"/>
                        </a:rPr>
                        <a:t> index of (first occurrence of) </a:t>
                      </a:r>
                      <a:r>
                        <a:rPr lang="en-US" dirty="0" smtClean="0">
                          <a:latin typeface="Courier"/>
                          <a:cs typeface="Courier"/>
                        </a:rPr>
                        <a:t>item</a:t>
                      </a:r>
                      <a:r>
                        <a:rPr lang="en-US" baseline="0" dirty="0" smtClean="0">
                          <a:solidFill>
                            <a:schemeClr val="accent1"/>
                          </a:solidFill>
                          <a:latin typeface="+mn-lt"/>
                          <a:cs typeface="+mn-cs"/>
                        </a:rPr>
                        <a:t> in </a:t>
                      </a:r>
                      <a:r>
                        <a:rPr lang="en-US" baseline="0" dirty="0" err="1" smtClean="0">
                          <a:solidFill>
                            <a:schemeClr val="tx1"/>
                          </a:solidFill>
                          <a:latin typeface="Courier"/>
                          <a:cs typeface="Courier"/>
                        </a:rPr>
                        <a:t>lst</a:t>
                      </a:r>
                      <a:endParaRPr lang="en-US" dirty="0">
                        <a:solidFill>
                          <a:schemeClr val="tx1"/>
                        </a:solidFill>
                        <a:latin typeface="Courier"/>
                        <a:cs typeface="Courier"/>
                      </a:endParaRPr>
                    </a:p>
                  </a:txBody>
                  <a:tcPr/>
                </a:tc>
              </a:tr>
              <a:tr h="370840">
                <a:tc>
                  <a:txBody>
                    <a:bodyPr/>
                    <a:lstStyle/>
                    <a:p>
                      <a:r>
                        <a:rPr lang="en-US" dirty="0" err="1" smtClean="0">
                          <a:latin typeface="Courier"/>
                          <a:cs typeface="Courier"/>
                        </a:rPr>
                        <a:t>lst.pop</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latin typeface="+mn-lt"/>
                        </a:rPr>
                        <a:t>Removes</a:t>
                      </a:r>
                      <a:r>
                        <a:rPr lang="en-US" baseline="0" dirty="0" smtClean="0">
                          <a:solidFill>
                            <a:schemeClr val="accent1"/>
                          </a:solidFill>
                          <a:latin typeface="+mn-lt"/>
                        </a:rPr>
                        <a:t> and returns the last item in </a:t>
                      </a:r>
                      <a:r>
                        <a:rPr lang="en-US" baseline="0" dirty="0" err="1" smtClean="0">
                          <a:solidFill>
                            <a:schemeClr val="tx1"/>
                          </a:solidFill>
                          <a:latin typeface="Courier"/>
                          <a:cs typeface="Courier"/>
                        </a:rPr>
                        <a:t>lst</a:t>
                      </a:r>
                      <a:endParaRPr lang="en-US" dirty="0">
                        <a:solidFill>
                          <a:schemeClr val="accent1"/>
                        </a:solidFill>
                        <a:latin typeface="+mn-lt"/>
                      </a:endParaRPr>
                    </a:p>
                  </a:txBody>
                  <a:tcPr/>
                </a:tc>
              </a:tr>
              <a:tr h="370840">
                <a:tc>
                  <a:txBody>
                    <a:bodyPr/>
                    <a:lstStyle/>
                    <a:p>
                      <a:r>
                        <a:rPr lang="en-US" dirty="0" err="1" smtClean="0">
                          <a:latin typeface="Courier"/>
                          <a:cs typeface="Courier"/>
                        </a:rPr>
                        <a:t>lst.remove(item</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latin typeface="+mn-lt"/>
                          <a:cs typeface="+mn-cs"/>
                        </a:rPr>
                        <a:t>Removes</a:t>
                      </a:r>
                      <a:r>
                        <a:rPr lang="en-US" baseline="0" dirty="0" smtClean="0">
                          <a:solidFill>
                            <a:schemeClr val="accent1"/>
                          </a:solidFill>
                          <a:latin typeface="+mn-lt"/>
                          <a:cs typeface="+mn-cs"/>
                        </a:rPr>
                        <a:t> (the first occurrence of) </a:t>
                      </a:r>
                      <a:r>
                        <a:rPr lang="en-US" dirty="0" smtClean="0">
                          <a:latin typeface="Courier"/>
                          <a:cs typeface="Courier"/>
                        </a:rPr>
                        <a:t>item</a:t>
                      </a:r>
                      <a:r>
                        <a:rPr lang="en-US" baseline="0" dirty="0" smtClean="0">
                          <a:solidFill>
                            <a:schemeClr val="accent1"/>
                          </a:solidFill>
                          <a:latin typeface="+mn-lt"/>
                          <a:cs typeface="+mn-cs"/>
                        </a:rPr>
                        <a:t> from </a:t>
                      </a:r>
                      <a:r>
                        <a:rPr lang="en-US" baseline="0" dirty="0" err="1" smtClean="0">
                          <a:solidFill>
                            <a:schemeClr val="tx1"/>
                          </a:solidFill>
                          <a:latin typeface="Courier"/>
                          <a:cs typeface="Courier"/>
                        </a:rPr>
                        <a:t>lst</a:t>
                      </a:r>
                      <a:endParaRPr lang="en-US" dirty="0">
                        <a:solidFill>
                          <a:schemeClr val="accent1"/>
                        </a:solidFill>
                        <a:latin typeface="+mn-lt"/>
                        <a:cs typeface="Courier"/>
                      </a:endParaRPr>
                    </a:p>
                  </a:txBody>
                  <a:tcPr/>
                </a:tc>
              </a:tr>
              <a:tr h="370840">
                <a:tc>
                  <a:txBody>
                    <a:bodyPr/>
                    <a:lstStyle/>
                    <a:p>
                      <a:r>
                        <a:rPr lang="en-US" dirty="0" err="1" smtClean="0">
                          <a:latin typeface="Courier"/>
                          <a:cs typeface="Courier"/>
                        </a:rPr>
                        <a:t>lst.reverse</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solidFill>
                            <a:schemeClr val="accent1"/>
                          </a:solidFill>
                          <a:latin typeface="+mn-lt"/>
                        </a:rPr>
                        <a:t>Reverses the order</a:t>
                      </a:r>
                      <a:r>
                        <a:rPr lang="en-US" baseline="0" dirty="0" smtClean="0">
                          <a:solidFill>
                            <a:schemeClr val="accent1"/>
                          </a:solidFill>
                          <a:latin typeface="+mn-lt"/>
                        </a:rPr>
                        <a:t> of items in </a:t>
                      </a:r>
                      <a:r>
                        <a:rPr lang="en-US" baseline="0" dirty="0" err="1" smtClean="0">
                          <a:solidFill>
                            <a:schemeClr val="tx1"/>
                          </a:solidFill>
                          <a:latin typeface="Courier"/>
                          <a:cs typeface="Courier"/>
                        </a:rPr>
                        <a:t>lst</a:t>
                      </a:r>
                      <a:endParaRPr lang="en-US" dirty="0">
                        <a:solidFill>
                          <a:schemeClr val="accent1"/>
                        </a:solidFill>
                        <a:latin typeface="+mn-lt"/>
                      </a:endParaRPr>
                    </a:p>
                  </a:txBody>
                  <a:tcPr/>
                </a:tc>
              </a:tr>
              <a:tr h="370840">
                <a:tc>
                  <a:txBody>
                    <a:bodyPr/>
                    <a:lstStyle/>
                    <a:p>
                      <a:r>
                        <a:rPr lang="en-US" dirty="0" err="1" smtClean="0">
                          <a:latin typeface="Courier"/>
                          <a:cs typeface="Courier"/>
                        </a:rPr>
                        <a:t>lst.sort</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latin typeface="+mn-lt"/>
                        </a:rPr>
                        <a:t>Sorts the items of</a:t>
                      </a:r>
                      <a:r>
                        <a:rPr lang="en-US" baseline="0" dirty="0" smtClean="0">
                          <a:solidFill>
                            <a:schemeClr val="accent1"/>
                          </a:solidFill>
                          <a:latin typeface="+mn-lt"/>
                        </a:rPr>
                        <a:t> </a:t>
                      </a:r>
                      <a:r>
                        <a:rPr lang="en-US" baseline="0" dirty="0" err="1" smtClean="0">
                          <a:solidFill>
                            <a:schemeClr val="tx1"/>
                          </a:solidFill>
                          <a:latin typeface="Courier"/>
                          <a:cs typeface="Courier"/>
                        </a:rPr>
                        <a:t>lst</a:t>
                      </a:r>
                      <a:r>
                        <a:rPr lang="en-US" baseline="0" dirty="0" smtClean="0">
                          <a:solidFill>
                            <a:schemeClr val="accent1"/>
                          </a:solidFill>
                          <a:latin typeface="+mn-lt"/>
                        </a:rPr>
                        <a:t> in increasing order</a:t>
                      </a:r>
                      <a:endParaRPr lang="en-US" dirty="0" smtClean="0">
                        <a:solidFill>
                          <a:schemeClr val="accent1"/>
                        </a:solidFill>
                        <a:latin typeface="+mn-lt"/>
                      </a:endParaRPr>
                    </a:p>
                  </a:txBody>
                  <a:tcPr/>
                </a:tc>
              </a:tr>
            </a:tbl>
          </a:graphicData>
        </a:graphic>
      </p:graphicFrame>
    </p:spTree>
    <p:extLst>
      <p:ext uri="{BB962C8B-B14F-4D97-AF65-F5344CB8AC3E}">
        <p14:creationId xmlns:p14="http://schemas.microsoft.com/office/powerpoint/2010/main" val="2642514356"/>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From strings to lists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 name="Rectangle 3"/>
          <p:cNvSpPr/>
          <p:nvPr/>
        </p:nvSpPr>
        <p:spPr>
          <a:xfrm>
            <a:off x="754405" y="1448375"/>
            <a:ext cx="2545063" cy="369332"/>
          </a:xfrm>
          <a:prstGeom prst="rect">
            <a:avLst/>
          </a:prstGeom>
        </p:spPr>
        <p:txBody>
          <a:bodyPr wrap="none">
            <a:spAutoFit/>
          </a:bodyPr>
          <a:lstStyle/>
          <a:p>
            <a:r>
              <a:rPr lang="en-US" dirty="0" err="1"/>
              <a:t>str.</a:t>
            </a:r>
            <a:r>
              <a:rPr lang="en-US" b="1" dirty="0" err="1"/>
              <a:t>split</a:t>
            </a:r>
            <a:r>
              <a:rPr lang="en-US" dirty="0"/>
              <a:t>([</a:t>
            </a:r>
            <a:r>
              <a:rPr lang="en-US" i="1" dirty="0" err="1"/>
              <a:t>sep</a:t>
            </a:r>
            <a:r>
              <a:rPr lang="en-US" dirty="0"/>
              <a:t>[, </a:t>
            </a:r>
            <a:r>
              <a:rPr lang="en-US" i="1" dirty="0" err="1"/>
              <a:t>maxsplit</a:t>
            </a:r>
            <a:r>
              <a:rPr lang="en-US" dirty="0"/>
              <a:t>]])</a:t>
            </a:r>
          </a:p>
        </p:txBody>
      </p:sp>
      <p:sp>
        <p:nvSpPr>
          <p:cNvPr id="5" name="Rectangle 4"/>
          <p:cNvSpPr/>
          <p:nvPr/>
        </p:nvSpPr>
        <p:spPr>
          <a:xfrm>
            <a:off x="1356150" y="5872849"/>
            <a:ext cx="5969256" cy="646331"/>
          </a:xfrm>
          <a:prstGeom prst="rect">
            <a:avLst/>
          </a:prstGeom>
        </p:spPr>
        <p:txBody>
          <a:bodyPr wrap="square">
            <a:spAutoFit/>
          </a:bodyPr>
          <a:lstStyle/>
          <a:p>
            <a:r>
              <a:rPr lang="en-US" dirty="0" smtClean="0">
                <a:hlinkClick r:id="rId2"/>
              </a:rPr>
              <a:t>https://docs.python.org/2/library/stdtypes.html</a:t>
            </a:r>
            <a:endParaRPr lang="en-US" dirty="0" smtClean="0"/>
          </a:p>
          <a:p>
            <a:endParaRPr lang="en-US" dirty="0"/>
          </a:p>
        </p:txBody>
      </p:sp>
      <p:sp>
        <p:nvSpPr>
          <p:cNvPr id="10" name="TextBox 9"/>
          <p:cNvSpPr txBox="1"/>
          <p:nvPr/>
        </p:nvSpPr>
        <p:spPr bwMode="auto">
          <a:xfrm>
            <a:off x="618641" y="1932861"/>
            <a:ext cx="5924329"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'1,,2'.split(',')</a:t>
            </a:r>
          </a:p>
          <a:p>
            <a:pPr defTabSz="914400" fontAlgn="base">
              <a:spcBef>
                <a:spcPct val="0"/>
              </a:spcBef>
              <a:spcAft>
                <a:spcPct val="0"/>
              </a:spcAft>
            </a:pPr>
            <a:r>
              <a:rPr lang="en-US" sz="1400" dirty="0" smtClean="0">
                <a:solidFill>
                  <a:schemeClr val="tx1"/>
                </a:solidFill>
                <a:latin typeface="Courier"/>
                <a:cs typeface="Courier"/>
              </a:rPr>
              <a:t>&gt;&gt;&gt; ['1', '', '2']</a:t>
            </a:r>
          </a:p>
          <a:p>
            <a:pPr defTabSz="914400" fontAlgn="base">
              <a:spcBef>
                <a:spcPct val="0"/>
              </a:spcBef>
              <a:spcAft>
                <a:spcPct val="0"/>
              </a:spcAft>
            </a:pPr>
            <a:r>
              <a:rPr lang="en-US" sz="1400" dirty="0" smtClean="0">
                <a:solidFill>
                  <a:schemeClr val="tx1"/>
                </a:solidFill>
                <a:latin typeface="Courier"/>
                <a:cs typeface="Courier"/>
              </a:rPr>
              <a:t>&gt;&gt;&gt; 'This is a </a:t>
            </a:r>
            <a:r>
              <a:rPr lang="en-US" sz="1400" dirty="0" err="1" smtClean="0">
                <a:solidFill>
                  <a:schemeClr val="tx1"/>
                </a:solidFill>
                <a:latin typeface="Courier"/>
                <a:cs typeface="Courier"/>
              </a:rPr>
              <a:t>sentence'.split</a:t>
            </a:r>
            <a:r>
              <a:rPr lang="en-US" sz="1400" dirty="0" smtClean="0">
                <a:solidFill>
                  <a:schemeClr val="tx1"/>
                </a:solidFill>
                <a:latin typeface="Courier"/>
                <a:cs typeface="Courier"/>
              </a:rPr>
              <a:t>(' ')</a:t>
            </a:r>
          </a:p>
          <a:p>
            <a:pPr defTabSz="914400" fontAlgn="base">
              <a:spcBef>
                <a:spcPct val="0"/>
              </a:spcBef>
              <a:spcAft>
                <a:spcPct val="0"/>
              </a:spcAft>
            </a:pPr>
            <a:r>
              <a:rPr lang="en-US" sz="1400" dirty="0" smtClean="0">
                <a:solidFill>
                  <a:schemeClr val="tx1"/>
                </a:solidFill>
                <a:latin typeface="Courier"/>
                <a:cs typeface="Courier"/>
              </a:rPr>
              <a:t>&gt;&gt;&gt; ['This', 'is', 'a', 'sentence']</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p:txBody>
      </p:sp>
      <p:sp>
        <p:nvSpPr>
          <p:cNvPr id="11" name="TextBox 10"/>
          <p:cNvSpPr txBox="1"/>
          <p:nvPr/>
        </p:nvSpPr>
        <p:spPr bwMode="auto">
          <a:xfrm>
            <a:off x="618641" y="1924851"/>
            <a:ext cx="5924329"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'1,,2'.split(',')</a:t>
            </a:r>
          </a:p>
          <a:p>
            <a:pPr defTabSz="914400" fontAlgn="base">
              <a:spcBef>
                <a:spcPct val="0"/>
              </a:spcBef>
              <a:spcAft>
                <a:spcPct val="0"/>
              </a:spcAft>
            </a:pPr>
            <a:r>
              <a:rPr lang="en-US" sz="1400" dirty="0" smtClean="0">
                <a:solidFill>
                  <a:schemeClr val="tx1"/>
                </a:solidFill>
                <a:latin typeface="Courier"/>
                <a:cs typeface="Courier"/>
              </a:rPr>
              <a:t>&gt;&gt;&gt; ['1', '', '2']</a:t>
            </a:r>
          </a:p>
          <a:p>
            <a:pPr defTabSz="914400" fontAlgn="base">
              <a:spcBef>
                <a:spcPct val="0"/>
              </a:spcBef>
              <a:spcAft>
                <a:spcPct val="0"/>
              </a:spcAft>
            </a:pPr>
            <a:r>
              <a:rPr lang="en-US" sz="1400" dirty="0" smtClean="0">
                <a:solidFill>
                  <a:schemeClr val="tx1"/>
                </a:solidFill>
                <a:latin typeface="Courier"/>
                <a:cs typeface="Courier"/>
              </a:rPr>
              <a:t>&gt;&gt;&gt; 'This is a </a:t>
            </a:r>
            <a:r>
              <a:rPr lang="en-US" sz="1400" dirty="0" err="1" smtClean="0">
                <a:solidFill>
                  <a:schemeClr val="tx1"/>
                </a:solidFill>
                <a:latin typeface="Courier"/>
                <a:cs typeface="Courier"/>
              </a:rPr>
              <a:t>sentence'.split</a:t>
            </a:r>
            <a:r>
              <a:rPr lang="en-US" sz="1400" dirty="0" smtClean="0">
                <a:solidFill>
                  <a:schemeClr val="tx1"/>
                </a:solidFill>
                <a:latin typeface="Courier"/>
                <a:cs typeface="Courier"/>
              </a:rPr>
              <a:t>(' ')</a:t>
            </a:r>
          </a:p>
          <a:p>
            <a:pPr defTabSz="914400" fontAlgn="base">
              <a:spcBef>
                <a:spcPct val="0"/>
              </a:spcBef>
              <a:spcAft>
                <a:spcPct val="0"/>
              </a:spcAft>
            </a:pPr>
            <a:r>
              <a:rPr lang="en-US" sz="1400" dirty="0" smtClean="0">
                <a:solidFill>
                  <a:schemeClr val="tx1"/>
                </a:solidFill>
                <a:latin typeface="Courier"/>
                <a:cs typeface="Courier"/>
              </a:rPr>
              <a:t>&gt;&gt;&gt; ['This', 'is', 'a', 'sentence']</a:t>
            </a:r>
          </a:p>
          <a:p>
            <a:pPr defTabSz="914400" fontAlgn="base">
              <a:spcBef>
                <a:spcPct val="0"/>
              </a:spcBef>
              <a:spcAft>
                <a:spcPct val="0"/>
              </a:spcAft>
            </a:pPr>
            <a:r>
              <a:rPr lang="en-US" sz="1400" dirty="0" smtClean="0">
                <a:solidFill>
                  <a:schemeClr val="tx1"/>
                </a:solidFill>
                <a:latin typeface="Courier"/>
                <a:cs typeface="Courier"/>
              </a:rPr>
              <a:t>&gt;&gt;&gt; ' 1  2 3'.split()</a:t>
            </a:r>
            <a:endParaRPr lang="en-US" sz="1400" dirty="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['1', '2', '3']</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cxnSp>
        <p:nvCxnSpPr>
          <p:cNvPr id="7" name="Straight Arrow Connector 6"/>
          <p:cNvCxnSpPr/>
          <p:nvPr/>
        </p:nvCxnSpPr>
        <p:spPr>
          <a:xfrm flipH="1" flipV="1">
            <a:off x="2959638" y="3005928"/>
            <a:ext cx="1468167" cy="15379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810243" y="4427335"/>
            <a:ext cx="3950068" cy="1200329"/>
          </a:xfrm>
          <a:prstGeom prst="rect">
            <a:avLst/>
          </a:prstGeom>
          <a:noFill/>
        </p:spPr>
        <p:txBody>
          <a:bodyPr wrap="square" rtlCol="0">
            <a:spAutoFit/>
          </a:bodyPr>
          <a:lstStyle/>
          <a:p>
            <a:r>
              <a:rPr lang="en-US" dirty="0" smtClean="0"/>
              <a:t>Using whitespace (space, tab, newline)</a:t>
            </a:r>
          </a:p>
          <a:p>
            <a:endParaRPr lang="en-US" dirty="0"/>
          </a:p>
          <a:p>
            <a:r>
              <a:rPr lang="en-US" dirty="0" smtClean="0"/>
              <a:t>&gt;&gt;&gt; import string</a:t>
            </a:r>
          </a:p>
          <a:p>
            <a:r>
              <a:rPr lang="en-US" dirty="0" smtClean="0"/>
              <a:t>&gt;&gt;&gt; </a:t>
            </a:r>
            <a:r>
              <a:rPr lang="en-US" dirty="0" err="1" smtClean="0"/>
              <a:t>string.whitespace</a:t>
            </a:r>
            <a:endParaRPr lang="en-US" dirty="0"/>
          </a:p>
        </p:txBody>
      </p:sp>
    </p:spTree>
    <p:extLst>
      <p:ext uri="{BB962C8B-B14F-4D97-AF65-F5344CB8AC3E}">
        <p14:creationId xmlns:p14="http://schemas.microsoft.com/office/powerpoint/2010/main" val="25923476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Rectangle 5"/>
          <p:cNvSpPr/>
          <p:nvPr/>
        </p:nvSpPr>
        <p:spPr>
          <a:xfrm>
            <a:off x="709358" y="1689100"/>
            <a:ext cx="8150247" cy="400110"/>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Compute the sum of numbers in a string that are separated by commas</a:t>
            </a:r>
          </a:p>
        </p:txBody>
      </p:sp>
      <p:sp>
        <p:nvSpPr>
          <p:cNvPr id="4" name="Rectangle 3"/>
          <p:cNvSpPr/>
          <p:nvPr/>
        </p:nvSpPr>
        <p:spPr>
          <a:xfrm>
            <a:off x="571493" y="2473199"/>
            <a:ext cx="2262496" cy="369332"/>
          </a:xfrm>
          <a:prstGeom prst="rect">
            <a:avLst/>
          </a:prstGeom>
        </p:spPr>
        <p:txBody>
          <a:bodyPr wrap="none">
            <a:spAutoFit/>
          </a:bodyPr>
          <a:lstStyle/>
          <a:p>
            <a:r>
              <a:rPr lang="en-US" dirty="0" smtClean="0">
                <a:solidFill>
                  <a:schemeClr val="tx1"/>
                </a:solidFill>
                <a:latin typeface="Courier"/>
                <a:cs typeface="Courier"/>
              </a:rPr>
              <a:t>'1.23,2.4,3.12'</a:t>
            </a:r>
            <a:endParaRPr lang="en-US" dirty="0"/>
          </a:p>
        </p:txBody>
      </p:sp>
      <p:sp>
        <p:nvSpPr>
          <p:cNvPr id="5" name="Right Arrow 4"/>
          <p:cNvSpPr/>
          <p:nvPr/>
        </p:nvSpPr>
        <p:spPr>
          <a:xfrm>
            <a:off x="2833989" y="2540211"/>
            <a:ext cx="748416" cy="2683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764761" y="2483511"/>
            <a:ext cx="593920" cy="369332"/>
          </a:xfrm>
          <a:prstGeom prst="rect">
            <a:avLst/>
          </a:prstGeom>
        </p:spPr>
        <p:txBody>
          <a:bodyPr wrap="none">
            <a:spAutoFit/>
          </a:bodyPr>
          <a:lstStyle/>
          <a:p>
            <a:r>
              <a:rPr lang="en-US" dirty="0" smtClean="0"/>
              <a:t>6.75</a:t>
            </a:r>
            <a:endParaRPr lang="en-US" dirty="0"/>
          </a:p>
        </p:txBody>
      </p:sp>
      <p:sp>
        <p:nvSpPr>
          <p:cNvPr id="11" name="TextBox 10"/>
          <p:cNvSpPr txBox="1"/>
          <p:nvPr/>
        </p:nvSpPr>
        <p:spPr bwMode="auto">
          <a:xfrm>
            <a:off x="366400" y="3029384"/>
            <a:ext cx="3992281" cy="2462213"/>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400" dirty="0" err="1" smtClean="0">
                <a:effectLst/>
                <a:latin typeface="Courier"/>
                <a:cs typeface="Courier"/>
              </a:rPr>
              <a:t>def</a:t>
            </a:r>
            <a:r>
              <a:rPr lang="en-US" sz="1400" dirty="0" smtClean="0">
                <a:effectLst/>
                <a:latin typeface="Courier"/>
                <a:cs typeface="Courier"/>
              </a:rPr>
              <a:t> </a:t>
            </a:r>
            <a:r>
              <a:rPr lang="en-US" sz="1400" dirty="0" err="1" smtClean="0">
                <a:effectLst/>
                <a:latin typeface="Courier"/>
                <a:cs typeface="Courier"/>
              </a:rPr>
              <a:t>sumOfstr</a:t>
            </a:r>
            <a:r>
              <a:rPr lang="en-US" sz="1400" dirty="0" smtClean="0">
                <a:effectLst/>
                <a:latin typeface="Courier"/>
                <a:cs typeface="Courier"/>
              </a:rPr>
              <a:t>(s):</a:t>
            </a:r>
          </a:p>
          <a:p>
            <a:r>
              <a:rPr lang="en-US" sz="1400" dirty="0" smtClean="0">
                <a:effectLst/>
                <a:latin typeface="Courier"/>
                <a:cs typeface="Courier"/>
              </a:rPr>
              <a:t> </a:t>
            </a:r>
            <a:r>
              <a:rPr lang="en-US" sz="1400" dirty="0" err="1" smtClean="0">
                <a:effectLst/>
                <a:latin typeface="Courier"/>
                <a:cs typeface="Courier"/>
              </a:rPr>
              <a:t>nums</a:t>
            </a:r>
            <a:r>
              <a:rPr lang="en-US" sz="1400" dirty="0" smtClean="0">
                <a:effectLst/>
                <a:latin typeface="Courier"/>
                <a:cs typeface="Courier"/>
              </a:rPr>
              <a:t> =</a:t>
            </a:r>
            <a:r>
              <a:rPr lang="en-US" sz="1400" dirty="0" err="1" smtClean="0">
                <a:effectLst/>
                <a:latin typeface="Courier"/>
                <a:cs typeface="Courier"/>
              </a:rPr>
              <a:t>s.split</a:t>
            </a:r>
            <a:r>
              <a:rPr lang="en-US" sz="1400" dirty="0" smtClean="0">
                <a:effectLst/>
                <a:latin typeface="Courier"/>
                <a:cs typeface="Courier"/>
              </a:rPr>
              <a:t>(',')</a:t>
            </a:r>
          </a:p>
          <a:p>
            <a:r>
              <a:rPr lang="en-US" sz="1400" dirty="0" smtClean="0">
                <a:effectLst/>
                <a:latin typeface="Courier"/>
                <a:cs typeface="Courier"/>
              </a:rPr>
              <a:t> total=0</a:t>
            </a:r>
          </a:p>
          <a:p>
            <a:r>
              <a:rPr lang="en-US" sz="1400" dirty="0" smtClean="0">
                <a:effectLst/>
                <a:latin typeface="Courier"/>
                <a:cs typeface="Courier"/>
              </a:rPr>
              <a:t> for n in </a:t>
            </a:r>
            <a:r>
              <a:rPr lang="en-US" sz="1400" dirty="0" err="1" smtClean="0">
                <a:effectLst/>
                <a:latin typeface="Courier"/>
                <a:cs typeface="Courier"/>
              </a:rPr>
              <a:t>nums</a:t>
            </a:r>
            <a:r>
              <a:rPr lang="en-US" sz="1400" dirty="0" smtClean="0">
                <a:effectLst/>
                <a:latin typeface="Courier"/>
                <a:cs typeface="Courier"/>
              </a:rPr>
              <a:t>:</a:t>
            </a:r>
          </a:p>
          <a:p>
            <a:r>
              <a:rPr lang="en-US" sz="1400" dirty="0" smtClean="0">
                <a:effectLst/>
                <a:latin typeface="Courier"/>
                <a:cs typeface="Courier"/>
              </a:rPr>
              <a:t>   total +=float(n) </a:t>
            </a:r>
          </a:p>
          <a:p>
            <a:r>
              <a:rPr lang="en-US" sz="1400" dirty="0" smtClean="0">
                <a:effectLst/>
                <a:latin typeface="Courier"/>
                <a:cs typeface="Courier"/>
              </a:rPr>
              <a:t> return total </a:t>
            </a:r>
          </a:p>
          <a:p>
            <a:r>
              <a:rPr lang="en-US" sz="1400" dirty="0" smtClean="0">
                <a:effectLst/>
                <a:latin typeface="Courier"/>
                <a:cs typeface="Courier"/>
              </a:rPr>
              <a:t/>
            </a:r>
            <a:br>
              <a:rPr lang="en-US" sz="1400" dirty="0" smtClean="0">
                <a:effectLst/>
                <a:latin typeface="Courier"/>
                <a:cs typeface="Courier"/>
              </a:rPr>
            </a:br>
            <a:endParaRPr lang="en-US" sz="1400" dirty="0" smtClean="0">
              <a:effectLst/>
              <a:latin typeface="Courier"/>
              <a:cs typeface="Courier"/>
            </a:endParaRPr>
          </a:p>
          <a:p>
            <a:r>
              <a:rPr lang="en-US" sz="1400" dirty="0" smtClean="0">
                <a:effectLst/>
                <a:latin typeface="Courier"/>
                <a:cs typeface="Courier"/>
              </a:rPr>
              <a:t>s='1.23,2.4,3.12'</a:t>
            </a:r>
          </a:p>
          <a:p>
            <a:r>
              <a:rPr lang="en-US" sz="1400" dirty="0" smtClean="0">
                <a:effectLst/>
                <a:latin typeface="Courier"/>
                <a:cs typeface="Courier"/>
              </a:rPr>
              <a:t>print </a:t>
            </a:r>
            <a:r>
              <a:rPr lang="en-US" sz="1400" dirty="0" err="1" smtClean="0">
                <a:effectLst/>
                <a:latin typeface="Courier"/>
                <a:cs typeface="Courier"/>
              </a:rPr>
              <a:t>sumOfstr</a:t>
            </a:r>
            <a:r>
              <a:rPr lang="en-US" sz="1400" dirty="0" smtClean="0">
                <a:effectLst/>
                <a:latin typeface="Courier"/>
                <a:cs typeface="Courier"/>
              </a:rPr>
              <a:t>(s)</a:t>
            </a: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2" name="TextBox 11"/>
          <p:cNvSpPr txBox="1"/>
          <p:nvPr/>
        </p:nvSpPr>
        <p:spPr bwMode="auto">
          <a:xfrm>
            <a:off x="366401" y="5727811"/>
            <a:ext cx="2967452" cy="30777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6.75</a:t>
            </a:r>
          </a:p>
        </p:txBody>
      </p:sp>
    </p:spTree>
    <p:extLst>
      <p:ext uri="{BB962C8B-B14F-4D97-AF65-F5344CB8AC3E}">
        <p14:creationId xmlns:p14="http://schemas.microsoft.com/office/powerpoint/2010/main" val="1767204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Rectangle 5"/>
          <p:cNvSpPr/>
          <p:nvPr/>
        </p:nvSpPr>
        <p:spPr>
          <a:xfrm>
            <a:off x="709358" y="1689100"/>
            <a:ext cx="8150247" cy="400110"/>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Count how many times the word “Hello” appears in a file </a:t>
            </a:r>
          </a:p>
        </p:txBody>
      </p:sp>
      <p:sp>
        <p:nvSpPr>
          <p:cNvPr id="12" name="TextBox 11"/>
          <p:cNvSpPr txBox="1"/>
          <p:nvPr/>
        </p:nvSpPr>
        <p:spPr bwMode="auto">
          <a:xfrm>
            <a:off x="273134" y="2593869"/>
            <a:ext cx="3582343" cy="2677656"/>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solidFill>
                  <a:srgbClr val="000000"/>
                </a:solidFill>
                <a:latin typeface="Courier"/>
                <a:cs typeface="Courier"/>
              </a:rPr>
              <a:t>def</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numHellos</a:t>
            </a:r>
            <a:r>
              <a:rPr lang="en-US" sz="1400" dirty="0" smtClean="0">
                <a:solidFill>
                  <a:srgbClr val="000000"/>
                </a:solidFill>
                <a:latin typeface="Courier"/>
                <a:cs typeface="Courier"/>
              </a:rPr>
              <a:t>(filename):</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open(filename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content = </a:t>
            </a:r>
            <a:r>
              <a:rPr lang="en-US" sz="1400" dirty="0" err="1" smtClean="0">
                <a:solidFill>
                  <a:srgbClr val="000000"/>
                </a:solidFill>
                <a:latin typeface="Courier"/>
                <a:cs typeface="Courier"/>
              </a:rPr>
              <a:t>infile.read</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infile.close</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a:t>
            </a:r>
            <a:r>
              <a:rPr lang="en-US" sz="1400" dirty="0" err="1" smtClean="0">
                <a:solidFill>
                  <a:srgbClr val="FF0000"/>
                </a:solidFill>
                <a:latin typeface="Courier"/>
                <a:cs typeface="Courier"/>
              </a:rPr>
              <a:t>wordList</a:t>
            </a:r>
            <a:r>
              <a:rPr lang="en-US" sz="1400" dirty="0" smtClean="0">
                <a:solidFill>
                  <a:srgbClr val="FF0000"/>
                </a:solidFill>
                <a:latin typeface="Courier"/>
                <a:cs typeface="Courier"/>
              </a:rPr>
              <a:t> = </a:t>
            </a:r>
            <a:r>
              <a:rPr lang="en-US" sz="1400" dirty="0" err="1" smtClean="0">
                <a:solidFill>
                  <a:srgbClr val="FF0000"/>
                </a:solidFill>
                <a:latin typeface="Courier"/>
                <a:cs typeface="Courier"/>
              </a:rPr>
              <a:t>content.split</a:t>
            </a:r>
            <a:r>
              <a:rPr lang="en-US" sz="1400" dirty="0" smtClean="0">
                <a:solidFill>
                  <a:srgbClr val="FF0000"/>
                </a:solidFill>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count=0</a:t>
            </a:r>
          </a:p>
          <a:p>
            <a:pPr defTabSz="914400" fontAlgn="base">
              <a:spcBef>
                <a:spcPct val="0"/>
              </a:spcBef>
              <a:spcAft>
                <a:spcPct val="0"/>
              </a:spcAft>
            </a:pPr>
            <a:r>
              <a:rPr lang="en-US" sz="1400" dirty="0" smtClean="0">
                <a:solidFill>
                  <a:srgbClr val="000000"/>
                </a:solidFill>
                <a:latin typeface="Courier"/>
                <a:cs typeface="Courier"/>
              </a:rPr>
              <a:t>    for word in </a:t>
            </a:r>
            <a:r>
              <a:rPr lang="en-US" sz="1400" dirty="0" err="1" smtClean="0">
                <a:solidFill>
                  <a:srgbClr val="000000"/>
                </a:solidFill>
                <a:latin typeface="Courier"/>
                <a:cs typeface="Courier"/>
              </a:rPr>
              <a:t>wordList</a:t>
            </a:r>
            <a:r>
              <a:rPr lang="en-US" sz="1400" dirty="0" smtClean="0">
                <a:solidFill>
                  <a:srgbClr val="000000"/>
                </a:solidFill>
                <a:latin typeface="Courier"/>
                <a:cs typeface="Courier"/>
              </a:rPr>
              <a:t>:</a:t>
            </a:r>
          </a:p>
          <a:p>
            <a:pPr defTabSz="914400" fontAlgn="base">
              <a:spcBef>
                <a:spcPct val="0"/>
              </a:spcBef>
              <a:spcAft>
                <a:spcPct val="0"/>
              </a:spcAft>
            </a:pPr>
            <a:r>
              <a:rPr lang="en-US" sz="1400" dirty="0">
                <a:solidFill>
                  <a:srgbClr val="000000"/>
                </a:solidFill>
                <a:latin typeface="Courier"/>
                <a:cs typeface="Courier"/>
              </a:rPr>
              <a:t> </a:t>
            </a:r>
            <a:r>
              <a:rPr lang="en-US" sz="1400" dirty="0" smtClean="0">
                <a:solidFill>
                  <a:srgbClr val="000000"/>
                </a:solidFill>
                <a:latin typeface="Courier"/>
                <a:cs typeface="Courier"/>
              </a:rPr>
              <a:t>      if word==</a:t>
            </a:r>
            <a:r>
              <a:rPr lang="en-US" sz="1400" dirty="0" smtClean="0">
                <a:solidFill>
                  <a:schemeClr val="tx1"/>
                </a:solidFill>
                <a:latin typeface="Courier"/>
                <a:cs typeface="Courier"/>
              </a:rPr>
              <a:t>'Hello':</a:t>
            </a:r>
          </a:p>
          <a:p>
            <a:pPr defTabSz="914400" fontAlgn="base">
              <a:spcBef>
                <a:spcPct val="0"/>
              </a:spcBef>
              <a:spcAft>
                <a:spcPct val="0"/>
              </a:spcAft>
            </a:pPr>
            <a:r>
              <a:rPr lang="en-US" sz="1400" dirty="0">
                <a:solidFill>
                  <a:schemeClr val="tx1"/>
                </a:solidFill>
                <a:latin typeface="Courier"/>
                <a:cs typeface="Courier"/>
              </a:rPr>
              <a:t> </a:t>
            </a:r>
            <a:r>
              <a:rPr lang="en-US" sz="1400" dirty="0" smtClean="0">
                <a:solidFill>
                  <a:schemeClr val="tx1"/>
                </a:solidFill>
                <a:latin typeface="Courier"/>
                <a:cs typeface="Courier"/>
              </a:rPr>
              <a:t>         count +=1</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return count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print </a:t>
            </a:r>
            <a:r>
              <a:rPr lang="en-US" sz="1400" dirty="0" err="1" smtClean="0">
                <a:solidFill>
                  <a:srgbClr val="000000"/>
                </a:solidFill>
                <a:latin typeface="Courier"/>
                <a:cs typeface="Courier"/>
              </a:rPr>
              <a:t>numHellos</a:t>
            </a:r>
            <a:r>
              <a:rPr lang="en-US" sz="1400" dirty="0" smtClean="0">
                <a:solidFill>
                  <a:srgbClr val="000000"/>
                </a:solidFill>
                <a:latin typeface="Courier"/>
                <a:cs typeface="Courier"/>
              </a:rPr>
              <a:t>(</a:t>
            </a:r>
            <a:r>
              <a:rPr lang="en-US" sz="1400" dirty="0" smtClean="0">
                <a:solidFill>
                  <a:schemeClr val="tx1"/>
                </a:solidFill>
                <a:latin typeface="Courier"/>
                <a:cs typeface="Courier"/>
              </a:rPr>
              <a:t>'</a:t>
            </a:r>
            <a:r>
              <a:rPr lang="en-US" sz="1400" dirty="0" err="1" smtClean="0">
                <a:solidFill>
                  <a:schemeClr val="tx1"/>
                </a:solidFill>
                <a:latin typeface="Courier"/>
                <a:cs typeface="Courier"/>
              </a:rPr>
              <a:t>hello.txt</a:t>
            </a:r>
            <a:r>
              <a:rPr lang="en-US" sz="1400" dirty="0" smtClean="0">
                <a:solidFill>
                  <a:schemeClr val="tx1"/>
                </a:solidFill>
                <a:latin typeface="Courier"/>
                <a:cs typeface="Courier"/>
              </a:rPr>
              <a:t>'</a:t>
            </a:r>
            <a:r>
              <a:rPr lang="en-US" sz="1400" dirty="0" smtClean="0">
                <a:solidFill>
                  <a:srgbClr val="000000"/>
                </a:solidFill>
                <a:latin typeface="Courier"/>
                <a:cs typeface="Courier"/>
              </a:rPr>
              <a:t>)</a:t>
            </a:r>
          </a:p>
        </p:txBody>
      </p:sp>
      <p:sp>
        <p:nvSpPr>
          <p:cNvPr id="13" name="TextBox 12"/>
          <p:cNvSpPr txBox="1"/>
          <p:nvPr/>
        </p:nvSpPr>
        <p:spPr bwMode="auto">
          <a:xfrm>
            <a:off x="4299396" y="2987135"/>
            <a:ext cx="4707692"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000000"/>
                </a:solidFill>
                <a:latin typeface="Courier"/>
                <a:cs typeface="Courier"/>
              </a:rPr>
              <a:t>Hello world!</a:t>
            </a:r>
            <a:r>
              <a:rPr lang="en-US" dirty="0"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000000"/>
                </a:solidFill>
                <a:latin typeface="Courier"/>
                <a:cs typeface="Courier"/>
              </a:rPr>
              <a:t>Hello python</a:t>
            </a:r>
            <a:r>
              <a:rPr lang="en-US" dirty="0">
                <a:solidFill>
                  <a:srgbClr val="000000"/>
                </a:solidFill>
                <a:latin typeface="Courier"/>
                <a:cs typeface="Courier"/>
              </a:rPr>
              <a:t>!</a:t>
            </a:r>
            <a:r>
              <a:rPr lang="en-US" dirty="0"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a:solidFill>
                  <a:srgbClr val="000000"/>
                </a:solidFill>
                <a:latin typeface="Courier"/>
                <a:cs typeface="Courier"/>
              </a:rPr>
              <a:t>This is a hello </a:t>
            </a:r>
            <a:r>
              <a:rPr lang="en-US" dirty="0" smtClean="0">
                <a:solidFill>
                  <a:srgbClr val="000000"/>
                </a:solidFill>
                <a:latin typeface="Courier"/>
                <a:cs typeface="Courier"/>
              </a:rPr>
              <a:t>test.</a:t>
            </a:r>
            <a:r>
              <a:rPr lang="en-US" dirty="0" smtClean="0">
                <a:solidFill>
                  <a:schemeClr val="tx1">
                    <a:lumMod val="50000"/>
                    <a:lumOff val="50000"/>
                  </a:schemeClr>
                </a:solidFill>
                <a:latin typeface="Courier"/>
                <a:cs typeface="Courier"/>
              </a:rPr>
              <a:t>\n</a:t>
            </a:r>
          </a:p>
          <a:p>
            <a:pPr defTabSz="914400" fontAlgn="base">
              <a:spcBef>
                <a:spcPct val="0"/>
              </a:spcBef>
              <a:spcAft>
                <a:spcPct val="0"/>
              </a:spcAft>
            </a:pPr>
            <a:r>
              <a:rPr lang="en-US" dirty="0">
                <a:solidFill>
                  <a:srgbClr val="000000"/>
                </a:solidFill>
                <a:latin typeface="Courier"/>
                <a:cs typeface="Courier"/>
              </a:rPr>
              <a:t>I have to type a lot of hellos</a:t>
            </a:r>
            <a:r>
              <a:rPr lang="en-US" dirty="0" smtClean="0">
                <a:solidFill>
                  <a:schemeClr val="tx1">
                    <a:lumMod val="50000"/>
                    <a:lumOff val="50000"/>
                  </a:schemeClr>
                </a:solidFill>
                <a:latin typeface="Courier"/>
                <a:cs typeface="Courier"/>
              </a:rPr>
              <a:t>\n</a:t>
            </a:r>
          </a:p>
        </p:txBody>
      </p:sp>
      <p:sp>
        <p:nvSpPr>
          <p:cNvPr id="14" name="TextBox 13"/>
          <p:cNvSpPr txBox="1"/>
          <p:nvPr/>
        </p:nvSpPr>
        <p:spPr bwMode="auto">
          <a:xfrm>
            <a:off x="366401" y="5727811"/>
            <a:ext cx="2967452" cy="30777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a:cs typeface="Courier"/>
              </a:rPr>
              <a:t>2</a:t>
            </a:r>
            <a:endParaRPr lang="en-US" sz="1400" dirty="0" smtClean="0">
              <a:latin typeface="Courier"/>
              <a:cs typeface="Courier"/>
            </a:endParaRPr>
          </a:p>
        </p:txBody>
      </p:sp>
    </p:spTree>
    <p:extLst>
      <p:ext uri="{BB962C8B-B14F-4D97-AF65-F5344CB8AC3E}">
        <p14:creationId xmlns:p14="http://schemas.microsoft.com/office/powerpoint/2010/main" val="21422684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From lists to strings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 name="Rectangle 3"/>
          <p:cNvSpPr/>
          <p:nvPr/>
        </p:nvSpPr>
        <p:spPr>
          <a:xfrm>
            <a:off x="754405" y="1239192"/>
            <a:ext cx="3746338" cy="461665"/>
          </a:xfrm>
          <a:prstGeom prst="rect">
            <a:avLst/>
          </a:prstGeom>
        </p:spPr>
        <p:txBody>
          <a:bodyPr wrap="none">
            <a:spAutoFit/>
          </a:bodyPr>
          <a:lstStyle/>
          <a:p>
            <a:r>
              <a:rPr lang="en-US" sz="2400" dirty="0" smtClean="0"/>
              <a:t>Suppose </a:t>
            </a:r>
            <a:r>
              <a:rPr lang="en-US" sz="2400" dirty="0" err="1" smtClean="0"/>
              <a:t>lst</a:t>
            </a:r>
            <a:r>
              <a:rPr lang="en-US" sz="2400" dirty="0" smtClean="0"/>
              <a:t> is a list of strings</a:t>
            </a:r>
            <a:endParaRPr lang="en-US" sz="2400" dirty="0"/>
          </a:p>
        </p:txBody>
      </p:sp>
      <p:sp>
        <p:nvSpPr>
          <p:cNvPr id="5" name="Rectangle 4"/>
          <p:cNvSpPr/>
          <p:nvPr/>
        </p:nvSpPr>
        <p:spPr>
          <a:xfrm>
            <a:off x="1356150" y="5872849"/>
            <a:ext cx="5969256" cy="369332"/>
          </a:xfrm>
          <a:prstGeom prst="rect">
            <a:avLst/>
          </a:prstGeom>
        </p:spPr>
        <p:txBody>
          <a:bodyPr wrap="square">
            <a:spAutoFit/>
          </a:bodyPr>
          <a:lstStyle/>
          <a:p>
            <a:r>
              <a:rPr lang="en-US" dirty="0" smtClean="0"/>
              <a:t>https://</a:t>
            </a:r>
            <a:r>
              <a:rPr lang="en-US" dirty="0" err="1" smtClean="0"/>
              <a:t>docs.python.org</a:t>
            </a:r>
            <a:r>
              <a:rPr lang="en-US" dirty="0" smtClean="0"/>
              <a:t>/2/library/</a:t>
            </a:r>
            <a:r>
              <a:rPr lang="en-US" dirty="0" err="1" smtClean="0"/>
              <a:t>stdtypes.html</a:t>
            </a:r>
            <a:endParaRPr lang="en-US" dirty="0"/>
          </a:p>
        </p:txBody>
      </p:sp>
      <p:sp>
        <p:nvSpPr>
          <p:cNvPr id="11" name="TextBox 10"/>
          <p:cNvSpPr txBox="1"/>
          <p:nvPr/>
        </p:nvSpPr>
        <p:spPr bwMode="auto">
          <a:xfrm>
            <a:off x="840031" y="2905224"/>
            <a:ext cx="5924329"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['This', 'is', 'a', 'sentence']</a:t>
            </a:r>
          </a:p>
          <a:p>
            <a:pPr defTabSz="914400" fontAlgn="base">
              <a:spcBef>
                <a:spcPct val="0"/>
              </a:spcBef>
              <a:spcAft>
                <a:spcPct val="0"/>
              </a:spcAft>
            </a:pPr>
            <a:r>
              <a:rPr lang="en-US" sz="1400" dirty="0" smtClean="0">
                <a:solidFill>
                  <a:schemeClr val="tx1"/>
                </a:solidFill>
                <a:latin typeface="Courier"/>
                <a:cs typeface="Courier"/>
              </a:rPr>
              <a:t>&gt;&gt;&gt; ' '.join(</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'This is a sentence'</a:t>
            </a:r>
            <a:endParaRPr lang="en-US" sz="1400" dirty="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a ='1 2 3'</a:t>
            </a:r>
          </a:p>
          <a:p>
            <a:pPr defTabSz="914400" fontAlgn="base">
              <a:spcBef>
                <a:spcPct val="0"/>
              </a:spcBef>
              <a:spcAft>
                <a:spcPct val="0"/>
              </a:spcAft>
            </a:pPr>
            <a:r>
              <a:rPr lang="en-US" sz="1400" dirty="0" smtClean="0">
                <a:latin typeface="Courier"/>
                <a:cs typeface="Courier"/>
              </a:rPr>
              <a:t>&gt;&gt;&gt; </a:t>
            </a:r>
          </a:p>
          <a:p>
            <a:pPr defTabSz="914400" fontAlgn="base">
              <a:spcBef>
                <a:spcPct val="0"/>
              </a:spcBef>
              <a:spcAft>
                <a:spcPct val="0"/>
              </a:spcAft>
            </a:pPr>
            <a:endParaRPr lang="en-US" sz="1400" dirty="0" smtClean="0">
              <a:latin typeface="Courier"/>
              <a:cs typeface="Courier"/>
            </a:endParaRPr>
          </a:p>
        </p:txBody>
      </p:sp>
      <p:sp>
        <p:nvSpPr>
          <p:cNvPr id="12" name="Rectangle 11"/>
          <p:cNvSpPr/>
          <p:nvPr/>
        </p:nvSpPr>
        <p:spPr>
          <a:xfrm>
            <a:off x="840031" y="1700857"/>
            <a:ext cx="1868871" cy="523220"/>
          </a:xfrm>
          <a:prstGeom prst="rect">
            <a:avLst/>
          </a:prstGeom>
        </p:spPr>
        <p:txBody>
          <a:bodyPr wrap="none">
            <a:spAutoFit/>
          </a:bodyPr>
          <a:lstStyle/>
          <a:p>
            <a:r>
              <a:rPr lang="en-US" sz="2800" dirty="0" err="1" smtClean="0"/>
              <a:t>str.</a:t>
            </a:r>
            <a:r>
              <a:rPr lang="en-US" sz="2800" b="1" dirty="0" err="1" smtClean="0"/>
              <a:t>join</a:t>
            </a:r>
            <a:r>
              <a:rPr lang="en-US" sz="2800" b="1" dirty="0" smtClean="0"/>
              <a:t> </a:t>
            </a:r>
            <a:r>
              <a:rPr lang="en-US" sz="2800" dirty="0" smtClean="0"/>
              <a:t>(</a:t>
            </a:r>
            <a:r>
              <a:rPr lang="en-US" sz="2800" dirty="0" err="1" smtClean="0"/>
              <a:t>lst</a:t>
            </a:r>
            <a:r>
              <a:rPr lang="en-US" sz="2800" dirty="0" smtClean="0"/>
              <a:t>)</a:t>
            </a:r>
            <a:endParaRPr lang="en-US" sz="2800" dirty="0"/>
          </a:p>
        </p:txBody>
      </p:sp>
      <p:sp>
        <p:nvSpPr>
          <p:cNvPr id="13" name="TextBox 12"/>
          <p:cNvSpPr txBox="1"/>
          <p:nvPr/>
        </p:nvSpPr>
        <p:spPr bwMode="auto">
          <a:xfrm>
            <a:off x="840031" y="2901388"/>
            <a:ext cx="5924329"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['This', 'is', 'a', 'sentence']</a:t>
            </a:r>
          </a:p>
          <a:p>
            <a:pPr defTabSz="914400" fontAlgn="base">
              <a:spcBef>
                <a:spcPct val="0"/>
              </a:spcBef>
              <a:spcAft>
                <a:spcPct val="0"/>
              </a:spcAft>
            </a:pPr>
            <a:r>
              <a:rPr lang="en-US" sz="1400" dirty="0" smtClean="0">
                <a:solidFill>
                  <a:schemeClr val="tx1"/>
                </a:solidFill>
                <a:latin typeface="Courier"/>
                <a:cs typeface="Courier"/>
              </a:rPr>
              <a:t>&gt;&gt;&gt; ' '.join(</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'This is a sentence'</a:t>
            </a:r>
            <a:endParaRPr lang="en-US" sz="1400" dirty="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a ='1 2 3'</a:t>
            </a:r>
          </a:p>
          <a:p>
            <a:pPr defTabSz="914400" fontAlgn="base">
              <a:spcBef>
                <a:spcPct val="0"/>
              </a:spcBef>
              <a:spcAft>
                <a:spcPct val="0"/>
              </a:spcAft>
            </a:pPr>
            <a:r>
              <a:rPr lang="en-US" sz="1400" dirty="0" smtClean="0">
                <a:latin typeface="Courier"/>
                <a:cs typeface="Courier"/>
              </a:rPr>
              <a:t>&gt;&gt;&gt; b=</a:t>
            </a:r>
            <a:r>
              <a:rPr lang="en-US" sz="1400" dirty="0" smtClean="0">
                <a:solidFill>
                  <a:schemeClr val="tx1"/>
                </a:solidFill>
                <a:latin typeface="Courier"/>
                <a:cs typeface="Courier"/>
              </a:rPr>
              <a:t>','.join(</a:t>
            </a:r>
            <a:r>
              <a:rPr lang="en-US" sz="1400" dirty="0" err="1" smtClean="0">
                <a:latin typeface="Courier"/>
                <a:cs typeface="Courier"/>
              </a:rPr>
              <a:t>a.split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b</a:t>
            </a:r>
          </a:p>
          <a:p>
            <a:pPr defTabSz="914400" fontAlgn="base">
              <a:spcBef>
                <a:spcPct val="0"/>
              </a:spcBef>
              <a:spcAft>
                <a:spcPct val="0"/>
              </a:spcAft>
            </a:pPr>
            <a:r>
              <a:rPr lang="en-US" sz="1400" dirty="0" smtClean="0">
                <a:latin typeface="Courier"/>
                <a:cs typeface="Courier"/>
              </a:rPr>
              <a:t>&gt;&gt;&gt; </a:t>
            </a:r>
            <a:r>
              <a:rPr lang="en-US" sz="1400" dirty="0" smtClean="0">
                <a:solidFill>
                  <a:schemeClr val="tx1"/>
                </a:solidFill>
                <a:latin typeface="Courier"/>
                <a:cs typeface="Courier"/>
              </a:rPr>
              <a:t>'1,2,3'</a:t>
            </a: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145470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r</a:t>
            </a:r>
            <a:r>
              <a:rPr lang="en-US" sz="3600" b="1" kern="0" dirty="0" smtClean="0">
                <a:latin typeface="Calibri" pitchFamily="34" charset="0"/>
                <a:ea typeface="+mj-ea"/>
                <a:cs typeface="+mj-cs"/>
              </a:rPr>
              <a:t>ange() returns a list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Rectangle 4"/>
          <p:cNvSpPr/>
          <p:nvPr/>
        </p:nvSpPr>
        <p:spPr>
          <a:xfrm>
            <a:off x="1356150" y="5872849"/>
            <a:ext cx="5969256" cy="369332"/>
          </a:xfrm>
          <a:prstGeom prst="rect">
            <a:avLst/>
          </a:prstGeom>
        </p:spPr>
        <p:txBody>
          <a:bodyPr wrap="square">
            <a:spAutoFit/>
          </a:bodyPr>
          <a:lstStyle/>
          <a:p>
            <a:r>
              <a:rPr lang="en-US" dirty="0" smtClean="0"/>
              <a:t>https://</a:t>
            </a:r>
            <a:r>
              <a:rPr lang="en-US" dirty="0" err="1" smtClean="0"/>
              <a:t>docs.python.org</a:t>
            </a:r>
            <a:r>
              <a:rPr lang="en-US" dirty="0" smtClean="0"/>
              <a:t>/2/library/</a:t>
            </a:r>
            <a:r>
              <a:rPr lang="en-US" dirty="0" err="1" smtClean="0"/>
              <a:t>stdtypes.html</a:t>
            </a:r>
            <a:endParaRPr lang="en-US" dirty="0"/>
          </a:p>
        </p:txBody>
      </p:sp>
      <p:sp>
        <p:nvSpPr>
          <p:cNvPr id="13" name="TextBox 12"/>
          <p:cNvSpPr txBox="1"/>
          <p:nvPr/>
        </p:nvSpPr>
        <p:spPr bwMode="auto">
          <a:xfrm>
            <a:off x="942261" y="1718922"/>
            <a:ext cx="5924329"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range(0, 10)</a:t>
            </a:r>
          </a:p>
          <a:p>
            <a:pPr defTabSz="914400" fontAlgn="base">
              <a:spcBef>
                <a:spcPct val="0"/>
              </a:spcBef>
              <a:spcAft>
                <a:spcPct val="0"/>
              </a:spcAft>
            </a:pPr>
            <a:r>
              <a:rPr lang="en-US" sz="1400" dirty="0" smtClean="0">
                <a:solidFill>
                  <a:schemeClr val="tx1"/>
                </a:solidFill>
                <a:latin typeface="Courier"/>
                <a:cs typeface="Courier"/>
              </a:rPr>
              <a:t>&gt;&gt;&gt; [0,1,2,3,4,5,6,7,8,9]</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range(0, 10, 2)</a:t>
            </a:r>
          </a:p>
          <a:p>
            <a:pPr defTabSz="914400" fontAlgn="base">
              <a:spcBef>
                <a:spcPct val="0"/>
              </a:spcBef>
              <a:spcAft>
                <a:spcPct val="0"/>
              </a:spcAft>
            </a:pPr>
            <a:r>
              <a:rPr lang="en-US" sz="1400" dirty="0" smtClean="0">
                <a:solidFill>
                  <a:schemeClr val="tx1"/>
                </a:solidFill>
                <a:latin typeface="Courier"/>
                <a:cs typeface="Courier"/>
              </a:rPr>
              <a:t>&gt;&gt;&gt; [0,2,4,6,8]</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range(10, 0, -2)</a:t>
            </a:r>
          </a:p>
          <a:p>
            <a:pPr defTabSz="914400" fontAlgn="base">
              <a:spcBef>
                <a:spcPct val="0"/>
              </a:spcBef>
              <a:spcAft>
                <a:spcPct val="0"/>
              </a:spcAft>
            </a:pPr>
            <a:r>
              <a:rPr lang="en-US" sz="1400" dirty="0" smtClean="0">
                <a:solidFill>
                  <a:schemeClr val="tx1"/>
                </a:solidFill>
                <a:latin typeface="Courier"/>
                <a:cs typeface="Courier"/>
              </a:rPr>
              <a:t>&gt;&gt;&gt; [10,8,6,4,2] </a:t>
            </a: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4210129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err="1" smtClean="0">
                <a:latin typeface="Calibri" pitchFamily="34" charset="0"/>
                <a:ea typeface="+mj-ea"/>
                <a:cs typeface="+mj-cs"/>
              </a:rPr>
              <a:t>readlines</a:t>
            </a:r>
            <a:r>
              <a:rPr lang="en-US" sz="3600" b="1" kern="0" dirty="0" smtClean="0">
                <a:latin typeface="Calibri" pitchFamily="34" charset="0"/>
                <a:ea typeface="+mj-ea"/>
                <a:cs typeface="+mj-cs"/>
              </a:rPr>
              <a:t>() returns a list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Rectangle 4"/>
          <p:cNvSpPr/>
          <p:nvPr/>
        </p:nvSpPr>
        <p:spPr>
          <a:xfrm>
            <a:off x="1356150" y="5872849"/>
            <a:ext cx="5969256" cy="369332"/>
          </a:xfrm>
          <a:prstGeom prst="rect">
            <a:avLst/>
          </a:prstGeom>
        </p:spPr>
        <p:txBody>
          <a:bodyPr wrap="square">
            <a:spAutoFit/>
          </a:bodyPr>
          <a:lstStyle/>
          <a:p>
            <a:r>
              <a:rPr lang="en-US" dirty="0" smtClean="0"/>
              <a:t>https://</a:t>
            </a:r>
            <a:r>
              <a:rPr lang="en-US" dirty="0" err="1" smtClean="0"/>
              <a:t>docs.python.org</a:t>
            </a:r>
            <a:r>
              <a:rPr lang="en-US" dirty="0" smtClean="0"/>
              <a:t>/2/library/</a:t>
            </a:r>
            <a:r>
              <a:rPr lang="en-US" dirty="0" err="1" smtClean="0"/>
              <a:t>stdtypes.html</a:t>
            </a:r>
            <a:endParaRPr lang="en-US" dirty="0"/>
          </a:p>
        </p:txBody>
      </p:sp>
      <p:sp>
        <p:nvSpPr>
          <p:cNvPr id="7" name="TextBox 6"/>
          <p:cNvSpPr txBox="1"/>
          <p:nvPr/>
        </p:nvSpPr>
        <p:spPr bwMode="auto">
          <a:xfrm>
            <a:off x="82101" y="2079194"/>
            <a:ext cx="3961184" cy="181588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solidFill>
                  <a:srgbClr val="000000"/>
                </a:solidFill>
                <a:latin typeface="Courier"/>
                <a:cs typeface="Courier"/>
              </a:rPr>
              <a:t>Def</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printLineList</a:t>
            </a:r>
            <a:r>
              <a:rPr lang="en-US" sz="1400" dirty="0" smtClean="0">
                <a:solidFill>
                  <a:srgbClr val="000000"/>
                </a:solidFill>
                <a:latin typeface="Courier"/>
                <a:cs typeface="Courier"/>
              </a:rPr>
              <a:t>(filename):</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a:t>
            </a:r>
            <a:r>
              <a:rPr lang="en-US" sz="1400" dirty="0" smtClean="0">
                <a:solidFill>
                  <a:srgbClr val="000000"/>
                </a:solidFill>
                <a:latin typeface="Courier"/>
                <a:cs typeface="Courier"/>
              </a:rPr>
              <a:t> = open(filename, 'r')</a:t>
            </a:r>
          </a:p>
          <a:p>
            <a:pPr defTabSz="914400" fontAlgn="base">
              <a:spcBef>
                <a:spcPct val="0"/>
              </a:spcBef>
              <a:spcAft>
                <a:spcPct val="0"/>
              </a:spcAft>
            </a:pPr>
            <a:r>
              <a:rPr lang="en-US" sz="1400" dirty="0" smtClean="0">
                <a:solidFill>
                  <a:srgbClr val="FF0000"/>
                </a:solidFill>
                <a:latin typeface="Courier"/>
                <a:cs typeface="Courier"/>
              </a:rPr>
              <a:t>    </a:t>
            </a:r>
            <a:r>
              <a:rPr lang="en-US" sz="1400" dirty="0" err="1" smtClean="0">
                <a:solidFill>
                  <a:srgbClr val="FF0000"/>
                </a:solidFill>
                <a:latin typeface="Courier"/>
                <a:cs typeface="Courier"/>
              </a:rPr>
              <a:t>lineList</a:t>
            </a:r>
            <a:r>
              <a:rPr lang="en-US" sz="1400" dirty="0" smtClean="0">
                <a:solidFill>
                  <a:srgbClr val="FF0000"/>
                </a:solidFill>
                <a:latin typeface="Courier"/>
                <a:cs typeface="Courier"/>
              </a:rPr>
              <a:t> = </a:t>
            </a:r>
            <a:r>
              <a:rPr lang="en-US" sz="1400" dirty="0" err="1" smtClean="0">
                <a:solidFill>
                  <a:srgbClr val="FF0000"/>
                </a:solidFill>
                <a:latin typeface="Courier"/>
                <a:cs typeface="Courier"/>
              </a:rPr>
              <a:t>infile.readlines</a:t>
            </a:r>
            <a:r>
              <a:rPr lang="en-US" sz="1400" dirty="0" smtClean="0">
                <a:solidFill>
                  <a:srgbClr val="FF0000"/>
                </a:solidFill>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a:t>
            </a:r>
            <a:r>
              <a:rPr lang="en-US" sz="1400" dirty="0" err="1" smtClean="0">
                <a:solidFill>
                  <a:srgbClr val="FF0000"/>
                </a:solidFill>
                <a:latin typeface="Courier"/>
                <a:cs typeface="Courier"/>
              </a:rPr>
              <a:t>lineList</a:t>
            </a:r>
            <a:endParaRPr lang="en-US" sz="1400" dirty="0" smtClean="0">
              <a:solidFill>
                <a:srgbClr val="FF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infile.close</a:t>
            </a:r>
            <a:r>
              <a:rPr lang="en-US" sz="1400" dirty="0" smtClean="0">
                <a:solidFill>
                  <a:srgbClr val="000000"/>
                </a:solidFill>
                <a:latin typeface="Courier"/>
                <a:cs typeface="Courier"/>
              </a:rPr>
              <a:t>()</a:t>
            </a: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err="1" smtClean="0">
                <a:solidFill>
                  <a:srgbClr val="000000"/>
                </a:solidFill>
                <a:latin typeface="Courier"/>
                <a:cs typeface="Courier"/>
              </a:rPr>
              <a:t>printLineList</a:t>
            </a:r>
            <a:r>
              <a:rPr lang="en-US" sz="1400" dirty="0" smtClean="0">
                <a:solidFill>
                  <a:srgbClr val="000000"/>
                </a:solidFill>
                <a:latin typeface="Courier"/>
                <a:cs typeface="Courier"/>
              </a:rPr>
              <a:t>(</a:t>
            </a:r>
            <a:r>
              <a:rPr lang="en-US" sz="1400" dirty="0" smtClean="0">
                <a:solidFill>
                  <a:schemeClr val="tx1"/>
                </a:solidFill>
                <a:latin typeface="Courier"/>
                <a:cs typeface="Courier"/>
              </a:rPr>
              <a:t>'</a:t>
            </a:r>
            <a:r>
              <a:rPr lang="en-US" sz="1400" dirty="0" err="1" smtClean="0">
                <a:solidFill>
                  <a:schemeClr val="tx1"/>
                </a:solidFill>
                <a:latin typeface="Courier"/>
                <a:cs typeface="Courier"/>
              </a:rPr>
              <a:t>hello.txt</a:t>
            </a:r>
            <a:r>
              <a:rPr lang="en-US" sz="1400" dirty="0" smtClean="0">
                <a:solidFill>
                  <a:schemeClr val="tx1"/>
                </a:solidFill>
                <a:latin typeface="Courier"/>
                <a:cs typeface="Courier"/>
              </a:rPr>
              <a:t>’</a:t>
            </a:r>
            <a:r>
              <a:rPr lang="en-US" sz="1400" dirty="0" smtClean="0">
                <a:solidFill>
                  <a:srgbClr val="000000"/>
                </a:solidFill>
                <a:latin typeface="Courier"/>
                <a:cs typeface="Courier"/>
              </a:rPr>
              <a:t>)</a:t>
            </a:r>
          </a:p>
        </p:txBody>
      </p:sp>
      <p:sp>
        <p:nvSpPr>
          <p:cNvPr id="8" name="TextBox 7"/>
          <p:cNvSpPr txBox="1"/>
          <p:nvPr/>
        </p:nvSpPr>
        <p:spPr bwMode="auto">
          <a:xfrm>
            <a:off x="4299396" y="2402359"/>
            <a:ext cx="4707692" cy="120032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smtClean="0">
                <a:solidFill>
                  <a:srgbClr val="000000"/>
                </a:solidFill>
                <a:latin typeface="Courier"/>
                <a:cs typeface="Courier"/>
              </a:rPr>
              <a:t>Hello World!</a:t>
            </a:r>
            <a:r>
              <a:rPr lang="en-US" dirty="0"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smtClean="0">
                <a:solidFill>
                  <a:srgbClr val="000000"/>
                </a:solidFill>
                <a:latin typeface="Courier"/>
                <a:cs typeface="Courier"/>
              </a:rPr>
              <a:t>Hello Python</a:t>
            </a:r>
            <a:r>
              <a:rPr lang="en-US" dirty="0">
                <a:solidFill>
                  <a:srgbClr val="000000"/>
                </a:solidFill>
                <a:latin typeface="Courier"/>
                <a:cs typeface="Courier"/>
              </a:rPr>
              <a:t>!</a:t>
            </a:r>
            <a:r>
              <a:rPr lang="en-US" dirty="0" smtClean="0">
                <a:solidFill>
                  <a:schemeClr val="tx1">
                    <a:lumMod val="50000"/>
                    <a:lumOff val="50000"/>
                  </a:schemeClr>
                </a:solidFill>
                <a:latin typeface="Courier"/>
                <a:cs typeface="Courier"/>
              </a:rPr>
              <a:t>\n</a:t>
            </a:r>
            <a:endParaRPr lang="en-US" dirty="0" smtClean="0">
              <a:solidFill>
                <a:srgbClr val="000000"/>
              </a:solidFill>
              <a:latin typeface="Courier"/>
              <a:cs typeface="Courier"/>
            </a:endParaRPr>
          </a:p>
          <a:p>
            <a:pPr defTabSz="914400" fontAlgn="base">
              <a:spcBef>
                <a:spcPct val="0"/>
              </a:spcBef>
              <a:spcAft>
                <a:spcPct val="0"/>
              </a:spcAft>
            </a:pPr>
            <a:r>
              <a:rPr lang="en-US" dirty="0">
                <a:solidFill>
                  <a:srgbClr val="000000"/>
                </a:solidFill>
                <a:latin typeface="Courier"/>
                <a:cs typeface="Courier"/>
              </a:rPr>
              <a:t>This is a hello </a:t>
            </a:r>
            <a:r>
              <a:rPr lang="en-US" dirty="0" smtClean="0">
                <a:solidFill>
                  <a:srgbClr val="000000"/>
                </a:solidFill>
                <a:latin typeface="Courier"/>
                <a:cs typeface="Courier"/>
              </a:rPr>
              <a:t>test.</a:t>
            </a:r>
            <a:r>
              <a:rPr lang="en-US" dirty="0" smtClean="0">
                <a:solidFill>
                  <a:schemeClr val="tx1">
                    <a:lumMod val="50000"/>
                    <a:lumOff val="50000"/>
                  </a:schemeClr>
                </a:solidFill>
                <a:latin typeface="Courier"/>
                <a:cs typeface="Courier"/>
              </a:rPr>
              <a:t>\n</a:t>
            </a:r>
          </a:p>
          <a:p>
            <a:pPr defTabSz="914400" fontAlgn="base">
              <a:spcBef>
                <a:spcPct val="0"/>
              </a:spcBef>
              <a:spcAft>
                <a:spcPct val="0"/>
              </a:spcAft>
            </a:pPr>
            <a:r>
              <a:rPr lang="en-US" dirty="0">
                <a:solidFill>
                  <a:srgbClr val="000000"/>
                </a:solidFill>
                <a:latin typeface="Courier"/>
                <a:cs typeface="Courier"/>
              </a:rPr>
              <a:t>I have to type a lot of hellos</a:t>
            </a:r>
            <a:r>
              <a:rPr lang="en-US" dirty="0" smtClean="0">
                <a:solidFill>
                  <a:schemeClr val="tx1">
                    <a:lumMod val="50000"/>
                    <a:lumOff val="50000"/>
                  </a:schemeClr>
                </a:solidFill>
                <a:latin typeface="Courier"/>
                <a:cs typeface="Courier"/>
              </a:rPr>
              <a:t>\n</a:t>
            </a:r>
          </a:p>
        </p:txBody>
      </p:sp>
      <p:sp>
        <p:nvSpPr>
          <p:cNvPr id="9" name="TextBox 8"/>
          <p:cNvSpPr txBox="1"/>
          <p:nvPr/>
        </p:nvSpPr>
        <p:spPr bwMode="auto">
          <a:xfrm>
            <a:off x="214922" y="4291889"/>
            <a:ext cx="7906605" cy="52322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['Hello World!\n', 'Hello Python!\n', 'This is a hello test.\n', 'I have to type a lot of Hellos.\n']</a:t>
            </a:r>
          </a:p>
        </p:txBody>
      </p:sp>
    </p:spTree>
    <p:extLst>
      <p:ext uri="{BB962C8B-B14F-4D97-AF65-F5344CB8AC3E}">
        <p14:creationId xmlns:p14="http://schemas.microsoft.com/office/powerpoint/2010/main" val="3496512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 comprehension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Rectangle 4"/>
          <p:cNvSpPr/>
          <p:nvPr/>
        </p:nvSpPr>
        <p:spPr>
          <a:xfrm>
            <a:off x="709357" y="1470025"/>
            <a:ext cx="7645211" cy="830997"/>
          </a:xfrm>
          <a:prstGeom prst="rect">
            <a:avLst/>
          </a:prstGeom>
        </p:spPr>
        <p:txBody>
          <a:bodyPr wrap="square">
            <a:spAutoFit/>
          </a:bodyPr>
          <a:lstStyle/>
          <a:p>
            <a:r>
              <a:rPr lang="en-US" sz="2400" dirty="0" smtClean="0"/>
              <a:t>List comprehension provides a concise way to apply an operation to the values in a sequence. </a:t>
            </a:r>
            <a:endParaRPr lang="en-US" sz="2400" dirty="0"/>
          </a:p>
        </p:txBody>
      </p:sp>
      <p:sp>
        <p:nvSpPr>
          <p:cNvPr id="10" name="TextBox 9"/>
          <p:cNvSpPr txBox="1"/>
          <p:nvPr/>
        </p:nvSpPr>
        <p:spPr bwMode="auto">
          <a:xfrm>
            <a:off x="840031" y="2582061"/>
            <a:ext cx="5924329"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a:t>
            </a:r>
            <a:r>
              <a:rPr lang="en-US" sz="1400" dirty="0" smtClean="0">
                <a:solidFill>
                  <a:schemeClr val="tx1"/>
                </a:solidFill>
                <a:latin typeface="Courier"/>
                <a:cs typeface="Courier"/>
              </a:rPr>
              <a:t> = [1, 2, 3, 4, 5, 6, 7]</a:t>
            </a:r>
          </a:p>
          <a:p>
            <a:pPr defTabSz="914400" fontAlgn="base">
              <a:spcBef>
                <a:spcPct val="0"/>
              </a:spcBef>
              <a:spcAft>
                <a:spcPct val="0"/>
              </a:spcAft>
            </a:pPr>
            <a:r>
              <a:rPr lang="en-US" sz="1400" dirty="0" smtClean="0">
                <a:solidFill>
                  <a:schemeClr val="tx1"/>
                </a:solidFill>
                <a:latin typeface="Courier"/>
                <a:cs typeface="Courier"/>
              </a:rPr>
              <a:t>&gt;&gt;&gt; ...</a:t>
            </a:r>
          </a:p>
          <a:p>
            <a:pPr defTabSz="914400" fontAlgn="base">
              <a:spcBef>
                <a:spcPct val="0"/>
              </a:spcBef>
              <a:spcAft>
                <a:spcPct val="0"/>
              </a:spcAft>
            </a:pPr>
            <a:r>
              <a:rPr lang="en-US" sz="1400" dirty="0" smtClean="0">
                <a:solidFill>
                  <a:schemeClr val="tx1"/>
                </a:solidFill>
                <a:latin typeface="Courier"/>
                <a:cs typeface="Courier"/>
              </a:rPr>
              <a:t>&gt;&gt;&gt; [1, 4, 9, 16, 25, 36]</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a:t>
            </a:r>
            <a:r>
              <a:rPr lang="en-US" sz="1400" dirty="0" smtClean="0">
                <a:solidFill>
                  <a:schemeClr val="tx1"/>
                </a:solidFill>
                <a:latin typeface="Courier"/>
                <a:cs typeface="Courier"/>
              </a:rPr>
              <a:t> </a:t>
            </a:r>
            <a:r>
              <a:rPr lang="en-US" sz="1400" dirty="0">
                <a:solidFill>
                  <a:schemeClr val="tx1"/>
                </a:solidFill>
                <a:latin typeface="Courier"/>
                <a:cs typeface="Courier"/>
              </a:rPr>
              <a:t>=</a:t>
            </a:r>
            <a:r>
              <a:rPr lang="en-US" sz="1400" dirty="0" smtClean="0">
                <a:solidFill>
                  <a:schemeClr val="tx1"/>
                </a:solidFill>
                <a:latin typeface="Courier"/>
                <a:cs typeface="Courier"/>
              </a:rPr>
              <a:t>['1',</a:t>
            </a:r>
            <a:r>
              <a:rPr lang="en-US" sz="1400" dirty="0">
                <a:solidFill>
                  <a:schemeClr val="tx1"/>
                </a:solidFill>
                <a:latin typeface="Courier"/>
                <a:cs typeface="Courier"/>
              </a:rPr>
              <a:t> </a:t>
            </a:r>
            <a:r>
              <a:rPr lang="en-US" sz="1400" dirty="0" smtClean="0">
                <a:solidFill>
                  <a:schemeClr val="tx1"/>
                </a:solidFill>
                <a:latin typeface="Courier"/>
                <a:cs typeface="Courier"/>
              </a:rPr>
              <a:t>'2',</a:t>
            </a:r>
            <a:r>
              <a:rPr lang="en-US" sz="1400" dirty="0">
                <a:solidFill>
                  <a:schemeClr val="tx1"/>
                </a:solidFill>
                <a:latin typeface="Courier"/>
                <a:cs typeface="Courier"/>
              </a:rPr>
              <a:t> </a:t>
            </a:r>
            <a:r>
              <a:rPr lang="en-US" sz="1400" dirty="0" smtClean="0">
                <a:solidFill>
                  <a:schemeClr val="tx1"/>
                </a:solidFill>
                <a:latin typeface="Courier"/>
                <a:cs typeface="Courier"/>
              </a:rPr>
              <a:t>'3',</a:t>
            </a:r>
            <a:r>
              <a:rPr lang="en-US" sz="1400" dirty="0">
                <a:solidFill>
                  <a:schemeClr val="tx1"/>
                </a:solidFill>
                <a:latin typeface="Courier"/>
                <a:cs typeface="Courier"/>
              </a:rPr>
              <a:t> </a:t>
            </a:r>
            <a:r>
              <a:rPr lang="en-US" sz="1400" dirty="0" smtClean="0">
                <a:solidFill>
                  <a:schemeClr val="tx1"/>
                </a:solidFill>
                <a:latin typeface="Courier"/>
                <a:cs typeface="Courier"/>
              </a:rPr>
              <a:t>'4',</a:t>
            </a:r>
            <a:r>
              <a:rPr lang="en-US" sz="1400" dirty="0">
                <a:solidFill>
                  <a:schemeClr val="tx1"/>
                </a:solidFill>
                <a:latin typeface="Courier"/>
                <a:cs typeface="Courier"/>
              </a:rPr>
              <a:t> '</a:t>
            </a:r>
            <a:r>
              <a:rPr lang="en-US" sz="1400" dirty="0" smtClean="0">
                <a:solidFill>
                  <a:schemeClr val="tx1"/>
                </a:solidFill>
                <a:latin typeface="Courier"/>
                <a:cs typeface="Courier"/>
              </a:rPr>
              <a:t>5']</a:t>
            </a:r>
          </a:p>
          <a:p>
            <a:pPr defTabSz="914400" fontAlgn="base">
              <a:spcBef>
                <a:spcPct val="0"/>
              </a:spcBef>
              <a:spcAft>
                <a:spcPct val="0"/>
              </a:spcAft>
            </a:pPr>
            <a:r>
              <a:rPr lang="en-US" sz="1400" dirty="0" smtClean="0">
                <a:solidFill>
                  <a:schemeClr val="tx1"/>
                </a:solidFill>
                <a:latin typeface="Courier"/>
                <a:cs typeface="Courier"/>
              </a:rPr>
              <a:t>&gt;&gt;&gt; ...</a:t>
            </a:r>
          </a:p>
          <a:p>
            <a:pPr defTabSz="914400" fontAlgn="base">
              <a:spcBef>
                <a:spcPct val="0"/>
              </a:spcBef>
              <a:spcAft>
                <a:spcPct val="0"/>
              </a:spcAft>
            </a:pPr>
            <a:r>
              <a:rPr lang="en-US" sz="1400" dirty="0" smtClean="0">
                <a:solidFill>
                  <a:schemeClr val="tx1"/>
                </a:solidFill>
                <a:latin typeface="Courier"/>
                <a:cs typeface="Courier"/>
              </a:rPr>
              <a:t>&gt;&gt;&gt; [1,2,3,4,5]</a:t>
            </a: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6" name="TextBox 5"/>
          <p:cNvSpPr txBox="1"/>
          <p:nvPr/>
        </p:nvSpPr>
        <p:spPr bwMode="auto">
          <a:xfrm>
            <a:off x="709358" y="4826675"/>
            <a:ext cx="2539808"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solidFill>
                  <a:srgbClr val="000000"/>
                </a:solidFill>
                <a:latin typeface="Courier"/>
                <a:cs typeface="Courier"/>
              </a:rPr>
              <a:t>lst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for a in </a:t>
            </a:r>
            <a:r>
              <a:rPr lang="en-US" sz="1400" dirty="0" err="1" smtClean="0">
                <a:solidFill>
                  <a:srgbClr val="000000"/>
                </a:solidFill>
                <a:latin typeface="Courier"/>
                <a:cs typeface="Courier"/>
              </a:rPr>
              <a:t>ls</a:t>
            </a:r>
            <a:r>
              <a:rPr lang="en-US" sz="1400" dirty="0" smtClean="0">
                <a:solidFill>
                  <a:srgbClr val="000000"/>
                </a:solidFill>
                <a:latin typeface="Courier"/>
                <a:cs typeface="Courier"/>
              </a:rPr>
              <a:t>:</a:t>
            </a:r>
          </a:p>
          <a:p>
            <a:pPr defTabSz="914400" fontAlgn="base">
              <a:spcBef>
                <a:spcPct val="0"/>
              </a:spcBef>
              <a:spcAft>
                <a:spcPct val="0"/>
              </a:spcAft>
            </a:pPr>
            <a:r>
              <a:rPr lang="en-US" sz="1400" dirty="0">
                <a:solidFill>
                  <a:srgbClr val="000000"/>
                </a:solidFill>
                <a:latin typeface="Courier"/>
                <a:cs typeface="Courier"/>
              </a:rPr>
              <a:t> </a:t>
            </a:r>
            <a:r>
              <a:rPr lang="en-US" sz="1400" dirty="0" smtClean="0">
                <a:solidFill>
                  <a:srgbClr val="000000"/>
                </a:solidFill>
                <a:latin typeface="Courier"/>
                <a:cs typeface="Courier"/>
              </a:rPr>
              <a:t>  </a:t>
            </a:r>
            <a:r>
              <a:rPr lang="en-US" sz="1400" dirty="0" err="1">
                <a:solidFill>
                  <a:srgbClr val="000000"/>
                </a:solidFill>
                <a:latin typeface="Courier"/>
                <a:cs typeface="Courier"/>
              </a:rPr>
              <a:t>l</a:t>
            </a:r>
            <a:r>
              <a:rPr lang="en-US" sz="1400" dirty="0" err="1" smtClean="0">
                <a:solidFill>
                  <a:srgbClr val="000000"/>
                </a:solidFill>
                <a:latin typeface="Courier"/>
                <a:cs typeface="Courier"/>
              </a:rPr>
              <a:t>st.append</a:t>
            </a:r>
            <a:r>
              <a:rPr lang="en-US" sz="1400" dirty="0" smtClean="0">
                <a:solidFill>
                  <a:srgbClr val="000000"/>
                </a:solidFill>
                <a:latin typeface="Courier"/>
                <a:cs typeface="Courier"/>
              </a:rPr>
              <a:t>(a**2)</a:t>
            </a: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a:solidFill>
                  <a:srgbClr val="000000"/>
                </a:solidFill>
                <a:latin typeface="Courier"/>
                <a:cs typeface="Courier"/>
              </a:rPr>
              <a:t>l</a:t>
            </a:r>
            <a:r>
              <a:rPr lang="en-US" sz="1400" dirty="0" err="1" smtClean="0">
                <a:solidFill>
                  <a:srgbClr val="000000"/>
                </a:solidFill>
                <a:latin typeface="Courier"/>
                <a:cs typeface="Courier"/>
              </a:rPr>
              <a:t>st</a:t>
            </a:r>
            <a:endParaRPr lang="en-US" sz="1400" dirty="0" smtClean="0">
              <a:solidFill>
                <a:srgbClr val="000000"/>
              </a:solidFill>
              <a:latin typeface="Courier"/>
              <a:cs typeface="Courier"/>
            </a:endParaRPr>
          </a:p>
        </p:txBody>
      </p:sp>
      <p:sp>
        <p:nvSpPr>
          <p:cNvPr id="7" name="TextBox 6"/>
          <p:cNvSpPr txBox="1"/>
          <p:nvPr/>
        </p:nvSpPr>
        <p:spPr bwMode="auto">
          <a:xfrm>
            <a:off x="3836347" y="4826675"/>
            <a:ext cx="2539808"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solidFill>
                  <a:srgbClr val="000000"/>
                </a:solidFill>
                <a:latin typeface="Courier"/>
                <a:cs typeface="Courier"/>
              </a:rPr>
              <a:t>lst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for a in </a:t>
            </a:r>
            <a:r>
              <a:rPr lang="en-US" sz="1400" dirty="0" err="1" smtClean="0">
                <a:solidFill>
                  <a:srgbClr val="000000"/>
                </a:solidFill>
                <a:latin typeface="Courier"/>
                <a:cs typeface="Courier"/>
              </a:rPr>
              <a:t>ls</a:t>
            </a:r>
            <a:r>
              <a:rPr lang="en-US" sz="1400" dirty="0" smtClean="0">
                <a:solidFill>
                  <a:srgbClr val="000000"/>
                </a:solidFill>
                <a:latin typeface="Courier"/>
                <a:cs typeface="Courier"/>
              </a:rPr>
              <a:t>:</a:t>
            </a:r>
          </a:p>
          <a:p>
            <a:pPr defTabSz="914400" fontAlgn="base">
              <a:spcBef>
                <a:spcPct val="0"/>
              </a:spcBef>
              <a:spcAft>
                <a:spcPct val="0"/>
              </a:spcAft>
            </a:pPr>
            <a:r>
              <a:rPr lang="en-US" sz="1400" dirty="0">
                <a:solidFill>
                  <a:srgbClr val="000000"/>
                </a:solidFill>
                <a:latin typeface="Courier"/>
                <a:cs typeface="Courier"/>
              </a:rPr>
              <a:t> </a:t>
            </a:r>
            <a:r>
              <a:rPr lang="en-US" sz="1400" dirty="0" smtClean="0">
                <a:solidFill>
                  <a:srgbClr val="000000"/>
                </a:solidFill>
                <a:latin typeface="Courier"/>
                <a:cs typeface="Courier"/>
              </a:rPr>
              <a:t>  </a:t>
            </a:r>
            <a:r>
              <a:rPr lang="en-US" sz="1400" dirty="0" err="1">
                <a:solidFill>
                  <a:srgbClr val="000000"/>
                </a:solidFill>
                <a:latin typeface="Courier"/>
                <a:cs typeface="Courier"/>
              </a:rPr>
              <a:t>l</a:t>
            </a:r>
            <a:r>
              <a:rPr lang="en-US" sz="1400" dirty="0" err="1" smtClean="0">
                <a:solidFill>
                  <a:srgbClr val="000000"/>
                </a:solidFill>
                <a:latin typeface="Courier"/>
                <a:cs typeface="Courier"/>
              </a:rPr>
              <a:t>st.append</a:t>
            </a:r>
            <a:r>
              <a:rPr lang="en-US" sz="1400" dirty="0" smtClean="0">
                <a:solidFill>
                  <a:srgbClr val="000000"/>
                </a:solidFill>
                <a:latin typeface="Courier"/>
                <a:cs typeface="Courier"/>
              </a:rPr>
              <a:t>(</a:t>
            </a:r>
            <a:r>
              <a:rPr lang="en-US" sz="1400" dirty="0" err="1" smtClean="0">
                <a:solidFill>
                  <a:srgbClr val="000000"/>
                </a:solidFill>
                <a:latin typeface="Courier"/>
                <a:cs typeface="Courier"/>
              </a:rPr>
              <a:t>int</a:t>
            </a:r>
            <a:r>
              <a:rPr lang="en-US" sz="1400" dirty="0" smtClean="0">
                <a:solidFill>
                  <a:srgbClr val="000000"/>
                </a:solidFill>
                <a:latin typeface="Courier"/>
                <a:cs typeface="Courier"/>
              </a:rPr>
              <a:t>(a))</a:t>
            </a:r>
          </a:p>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err="1">
                <a:solidFill>
                  <a:srgbClr val="000000"/>
                </a:solidFill>
                <a:latin typeface="Courier"/>
                <a:cs typeface="Courier"/>
              </a:rPr>
              <a:t>l</a:t>
            </a:r>
            <a:r>
              <a:rPr lang="en-US" sz="1400" dirty="0" err="1" smtClean="0">
                <a:solidFill>
                  <a:srgbClr val="000000"/>
                </a:solidFill>
                <a:latin typeface="Courier"/>
                <a:cs typeface="Courier"/>
              </a:rPr>
              <a:t>st</a:t>
            </a:r>
            <a:endParaRPr lang="en-US" sz="1400" dirty="0" smtClean="0">
              <a:solidFill>
                <a:srgbClr val="000000"/>
              </a:solidFill>
              <a:latin typeface="Courier"/>
              <a:cs typeface="Courier"/>
            </a:endParaRPr>
          </a:p>
        </p:txBody>
      </p:sp>
      <p:cxnSp>
        <p:nvCxnSpPr>
          <p:cNvPr id="4" name="Straight Arrow Connector 3"/>
          <p:cNvCxnSpPr/>
          <p:nvPr/>
        </p:nvCxnSpPr>
        <p:spPr>
          <a:xfrm flipV="1">
            <a:off x="972462" y="3215179"/>
            <a:ext cx="125848" cy="1611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2551282" y="4038997"/>
            <a:ext cx="2105094" cy="7876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4966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 comprehension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Rectangle 4"/>
          <p:cNvSpPr/>
          <p:nvPr/>
        </p:nvSpPr>
        <p:spPr>
          <a:xfrm>
            <a:off x="709357" y="1470025"/>
            <a:ext cx="7645211" cy="830997"/>
          </a:xfrm>
          <a:prstGeom prst="rect">
            <a:avLst/>
          </a:prstGeom>
        </p:spPr>
        <p:txBody>
          <a:bodyPr wrap="square">
            <a:spAutoFit/>
          </a:bodyPr>
          <a:lstStyle/>
          <a:p>
            <a:r>
              <a:rPr lang="en-US" sz="2400" dirty="0" smtClean="0"/>
              <a:t>List comprehension provides a concise way to apply an operation to the values in a sequence. </a:t>
            </a:r>
            <a:endParaRPr lang="en-US" sz="2400" dirty="0"/>
          </a:p>
        </p:txBody>
      </p:sp>
      <p:sp>
        <p:nvSpPr>
          <p:cNvPr id="10" name="TextBox 9"/>
          <p:cNvSpPr txBox="1"/>
          <p:nvPr/>
        </p:nvSpPr>
        <p:spPr bwMode="auto">
          <a:xfrm>
            <a:off x="840031" y="2524013"/>
            <a:ext cx="5924329"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[x**2 for x in range(1,7)]</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 4, 9, 16, 25, 36]</a:t>
            </a: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a:t>
            </a:r>
            <a:r>
              <a:rPr lang="en-US" sz="1400" dirty="0" smtClean="0">
                <a:solidFill>
                  <a:schemeClr val="tx1"/>
                </a:solidFill>
                <a:latin typeface="Courier"/>
                <a:cs typeface="Courier"/>
              </a:rPr>
              <a:t>  = ['1', '2', '3', '4', </a:t>
            </a:r>
            <a:r>
              <a:rPr lang="en-US" sz="1400" dirty="0">
                <a:solidFill>
                  <a:schemeClr val="tx1"/>
                </a:solidFill>
                <a:latin typeface="Courier"/>
                <a:cs typeface="Courier"/>
              </a:rPr>
              <a:t>'</a:t>
            </a:r>
            <a:r>
              <a:rPr lang="en-US" sz="1400" dirty="0" smtClean="0">
                <a:solidFill>
                  <a:schemeClr val="tx1"/>
                </a:solidFill>
                <a:latin typeface="Courier"/>
                <a:cs typeface="Courier"/>
              </a:rPr>
              <a:t>5']</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r>
              <a:rPr lang="en-US" sz="1400" dirty="0" smtClean="0">
                <a:solidFill>
                  <a:schemeClr val="tx1"/>
                </a:solidFill>
                <a:latin typeface="Courier"/>
                <a:cs typeface="Courier"/>
              </a:rPr>
              <a:t> = [</a:t>
            </a:r>
            <a:r>
              <a:rPr lang="en-US" sz="1400" dirty="0" err="1" smtClean="0">
                <a:solidFill>
                  <a:schemeClr val="tx1"/>
                </a:solidFill>
                <a:latin typeface="Courier"/>
                <a:cs typeface="Courier"/>
              </a:rPr>
              <a:t>int</a:t>
            </a:r>
            <a:r>
              <a:rPr lang="en-US" sz="1400" dirty="0" smtClean="0">
                <a:solidFill>
                  <a:schemeClr val="tx1"/>
                </a:solidFill>
                <a:latin typeface="Courier"/>
                <a:cs typeface="Courier"/>
              </a:rPr>
              <a:t>(a) for a in </a:t>
            </a:r>
            <a:r>
              <a:rPr lang="en-US" sz="1400" dirty="0" err="1" smtClean="0">
                <a:solidFill>
                  <a:schemeClr val="tx1"/>
                </a:solidFill>
                <a:latin typeface="Courier"/>
                <a:cs typeface="Courier"/>
              </a:rPr>
              <a:t>ls</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lst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[1,2,3,4,5]</a:t>
            </a: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x=[1, -1 , 4, -5]</a:t>
            </a:r>
          </a:p>
          <a:p>
            <a:pPr defTabSz="914400" fontAlgn="base">
              <a:spcBef>
                <a:spcPct val="0"/>
              </a:spcBef>
              <a:spcAft>
                <a:spcPct val="0"/>
              </a:spcAft>
            </a:pPr>
            <a:r>
              <a:rPr lang="en-US" sz="1400" dirty="0" smtClean="0">
                <a:solidFill>
                  <a:schemeClr val="tx1"/>
                </a:solidFill>
                <a:latin typeface="Courier"/>
                <a:cs typeface="Courier"/>
              </a:rPr>
              <a:t>&gt;&gt;&gt; y=[abs(e) for e in x]</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3759026359"/>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List comprehension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Rectangle 4"/>
          <p:cNvSpPr/>
          <p:nvPr/>
        </p:nvSpPr>
        <p:spPr>
          <a:xfrm>
            <a:off x="709357" y="1470025"/>
            <a:ext cx="7645211" cy="830997"/>
          </a:xfrm>
          <a:prstGeom prst="rect">
            <a:avLst/>
          </a:prstGeom>
        </p:spPr>
        <p:txBody>
          <a:bodyPr wrap="square">
            <a:spAutoFit/>
          </a:bodyPr>
          <a:lstStyle/>
          <a:p>
            <a:r>
              <a:rPr lang="en-US" sz="2400" dirty="0" smtClean="0"/>
              <a:t>The </a:t>
            </a:r>
            <a:r>
              <a:rPr lang="en-US" sz="2400" dirty="0" smtClean="0">
                <a:latin typeface="Courier"/>
                <a:cs typeface="Courier"/>
              </a:rPr>
              <a:t>for</a:t>
            </a:r>
            <a:r>
              <a:rPr lang="en-US" sz="2400" dirty="0" smtClean="0"/>
              <a:t> clause in a list comprehension can be followed by one or more </a:t>
            </a:r>
            <a:r>
              <a:rPr lang="en-US" sz="2400" dirty="0">
                <a:latin typeface="Courier"/>
                <a:cs typeface="Courier"/>
              </a:rPr>
              <a:t>if</a:t>
            </a:r>
            <a:r>
              <a:rPr lang="en-US" sz="2400" dirty="0" smtClean="0"/>
              <a:t> and </a:t>
            </a:r>
            <a:r>
              <a:rPr lang="en-US" sz="2400" dirty="0">
                <a:latin typeface="Courier"/>
                <a:cs typeface="Courier"/>
              </a:rPr>
              <a:t>for </a:t>
            </a:r>
            <a:r>
              <a:rPr lang="en-US" sz="2400" dirty="0" smtClean="0"/>
              <a:t>statements </a:t>
            </a:r>
            <a:endParaRPr lang="en-US" sz="2400" dirty="0"/>
          </a:p>
        </p:txBody>
      </p:sp>
      <p:sp>
        <p:nvSpPr>
          <p:cNvPr id="10" name="TextBox 9"/>
          <p:cNvSpPr txBox="1"/>
          <p:nvPr/>
        </p:nvSpPr>
        <p:spPr bwMode="auto">
          <a:xfrm>
            <a:off x="840031" y="2474339"/>
            <a:ext cx="5924329"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mixed = [1, 2, </a:t>
            </a:r>
            <a:r>
              <a:rPr lang="en-US" sz="1400" dirty="0">
                <a:solidFill>
                  <a:schemeClr val="tx1"/>
                </a:solidFill>
                <a:latin typeface="Courier"/>
                <a:cs typeface="Courier"/>
              </a:rPr>
              <a:t>'</a:t>
            </a:r>
            <a:r>
              <a:rPr lang="en-US" sz="1400" dirty="0" smtClean="0">
                <a:solidFill>
                  <a:schemeClr val="tx1"/>
                </a:solidFill>
                <a:latin typeface="Courier"/>
                <a:cs typeface="Courier"/>
              </a:rPr>
              <a:t>a</a:t>
            </a:r>
            <a:r>
              <a:rPr lang="en-US" sz="1400" dirty="0">
                <a:solidFill>
                  <a:schemeClr val="tx1"/>
                </a:solidFill>
                <a:latin typeface="Courier"/>
                <a:cs typeface="Courier"/>
              </a:rPr>
              <a:t>', </a:t>
            </a:r>
            <a:r>
              <a:rPr lang="en-US" sz="1400" dirty="0" smtClean="0">
                <a:solidFill>
                  <a:schemeClr val="tx1"/>
                </a:solidFill>
                <a:latin typeface="Courier"/>
                <a:cs typeface="Courier"/>
              </a:rPr>
              <a:t>3, 4.0]</a:t>
            </a:r>
          </a:p>
          <a:p>
            <a:pPr defTabSz="914400" fontAlgn="base">
              <a:spcBef>
                <a:spcPct val="0"/>
              </a:spcBef>
              <a:spcAft>
                <a:spcPct val="0"/>
              </a:spcAft>
            </a:pPr>
            <a:r>
              <a:rPr lang="en-US" sz="1400" dirty="0" smtClean="0">
                <a:solidFill>
                  <a:schemeClr val="tx1"/>
                </a:solidFill>
                <a:latin typeface="Courier"/>
                <a:cs typeface="Courier"/>
              </a:rPr>
              <a:t>&gt;&gt;&gt; print [x**2 for x in mixed if type(x)==</a:t>
            </a:r>
            <a:r>
              <a:rPr lang="en-US" sz="1400" dirty="0" err="1" smtClean="0">
                <a:solidFill>
                  <a:schemeClr val="tx1"/>
                </a:solidFill>
                <a:latin typeface="Courier"/>
                <a:cs typeface="Courier"/>
              </a:rPr>
              <a:t>int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[1, 4, 9]</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&gt;&gt;&gt; x=[[1, 2, 3], [3, 4, 5], [4, 5, 6]]</a:t>
            </a:r>
          </a:p>
          <a:p>
            <a:pPr defTabSz="914400" fontAlgn="base">
              <a:spcBef>
                <a:spcPct val="0"/>
              </a:spcBef>
              <a:spcAft>
                <a:spcPct val="0"/>
              </a:spcAft>
            </a:pPr>
            <a:r>
              <a:rPr lang="en-US" sz="1400" dirty="0" smtClean="0">
                <a:solidFill>
                  <a:schemeClr val="tx1"/>
                </a:solidFill>
                <a:latin typeface="Courier"/>
                <a:cs typeface="Courier"/>
              </a:rPr>
              <a:t>&gt;&gt;&gt; y=[f for e in x  for f in e]</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endParaRPr lang="en-US" sz="1400" dirty="0" smtClean="0">
              <a:solidFill>
                <a:schemeClr val="tx1"/>
              </a:solidFill>
              <a:latin typeface="Courier"/>
              <a:cs typeface="Courier"/>
            </a:endParaRP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12794566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Options of 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13</a:t>
            </a:fld>
            <a:endParaRPr lang="en-US"/>
          </a:p>
        </p:txBody>
      </p:sp>
      <p:grpSp>
        <p:nvGrpSpPr>
          <p:cNvPr id="6" name="Group 5"/>
          <p:cNvGrpSpPr/>
          <p:nvPr/>
        </p:nvGrpSpPr>
        <p:grpSpPr>
          <a:xfrm>
            <a:off x="1022166" y="2489419"/>
            <a:ext cx="6776046" cy="1670092"/>
            <a:chOff x="1022166" y="3324465"/>
            <a:chExt cx="6776046" cy="1670092"/>
          </a:xfrm>
        </p:grpSpPr>
        <p:sp>
          <p:nvSpPr>
            <p:cNvPr id="7" name="Rectangle 6"/>
            <p:cNvSpPr/>
            <p:nvPr/>
          </p:nvSpPr>
          <p:spPr>
            <a:xfrm>
              <a:off x="1022166"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8" name="Rectangle 7"/>
            <p:cNvSpPr/>
            <p:nvPr/>
          </p:nvSpPr>
          <p:spPr>
            <a:xfrm>
              <a:off x="2341281" y="3324465"/>
              <a:ext cx="1045290"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Checker</a:t>
              </a:r>
              <a:endParaRPr lang="en-US" dirty="0"/>
            </a:p>
          </p:txBody>
        </p:sp>
        <p:sp>
          <p:nvSpPr>
            <p:cNvPr id="9" name="Rectangle 8"/>
            <p:cNvSpPr/>
            <p:nvPr/>
          </p:nvSpPr>
          <p:spPr>
            <a:xfrm>
              <a:off x="5337979" y="3324465"/>
              <a:ext cx="1290614"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Interpreter</a:t>
              </a:r>
              <a:endParaRPr lang="en-US" dirty="0"/>
            </a:p>
          </p:txBody>
        </p:sp>
        <p:sp>
          <p:nvSpPr>
            <p:cNvPr id="10" name="Rectangle 9"/>
            <p:cNvSpPr/>
            <p:nvPr/>
          </p:nvSpPr>
          <p:spPr>
            <a:xfrm>
              <a:off x="6941244"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sp>
          <p:nvSpPr>
            <p:cNvPr id="11" name="Rectangle 10"/>
            <p:cNvSpPr/>
            <p:nvPr/>
          </p:nvSpPr>
          <p:spPr>
            <a:xfrm>
              <a:off x="2769764" y="4498984"/>
              <a:ext cx="1040127"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a:t>
              </a:r>
              <a:endParaRPr lang="en-US" dirty="0"/>
            </a:p>
          </p:txBody>
        </p:sp>
        <p:sp>
          <p:nvSpPr>
            <p:cNvPr id="12" name="Rectangle 11"/>
            <p:cNvSpPr/>
            <p:nvPr/>
          </p:nvSpPr>
          <p:spPr>
            <a:xfrm>
              <a:off x="4794898" y="4498984"/>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 Code</a:t>
              </a:r>
              <a:endParaRPr lang="en-US" dirty="0"/>
            </a:p>
          </p:txBody>
        </p:sp>
        <p:cxnSp>
          <p:nvCxnSpPr>
            <p:cNvPr id="13" name="Straight Arrow Connector 12"/>
            <p:cNvCxnSpPr>
              <a:stCxn id="7" idx="3"/>
              <a:endCxn id="8" idx="1"/>
            </p:cNvCxnSpPr>
            <p:nvPr/>
          </p:nvCxnSpPr>
          <p:spPr>
            <a:xfrm>
              <a:off x="1879134" y="3572252"/>
              <a:ext cx="462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3"/>
              <a:endCxn id="9" idx="1"/>
            </p:cNvCxnSpPr>
            <p:nvPr/>
          </p:nvCxnSpPr>
          <p:spPr>
            <a:xfrm>
              <a:off x="3386571" y="3572252"/>
              <a:ext cx="19514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3"/>
              <a:endCxn id="10" idx="1"/>
            </p:cNvCxnSpPr>
            <p:nvPr/>
          </p:nvCxnSpPr>
          <p:spPr>
            <a:xfrm>
              <a:off x="6628593" y="3572252"/>
              <a:ext cx="3126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11" idx="0"/>
            </p:cNvCxnSpPr>
            <p:nvPr/>
          </p:nvCxnSpPr>
          <p:spPr>
            <a:xfrm>
              <a:off x="2863926" y="3820038"/>
              <a:ext cx="425902" cy="678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3"/>
              <a:endCxn id="12" idx="1"/>
            </p:cNvCxnSpPr>
            <p:nvPr/>
          </p:nvCxnSpPr>
          <p:spPr>
            <a:xfrm>
              <a:off x="3809891" y="4746771"/>
              <a:ext cx="9850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2" idx="0"/>
              <a:endCxn id="9" idx="2"/>
            </p:cNvCxnSpPr>
            <p:nvPr/>
          </p:nvCxnSpPr>
          <p:spPr>
            <a:xfrm flipV="1">
              <a:off x="5223382" y="3820038"/>
              <a:ext cx="759904" cy="678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3346651"/>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dirty="0">
                <a:latin typeface="Courier"/>
                <a:cs typeface="Courier"/>
              </a:rPr>
              <a:t>Map</a:t>
            </a:r>
            <a:r>
              <a:rPr lang="en-US" sz="3600" b="1" kern="0" dirty="0" smtClean="0">
                <a:latin typeface="Calibri" pitchFamily="34" charset="0"/>
                <a:ea typeface="+mj-ea"/>
                <a:cs typeface="+mj-cs"/>
              </a:rPr>
              <a:t> function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Rectangle 4"/>
          <p:cNvSpPr/>
          <p:nvPr/>
        </p:nvSpPr>
        <p:spPr>
          <a:xfrm>
            <a:off x="709357" y="1225357"/>
            <a:ext cx="7645211" cy="461665"/>
          </a:xfrm>
          <a:prstGeom prst="rect">
            <a:avLst/>
          </a:prstGeom>
        </p:spPr>
        <p:txBody>
          <a:bodyPr wrap="square">
            <a:spAutoFit/>
          </a:bodyPr>
          <a:lstStyle/>
          <a:p>
            <a:r>
              <a:rPr lang="en-US" sz="2400" dirty="0" smtClean="0"/>
              <a:t>Built-in high-order function  </a:t>
            </a:r>
            <a:r>
              <a:rPr lang="en-US" sz="2400" dirty="0" smtClean="0">
                <a:latin typeface="Courier"/>
                <a:cs typeface="Courier"/>
              </a:rPr>
              <a:t>map</a:t>
            </a:r>
            <a:endParaRPr lang="en-US" sz="2400" dirty="0">
              <a:latin typeface="Courier"/>
              <a:cs typeface="Courier"/>
            </a:endParaRPr>
          </a:p>
        </p:txBody>
      </p:sp>
      <p:sp>
        <p:nvSpPr>
          <p:cNvPr id="8" name="TextBox 7"/>
          <p:cNvSpPr txBox="1"/>
          <p:nvPr/>
        </p:nvSpPr>
        <p:spPr bwMode="auto">
          <a:xfrm>
            <a:off x="1293922" y="2000882"/>
            <a:ext cx="5301177"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map(</a:t>
            </a:r>
            <a:r>
              <a:rPr lang="en-US" sz="1400" dirty="0" err="1" smtClean="0">
                <a:latin typeface="Courier"/>
                <a:cs typeface="Courier"/>
              </a:rPr>
              <a:t>function_name</a:t>
            </a:r>
            <a:r>
              <a:rPr lang="en-US" sz="1400" dirty="0" smtClean="0">
                <a:latin typeface="Courier"/>
                <a:cs typeface="Courier"/>
              </a:rPr>
              <a:t>, </a:t>
            </a:r>
            <a:r>
              <a:rPr lang="en-US" sz="1400" dirty="0" err="1" smtClean="0">
                <a:latin typeface="Courier"/>
                <a:cs typeface="Courier"/>
              </a:rPr>
              <a:t>lst</a:t>
            </a:r>
            <a:r>
              <a:rPr lang="en-US" sz="1400" dirty="0" smtClean="0">
                <a:latin typeface="Courier"/>
                <a:cs typeface="Courier"/>
              </a:rPr>
              <a:t>, …)</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map(abs, [1, -2, 3])</a:t>
            </a:r>
          </a:p>
          <a:p>
            <a:pPr defTabSz="914400" fontAlgn="base">
              <a:spcBef>
                <a:spcPct val="0"/>
              </a:spcBef>
              <a:spcAft>
                <a:spcPct val="0"/>
              </a:spcAft>
            </a:pPr>
            <a:r>
              <a:rPr lang="en-US" sz="1400" dirty="0" smtClean="0">
                <a:latin typeface="Courier"/>
                <a:cs typeface="Courier"/>
              </a:rPr>
              <a:t>&gt;&gt;&gt; [1, 2, 3]</a:t>
            </a: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map(min, [1, -2, 3], [0.1, 3, 0])</a:t>
            </a:r>
          </a:p>
          <a:p>
            <a:pPr defTabSz="914400" fontAlgn="base">
              <a:spcBef>
                <a:spcPct val="0"/>
              </a:spcBef>
              <a:spcAft>
                <a:spcPct val="0"/>
              </a:spcAft>
            </a:pPr>
            <a:r>
              <a:rPr lang="en-US" sz="1400" dirty="0" smtClean="0">
                <a:latin typeface="Courier"/>
                <a:cs typeface="Courier"/>
              </a:rPr>
              <a:t>&gt;&gt;&gt; [0.1, -2, 0]</a:t>
            </a: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42757205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Functions and lists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Rectangle 4"/>
          <p:cNvSpPr/>
          <p:nvPr/>
        </p:nvSpPr>
        <p:spPr>
          <a:xfrm>
            <a:off x="709357" y="1225357"/>
            <a:ext cx="7645211" cy="830997"/>
          </a:xfrm>
          <a:prstGeom prst="rect">
            <a:avLst/>
          </a:prstGeom>
        </p:spPr>
        <p:txBody>
          <a:bodyPr wrap="square">
            <a:spAutoFit/>
          </a:bodyPr>
          <a:lstStyle/>
          <a:p>
            <a:r>
              <a:rPr lang="en-US" sz="2400" dirty="0" smtClean="0"/>
              <a:t>Function is considered as an object, it can returned , can be passed as actual parameters</a:t>
            </a:r>
            <a:endParaRPr lang="en-US" sz="2400" dirty="0"/>
          </a:p>
        </p:txBody>
      </p:sp>
      <p:sp>
        <p:nvSpPr>
          <p:cNvPr id="7" name="TextBox 6"/>
          <p:cNvSpPr txBox="1"/>
          <p:nvPr/>
        </p:nvSpPr>
        <p:spPr bwMode="auto">
          <a:xfrm>
            <a:off x="443317" y="2259246"/>
            <a:ext cx="6839256" cy="310854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solidFill>
                  <a:srgbClr val="000000"/>
                </a:solidFill>
                <a:latin typeface="Courier"/>
                <a:cs typeface="Courier"/>
              </a:rPr>
              <a:t>def</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applyToEach</a:t>
            </a:r>
            <a:r>
              <a:rPr lang="en-US" sz="1400" dirty="0" smtClean="0">
                <a:solidFill>
                  <a:srgbClr val="000000"/>
                </a:solidFill>
                <a:latin typeface="Courier"/>
                <a:cs typeface="Courier"/>
              </a:rPr>
              <a:t>(L, f):</a:t>
            </a:r>
          </a:p>
          <a:p>
            <a:pPr defTabSz="914400" fontAlgn="base">
              <a:spcBef>
                <a:spcPct val="0"/>
              </a:spcBef>
              <a:spcAft>
                <a:spcPct val="0"/>
              </a:spcAft>
            </a:pPr>
            <a:r>
              <a:rPr lang="en-US" sz="1400" dirty="0" smtClean="0">
                <a:solidFill>
                  <a:srgbClr val="000000"/>
                </a:solidFill>
                <a:latin typeface="Courier"/>
                <a:cs typeface="Courier"/>
              </a:rPr>
              <a:t>   """Assumes L is a list, f a function</a:t>
            </a:r>
          </a:p>
          <a:p>
            <a:pPr defTabSz="914400" fontAlgn="base">
              <a:spcBef>
                <a:spcPct val="0"/>
              </a:spcBef>
              <a:spcAft>
                <a:spcPct val="0"/>
              </a:spcAft>
            </a:pPr>
            <a:r>
              <a:rPr lang="en-US" sz="1400" dirty="0" smtClean="0">
                <a:solidFill>
                  <a:srgbClr val="000000"/>
                </a:solidFill>
                <a:latin typeface="Courier"/>
                <a:cs typeface="Courier"/>
              </a:rPr>
              <a:t>      Mutates L by replacing each element, e, of L by f(e)"""</a:t>
            </a:r>
          </a:p>
          <a:p>
            <a:pPr defTabSz="914400" fontAlgn="base">
              <a:spcBef>
                <a:spcPct val="0"/>
              </a:spcBef>
              <a:spcAft>
                <a:spcPct val="0"/>
              </a:spcAft>
            </a:pPr>
            <a:r>
              <a:rPr lang="en-US" sz="1400" dirty="0" smtClean="0">
                <a:solidFill>
                  <a:srgbClr val="000000"/>
                </a:solidFill>
                <a:latin typeface="Courier"/>
                <a:cs typeface="Courier"/>
              </a:rPr>
              <a:t>   for </a:t>
            </a:r>
            <a:r>
              <a:rPr lang="en-US" sz="1400" dirty="0" err="1" smtClean="0">
                <a:solidFill>
                  <a:srgbClr val="000000"/>
                </a:solidFill>
                <a:latin typeface="Courier"/>
                <a:cs typeface="Courier"/>
              </a:rPr>
              <a:t>i</a:t>
            </a:r>
            <a:r>
              <a:rPr lang="en-US" sz="1400" dirty="0" smtClean="0">
                <a:solidFill>
                  <a:srgbClr val="000000"/>
                </a:solidFill>
                <a:latin typeface="Courier"/>
                <a:cs typeface="Courier"/>
              </a:rPr>
              <a:t> in range(</a:t>
            </a:r>
            <a:r>
              <a:rPr lang="en-US" sz="1400" dirty="0" err="1" smtClean="0">
                <a:solidFill>
                  <a:srgbClr val="000000"/>
                </a:solidFill>
                <a:latin typeface="Courier"/>
                <a:cs typeface="Courier"/>
              </a:rPr>
              <a:t>len</a:t>
            </a:r>
            <a:r>
              <a:rPr lang="en-US" sz="1400" dirty="0" smtClean="0">
                <a:solidFill>
                  <a:srgbClr val="000000"/>
                </a:solidFill>
                <a:latin typeface="Courier"/>
                <a:cs typeface="Courier"/>
              </a:rPr>
              <a:t>(L)):</a:t>
            </a:r>
          </a:p>
          <a:p>
            <a:pPr defTabSz="914400" fontAlgn="base">
              <a:spcBef>
                <a:spcPct val="0"/>
              </a:spcBef>
              <a:spcAft>
                <a:spcPct val="0"/>
              </a:spcAft>
            </a:pPr>
            <a:r>
              <a:rPr lang="en-US" sz="1400" dirty="0" smtClean="0">
                <a:solidFill>
                  <a:srgbClr val="000000"/>
                </a:solidFill>
                <a:latin typeface="Courier"/>
                <a:cs typeface="Courier"/>
              </a:rPr>
              <a:t>      L[</a:t>
            </a:r>
            <a:r>
              <a:rPr lang="en-US" sz="1400" dirty="0" err="1" smtClean="0">
                <a:solidFill>
                  <a:srgbClr val="000000"/>
                </a:solidFill>
                <a:latin typeface="Courier"/>
                <a:cs typeface="Courier"/>
              </a:rPr>
              <a:t>i</a:t>
            </a:r>
            <a:r>
              <a:rPr lang="en-US" sz="1400" dirty="0" smtClean="0">
                <a:solidFill>
                  <a:srgbClr val="000000"/>
                </a:solidFill>
                <a:latin typeface="Courier"/>
                <a:cs typeface="Courier"/>
              </a:rPr>
              <a:t>] = f(L[</a:t>
            </a:r>
            <a:r>
              <a:rPr lang="en-US" sz="1400" dirty="0" err="1" smtClean="0">
                <a:solidFill>
                  <a:srgbClr val="000000"/>
                </a:solidFill>
                <a:latin typeface="Courier"/>
                <a:cs typeface="Courier"/>
              </a:rPr>
              <a:t>i</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p>
          <a:p>
            <a:pPr defTabSz="914400" fontAlgn="base">
              <a:spcBef>
                <a:spcPct val="0"/>
              </a:spcBef>
              <a:spcAft>
                <a:spcPct val="0"/>
              </a:spcAft>
            </a:pPr>
            <a:r>
              <a:rPr lang="en-US" sz="1400" dirty="0" smtClean="0">
                <a:solidFill>
                  <a:srgbClr val="000000"/>
                </a:solidFill>
                <a:latin typeface="Courier"/>
                <a:cs typeface="Courier"/>
              </a:rPr>
              <a:t>L = [1, -2, 3.33]</a:t>
            </a:r>
          </a:p>
          <a:p>
            <a:pPr defTabSz="914400" fontAlgn="base">
              <a:spcBef>
                <a:spcPct val="0"/>
              </a:spcBef>
              <a:spcAft>
                <a:spcPct val="0"/>
              </a:spcAft>
            </a:pPr>
            <a:r>
              <a:rPr lang="en-US" sz="1400" dirty="0" smtClean="0">
                <a:solidFill>
                  <a:srgbClr val="000000"/>
                </a:solidFill>
                <a:latin typeface="Courier"/>
                <a:cs typeface="Courier"/>
              </a:rPr>
              <a:t>print 'L =', L</a:t>
            </a:r>
          </a:p>
          <a:p>
            <a:pPr defTabSz="914400" fontAlgn="base">
              <a:spcBef>
                <a:spcPct val="0"/>
              </a:spcBef>
              <a:spcAft>
                <a:spcPct val="0"/>
              </a:spcAft>
            </a:pPr>
            <a:r>
              <a:rPr lang="en-US" sz="1400" dirty="0" smtClean="0">
                <a:solidFill>
                  <a:srgbClr val="000000"/>
                </a:solidFill>
                <a:latin typeface="Courier"/>
                <a:cs typeface="Courier"/>
              </a:rPr>
              <a:t>print 'Apply abs to each element of L.'</a:t>
            </a:r>
          </a:p>
          <a:p>
            <a:pPr defTabSz="914400" fontAlgn="base">
              <a:spcBef>
                <a:spcPct val="0"/>
              </a:spcBef>
              <a:spcAft>
                <a:spcPct val="0"/>
              </a:spcAft>
            </a:pPr>
            <a:r>
              <a:rPr lang="en-US" sz="1400" dirty="0" err="1" smtClean="0">
                <a:solidFill>
                  <a:srgbClr val="000000"/>
                </a:solidFill>
                <a:latin typeface="Courier"/>
                <a:cs typeface="Courier"/>
              </a:rPr>
              <a:t>applyToEach</a:t>
            </a:r>
            <a:r>
              <a:rPr lang="en-US" sz="1400" dirty="0" smtClean="0">
                <a:solidFill>
                  <a:srgbClr val="000000"/>
                </a:solidFill>
                <a:latin typeface="Courier"/>
                <a:cs typeface="Courier"/>
              </a:rPr>
              <a:t>(L, abs)</a:t>
            </a:r>
          </a:p>
          <a:p>
            <a:pPr defTabSz="914400" fontAlgn="base">
              <a:spcBef>
                <a:spcPct val="0"/>
              </a:spcBef>
              <a:spcAft>
                <a:spcPct val="0"/>
              </a:spcAft>
            </a:pPr>
            <a:r>
              <a:rPr lang="en-US" sz="1400" dirty="0" smtClean="0">
                <a:solidFill>
                  <a:srgbClr val="000000"/>
                </a:solidFill>
                <a:latin typeface="Courier"/>
                <a:cs typeface="Courier"/>
              </a:rPr>
              <a:t>print 'L =', L</a:t>
            </a:r>
          </a:p>
          <a:p>
            <a:pPr defTabSz="914400" fontAlgn="base">
              <a:spcBef>
                <a:spcPct val="0"/>
              </a:spcBef>
              <a:spcAft>
                <a:spcPct val="0"/>
              </a:spcAft>
            </a:pPr>
            <a:r>
              <a:rPr lang="en-US" sz="1400" dirty="0" smtClean="0">
                <a:solidFill>
                  <a:srgbClr val="000000"/>
                </a:solidFill>
                <a:latin typeface="Courier"/>
                <a:cs typeface="Courier"/>
              </a:rPr>
              <a:t>print 'Apply </a:t>
            </a:r>
            <a:r>
              <a:rPr lang="en-US" sz="1400" dirty="0" err="1" smtClean="0">
                <a:solidFill>
                  <a:srgbClr val="000000"/>
                </a:solidFill>
                <a:latin typeface="Courier"/>
                <a:cs typeface="Courier"/>
              </a:rPr>
              <a:t>int</a:t>
            </a:r>
            <a:r>
              <a:rPr lang="en-US" sz="1400" dirty="0" smtClean="0">
                <a:solidFill>
                  <a:srgbClr val="000000"/>
                </a:solidFill>
                <a:latin typeface="Courier"/>
                <a:cs typeface="Courier"/>
              </a:rPr>
              <a:t> to each element of', L</a:t>
            </a:r>
          </a:p>
          <a:p>
            <a:pPr defTabSz="914400" fontAlgn="base">
              <a:spcBef>
                <a:spcPct val="0"/>
              </a:spcBef>
              <a:spcAft>
                <a:spcPct val="0"/>
              </a:spcAft>
            </a:pPr>
            <a:r>
              <a:rPr lang="en-US" sz="1400" dirty="0" err="1" smtClean="0">
                <a:solidFill>
                  <a:srgbClr val="000000"/>
                </a:solidFill>
                <a:latin typeface="Courier"/>
                <a:cs typeface="Courier"/>
              </a:rPr>
              <a:t>applyToEach</a:t>
            </a:r>
            <a:r>
              <a:rPr lang="en-US" sz="1400" dirty="0" smtClean="0">
                <a:solidFill>
                  <a:srgbClr val="000000"/>
                </a:solidFill>
                <a:latin typeface="Courier"/>
                <a:cs typeface="Courier"/>
              </a:rPr>
              <a:t>(L, </a:t>
            </a:r>
            <a:r>
              <a:rPr lang="en-US" sz="1400" dirty="0" err="1" smtClean="0">
                <a:solidFill>
                  <a:srgbClr val="000000"/>
                </a:solidFill>
                <a:latin typeface="Courier"/>
                <a:cs typeface="Courier"/>
              </a:rPr>
              <a:t>int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print 'L =', L</a:t>
            </a:r>
          </a:p>
        </p:txBody>
      </p:sp>
      <p:sp>
        <p:nvSpPr>
          <p:cNvPr id="8" name="TextBox 7"/>
          <p:cNvSpPr txBox="1"/>
          <p:nvPr/>
        </p:nvSpPr>
        <p:spPr bwMode="auto">
          <a:xfrm>
            <a:off x="443317" y="5475512"/>
            <a:ext cx="5924329"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 = [1, -2, 3.33]</a:t>
            </a:r>
          </a:p>
          <a:p>
            <a:pPr defTabSz="914400" fontAlgn="base">
              <a:spcBef>
                <a:spcPct val="0"/>
              </a:spcBef>
              <a:spcAft>
                <a:spcPct val="0"/>
              </a:spcAft>
            </a:pPr>
            <a:r>
              <a:rPr lang="en-US" sz="1400" dirty="0" smtClean="0">
                <a:latin typeface="Courier"/>
                <a:cs typeface="Courier"/>
              </a:rPr>
              <a:t>Apply abs to each element of L.</a:t>
            </a:r>
          </a:p>
          <a:p>
            <a:pPr defTabSz="914400" fontAlgn="base">
              <a:spcBef>
                <a:spcPct val="0"/>
              </a:spcBef>
              <a:spcAft>
                <a:spcPct val="0"/>
              </a:spcAft>
            </a:pPr>
            <a:r>
              <a:rPr lang="en-US" sz="1400" dirty="0" smtClean="0">
                <a:latin typeface="Courier"/>
                <a:cs typeface="Courier"/>
              </a:rPr>
              <a:t>L =[1, 2, 3.33]</a:t>
            </a:r>
          </a:p>
          <a:p>
            <a:pPr defTabSz="914400" fontAlgn="base">
              <a:spcBef>
                <a:spcPct val="0"/>
              </a:spcBef>
              <a:spcAft>
                <a:spcPct val="0"/>
              </a:spcAft>
            </a:pPr>
            <a:r>
              <a:rPr lang="en-US" sz="1400" dirty="0" smtClean="0">
                <a:latin typeface="Courier"/>
                <a:cs typeface="Courier"/>
              </a:rPr>
              <a:t>Apply </a:t>
            </a:r>
            <a:r>
              <a:rPr lang="en-US" sz="1400" dirty="0" err="1" smtClean="0">
                <a:latin typeface="Courier"/>
                <a:cs typeface="Courier"/>
              </a:rPr>
              <a:t>int</a:t>
            </a:r>
            <a:r>
              <a:rPr lang="en-US" sz="1400" dirty="0" smtClean="0">
                <a:latin typeface="Courier"/>
                <a:cs typeface="Courier"/>
              </a:rPr>
              <a:t> to each element of [1, 2, 3.33]</a:t>
            </a:r>
          </a:p>
          <a:p>
            <a:pPr defTabSz="914400" fontAlgn="base">
              <a:spcBef>
                <a:spcPct val="0"/>
              </a:spcBef>
              <a:spcAft>
                <a:spcPct val="0"/>
              </a:spcAft>
            </a:pPr>
            <a:r>
              <a:rPr lang="en-US" sz="1400" dirty="0" smtClean="0">
                <a:latin typeface="Courier"/>
                <a:cs typeface="Courier"/>
              </a:rPr>
              <a:t>L =[1, 2, 3]</a:t>
            </a:r>
          </a:p>
        </p:txBody>
      </p:sp>
      <p:sp>
        <p:nvSpPr>
          <p:cNvPr id="4" name="Rounded Rectangular Callout 3"/>
          <p:cNvSpPr/>
          <p:nvPr/>
        </p:nvSpPr>
        <p:spPr>
          <a:xfrm>
            <a:off x="4672500" y="1712680"/>
            <a:ext cx="1887643" cy="675751"/>
          </a:xfrm>
          <a:prstGeom prst="wedgeRoundRectCallout">
            <a:avLst>
              <a:gd name="adj1" fmla="val -207253"/>
              <a:gd name="adj2" fmla="val 5043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High-order</a:t>
            </a:r>
            <a:endParaRPr lang="en-US" dirty="0"/>
          </a:p>
        </p:txBody>
      </p:sp>
    </p:spTree>
    <p:extLst>
      <p:ext uri="{BB962C8B-B14F-4D97-AF65-F5344CB8AC3E}">
        <p14:creationId xmlns:p14="http://schemas.microsoft.com/office/powerpoint/2010/main" val="38086302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User-defined indexes and dictionaries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3" name="TextBox 22"/>
          <p:cNvSpPr txBox="1"/>
          <p:nvPr/>
        </p:nvSpPr>
        <p:spPr bwMode="auto">
          <a:xfrm>
            <a:off x="4965999" y="1630947"/>
            <a:ext cx="3801181"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employee[987654321]</a:t>
            </a:r>
          </a:p>
          <a:p>
            <a:pPr defTabSz="914400" fontAlgn="base">
              <a:spcBef>
                <a:spcPct val="0"/>
              </a:spcBef>
              <a:spcAft>
                <a:spcPct val="0"/>
              </a:spcAft>
            </a:pPr>
            <a:r>
              <a:rPr lang="en-US" sz="1400" dirty="0" smtClean="0">
                <a:latin typeface="Courier"/>
                <a:cs typeface="Courier"/>
              </a:rPr>
              <a:t>['Yu',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employee[864209753]</a:t>
            </a:r>
          </a:p>
          <a:p>
            <a:pPr defTabSz="914400" fontAlgn="base">
              <a:spcBef>
                <a:spcPct val="0"/>
              </a:spcBef>
              <a:spcAft>
                <a:spcPct val="0"/>
              </a:spcAft>
            </a:pPr>
            <a:r>
              <a:rPr lang="en-US" sz="1400" dirty="0" smtClean="0">
                <a:latin typeface="Courier"/>
                <a:cs typeface="Courier"/>
              </a:rPr>
              <a:t>['Anna', 'Karenina']</a:t>
            </a:r>
          </a:p>
          <a:p>
            <a:pPr defTabSz="914400" fontAlgn="base">
              <a:spcBef>
                <a:spcPct val="0"/>
              </a:spcBef>
              <a:spcAft>
                <a:spcPct val="0"/>
              </a:spcAft>
            </a:pPr>
            <a:r>
              <a:rPr lang="en-US" sz="1400" dirty="0" smtClean="0">
                <a:latin typeface="Courier"/>
                <a:cs typeface="Courier"/>
              </a:rPr>
              <a:t>&gt;&gt;&gt; employee[100010010]</a:t>
            </a:r>
          </a:p>
          <a:p>
            <a:pPr defTabSz="914400" fontAlgn="base">
              <a:spcBef>
                <a:spcPct val="0"/>
              </a:spcBef>
              <a:spcAft>
                <a:spcPct val="0"/>
              </a:spcAft>
            </a:pPr>
            <a:r>
              <a:rPr lang="en-US" sz="1400" dirty="0" smtClean="0">
                <a:latin typeface="Courier"/>
                <a:cs typeface="Courier"/>
              </a:rPr>
              <a:t>['Hans', '</a:t>
            </a:r>
            <a:r>
              <a:rPr lang="en-US" sz="1400" dirty="0" err="1" smtClean="0">
                <a:latin typeface="Courier"/>
                <a:cs typeface="Courier"/>
              </a:rPr>
              <a:t>Castorp</a:t>
            </a:r>
            <a:r>
              <a:rPr lang="en-US" sz="1400" dirty="0" smtClean="0">
                <a:latin typeface="Courier"/>
                <a:cs typeface="Courier"/>
              </a:rPr>
              <a:t>']</a:t>
            </a:r>
          </a:p>
        </p:txBody>
      </p:sp>
      <p:sp>
        <p:nvSpPr>
          <p:cNvPr id="31" name="TextBox 30"/>
          <p:cNvSpPr txBox="1"/>
          <p:nvPr/>
        </p:nvSpPr>
        <p:spPr bwMode="auto">
          <a:xfrm>
            <a:off x="535568" y="1630947"/>
            <a:ext cx="3942105"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Goal: a</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container of employee records </a:t>
            </a:r>
            <a:r>
              <a:rPr lang="en-US" sz="2000" kern="0" baseline="0" dirty="0" smtClean="0">
                <a:solidFill>
                  <a:schemeClr val="accent1"/>
                </a:solidFill>
                <a:latin typeface="Calibri" pitchFamily="34" charset="0"/>
                <a:ea typeface="+mj-ea"/>
                <a:cs typeface="+mj-cs"/>
              </a:rPr>
              <a:t>indexed</a:t>
            </a:r>
            <a:r>
              <a:rPr lang="en-US" sz="2000" kern="0" dirty="0" smtClean="0">
                <a:solidFill>
                  <a:schemeClr val="accent1"/>
                </a:solidFill>
                <a:latin typeface="Calibri" pitchFamily="34" charset="0"/>
                <a:ea typeface="+mj-ea"/>
                <a:cs typeface="+mj-cs"/>
              </a:rPr>
              <a:t> by employee SS#</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32" name="TextBox 31"/>
          <p:cNvSpPr txBox="1"/>
          <p:nvPr/>
        </p:nvSpPr>
        <p:spPr bwMode="auto">
          <a:xfrm>
            <a:off x="535568" y="2508110"/>
            <a:ext cx="3942105"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Problems:</a:t>
            </a:r>
          </a:p>
          <a:p>
            <a:pPr marL="749300" lvl="1" indent="-292100" defTabSz="914400" fontAlgn="base">
              <a:spcBef>
                <a:spcPct val="0"/>
              </a:spcBef>
              <a:spcAft>
                <a:spcPct val="0"/>
              </a:spcAft>
              <a:buClr>
                <a:schemeClr val="accent1"/>
              </a:buClr>
              <a:buFont typeface="Arial"/>
              <a:buChar char="•"/>
            </a:pPr>
            <a:r>
              <a:rPr kumimoji="0" lang="en-US" sz="2000" b="0" i="0" u="none" strike="noStrike" kern="0" cap="none" spc="0" normalizeH="0" baseline="0" noProof="0" dirty="0" smtClean="0">
                <a:ln>
                  <a:noFill/>
                </a:ln>
                <a:solidFill>
                  <a:srgbClr val="000000"/>
                </a:solidFill>
                <a:effectLst/>
                <a:uLnTx/>
                <a:uFillTx/>
                <a:latin typeface="Calibri" pitchFamily="34" charset="0"/>
                <a:ea typeface="+mj-ea"/>
                <a:cs typeface="+mj-cs"/>
              </a:rPr>
              <a:t>the range of </a:t>
            </a:r>
            <a:r>
              <a:rPr kumimoji="0" lang="en-US" sz="2000" b="0" i="0" u="none" strike="noStrike" kern="0" cap="none" spc="0" normalizeH="0" baseline="0" noProof="0" dirty="0" err="1" smtClean="0">
                <a:ln>
                  <a:noFill/>
                </a:ln>
                <a:solidFill>
                  <a:srgbClr val="000000"/>
                </a:solidFill>
                <a:effectLst/>
                <a:uLnTx/>
                <a:uFillTx/>
                <a:latin typeface="Calibri" pitchFamily="34" charset="0"/>
                <a:ea typeface="+mj-ea"/>
                <a:cs typeface="+mj-cs"/>
              </a:rPr>
              <a:t>SS#s</a:t>
            </a:r>
            <a:r>
              <a:rPr kumimoji="0" lang="en-US" sz="2000" b="0" i="0" u="none" strike="noStrike" kern="0" cap="none" spc="0" normalizeH="0" baseline="0" noProof="0" dirty="0" smtClean="0">
                <a:ln>
                  <a:noFill/>
                </a:ln>
                <a:solidFill>
                  <a:srgbClr val="000000"/>
                </a:solidFill>
                <a:effectLst/>
                <a:uLnTx/>
                <a:uFillTx/>
                <a:latin typeface="Calibri" pitchFamily="34" charset="0"/>
                <a:ea typeface="+mj-ea"/>
                <a:cs typeface="+mj-cs"/>
              </a:rPr>
              <a:t> </a:t>
            </a:r>
            <a:r>
              <a:rPr lang="en-US" sz="2000" kern="0" dirty="0" smtClean="0">
                <a:solidFill>
                  <a:srgbClr val="000000"/>
                </a:solidFill>
                <a:latin typeface="Calibri" pitchFamily="34" charset="0"/>
                <a:ea typeface="+mj-ea"/>
                <a:cs typeface="+mj-cs"/>
              </a:rPr>
              <a:t>is huge</a:t>
            </a:r>
          </a:p>
          <a:p>
            <a:pPr marL="749300" lvl="1" indent="-292100" defTabSz="914400" fontAlgn="base">
              <a:spcBef>
                <a:spcPct val="0"/>
              </a:spcBef>
              <a:spcAft>
                <a:spcPct val="0"/>
              </a:spcAft>
              <a:buClr>
                <a:schemeClr val="accent1"/>
              </a:buClr>
              <a:buFont typeface="Arial"/>
              <a:buChar char="•"/>
            </a:pPr>
            <a:r>
              <a:rPr kumimoji="0" lang="en-US" sz="2000" b="0" i="0" u="none" strike="noStrike" kern="0" cap="none" spc="0" normalizeH="0" baseline="0" noProof="0" dirty="0" err="1" smtClean="0">
                <a:ln>
                  <a:noFill/>
                </a:ln>
                <a:solidFill>
                  <a:srgbClr val="000000"/>
                </a:solidFill>
                <a:effectLst/>
                <a:uLnTx/>
                <a:uFillTx/>
                <a:latin typeface="Calibri" pitchFamily="34" charset="0"/>
                <a:ea typeface="+mj-ea"/>
                <a:cs typeface="+mj-cs"/>
              </a:rPr>
              <a:t>SS#s</a:t>
            </a:r>
            <a:r>
              <a:rPr kumimoji="0" lang="en-US" sz="2000" b="0" i="0" u="none" strike="noStrike" kern="0" cap="none" spc="0" normalizeH="0" noProof="0" dirty="0" smtClean="0">
                <a:ln>
                  <a:noFill/>
                </a:ln>
                <a:solidFill>
                  <a:srgbClr val="000000"/>
                </a:solidFill>
                <a:effectLst/>
                <a:uLnTx/>
                <a:uFillTx/>
                <a:latin typeface="Calibri" pitchFamily="34" charset="0"/>
                <a:ea typeface="+mj-ea"/>
                <a:cs typeface="+mj-cs"/>
              </a:rPr>
              <a:t> are not really integers</a:t>
            </a:r>
          </a:p>
        </p:txBody>
      </p:sp>
      <p:sp>
        <p:nvSpPr>
          <p:cNvPr id="33" name="TextBox 32"/>
          <p:cNvSpPr txBox="1"/>
          <p:nvPr/>
        </p:nvSpPr>
        <p:spPr bwMode="auto">
          <a:xfrm>
            <a:off x="535568" y="3651632"/>
            <a:ext cx="3942105"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Solution: the </a:t>
            </a:r>
            <a:r>
              <a:rPr lang="en-US" sz="2000" kern="0" noProof="0" dirty="0" smtClean="0">
                <a:solidFill>
                  <a:schemeClr val="accent1"/>
                </a:solidFill>
                <a:latin typeface="Calibri" pitchFamily="34" charset="0"/>
                <a:ea typeface="+mj-ea"/>
                <a:cs typeface="+mj-cs"/>
              </a:rPr>
              <a:t>dictionary class </a:t>
            </a:r>
            <a:r>
              <a:rPr lang="en-US" sz="2000" kern="0" noProof="0" dirty="0" err="1" smtClean="0">
                <a:solidFill>
                  <a:srgbClr val="000000"/>
                </a:solidFill>
                <a:latin typeface="Courier"/>
                <a:ea typeface="+mj-ea"/>
                <a:cs typeface="Courier"/>
              </a:rPr>
              <a:t>dict</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34" name="TextBox 33"/>
          <p:cNvSpPr txBox="1"/>
          <p:nvPr/>
        </p:nvSpPr>
        <p:spPr bwMode="auto">
          <a:xfrm>
            <a:off x="4251320" y="4251158"/>
            <a:ext cx="4905380"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employee = {</a:t>
            </a:r>
          </a:p>
          <a:p>
            <a:pPr defTabSz="914400" fontAlgn="base">
              <a:spcBef>
                <a:spcPct val="0"/>
              </a:spcBef>
              <a:spcAft>
                <a:spcPct val="0"/>
              </a:spcAft>
            </a:pPr>
            <a:r>
              <a:rPr lang="en-US" sz="1400" dirty="0" smtClean="0">
                <a:latin typeface="Courier"/>
                <a:cs typeface="Courier"/>
              </a:rPr>
              <a:t>	'864-20-9753': ['Anna', 'Karenina'],</a:t>
            </a:r>
          </a:p>
          <a:p>
            <a:pPr defTabSz="914400" fontAlgn="base">
              <a:spcBef>
                <a:spcPct val="0"/>
              </a:spcBef>
              <a:spcAft>
                <a:spcPct val="0"/>
              </a:spcAft>
            </a:pPr>
            <a:r>
              <a:rPr lang="en-US" sz="1400" dirty="0" smtClean="0">
                <a:latin typeface="Courier"/>
                <a:cs typeface="Courier"/>
              </a:rPr>
              <a:t>	'987-65-4321': ['Yu',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'100-01-0010': ['Hans', '</a:t>
            </a:r>
            <a:r>
              <a:rPr lang="en-US" sz="1400" dirty="0" err="1" smtClean="0">
                <a:latin typeface="Courier"/>
                <a:cs typeface="Courier"/>
              </a:rPr>
              <a:t>Castorp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88" name="TextBox 87"/>
          <p:cNvSpPr txBox="1"/>
          <p:nvPr/>
        </p:nvSpPr>
        <p:spPr bwMode="auto">
          <a:xfrm>
            <a:off x="535568" y="5713097"/>
            <a:ext cx="3715751"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 dictionary </a:t>
            </a:r>
            <a:r>
              <a:rPr lang="en-US" sz="2000" kern="0" dirty="0" smtClean="0">
                <a:solidFill>
                  <a:schemeClr val="accent1"/>
                </a:solidFill>
                <a:latin typeface="Calibri" pitchFamily="34" charset="0"/>
                <a:ea typeface="+mj-ea"/>
                <a:cs typeface="+mj-cs"/>
              </a:rPr>
              <a:t>contains</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rgbClr val="FF0000"/>
                </a:solidFill>
                <a:latin typeface="Calibri" pitchFamily="34" charset="0"/>
                <a:ea typeface="+mj-ea"/>
                <a:cs typeface="+mj-cs"/>
              </a:rPr>
              <a:t>(key, value) pairs</a:t>
            </a: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 </a:t>
            </a:r>
          </a:p>
        </p:txBody>
      </p:sp>
      <p:sp>
        <p:nvSpPr>
          <p:cNvPr id="89" name="TextBox 88"/>
          <p:cNvSpPr txBox="1"/>
          <p:nvPr/>
        </p:nvSpPr>
        <p:spPr bwMode="auto">
          <a:xfrm>
            <a:off x="4251320" y="4251158"/>
            <a:ext cx="4905380"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employee = {</a:t>
            </a:r>
          </a:p>
          <a:p>
            <a:pPr defTabSz="914400" fontAlgn="base">
              <a:spcBef>
                <a:spcPct val="0"/>
              </a:spcBef>
              <a:spcAft>
                <a:spcPct val="0"/>
              </a:spcAft>
            </a:pPr>
            <a:r>
              <a:rPr lang="en-US" sz="1400" dirty="0" smtClean="0">
                <a:latin typeface="Courier"/>
                <a:cs typeface="Courier"/>
              </a:rPr>
              <a:t>	'864-20-9753': ['Anna', 'Karenina'],</a:t>
            </a:r>
          </a:p>
          <a:p>
            <a:pPr defTabSz="914400" fontAlgn="base">
              <a:spcBef>
                <a:spcPct val="0"/>
              </a:spcBef>
              <a:spcAft>
                <a:spcPct val="0"/>
              </a:spcAft>
            </a:pPr>
            <a:r>
              <a:rPr lang="en-US" sz="1400" dirty="0" smtClean="0">
                <a:latin typeface="Courier"/>
                <a:cs typeface="Courier"/>
              </a:rPr>
              <a:t>	'987-65-4321': ['Yu',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'100-01-0010': ['Hans', '</a:t>
            </a:r>
            <a:r>
              <a:rPr lang="en-US" sz="1400" dirty="0" err="1" smtClean="0">
                <a:latin typeface="Courier"/>
                <a:cs typeface="Courier"/>
              </a:rPr>
              <a:t>Castorp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employee['987-65-4321']</a:t>
            </a:r>
          </a:p>
          <a:p>
            <a:pPr defTabSz="914400" fontAlgn="base">
              <a:spcBef>
                <a:spcPct val="0"/>
              </a:spcBef>
              <a:spcAft>
                <a:spcPct val="0"/>
              </a:spcAft>
            </a:pPr>
            <a:r>
              <a:rPr lang="en-US" sz="1400" dirty="0" smtClean="0">
                <a:latin typeface="Courier"/>
                <a:cs typeface="Courier"/>
              </a:rPr>
              <a:t>['Yu',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employee['864-20-9753']</a:t>
            </a:r>
          </a:p>
          <a:p>
            <a:pPr defTabSz="914400" fontAlgn="base">
              <a:spcBef>
                <a:spcPct val="0"/>
              </a:spcBef>
              <a:spcAft>
                <a:spcPct val="0"/>
              </a:spcAft>
            </a:pPr>
            <a:r>
              <a:rPr lang="en-US" sz="1400" dirty="0" smtClean="0">
                <a:latin typeface="Courier"/>
                <a:cs typeface="Courier"/>
              </a:rPr>
              <a:t>['Anna', 'Karenina']</a:t>
            </a:r>
          </a:p>
        </p:txBody>
      </p:sp>
      <p:graphicFrame>
        <p:nvGraphicFramePr>
          <p:cNvPr id="91" name="Table 90"/>
          <p:cNvGraphicFramePr>
            <a:graphicFrameLocks noGrp="1"/>
          </p:cNvGraphicFramePr>
          <p:nvPr/>
        </p:nvGraphicFramePr>
        <p:xfrm>
          <a:off x="0" y="4251158"/>
          <a:ext cx="3942105" cy="1483360"/>
        </p:xfrm>
        <a:graphic>
          <a:graphicData uri="http://schemas.openxmlformats.org/drawingml/2006/table">
            <a:tbl>
              <a:tblPr firstRow="1" bandRow="1">
                <a:tableStyleId>{8A107856-5554-42FB-B03E-39F5DBC370BA}</a:tableStyleId>
              </a:tblPr>
              <a:tblGrid>
                <a:gridCol w="1616747"/>
                <a:gridCol w="2325358"/>
              </a:tblGrid>
              <a:tr h="370840">
                <a:tc>
                  <a:txBody>
                    <a:bodyPr/>
                    <a:lstStyle/>
                    <a:p>
                      <a:r>
                        <a:rPr lang="en-US" dirty="0" smtClean="0"/>
                        <a:t>key</a:t>
                      </a:r>
                      <a:endParaRPr lang="en-US" dirty="0"/>
                    </a:p>
                  </a:txBody>
                  <a:tcPr/>
                </a:tc>
                <a:tc>
                  <a:txBody>
                    <a:bodyPr/>
                    <a:lstStyle/>
                    <a:p>
                      <a:r>
                        <a:rPr lang="en-US" dirty="0" smtClean="0"/>
                        <a:t>value</a:t>
                      </a:r>
                      <a:endParaRPr lang="en-US" dirty="0"/>
                    </a:p>
                  </a:txBody>
                  <a:tcPr/>
                </a:tc>
              </a:tr>
              <a:tr h="370840">
                <a:tc>
                  <a:txBody>
                    <a:bodyPr/>
                    <a:lstStyle/>
                    <a:p>
                      <a:r>
                        <a:rPr lang="en-US" sz="1400" dirty="0" smtClean="0">
                          <a:latin typeface="Courier"/>
                          <a:cs typeface="Courier"/>
                        </a:rPr>
                        <a:t>'864-20-9753'</a:t>
                      </a:r>
                      <a:endParaRPr lang="en-US" sz="1400" dirty="0"/>
                    </a:p>
                  </a:txBody>
                  <a:tcPr/>
                </a:tc>
                <a:tc>
                  <a:txBody>
                    <a:bodyPr/>
                    <a:lstStyle/>
                    <a:p>
                      <a:r>
                        <a:rPr lang="en-US" sz="1400" dirty="0" smtClean="0">
                          <a:latin typeface="Courier"/>
                          <a:cs typeface="Courier"/>
                        </a:rPr>
                        <a:t>['Anna', 'Karenina']</a:t>
                      </a:r>
                      <a:endParaRPr lang="en-US" sz="1400" dirty="0"/>
                    </a:p>
                  </a:txBody>
                  <a:tcPr/>
                </a:tc>
              </a:tr>
              <a:tr h="370840">
                <a:tc>
                  <a:txBody>
                    <a:bodyPr/>
                    <a:lstStyle/>
                    <a:p>
                      <a:r>
                        <a:rPr lang="en-US" sz="1400" dirty="0" smtClean="0">
                          <a:latin typeface="Courier"/>
                          <a:cs typeface="Courier"/>
                        </a:rPr>
                        <a:t>'987-65-4321'</a:t>
                      </a:r>
                      <a:endParaRPr lang="en-US" sz="1400" dirty="0"/>
                    </a:p>
                  </a:txBody>
                  <a:tcPr/>
                </a:tc>
                <a:tc>
                  <a:txBody>
                    <a:bodyPr/>
                    <a:lstStyle/>
                    <a:p>
                      <a:r>
                        <a:rPr lang="en-US" sz="1400" dirty="0" smtClean="0">
                          <a:latin typeface="Courier"/>
                          <a:cs typeface="Courier"/>
                        </a:rPr>
                        <a:t>['Yu', '</a:t>
                      </a:r>
                      <a:r>
                        <a:rPr lang="en-US" sz="1400" dirty="0" err="1" smtClean="0">
                          <a:latin typeface="Courier"/>
                          <a:cs typeface="Courier"/>
                        </a:rPr>
                        <a:t>Tsun</a:t>
                      </a:r>
                      <a:r>
                        <a:rPr lang="en-US" sz="1400" dirty="0" smtClean="0">
                          <a:latin typeface="Courier"/>
                          <a:cs typeface="Courier"/>
                        </a:rPr>
                        <a:t>']</a:t>
                      </a:r>
                      <a:endParaRPr lang="en-US" sz="1400" dirty="0"/>
                    </a:p>
                  </a:txBody>
                  <a:tcPr/>
                </a:tc>
              </a:tr>
              <a:tr h="370840">
                <a:tc>
                  <a:txBody>
                    <a:bodyPr/>
                    <a:lstStyle/>
                    <a:p>
                      <a:r>
                        <a:rPr lang="en-US" sz="1400" dirty="0" smtClean="0">
                          <a:latin typeface="Courier"/>
                          <a:cs typeface="Courier"/>
                        </a:rPr>
                        <a:t>'100-01-0010'</a:t>
                      </a:r>
                      <a:endParaRPr lang="en-US" sz="1400" dirty="0"/>
                    </a:p>
                  </a:txBody>
                  <a:tcPr/>
                </a:tc>
                <a:tc>
                  <a:txBody>
                    <a:bodyPr/>
                    <a:lstStyle/>
                    <a:p>
                      <a:r>
                        <a:rPr lang="en-US" sz="1400" dirty="0" smtClean="0">
                          <a:latin typeface="Courier"/>
                          <a:cs typeface="Courier"/>
                        </a:rPr>
                        <a:t>['Hans', '</a:t>
                      </a:r>
                      <a:r>
                        <a:rPr lang="en-US" sz="1400" dirty="0" err="1" smtClean="0">
                          <a:latin typeface="Courier"/>
                          <a:cs typeface="Courier"/>
                        </a:rPr>
                        <a:t>Castorp</a:t>
                      </a:r>
                      <a:r>
                        <a:rPr lang="en-US" sz="1400" dirty="0" smtClean="0">
                          <a:latin typeface="Courier"/>
                          <a:cs typeface="Courier"/>
                        </a:rPr>
                        <a:t>']</a:t>
                      </a:r>
                      <a:endParaRPr lang="en-US" sz="1400" dirty="0"/>
                    </a:p>
                  </a:txBody>
                  <a:tcPr/>
                </a:tc>
              </a:tr>
            </a:tbl>
          </a:graphicData>
        </a:graphic>
      </p:graphicFrame>
      <p:sp>
        <p:nvSpPr>
          <p:cNvPr id="92" name="TextBox 91"/>
          <p:cNvSpPr txBox="1"/>
          <p:nvPr/>
        </p:nvSpPr>
        <p:spPr bwMode="auto">
          <a:xfrm>
            <a:off x="535568" y="6457890"/>
            <a:ext cx="7445379"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 key </a:t>
            </a:r>
            <a:r>
              <a:rPr lang="en-US" sz="2000" kern="0" noProof="0" dirty="0" smtClean="0">
                <a:solidFill>
                  <a:schemeClr val="accent1"/>
                </a:solidFill>
                <a:latin typeface="Calibri" pitchFamily="34" charset="0"/>
                <a:ea typeface="+mj-ea"/>
                <a:cs typeface="+mj-cs"/>
              </a:rPr>
              <a:t>can be</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used as an index to access the corresponding value</a:t>
            </a:r>
          </a:p>
        </p:txBody>
      </p:sp>
    </p:spTree>
    <p:extLst>
      <p:ext uri="{BB962C8B-B14F-4D97-AF65-F5344CB8AC3E}">
        <p14:creationId xmlns:p14="http://schemas.microsoft.com/office/powerpoint/2010/main" val="1817427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4" grpId="1" animBg="1"/>
      <p:bldP spid="88" grpId="0"/>
      <p:bldP spid="89" grpId="0" animBg="1"/>
      <p:bldP spid="9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Properties of dictionaries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9" name="TextBox 88"/>
          <p:cNvSpPr txBox="1"/>
          <p:nvPr/>
        </p:nvSpPr>
        <p:spPr bwMode="auto">
          <a:xfrm>
            <a:off x="4070207" y="1335912"/>
            <a:ext cx="4905380"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employee = {</a:t>
            </a:r>
          </a:p>
          <a:p>
            <a:pPr defTabSz="914400" fontAlgn="base">
              <a:spcBef>
                <a:spcPct val="0"/>
              </a:spcBef>
              <a:spcAft>
                <a:spcPct val="0"/>
              </a:spcAft>
            </a:pPr>
            <a:r>
              <a:rPr lang="en-US" sz="1400" dirty="0" smtClean="0">
                <a:latin typeface="Courier"/>
                <a:cs typeface="Courier"/>
              </a:rPr>
              <a:t>	'864-20-9753': ['Anna', 'Karenina'],</a:t>
            </a:r>
          </a:p>
          <a:p>
            <a:pPr defTabSz="914400" fontAlgn="base">
              <a:spcBef>
                <a:spcPct val="0"/>
              </a:spcBef>
              <a:spcAft>
                <a:spcPct val="0"/>
              </a:spcAft>
            </a:pPr>
            <a:r>
              <a:rPr lang="en-US" sz="1400" dirty="0" smtClean="0">
                <a:latin typeface="Courier"/>
                <a:cs typeface="Courier"/>
              </a:rPr>
              <a:t>	'987-65-4321': ['Yu',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'100-01-0010': ['Hans', '</a:t>
            </a:r>
            <a:r>
              <a:rPr lang="en-US" sz="1400" dirty="0" err="1" smtClean="0">
                <a:latin typeface="Courier"/>
                <a:cs typeface="Courier"/>
              </a:rPr>
              <a:t>Castorp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a:t>
            </a:r>
          </a:p>
          <a:p>
            <a:pPr defTabSz="914400" fontAlgn="base">
              <a:spcBef>
                <a:spcPct val="0"/>
              </a:spcBef>
              <a:spcAft>
                <a:spcPct val="0"/>
              </a:spcAft>
            </a:pPr>
            <a:r>
              <a:rPr lang="en-US" sz="1400" dirty="0" smtClean="0">
                <a:latin typeface="Courier"/>
                <a:cs typeface="Courier"/>
              </a:rPr>
              <a:t>{'100-01-0010': ['Hans', '</a:t>
            </a:r>
            <a:r>
              <a:rPr lang="en-US" sz="1400" dirty="0" err="1" smtClean="0">
                <a:latin typeface="Courier"/>
                <a:cs typeface="Courier"/>
              </a:rPr>
              <a:t>Castorp</a:t>
            </a:r>
            <a:r>
              <a:rPr lang="en-US" sz="1400" dirty="0" smtClean="0">
                <a:latin typeface="Courier"/>
                <a:cs typeface="Courier"/>
              </a:rPr>
              <a:t>'], '864-20-9753': ['Anna', 'Karenina'], '987-65-4321': ['Yu',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4" name="TextBox 13"/>
          <p:cNvSpPr txBox="1"/>
          <p:nvPr/>
        </p:nvSpPr>
        <p:spPr bwMode="auto">
          <a:xfrm>
            <a:off x="709358" y="2179965"/>
            <a:ext cx="313030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Dictionaries are not ordered</a:t>
            </a:r>
          </a:p>
        </p:txBody>
      </p:sp>
      <p:sp>
        <p:nvSpPr>
          <p:cNvPr id="15" name="TextBox 14"/>
          <p:cNvSpPr txBox="1"/>
          <p:nvPr/>
        </p:nvSpPr>
        <p:spPr bwMode="auto">
          <a:xfrm>
            <a:off x="709358" y="2719600"/>
            <a:ext cx="3130309" cy="178510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Dictionaries are </a:t>
            </a:r>
            <a:r>
              <a:rPr lang="en-US" sz="2000" kern="0" dirty="0" smtClean="0">
                <a:solidFill>
                  <a:schemeClr val="accent1"/>
                </a:solidFill>
                <a:latin typeface="Calibri" pitchFamily="34" charset="0"/>
                <a:ea typeface="+mj-ea"/>
                <a:cs typeface="+mj-cs"/>
              </a:rPr>
              <a:t>mutable</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p:txBody>
      </p:sp>
      <p:sp>
        <p:nvSpPr>
          <p:cNvPr id="16" name="TextBox 15"/>
          <p:cNvSpPr txBox="1"/>
          <p:nvPr/>
        </p:nvSpPr>
        <p:spPr bwMode="auto">
          <a:xfrm>
            <a:off x="4070207" y="1335912"/>
            <a:ext cx="4905380"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employee = {</a:t>
            </a:r>
          </a:p>
          <a:p>
            <a:pPr defTabSz="914400" fontAlgn="base">
              <a:spcBef>
                <a:spcPct val="0"/>
              </a:spcBef>
              <a:spcAft>
                <a:spcPct val="0"/>
              </a:spcAft>
            </a:pPr>
            <a:r>
              <a:rPr lang="en-US" sz="1400" dirty="0" smtClean="0">
                <a:latin typeface="Courier"/>
                <a:cs typeface="Courier"/>
              </a:rPr>
              <a:t>	'864-20-9753': ['Anna', 'Karenina'],</a:t>
            </a:r>
          </a:p>
          <a:p>
            <a:pPr defTabSz="914400" fontAlgn="base">
              <a:spcBef>
                <a:spcPct val="0"/>
              </a:spcBef>
              <a:spcAft>
                <a:spcPct val="0"/>
              </a:spcAft>
            </a:pPr>
            <a:r>
              <a:rPr lang="en-US" sz="1400" dirty="0" smtClean="0">
                <a:latin typeface="Courier"/>
                <a:cs typeface="Courier"/>
              </a:rPr>
              <a:t>	'987-65-4321': ['Yu',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'100-01-0010': ['Hans', '</a:t>
            </a:r>
            <a:r>
              <a:rPr lang="en-US" sz="1400" dirty="0" err="1" smtClean="0">
                <a:latin typeface="Courier"/>
                <a:cs typeface="Courier"/>
              </a:rPr>
              <a:t>Castorp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a:t>
            </a:r>
          </a:p>
          <a:p>
            <a:pPr defTabSz="914400" fontAlgn="base">
              <a:spcBef>
                <a:spcPct val="0"/>
              </a:spcBef>
              <a:spcAft>
                <a:spcPct val="0"/>
              </a:spcAft>
            </a:pPr>
            <a:r>
              <a:rPr lang="en-US" sz="1400" dirty="0" smtClean="0">
                <a:latin typeface="Courier"/>
                <a:cs typeface="Courier"/>
              </a:rPr>
              <a:t>{'100-01-0010': ['Hans', '</a:t>
            </a:r>
            <a:r>
              <a:rPr lang="en-US" sz="1400" dirty="0" err="1" smtClean="0">
                <a:latin typeface="Courier"/>
                <a:cs typeface="Courier"/>
              </a:rPr>
              <a:t>Castorp</a:t>
            </a:r>
            <a:r>
              <a:rPr lang="en-US" sz="1400" dirty="0" smtClean="0">
                <a:latin typeface="Courier"/>
                <a:cs typeface="Courier"/>
              </a:rPr>
              <a:t>'], '864-20-9753': ['Anna', 'Karenina'], '987-65-4321': ['Yu',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employee['123-45-6789'] = 'Holden </a:t>
            </a:r>
            <a:r>
              <a:rPr lang="en-US" sz="1400" dirty="0" err="1" smtClean="0">
                <a:latin typeface="Courier"/>
                <a:cs typeface="Courier"/>
              </a:rPr>
              <a:t>Cafield</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a:t>
            </a:r>
          </a:p>
          <a:p>
            <a:pPr defTabSz="914400" fontAlgn="base">
              <a:spcBef>
                <a:spcPct val="0"/>
              </a:spcBef>
              <a:spcAft>
                <a:spcPct val="0"/>
              </a:spcAft>
            </a:pPr>
            <a:r>
              <a:rPr lang="en-US" sz="1400" dirty="0" smtClean="0">
                <a:latin typeface="Courier"/>
                <a:cs typeface="Courier"/>
              </a:rPr>
              <a:t>{'100-01-0010': ['Hans', '</a:t>
            </a:r>
            <a:r>
              <a:rPr lang="en-US" sz="1400" dirty="0" err="1" smtClean="0">
                <a:latin typeface="Courier"/>
                <a:cs typeface="Courier"/>
              </a:rPr>
              <a:t>Castorp</a:t>
            </a:r>
            <a:r>
              <a:rPr lang="en-US" sz="1400" dirty="0" smtClean="0">
                <a:latin typeface="Courier"/>
                <a:cs typeface="Courier"/>
              </a:rPr>
              <a:t>'], '864-20-9753': ['Anna', 'Karenina'], '987-65-4321': ['Yu', '</a:t>
            </a:r>
            <a:r>
              <a:rPr lang="en-US" sz="1400" dirty="0" err="1" smtClean="0">
                <a:latin typeface="Courier"/>
                <a:cs typeface="Courier"/>
              </a:rPr>
              <a:t>Tsun</a:t>
            </a:r>
            <a:r>
              <a:rPr lang="en-US" sz="1400" dirty="0" smtClean="0">
                <a:latin typeface="Courier"/>
                <a:cs typeface="Courier"/>
              </a:rPr>
              <a:t>'], '123-45-6789': 'Holden </a:t>
            </a:r>
            <a:r>
              <a:rPr lang="en-US" sz="1400" dirty="0" err="1" smtClean="0">
                <a:latin typeface="Courier"/>
                <a:cs typeface="Courier"/>
              </a:rPr>
              <a:t>Cafield</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7" name="TextBox 16"/>
          <p:cNvSpPr txBox="1"/>
          <p:nvPr/>
        </p:nvSpPr>
        <p:spPr bwMode="auto">
          <a:xfrm>
            <a:off x="4070207" y="1335912"/>
            <a:ext cx="4905380"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employee = {</a:t>
            </a:r>
          </a:p>
          <a:p>
            <a:pPr defTabSz="914400" fontAlgn="base">
              <a:spcBef>
                <a:spcPct val="0"/>
              </a:spcBef>
              <a:spcAft>
                <a:spcPct val="0"/>
              </a:spcAft>
            </a:pPr>
            <a:r>
              <a:rPr lang="en-US" sz="1400" dirty="0" smtClean="0">
                <a:latin typeface="Courier"/>
                <a:cs typeface="Courier"/>
              </a:rPr>
              <a:t>	'864-20-9753': ['Anna', 'Karenina'],</a:t>
            </a:r>
          </a:p>
          <a:p>
            <a:pPr defTabSz="914400" fontAlgn="base">
              <a:spcBef>
                <a:spcPct val="0"/>
              </a:spcBef>
              <a:spcAft>
                <a:spcPct val="0"/>
              </a:spcAft>
            </a:pPr>
            <a:r>
              <a:rPr lang="en-US" sz="1400" dirty="0" smtClean="0">
                <a:latin typeface="Courier"/>
                <a:cs typeface="Courier"/>
              </a:rPr>
              <a:t>	'987-65-4321': ['Yu',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'100-01-0010': ['Hans', '</a:t>
            </a:r>
            <a:r>
              <a:rPr lang="en-US" sz="1400" dirty="0" err="1" smtClean="0">
                <a:latin typeface="Courier"/>
                <a:cs typeface="Courier"/>
              </a:rPr>
              <a:t>Castorp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a:t>
            </a:r>
          </a:p>
          <a:p>
            <a:pPr defTabSz="914400" fontAlgn="base">
              <a:spcBef>
                <a:spcPct val="0"/>
              </a:spcBef>
              <a:spcAft>
                <a:spcPct val="0"/>
              </a:spcAft>
            </a:pPr>
            <a:r>
              <a:rPr lang="en-US" sz="1400" dirty="0" smtClean="0">
                <a:latin typeface="Courier"/>
                <a:cs typeface="Courier"/>
              </a:rPr>
              <a:t>{'100-01-0010': ['Hans', '</a:t>
            </a:r>
            <a:r>
              <a:rPr lang="en-US" sz="1400" dirty="0" err="1" smtClean="0">
                <a:latin typeface="Courier"/>
                <a:cs typeface="Courier"/>
              </a:rPr>
              <a:t>Castorp</a:t>
            </a:r>
            <a:r>
              <a:rPr lang="en-US" sz="1400" dirty="0" smtClean="0">
                <a:latin typeface="Courier"/>
                <a:cs typeface="Courier"/>
              </a:rPr>
              <a:t>'], '864-20-9753': ['Anna', 'Karenina'], '987-65-4321': ['Yu', '</a:t>
            </a:r>
            <a:r>
              <a:rPr lang="en-US" sz="1400" dirty="0" err="1" smtClean="0">
                <a:latin typeface="Courier"/>
                <a:cs typeface="Courier"/>
              </a:rPr>
              <a:t>Tsun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employee['123-45-6789'] = 'Holden </a:t>
            </a:r>
            <a:r>
              <a:rPr lang="en-US" sz="1400" dirty="0" err="1" smtClean="0">
                <a:latin typeface="Courier"/>
                <a:cs typeface="Courier"/>
              </a:rPr>
              <a:t>Cafield</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a:t>
            </a:r>
          </a:p>
          <a:p>
            <a:pPr defTabSz="914400" fontAlgn="base">
              <a:spcBef>
                <a:spcPct val="0"/>
              </a:spcBef>
              <a:spcAft>
                <a:spcPct val="0"/>
              </a:spcAft>
            </a:pPr>
            <a:r>
              <a:rPr lang="en-US" sz="1400" dirty="0" smtClean="0">
                <a:latin typeface="Courier"/>
                <a:cs typeface="Courier"/>
              </a:rPr>
              <a:t>{'100-01-0010': ['Hans', '</a:t>
            </a:r>
            <a:r>
              <a:rPr lang="en-US" sz="1400" dirty="0" err="1" smtClean="0">
                <a:latin typeface="Courier"/>
                <a:cs typeface="Courier"/>
              </a:rPr>
              <a:t>Castorp</a:t>
            </a:r>
            <a:r>
              <a:rPr lang="en-US" sz="1400" dirty="0" smtClean="0">
                <a:latin typeface="Courier"/>
                <a:cs typeface="Courier"/>
              </a:rPr>
              <a:t>'], '864-20-9753': ['Anna', 'Karenina'], '987-65-4321': ['Yu', '</a:t>
            </a:r>
            <a:r>
              <a:rPr lang="en-US" sz="1400" dirty="0" err="1" smtClean="0">
                <a:latin typeface="Courier"/>
                <a:cs typeface="Courier"/>
              </a:rPr>
              <a:t>Tsun</a:t>
            </a:r>
            <a:r>
              <a:rPr lang="en-US" sz="1400" dirty="0" smtClean="0">
                <a:latin typeface="Courier"/>
                <a:cs typeface="Courier"/>
              </a:rPr>
              <a:t>'], '123-45-6789': 'Holden </a:t>
            </a:r>
            <a:r>
              <a:rPr lang="en-US" sz="1400" dirty="0" err="1" smtClean="0">
                <a:latin typeface="Courier"/>
                <a:cs typeface="Courier"/>
              </a:rPr>
              <a:t>Cafield</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employee['123-45-6789'] = 'Holden Caulfield'</a:t>
            </a:r>
          </a:p>
          <a:p>
            <a:pPr defTabSz="914400" fontAlgn="base">
              <a:spcBef>
                <a:spcPct val="0"/>
              </a:spcBef>
              <a:spcAft>
                <a:spcPct val="0"/>
              </a:spcAft>
            </a:pPr>
            <a:r>
              <a:rPr lang="en-US" sz="1400" dirty="0" smtClean="0">
                <a:latin typeface="Courier"/>
                <a:cs typeface="Courier"/>
              </a:rPr>
              <a:t>&gt;&gt;&gt; employee</a:t>
            </a:r>
          </a:p>
          <a:p>
            <a:pPr defTabSz="914400" fontAlgn="base">
              <a:spcBef>
                <a:spcPct val="0"/>
              </a:spcBef>
              <a:spcAft>
                <a:spcPct val="0"/>
              </a:spcAft>
            </a:pPr>
            <a:r>
              <a:rPr lang="en-US" sz="1400" dirty="0" smtClean="0">
                <a:latin typeface="Courier"/>
                <a:cs typeface="Courier"/>
              </a:rPr>
              <a:t>{'100-01-0010': ['Hans', '</a:t>
            </a:r>
            <a:r>
              <a:rPr lang="en-US" sz="1400" dirty="0" err="1" smtClean="0">
                <a:latin typeface="Courier"/>
                <a:cs typeface="Courier"/>
              </a:rPr>
              <a:t>Castorp</a:t>
            </a:r>
            <a:r>
              <a:rPr lang="en-US" sz="1400" dirty="0" smtClean="0">
                <a:latin typeface="Courier"/>
                <a:cs typeface="Courier"/>
              </a:rPr>
              <a:t>'], '864-20-9753': ['Anna', 'Karenina'], '987-65-4321': ['Yu', '</a:t>
            </a:r>
            <a:r>
              <a:rPr lang="en-US" sz="1400" dirty="0" err="1" smtClean="0">
                <a:latin typeface="Courier"/>
                <a:cs typeface="Courier"/>
              </a:rPr>
              <a:t>Tsun</a:t>
            </a:r>
            <a:r>
              <a:rPr lang="en-US" sz="1400" dirty="0" smtClean="0">
                <a:latin typeface="Courier"/>
                <a:cs typeface="Courier"/>
              </a:rPr>
              <a:t>'], '123-45-6789': 'Holden Caulfield’} </a:t>
            </a:r>
          </a:p>
        </p:txBody>
      </p:sp>
      <p:sp>
        <p:nvSpPr>
          <p:cNvPr id="18" name="TextBox 17"/>
          <p:cNvSpPr txBox="1"/>
          <p:nvPr/>
        </p:nvSpPr>
        <p:spPr bwMode="auto">
          <a:xfrm>
            <a:off x="709358" y="2719600"/>
            <a:ext cx="3130309" cy="178510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Dictionaries are </a:t>
            </a:r>
            <a:r>
              <a:rPr lang="en-US" sz="2000" kern="0" dirty="0" smtClean="0">
                <a:solidFill>
                  <a:schemeClr val="accent1"/>
                </a:solidFill>
                <a:latin typeface="Calibri" pitchFamily="34" charset="0"/>
                <a:ea typeface="+mj-ea"/>
                <a:cs typeface="+mj-cs"/>
              </a:rPr>
              <a:t>mutable</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a:p>
            <a:pPr marL="738188" lvl="1" indent="-280988" defTabSz="914400" fontAlgn="base">
              <a:spcBef>
                <a:spcPct val="0"/>
              </a:spcBef>
              <a:spcAft>
                <a:spcPct val="0"/>
              </a:spcAft>
              <a:buClr>
                <a:schemeClr val="accent1"/>
              </a:buClr>
              <a:buFont typeface="Arial"/>
              <a:buChar char="•"/>
            </a:pPr>
            <a:r>
              <a:rPr kumimoji="0" lang="en-US" b="0" i="0" u="none" strike="noStrike" kern="0" cap="none" spc="0" normalizeH="0" baseline="0" noProof="0" dirty="0" smtClean="0">
                <a:ln>
                  <a:noFill/>
                </a:ln>
                <a:effectLst/>
                <a:uLnTx/>
                <a:uFillTx/>
                <a:latin typeface="Calibri" pitchFamily="34" charset="0"/>
                <a:ea typeface="+mj-ea"/>
                <a:cs typeface="+mj-cs"/>
              </a:rPr>
              <a:t>new</a:t>
            </a:r>
            <a:r>
              <a:rPr kumimoji="0" lang="en-US" b="0" i="0" u="none" strike="noStrike" kern="0" cap="none" spc="0" normalizeH="0" noProof="0" dirty="0" smtClean="0">
                <a:ln>
                  <a:noFill/>
                </a:ln>
                <a:effectLst/>
                <a:uLnTx/>
                <a:uFillTx/>
                <a:latin typeface="Calibri" pitchFamily="34" charset="0"/>
                <a:ea typeface="+mj-ea"/>
                <a:cs typeface="+mj-cs"/>
              </a:rPr>
              <a:t> (</a:t>
            </a:r>
            <a:r>
              <a:rPr kumimoji="0" lang="en-US" b="0" i="0" u="none" strike="noStrike" kern="0" cap="none" spc="0" normalizeH="0" noProof="0" dirty="0" err="1" smtClean="0">
                <a:ln>
                  <a:noFill/>
                </a:ln>
                <a:effectLst/>
                <a:uLnTx/>
                <a:uFillTx/>
                <a:latin typeface="Calibri" pitchFamily="34" charset="0"/>
                <a:ea typeface="+mj-ea"/>
                <a:cs typeface="+mj-cs"/>
              </a:rPr>
              <a:t>key,value</a:t>
            </a:r>
            <a:r>
              <a:rPr kumimoji="0" lang="en-US" b="0" i="0" u="none" strike="noStrike" kern="0" cap="none" spc="0" normalizeH="0" noProof="0" dirty="0" smtClean="0">
                <a:ln>
                  <a:noFill/>
                </a:ln>
                <a:effectLst/>
                <a:uLnTx/>
                <a:uFillTx/>
                <a:latin typeface="Calibri" pitchFamily="34" charset="0"/>
                <a:ea typeface="+mj-ea"/>
                <a:cs typeface="+mj-cs"/>
              </a:rPr>
              <a:t>) pairs can be added</a:t>
            </a:r>
          </a:p>
          <a:p>
            <a:pPr marL="738188" lvl="1" indent="-280988" defTabSz="914400" fontAlgn="base">
              <a:spcBef>
                <a:spcPct val="0"/>
              </a:spcBef>
              <a:spcAft>
                <a:spcPct val="0"/>
              </a:spcAft>
              <a:buClr>
                <a:schemeClr val="tx1"/>
              </a:buClr>
              <a:buFont typeface="Arial"/>
              <a:buChar char="•"/>
            </a:pPr>
            <a:endParaRPr lang="en-US" kern="0" dirty="0" smtClean="0">
              <a:solidFill>
                <a:schemeClr val="accent1"/>
              </a:solidFill>
              <a:latin typeface="Calibri" pitchFamily="34" charset="0"/>
              <a:ea typeface="+mj-ea"/>
              <a:cs typeface="+mj-cs"/>
            </a:endParaRPr>
          </a:p>
          <a:p>
            <a:pPr marL="738188" lvl="1" indent="-280988" defTabSz="914400" fontAlgn="base">
              <a:spcBef>
                <a:spcPct val="0"/>
              </a:spcBef>
              <a:spcAft>
                <a:spcPct val="0"/>
              </a:spcAft>
              <a:buClr>
                <a:schemeClr val="tx1"/>
              </a:buClr>
              <a:buFont typeface="Arial"/>
              <a:buChar char="•"/>
            </a:pPr>
            <a:endParaRPr kumimoji="0" lang="en-US" b="0" i="0" u="none" strike="noStrike" kern="0" cap="none" spc="0" normalizeH="0" noProof="0" dirty="0" smtClean="0">
              <a:ln>
                <a:noFill/>
              </a:ln>
              <a:solidFill>
                <a:schemeClr val="accent1"/>
              </a:solidFill>
              <a:effectLst/>
              <a:uLnTx/>
              <a:uFillTx/>
              <a:latin typeface="Calibri" pitchFamily="34" charset="0"/>
              <a:ea typeface="+mj-ea"/>
              <a:cs typeface="+mj-cs"/>
            </a:endParaRPr>
          </a:p>
        </p:txBody>
      </p:sp>
      <p:sp>
        <p:nvSpPr>
          <p:cNvPr id="19" name="TextBox 18"/>
          <p:cNvSpPr txBox="1"/>
          <p:nvPr/>
        </p:nvSpPr>
        <p:spPr bwMode="auto">
          <a:xfrm>
            <a:off x="709358" y="2719600"/>
            <a:ext cx="3130309" cy="206210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Dictionaries are </a:t>
            </a:r>
            <a:r>
              <a:rPr lang="en-US" sz="2000" kern="0" dirty="0" smtClean="0">
                <a:solidFill>
                  <a:schemeClr val="accent1"/>
                </a:solidFill>
                <a:latin typeface="Calibri" pitchFamily="34" charset="0"/>
                <a:ea typeface="+mj-ea"/>
                <a:cs typeface="+mj-cs"/>
              </a:rPr>
              <a:t>mutable</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a:p>
            <a:pPr marL="738188" lvl="1" indent="-280988" defTabSz="914400" fontAlgn="base">
              <a:spcBef>
                <a:spcPct val="0"/>
              </a:spcBef>
              <a:spcAft>
                <a:spcPct val="0"/>
              </a:spcAft>
              <a:buClr>
                <a:schemeClr val="accent1"/>
              </a:buClr>
              <a:buFont typeface="Arial"/>
              <a:buChar char="•"/>
            </a:pPr>
            <a:r>
              <a:rPr kumimoji="0" lang="en-US" b="0" i="0" u="none" strike="noStrike" kern="0" cap="none" spc="0" normalizeH="0" baseline="0" noProof="0" dirty="0" smtClean="0">
                <a:ln>
                  <a:noFill/>
                </a:ln>
                <a:effectLst/>
                <a:uLnTx/>
                <a:uFillTx/>
                <a:latin typeface="Calibri" pitchFamily="34" charset="0"/>
                <a:ea typeface="+mj-ea"/>
                <a:cs typeface="+mj-cs"/>
              </a:rPr>
              <a:t>new</a:t>
            </a:r>
            <a:r>
              <a:rPr kumimoji="0" lang="en-US" b="0" i="0" u="none" strike="noStrike" kern="0" cap="none" spc="0" normalizeH="0" noProof="0" dirty="0" smtClean="0">
                <a:ln>
                  <a:noFill/>
                </a:ln>
                <a:effectLst/>
                <a:uLnTx/>
                <a:uFillTx/>
                <a:latin typeface="Calibri" pitchFamily="34" charset="0"/>
                <a:ea typeface="+mj-ea"/>
                <a:cs typeface="+mj-cs"/>
              </a:rPr>
              <a:t> (</a:t>
            </a:r>
            <a:r>
              <a:rPr kumimoji="0" lang="en-US" b="0" i="0" u="none" strike="noStrike" kern="0" cap="none" spc="0" normalizeH="0" noProof="0" dirty="0" err="1" smtClean="0">
                <a:ln>
                  <a:noFill/>
                </a:ln>
                <a:effectLst/>
                <a:uLnTx/>
                <a:uFillTx/>
                <a:latin typeface="Calibri" pitchFamily="34" charset="0"/>
                <a:ea typeface="+mj-ea"/>
                <a:cs typeface="+mj-cs"/>
              </a:rPr>
              <a:t>key,value</a:t>
            </a:r>
            <a:r>
              <a:rPr kumimoji="0" lang="en-US" b="0" i="0" u="none" strike="noStrike" kern="0" cap="none" spc="0" normalizeH="0" noProof="0" dirty="0" smtClean="0">
                <a:ln>
                  <a:noFill/>
                </a:ln>
                <a:effectLst/>
                <a:uLnTx/>
                <a:uFillTx/>
                <a:latin typeface="Calibri" pitchFamily="34" charset="0"/>
                <a:ea typeface="+mj-ea"/>
                <a:cs typeface="+mj-cs"/>
              </a:rPr>
              <a:t>) pairs can be added</a:t>
            </a:r>
          </a:p>
          <a:p>
            <a:pPr marL="738188" lvl="1" indent="-280988" defTabSz="914400" fontAlgn="base">
              <a:spcBef>
                <a:spcPct val="0"/>
              </a:spcBef>
              <a:spcAft>
                <a:spcPct val="0"/>
              </a:spcAft>
              <a:buClr>
                <a:schemeClr val="accent1"/>
              </a:buClr>
              <a:buFont typeface="Arial"/>
              <a:buChar char="•"/>
            </a:pPr>
            <a:r>
              <a:rPr lang="en-US" kern="0" dirty="0" smtClean="0">
                <a:latin typeface="Calibri" pitchFamily="34" charset="0"/>
                <a:ea typeface="+mj-ea"/>
                <a:cs typeface="+mj-cs"/>
              </a:rPr>
              <a:t>the value corresponding to a key can be modified</a:t>
            </a:r>
            <a:endParaRPr kumimoji="0" lang="en-US" b="0" i="0" u="none" strike="noStrike" kern="0" cap="none" spc="0" normalizeH="0" noProof="0" dirty="0" smtClean="0">
              <a:ln>
                <a:noFill/>
              </a:ln>
              <a:effectLst/>
              <a:uLnTx/>
              <a:uFillTx/>
              <a:latin typeface="Calibri" pitchFamily="34" charset="0"/>
              <a:ea typeface="+mj-ea"/>
              <a:cs typeface="+mj-cs"/>
            </a:endParaRPr>
          </a:p>
        </p:txBody>
      </p:sp>
      <p:sp>
        <p:nvSpPr>
          <p:cNvPr id="20" name="TextBox 19"/>
          <p:cNvSpPr txBox="1"/>
          <p:nvPr/>
        </p:nvSpPr>
        <p:spPr bwMode="auto">
          <a:xfrm>
            <a:off x="709358" y="4955966"/>
            <a:ext cx="304151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The</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empty dictionary is  </a:t>
            </a:r>
            <a:r>
              <a:rPr kumimoji="0" lang="en-US" sz="2000" b="0" i="0" u="none" strike="noStrike" kern="0" cap="none" spc="0" normalizeH="0" baseline="0" noProof="0" dirty="0" smtClean="0">
                <a:ln>
                  <a:noFill/>
                </a:ln>
                <a:solidFill>
                  <a:srgbClr val="000000"/>
                </a:solidFill>
                <a:effectLst/>
                <a:uLnTx/>
                <a:uFillTx/>
                <a:latin typeface="Courier"/>
                <a:ea typeface="+mj-ea"/>
                <a:cs typeface="Courier"/>
              </a:rPr>
              <a:t>{}</a:t>
            </a:r>
          </a:p>
        </p:txBody>
      </p:sp>
      <p:sp>
        <p:nvSpPr>
          <p:cNvPr id="13" name="TextBox 12"/>
          <p:cNvSpPr txBox="1"/>
          <p:nvPr/>
        </p:nvSpPr>
        <p:spPr bwMode="auto">
          <a:xfrm>
            <a:off x="709358" y="5574057"/>
            <a:ext cx="3130309"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Dictionary keys must be immutable</a:t>
            </a:r>
          </a:p>
        </p:txBody>
      </p:sp>
      <p:sp>
        <p:nvSpPr>
          <p:cNvPr id="22" name="TextBox 21"/>
          <p:cNvSpPr txBox="1"/>
          <p:nvPr/>
        </p:nvSpPr>
        <p:spPr bwMode="auto">
          <a:xfrm>
            <a:off x="4070207" y="5356076"/>
            <a:ext cx="4905380"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employee = {[1,2]:1, [2,3]:3}</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"&lt;pyshell#2&gt;", line 1, in &lt;module&gt;</a:t>
            </a:r>
          </a:p>
          <a:p>
            <a:pPr defTabSz="914400" fontAlgn="base">
              <a:spcBef>
                <a:spcPct val="0"/>
              </a:spcBef>
              <a:spcAft>
                <a:spcPct val="0"/>
              </a:spcAft>
            </a:pPr>
            <a:r>
              <a:rPr lang="en-US" sz="1400" dirty="0" smtClean="0">
                <a:latin typeface="Courier"/>
                <a:cs typeface="Courier"/>
              </a:rPr>
              <a:t>    employee = {[1,2]:1, [2,3]:3}</a:t>
            </a:r>
          </a:p>
          <a:p>
            <a:pPr defTabSz="914400" fontAlgn="base">
              <a:spcBef>
                <a:spcPct val="0"/>
              </a:spcBef>
              <a:spcAft>
                <a:spcPct val="0"/>
              </a:spcAft>
            </a:pPr>
            <a:r>
              <a:rPr lang="en-US" sz="1400" dirty="0" err="1" smtClean="0">
                <a:latin typeface="Courier"/>
                <a:cs typeface="Courier"/>
              </a:rPr>
              <a:t>TypeError</a:t>
            </a:r>
            <a:r>
              <a:rPr lang="en-US" sz="1400" dirty="0" smtClean="0">
                <a:latin typeface="Courier"/>
                <a:cs typeface="Courier"/>
              </a:rPr>
              <a:t>: </a:t>
            </a:r>
            <a:r>
              <a:rPr lang="en-US" sz="1400" dirty="0" err="1" smtClean="0">
                <a:latin typeface="Courier"/>
                <a:cs typeface="Courier"/>
              </a:rPr>
              <a:t>unhashable</a:t>
            </a:r>
            <a:r>
              <a:rPr lang="en-US" sz="1400" dirty="0" smtClean="0">
                <a:latin typeface="Courier"/>
                <a:cs typeface="Courier"/>
              </a:rPr>
              <a:t> type: 'list'</a:t>
            </a:r>
          </a:p>
        </p:txBody>
      </p:sp>
    </p:spTree>
    <p:extLst>
      <p:ext uri="{BB962C8B-B14F-4D97-AF65-F5344CB8AC3E}">
        <p14:creationId xmlns:p14="http://schemas.microsoft.com/office/powerpoint/2010/main" val="278060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5" grpId="0"/>
      <p:bldP spid="15" grpId="1"/>
      <p:bldP spid="16" grpId="0" animBg="1"/>
      <p:bldP spid="16" grpId="1" animBg="1"/>
      <p:bldP spid="17" grpId="0" animBg="1"/>
      <p:bldP spid="17" grpId="1" animBg="1"/>
      <p:bldP spid="18" grpId="0"/>
      <p:bldP spid="18" grpId="1"/>
      <p:bldP spid="19" grpId="0"/>
      <p:bldP spid="20" grpId="0"/>
      <p:bldP spid="13" grpId="0"/>
      <p:bldP spid="22"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Dictionary operators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4" name="TextBox 33"/>
          <p:cNvSpPr txBox="1"/>
          <p:nvPr/>
        </p:nvSpPr>
        <p:spPr bwMode="auto">
          <a:xfrm>
            <a:off x="5080655" y="2347466"/>
            <a:ext cx="3972057" cy="289310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days = {'Mo':1, 'Tu':2, 'W':3}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days['Mo</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days['Th</a:t>
            </a:r>
            <a:r>
              <a:rPr lang="en-US" sz="1400" dirty="0" smtClean="0">
                <a:latin typeface="Courier"/>
                <a:cs typeface="Courier"/>
              </a:rPr>
              <a:t>'] = 5</a:t>
            </a:r>
          </a:p>
          <a:p>
            <a:pPr defTabSz="914400" fontAlgn="base">
              <a:spcBef>
                <a:spcPct val="0"/>
              </a:spcBef>
              <a:spcAft>
                <a:spcPct val="0"/>
              </a:spcAft>
            </a:pPr>
            <a:r>
              <a:rPr lang="en-US" sz="1400" dirty="0" smtClean="0">
                <a:latin typeface="Courier"/>
                <a:cs typeface="Courier"/>
              </a:rPr>
              <a:t>&gt;&gt;&gt; days</a:t>
            </a:r>
          </a:p>
          <a:p>
            <a:pPr defTabSz="914400" fontAlgn="base">
              <a:spcBef>
                <a:spcPct val="0"/>
              </a:spcBef>
              <a:spcAft>
                <a:spcPct val="0"/>
              </a:spcAft>
            </a:pPr>
            <a:r>
              <a:rPr lang="en-US" sz="1400" dirty="0" smtClean="0">
                <a:latin typeface="Courier"/>
                <a:cs typeface="Courier"/>
              </a:rPr>
              <a:t>{'Mo': 1, '</a:t>
            </a:r>
            <a:r>
              <a:rPr lang="en-US" sz="1400" dirty="0" err="1" smtClean="0">
                <a:latin typeface="Courier"/>
                <a:cs typeface="Courier"/>
              </a:rPr>
              <a:t>Tu</a:t>
            </a:r>
            <a:r>
              <a:rPr lang="en-US" sz="1400" dirty="0" smtClean="0">
                <a:latin typeface="Courier"/>
                <a:cs typeface="Courier"/>
              </a:rPr>
              <a:t>': 2, '</a:t>
            </a:r>
            <a:r>
              <a:rPr lang="en-US" sz="1400" dirty="0" err="1" smtClean="0">
                <a:latin typeface="Courier"/>
                <a:cs typeface="Courier"/>
              </a:rPr>
              <a:t>Th</a:t>
            </a:r>
            <a:r>
              <a:rPr lang="en-US" sz="1400" dirty="0" smtClean="0">
                <a:latin typeface="Courier"/>
                <a:cs typeface="Courier"/>
              </a:rPr>
              <a:t>': 5, 'W': 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days['Th</a:t>
            </a:r>
            <a:r>
              <a:rPr lang="en-US" sz="1400" dirty="0" smtClean="0">
                <a:latin typeface="Courier"/>
                <a:cs typeface="Courier"/>
              </a:rPr>
              <a:t>'] = 4</a:t>
            </a:r>
          </a:p>
          <a:p>
            <a:pPr defTabSz="914400" fontAlgn="base">
              <a:spcBef>
                <a:spcPct val="0"/>
              </a:spcBef>
              <a:spcAft>
                <a:spcPct val="0"/>
              </a:spcAft>
            </a:pPr>
            <a:r>
              <a:rPr lang="en-US" sz="1400" dirty="0" smtClean="0">
                <a:latin typeface="Courier"/>
                <a:cs typeface="Courier"/>
              </a:rPr>
              <a:t>&gt;&gt;&gt; days</a:t>
            </a:r>
          </a:p>
          <a:p>
            <a:pPr defTabSz="914400" fontAlgn="base">
              <a:spcBef>
                <a:spcPct val="0"/>
              </a:spcBef>
              <a:spcAft>
                <a:spcPct val="0"/>
              </a:spcAft>
            </a:pPr>
            <a:r>
              <a:rPr lang="en-US" sz="1400" dirty="0" smtClean="0">
                <a:latin typeface="Courier"/>
                <a:cs typeface="Courier"/>
              </a:rPr>
              <a:t>{'Mo': 1, '</a:t>
            </a:r>
            <a:r>
              <a:rPr lang="en-US" sz="1400" dirty="0" err="1" smtClean="0">
                <a:latin typeface="Courier"/>
                <a:cs typeface="Courier"/>
              </a:rPr>
              <a:t>Tu</a:t>
            </a:r>
            <a:r>
              <a:rPr lang="en-US" sz="1400" dirty="0" smtClean="0">
                <a:latin typeface="Courier"/>
                <a:cs typeface="Courier"/>
              </a:rPr>
              <a:t>': 2, '</a:t>
            </a:r>
            <a:r>
              <a:rPr lang="en-US" sz="1400" dirty="0" err="1" smtClean="0">
                <a:latin typeface="Courier"/>
                <a:cs typeface="Courier"/>
              </a:rPr>
              <a:t>Th</a:t>
            </a:r>
            <a:r>
              <a:rPr lang="en-US" sz="1400" dirty="0" smtClean="0">
                <a:latin typeface="Courier"/>
                <a:cs typeface="Courier"/>
              </a:rPr>
              <a:t>': 4, 'W': 3}</a:t>
            </a:r>
          </a:p>
          <a:p>
            <a:pPr defTabSz="914400" fontAlgn="base">
              <a:spcBef>
                <a:spcPct val="0"/>
              </a:spcBef>
              <a:spcAft>
                <a:spcPct val="0"/>
              </a:spcAft>
            </a:pPr>
            <a:r>
              <a:rPr lang="en-US" sz="1400" dirty="0" smtClean="0">
                <a:latin typeface="Courier"/>
                <a:cs typeface="Courier"/>
              </a:rPr>
              <a:t>&gt;&gt;&gt; 'Fr' in days</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len(days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4</a:t>
            </a:r>
          </a:p>
        </p:txBody>
      </p:sp>
      <p:sp>
        <p:nvSpPr>
          <p:cNvPr id="11" name="TextBox 10"/>
          <p:cNvSpPr txBox="1"/>
          <p:nvPr/>
        </p:nvSpPr>
        <p:spPr bwMode="auto">
          <a:xfrm>
            <a:off x="709358" y="1731737"/>
            <a:ext cx="685065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Class </a:t>
            </a:r>
            <a:r>
              <a:rPr kumimoji="0" lang="en-US" sz="2000" b="0" i="0" u="none" strike="noStrike" kern="0" cap="none" spc="0" normalizeH="0" baseline="0" noProof="0" dirty="0" err="1" smtClean="0">
                <a:ln>
                  <a:noFill/>
                </a:ln>
                <a:solidFill>
                  <a:srgbClr val="000000"/>
                </a:solidFill>
                <a:effectLst/>
                <a:uLnTx/>
                <a:uFillTx/>
                <a:latin typeface="Courier"/>
                <a:ea typeface="+mj-ea"/>
                <a:cs typeface="Courier"/>
              </a:rPr>
              <a:t>dict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supports </a:t>
            </a: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some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of the same operators</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as class </a:t>
            </a:r>
            <a:r>
              <a:rPr kumimoji="0" lang="en-US" sz="2000" b="0" i="0" u="none" strike="noStrike" kern="0" cap="none" spc="0" normalizeH="0" noProof="0" dirty="0" smtClean="0">
                <a:ln>
                  <a:noFill/>
                </a:ln>
                <a:solidFill>
                  <a:srgbClr val="000000"/>
                </a:solidFill>
                <a:effectLst/>
                <a:uLnTx/>
                <a:uFillTx/>
                <a:latin typeface="Courier"/>
                <a:ea typeface="+mj-ea"/>
                <a:cs typeface="Courier"/>
              </a:rPr>
              <a:t>list</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2" name="TextBox 11"/>
          <p:cNvSpPr txBox="1"/>
          <p:nvPr/>
        </p:nvSpPr>
        <p:spPr bwMode="auto">
          <a:xfrm>
            <a:off x="709358" y="5860071"/>
            <a:ext cx="7147835"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Class </a:t>
            </a:r>
            <a:r>
              <a:rPr lang="en-US" sz="2000" kern="0" dirty="0" err="1" smtClean="0">
                <a:solidFill>
                  <a:schemeClr val="accent1"/>
                </a:solidFill>
                <a:latin typeface="Calibri" pitchFamily="34" charset="0"/>
                <a:ea typeface="+mj-ea"/>
                <a:cs typeface="+mj-cs"/>
              </a:rPr>
              <a:t>dict</a:t>
            </a:r>
            <a:r>
              <a:rPr lang="en-US" sz="2000" kern="0" dirty="0" smtClean="0">
                <a:solidFill>
                  <a:schemeClr val="accent1"/>
                </a:solidFill>
                <a:latin typeface="Calibri" pitchFamily="34" charset="0"/>
                <a:ea typeface="+mj-ea"/>
                <a:cs typeface="+mj-cs"/>
              </a:rPr>
              <a:t> </a:t>
            </a:r>
            <a:r>
              <a:rPr lang="en-US" sz="2000" kern="0" dirty="0" smtClean="0">
                <a:solidFill>
                  <a:srgbClr val="FF0000"/>
                </a:solidFill>
                <a:latin typeface="Calibri" pitchFamily="34" charset="0"/>
                <a:ea typeface="+mj-ea"/>
                <a:cs typeface="+mj-cs"/>
              </a:rPr>
              <a:t>does not support all </a:t>
            </a:r>
            <a:r>
              <a:rPr lang="en-US" sz="2000" kern="0" dirty="0" smtClean="0">
                <a:solidFill>
                  <a:schemeClr val="accent1"/>
                </a:solidFill>
                <a:latin typeface="Calibri" pitchFamily="34" charset="0"/>
                <a:ea typeface="+mj-ea"/>
                <a:cs typeface="+mj-cs"/>
              </a:rPr>
              <a:t>the operators that class list supports</a:t>
            </a:r>
          </a:p>
          <a:p>
            <a:pPr marL="744538" lvl="1" indent="-287338" defTabSz="914400" fontAlgn="base">
              <a:spcBef>
                <a:spcPct val="0"/>
              </a:spcBef>
              <a:spcAft>
                <a:spcPct val="0"/>
              </a:spcAft>
              <a:buFont typeface="Arial"/>
              <a:buChar char="•"/>
            </a:pPr>
            <a:r>
              <a:rPr lang="en-US" sz="2000" kern="0" dirty="0" smtClean="0">
                <a:solidFill>
                  <a:srgbClr val="000000"/>
                </a:solidFill>
                <a:latin typeface="Courier"/>
                <a:ea typeface="+mj-ea"/>
                <a:cs typeface="Courier"/>
              </a:rPr>
              <a:t>+</a:t>
            </a:r>
            <a:r>
              <a:rPr lang="en-US" sz="2000" kern="0" dirty="0" smtClean="0">
                <a:solidFill>
                  <a:schemeClr val="accent1"/>
                </a:solidFill>
                <a:latin typeface="Calibri" pitchFamily="34" charset="0"/>
                <a:ea typeface="+mj-ea"/>
                <a:cs typeface="+mj-cs"/>
              </a:rPr>
              <a:t> and </a:t>
            </a:r>
            <a:r>
              <a:rPr lang="en-US" sz="2000" kern="0" dirty="0" smtClean="0">
                <a:solidFill>
                  <a:srgbClr val="000000"/>
                </a:solidFill>
                <a:latin typeface="Courier"/>
                <a:ea typeface="+mj-ea"/>
                <a:cs typeface="Courier"/>
              </a:rPr>
              <a:t>*</a:t>
            </a:r>
            <a:r>
              <a:rPr lang="en-US" sz="2000" kern="0" dirty="0" smtClean="0">
                <a:solidFill>
                  <a:schemeClr val="accent1"/>
                </a:solidFill>
                <a:latin typeface="Calibri" pitchFamily="34" charset="0"/>
                <a:ea typeface="+mj-ea"/>
                <a:cs typeface="+mj-cs"/>
              </a:rPr>
              <a:t> for example  </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1845060424"/>
              </p:ext>
            </p:extLst>
          </p:nvPr>
        </p:nvGraphicFramePr>
        <p:xfrm>
          <a:off x="0" y="2190102"/>
          <a:ext cx="4826307" cy="3346458"/>
        </p:xfrm>
        <a:graphic>
          <a:graphicData uri="http://schemas.openxmlformats.org/drawingml/2006/table">
            <a:tbl>
              <a:tblPr firstRow="1" bandRow="1">
                <a:tableStyleId>{0E3FDE45-AF77-4B5C-9715-49D594BDF05E}</a:tableStyleId>
              </a:tblPr>
              <a:tblGrid>
                <a:gridCol w="2134336"/>
                <a:gridCol w="2691971"/>
              </a:tblGrid>
              <a:tr h="481338">
                <a:tc>
                  <a:txBody>
                    <a:bodyPr/>
                    <a:lstStyle/>
                    <a:p>
                      <a:r>
                        <a:rPr lang="en-US" dirty="0" smtClean="0"/>
                        <a:t>Usage</a:t>
                      </a:r>
                      <a:endParaRPr lang="en-US" dirty="0">
                        <a:solidFill>
                          <a:schemeClr val="tx1"/>
                        </a:solidFill>
                      </a:endParaRPr>
                    </a:p>
                  </a:txBody>
                  <a:tcPr/>
                </a:tc>
                <a:tc>
                  <a:txBody>
                    <a:bodyPr/>
                    <a:lstStyle/>
                    <a:p>
                      <a:r>
                        <a:rPr lang="en-US" dirty="0" smtClean="0"/>
                        <a:t>Explanation</a:t>
                      </a:r>
                      <a:endParaRPr lang="en-US" dirty="0">
                        <a:solidFill>
                          <a:schemeClr val="tx1"/>
                        </a:solidFill>
                      </a:endParaRPr>
                    </a:p>
                  </a:txBody>
                  <a:tcPr/>
                </a:tc>
              </a:tr>
              <a:tr h="370840">
                <a:tc>
                  <a:txBody>
                    <a:bodyPr/>
                    <a:lstStyle/>
                    <a:p>
                      <a:r>
                        <a:rPr lang="en-US" dirty="0" smtClean="0">
                          <a:latin typeface="Courier"/>
                          <a:cs typeface="Courier"/>
                        </a:rPr>
                        <a:t>x in </a:t>
                      </a:r>
                      <a:r>
                        <a:rPr lang="en-US" dirty="0" err="1" smtClean="0">
                          <a:latin typeface="Courier"/>
                          <a:cs typeface="Courier"/>
                        </a:rPr>
                        <a:t>dic</a:t>
                      </a:r>
                      <a:endParaRPr lang="en-US" dirty="0" smtClean="0">
                        <a:solidFill>
                          <a:schemeClr val="tx1"/>
                        </a:solidFill>
                        <a:latin typeface="Courier"/>
                        <a:cs typeface="Courier"/>
                      </a:endParaRPr>
                    </a:p>
                  </a:txBody>
                  <a:tcPr/>
                </a:tc>
                <a:tc>
                  <a:txBody>
                    <a:bodyPr/>
                    <a:lstStyle/>
                    <a:p>
                      <a:r>
                        <a:rPr lang="en-US" dirty="0" smtClean="0">
                          <a:latin typeface="Courier"/>
                          <a:cs typeface="Courier"/>
                        </a:rPr>
                        <a:t>x</a:t>
                      </a:r>
                      <a:r>
                        <a:rPr lang="en-US" dirty="0" smtClean="0">
                          <a:solidFill>
                            <a:schemeClr val="accent1"/>
                          </a:solidFill>
                        </a:rPr>
                        <a:t> is a</a:t>
                      </a:r>
                      <a:r>
                        <a:rPr lang="en-US" baseline="0" dirty="0" smtClean="0">
                          <a:solidFill>
                            <a:schemeClr val="accent1"/>
                          </a:solidFill>
                        </a:rPr>
                        <a:t> key in </a:t>
                      </a:r>
                      <a:r>
                        <a:rPr lang="en-US" baseline="0" dirty="0" err="1" smtClean="0">
                          <a:solidFill>
                            <a:schemeClr val="tx1"/>
                          </a:solidFill>
                          <a:latin typeface="Courier"/>
                          <a:cs typeface="Courier"/>
                        </a:rPr>
                        <a:t>dic</a:t>
                      </a:r>
                      <a:endParaRPr lang="en-US" dirty="0">
                        <a:solidFill>
                          <a:schemeClr val="tx1"/>
                        </a:solidFill>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a:cs typeface="Courier"/>
                        </a:rPr>
                        <a:t>x not in </a:t>
                      </a:r>
                      <a:r>
                        <a:rPr lang="en-US" dirty="0" err="1" smtClean="0">
                          <a:latin typeface="Courier"/>
                          <a:cs typeface="Courier"/>
                        </a:rPr>
                        <a:t>dic</a:t>
                      </a:r>
                      <a:endParaRPr lang="en-US" dirty="0" smtClean="0">
                        <a:solidFill>
                          <a:schemeClr val="tx1"/>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a:cs typeface="Courier"/>
                        </a:rPr>
                        <a:t>x</a:t>
                      </a:r>
                      <a:r>
                        <a:rPr lang="en-US" dirty="0" smtClean="0">
                          <a:solidFill>
                            <a:schemeClr val="accent1"/>
                          </a:solidFill>
                        </a:rPr>
                        <a:t> is not</a:t>
                      </a:r>
                      <a:r>
                        <a:rPr lang="en-US" baseline="0" dirty="0" smtClean="0">
                          <a:solidFill>
                            <a:schemeClr val="accent1"/>
                          </a:solidFill>
                        </a:rPr>
                        <a:t> a key in </a:t>
                      </a:r>
                      <a:r>
                        <a:rPr lang="en-US" baseline="0" dirty="0" err="1" smtClean="0">
                          <a:solidFill>
                            <a:schemeClr val="tx1"/>
                          </a:solidFill>
                          <a:latin typeface="Courier"/>
                          <a:cs typeface="Courier"/>
                        </a:rPr>
                        <a:t>dic</a:t>
                      </a:r>
                      <a:endParaRPr lang="en-US" dirty="0" smtClean="0">
                        <a:solidFill>
                          <a:schemeClr val="accent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dic</a:t>
                      </a:r>
                      <a:r>
                        <a:rPr lang="en-US" dirty="0" smtClean="0">
                          <a:latin typeface="Courier"/>
                          <a:cs typeface="Courier"/>
                        </a:rPr>
                        <a:t>[x]</a:t>
                      </a:r>
                      <a:endParaRPr lang="en-US" dirty="0" smtClean="0">
                        <a:solidFill>
                          <a:schemeClr val="tx1"/>
                        </a:solidFill>
                        <a:latin typeface="Courier"/>
                        <a:cs typeface="Courier"/>
                      </a:endParaRPr>
                    </a:p>
                  </a:txBody>
                  <a:tcPr/>
                </a:tc>
                <a:tc>
                  <a:txBody>
                    <a:bodyPr/>
                    <a:lstStyle/>
                    <a:p>
                      <a:r>
                        <a:rPr lang="en-US" dirty="0" smtClean="0">
                          <a:solidFill>
                            <a:schemeClr val="accent1"/>
                          </a:solidFill>
                        </a:rPr>
                        <a:t>Item</a:t>
                      </a:r>
                      <a:r>
                        <a:rPr lang="en-US" baseline="0" dirty="0" smtClean="0">
                          <a:solidFill>
                            <a:schemeClr val="accent1"/>
                          </a:solidFill>
                        </a:rPr>
                        <a:t> with key </a:t>
                      </a:r>
                      <a:r>
                        <a:rPr lang="en-US" dirty="0" smtClean="0">
                          <a:latin typeface="Courier"/>
                          <a:cs typeface="Courier"/>
                        </a:rPr>
                        <a:t>x</a:t>
                      </a:r>
                      <a:r>
                        <a:rPr lang="en-US" baseline="0" dirty="0" smtClean="0">
                          <a:solidFill>
                            <a:schemeClr val="accent1"/>
                          </a:solidFill>
                        </a:rPr>
                        <a:t> </a:t>
                      </a:r>
                      <a:endParaRPr lang="en-US" dirty="0">
                        <a:solidFill>
                          <a:schemeClr val="accent1"/>
                        </a:solidFill>
                      </a:endParaRPr>
                    </a:p>
                  </a:txBody>
                  <a:tcPr/>
                </a:tc>
              </a:tr>
              <a:tr h="370840">
                <a:tc>
                  <a:txBody>
                    <a:bodyPr/>
                    <a:lstStyle/>
                    <a:p>
                      <a:r>
                        <a:rPr lang="en-US" dirty="0" err="1" smtClean="0">
                          <a:latin typeface="Courier"/>
                          <a:cs typeface="Courier"/>
                        </a:rPr>
                        <a:t>len</a:t>
                      </a:r>
                      <a:r>
                        <a:rPr lang="en-US" dirty="0" smtClean="0">
                          <a:latin typeface="Courier"/>
                          <a:cs typeface="Courier"/>
                        </a:rPr>
                        <a:t>(</a:t>
                      </a:r>
                      <a:r>
                        <a:rPr lang="en-US" dirty="0" err="1" smtClean="0">
                          <a:latin typeface="Courier"/>
                          <a:cs typeface="Courier"/>
                        </a:rPr>
                        <a:t>dic</a:t>
                      </a:r>
                      <a:r>
                        <a:rPr lang="en-US" dirty="0" smtClean="0">
                          <a:latin typeface="Courier"/>
                          <a:cs typeface="Courier"/>
                        </a:rPr>
                        <a:t>)</a:t>
                      </a:r>
                      <a:endParaRPr lang="en-US" dirty="0">
                        <a:solidFill>
                          <a:schemeClr val="tx1"/>
                        </a:solidFill>
                        <a:latin typeface="Courier"/>
                        <a:cs typeface="Courier"/>
                      </a:endParaRPr>
                    </a:p>
                  </a:txBody>
                  <a:tcPr/>
                </a:tc>
                <a:tc>
                  <a:txBody>
                    <a:bodyPr/>
                    <a:lstStyle/>
                    <a:p>
                      <a:r>
                        <a:rPr lang="en-US" dirty="0" smtClean="0">
                          <a:solidFill>
                            <a:schemeClr val="accent1"/>
                          </a:solidFill>
                        </a:rPr>
                        <a:t>Number</a:t>
                      </a:r>
                      <a:r>
                        <a:rPr lang="en-US" baseline="0" dirty="0" smtClean="0">
                          <a:solidFill>
                            <a:schemeClr val="accent1"/>
                          </a:solidFill>
                        </a:rPr>
                        <a:t> of items in </a:t>
                      </a:r>
                      <a:r>
                        <a:rPr lang="en-US" baseline="0" dirty="0" err="1" smtClean="0">
                          <a:solidFill>
                            <a:schemeClr val="tx1"/>
                          </a:solidFill>
                          <a:latin typeface="Courier"/>
                          <a:cs typeface="Courier"/>
                        </a:rPr>
                        <a:t>dic</a:t>
                      </a:r>
                      <a:endParaRPr lang="en-US" dirty="0" smtClean="0">
                        <a:solidFill>
                          <a:schemeClr val="accent1"/>
                        </a:solidFill>
                        <a:latin typeface="Courier"/>
                        <a:cs typeface="Courier"/>
                      </a:endParaRPr>
                    </a:p>
                  </a:txBody>
                  <a:tcPr/>
                </a:tc>
              </a:tr>
              <a:tr h="370840">
                <a:tc>
                  <a:txBody>
                    <a:bodyPr/>
                    <a:lstStyle/>
                    <a:p>
                      <a:r>
                        <a:rPr lang="en-US" dirty="0" smtClean="0">
                          <a:latin typeface="Courier"/>
                          <a:cs typeface="Courier"/>
                        </a:rPr>
                        <a:t>min(</a:t>
                      </a:r>
                      <a:r>
                        <a:rPr lang="en-US" dirty="0" err="1" smtClean="0">
                          <a:latin typeface="Courier"/>
                          <a:cs typeface="Courier"/>
                        </a:rPr>
                        <a:t>dic</a:t>
                      </a:r>
                      <a:r>
                        <a:rPr lang="en-US" dirty="0" smtClean="0">
                          <a:latin typeface="Courier"/>
                          <a:cs typeface="Courier"/>
                        </a:rPr>
                        <a:t>)</a:t>
                      </a:r>
                    </a:p>
                  </a:txBody>
                  <a:tcPr/>
                </a:tc>
                <a:tc>
                  <a:txBody>
                    <a:bodyPr/>
                    <a:lstStyle/>
                    <a:p>
                      <a:r>
                        <a:rPr lang="en-US" dirty="0" smtClean="0">
                          <a:solidFill>
                            <a:schemeClr val="accent1"/>
                          </a:solidFill>
                        </a:rPr>
                        <a:t>Minimum key in </a:t>
                      </a:r>
                      <a:r>
                        <a:rPr lang="en-US" baseline="0" dirty="0" err="1" smtClean="0">
                          <a:solidFill>
                            <a:schemeClr val="tx1"/>
                          </a:solidFill>
                          <a:latin typeface="Courier"/>
                          <a:cs typeface="Courier"/>
                        </a:rPr>
                        <a:t>dic</a:t>
                      </a:r>
                      <a:endParaRPr lang="en-US" dirty="0">
                        <a:solidFill>
                          <a:schemeClr val="accent1"/>
                        </a:solidFill>
                      </a:endParaRPr>
                    </a:p>
                  </a:txBody>
                  <a:tcPr/>
                </a:tc>
              </a:tr>
              <a:tr h="370840">
                <a:tc>
                  <a:txBody>
                    <a:bodyPr/>
                    <a:lstStyle/>
                    <a:p>
                      <a:r>
                        <a:rPr lang="en-US" dirty="0" smtClean="0">
                          <a:latin typeface="Courier"/>
                          <a:cs typeface="Courier"/>
                        </a:rPr>
                        <a:t>max(</a:t>
                      </a:r>
                      <a:r>
                        <a:rPr lang="en-US" dirty="0" err="1" smtClean="0">
                          <a:latin typeface="Courier"/>
                          <a:cs typeface="Courier"/>
                        </a:rPr>
                        <a:t>dic</a:t>
                      </a:r>
                      <a:r>
                        <a:rPr lang="en-US" dirty="0" smtClean="0">
                          <a:latin typeface="Courier"/>
                          <a:cs typeface="Courier"/>
                        </a:rPr>
                        <a:t>)</a:t>
                      </a:r>
                      <a:endParaRPr lang="en-US" dirty="0">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rPr>
                        <a:t>Maximum key in </a:t>
                      </a:r>
                      <a:r>
                        <a:rPr lang="en-US" baseline="0" dirty="0" err="1" smtClean="0">
                          <a:solidFill>
                            <a:schemeClr val="tx1"/>
                          </a:solidFill>
                          <a:latin typeface="Courier"/>
                          <a:cs typeface="Courier"/>
                        </a:rPr>
                        <a:t>dic</a:t>
                      </a:r>
                      <a:endParaRPr lang="en-US" dirty="0" smtClean="0">
                        <a:solidFill>
                          <a:schemeClr val="accent1"/>
                        </a:solidFill>
                      </a:endParaRPr>
                    </a:p>
                  </a:txBody>
                  <a:tcPr/>
                </a:tc>
              </a:tr>
              <a:tr h="370840">
                <a:tc>
                  <a:txBody>
                    <a:bodyPr/>
                    <a:lstStyle/>
                    <a:p>
                      <a:r>
                        <a:rPr lang="en-US" dirty="0" err="1" smtClean="0">
                          <a:latin typeface="Courier"/>
                          <a:cs typeface="Courier"/>
                        </a:rPr>
                        <a:t>dic</a:t>
                      </a:r>
                      <a:r>
                        <a:rPr lang="en-US" dirty="0" smtClean="0">
                          <a:latin typeface="Courier"/>
                          <a:cs typeface="Courier"/>
                        </a:rPr>
                        <a:t>[x]=v</a:t>
                      </a:r>
                      <a:endParaRPr lang="en-US" dirty="0">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rPr>
                        <a:t>Replace or</a:t>
                      </a:r>
                      <a:r>
                        <a:rPr lang="en-US" baseline="0" dirty="0" smtClean="0">
                          <a:solidFill>
                            <a:schemeClr val="accent1"/>
                          </a:solidFill>
                        </a:rPr>
                        <a:t> add new value with key </a:t>
                      </a:r>
                      <a:r>
                        <a:rPr lang="en-US" dirty="0" smtClean="0">
                          <a:latin typeface="Courier"/>
                          <a:cs typeface="Courier"/>
                        </a:rPr>
                        <a:t>x</a:t>
                      </a:r>
                      <a:endParaRPr lang="en-US" dirty="0" smtClean="0">
                        <a:solidFill>
                          <a:schemeClr val="accent1"/>
                        </a:solidFill>
                      </a:endParaRPr>
                    </a:p>
                  </a:txBody>
                  <a:tcPr/>
                </a:tc>
              </a:tr>
            </a:tbl>
          </a:graphicData>
        </a:graphic>
      </p:graphicFrame>
    </p:spTree>
    <p:extLst>
      <p:ext uri="{BB962C8B-B14F-4D97-AF65-F5344CB8AC3E}">
        <p14:creationId xmlns:p14="http://schemas.microsoft.com/office/powerpoint/2010/main" val="4181325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Dictionary methods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4" name="TextBox 33"/>
          <p:cNvSpPr txBox="1"/>
          <p:nvPr/>
        </p:nvSpPr>
        <p:spPr bwMode="auto">
          <a:xfrm>
            <a:off x="4605990" y="1141254"/>
            <a:ext cx="4521200" cy="547842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days</a:t>
            </a:r>
          </a:p>
          <a:p>
            <a:pPr defTabSz="914400" fontAlgn="base">
              <a:spcBef>
                <a:spcPct val="0"/>
              </a:spcBef>
              <a:spcAft>
                <a:spcPct val="0"/>
              </a:spcAft>
            </a:pPr>
            <a:r>
              <a:rPr lang="en-US" sz="1400" dirty="0" smtClean="0">
                <a:latin typeface="Courier"/>
                <a:cs typeface="Courier"/>
              </a:rPr>
              <a:t>{'Mo': 1, '</a:t>
            </a:r>
            <a:r>
              <a:rPr lang="en-US" sz="1400" dirty="0" err="1" smtClean="0">
                <a:latin typeface="Courier"/>
                <a:cs typeface="Courier"/>
              </a:rPr>
              <a:t>Tu</a:t>
            </a:r>
            <a:r>
              <a:rPr lang="en-US" sz="1400" dirty="0" smtClean="0">
                <a:latin typeface="Courier"/>
                <a:cs typeface="Courier"/>
              </a:rPr>
              <a:t>': 2, '</a:t>
            </a:r>
            <a:r>
              <a:rPr lang="en-US" sz="1400" dirty="0" err="1" smtClean="0">
                <a:latin typeface="Courier"/>
                <a:cs typeface="Courier"/>
              </a:rPr>
              <a:t>Th</a:t>
            </a:r>
            <a:r>
              <a:rPr lang="en-US" sz="1400" dirty="0" smtClean="0">
                <a:latin typeface="Courier"/>
                <a:cs typeface="Courier"/>
              </a:rPr>
              <a:t>': 4, 'W': 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days.pop('Tu</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days</a:t>
            </a:r>
          </a:p>
          <a:p>
            <a:pPr defTabSz="914400" fontAlgn="base">
              <a:spcBef>
                <a:spcPct val="0"/>
              </a:spcBef>
              <a:spcAft>
                <a:spcPct val="0"/>
              </a:spcAft>
            </a:pPr>
            <a:r>
              <a:rPr lang="en-US" sz="1400" dirty="0" smtClean="0">
                <a:latin typeface="Courier"/>
                <a:cs typeface="Courier"/>
              </a:rPr>
              <a:t>{'Mo': 1, '</a:t>
            </a:r>
            <a:r>
              <a:rPr lang="en-US" sz="1400" dirty="0" err="1" smtClean="0">
                <a:latin typeface="Courier"/>
                <a:cs typeface="Courier"/>
              </a:rPr>
              <a:t>Th</a:t>
            </a:r>
            <a:r>
              <a:rPr lang="en-US" sz="1400" dirty="0" smtClean="0">
                <a:latin typeface="Courier"/>
                <a:cs typeface="Courier"/>
              </a:rPr>
              <a:t>': 4, 'W': 3}</a:t>
            </a:r>
          </a:p>
          <a:p>
            <a:pPr defTabSz="914400" fontAlgn="base">
              <a:spcBef>
                <a:spcPct val="0"/>
              </a:spcBef>
              <a:spcAft>
                <a:spcPct val="0"/>
              </a:spcAft>
            </a:pPr>
            <a:r>
              <a:rPr lang="en-US" sz="1400" dirty="0" smtClean="0">
                <a:latin typeface="Courier"/>
                <a:cs typeface="Courier"/>
              </a:rPr>
              <a:t>&gt;&gt;&gt; days2 = {'Tu':2, 'Fr':5}</a:t>
            </a:r>
          </a:p>
          <a:p>
            <a:pPr defTabSz="914400" fontAlgn="base">
              <a:spcBef>
                <a:spcPct val="0"/>
              </a:spcBef>
              <a:spcAft>
                <a:spcPct val="0"/>
              </a:spcAft>
            </a:pPr>
            <a:r>
              <a:rPr lang="en-US" sz="1400" dirty="0" smtClean="0">
                <a:latin typeface="Courier"/>
                <a:cs typeface="Courier"/>
              </a:rPr>
              <a:t>&gt;&gt;&gt; days.update(days2)</a:t>
            </a:r>
          </a:p>
          <a:p>
            <a:pPr defTabSz="914400" fontAlgn="base">
              <a:spcBef>
                <a:spcPct val="0"/>
              </a:spcBef>
              <a:spcAft>
                <a:spcPct val="0"/>
              </a:spcAft>
            </a:pPr>
            <a:r>
              <a:rPr lang="en-US" sz="1400" dirty="0" smtClean="0">
                <a:latin typeface="Courier"/>
                <a:cs typeface="Courier"/>
              </a:rPr>
              <a:t>&gt;&gt;&gt; days</a:t>
            </a:r>
          </a:p>
          <a:p>
            <a:pPr defTabSz="914400" fontAlgn="base">
              <a:spcBef>
                <a:spcPct val="0"/>
              </a:spcBef>
              <a:spcAft>
                <a:spcPct val="0"/>
              </a:spcAft>
            </a:pPr>
            <a:r>
              <a:rPr lang="en-US" sz="1400" dirty="0" smtClean="0">
                <a:latin typeface="Courier"/>
                <a:cs typeface="Courier"/>
              </a:rPr>
              <a:t>{'Fr': 5, 'W': 3, '</a:t>
            </a:r>
            <a:r>
              <a:rPr lang="en-US" sz="1400" dirty="0" err="1" smtClean="0">
                <a:latin typeface="Courier"/>
                <a:cs typeface="Courier"/>
              </a:rPr>
              <a:t>Th</a:t>
            </a:r>
            <a:r>
              <a:rPr lang="en-US" sz="1400" dirty="0" smtClean="0">
                <a:latin typeface="Courier"/>
                <a:cs typeface="Courier"/>
              </a:rPr>
              <a:t>': 4, 'Mo': 1, '</a:t>
            </a:r>
            <a:r>
              <a:rPr lang="en-US" sz="1400" dirty="0" err="1" smtClean="0">
                <a:latin typeface="Courier"/>
                <a:cs typeface="Courier"/>
              </a:rPr>
              <a:t>Tu</a:t>
            </a:r>
            <a:r>
              <a:rPr lang="en-US" sz="1400" dirty="0" smtClean="0">
                <a:latin typeface="Courier"/>
                <a:cs typeface="Courier"/>
              </a:rPr>
              <a:t>': 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days.items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Fr</a:t>
            </a:r>
            <a:r>
              <a:rPr lang="en-US" sz="1400" dirty="0" smtClean="0">
                <a:latin typeface="Courier"/>
                <a:cs typeface="Courier"/>
              </a:rPr>
              <a:t>', 5), ('W', 3), ('</a:t>
            </a:r>
            <a:r>
              <a:rPr lang="en-US" sz="1400" dirty="0" err="1" smtClean="0">
                <a:latin typeface="Courier"/>
                <a:cs typeface="Courier"/>
              </a:rPr>
              <a:t>Th</a:t>
            </a:r>
            <a:r>
              <a:rPr lang="en-US" sz="1400" dirty="0" smtClean="0">
                <a:latin typeface="Courier"/>
                <a:cs typeface="Courier"/>
              </a:rPr>
              <a:t>', 4), ('Mo', 1), ('</a:t>
            </a:r>
            <a:r>
              <a:rPr lang="en-US" sz="1400" dirty="0" err="1" smtClean="0">
                <a:latin typeface="Courier"/>
                <a:cs typeface="Courier"/>
              </a:rPr>
              <a:t>Tu</a:t>
            </a:r>
            <a:r>
              <a:rPr lang="en-US" sz="1400" dirty="0" smtClean="0">
                <a:latin typeface="Courier"/>
                <a:cs typeface="Courier"/>
              </a:rPr>
              <a:t>', 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days.keys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Fr</a:t>
            </a:r>
            <a:r>
              <a:rPr lang="en-US" sz="1400" dirty="0" smtClean="0">
                <a:latin typeface="Courier"/>
                <a:cs typeface="Courier"/>
              </a:rPr>
              <a:t>', 'W', '</a:t>
            </a:r>
            <a:r>
              <a:rPr lang="en-US" sz="1400" dirty="0" err="1" smtClean="0">
                <a:latin typeface="Courier"/>
                <a:cs typeface="Courier"/>
              </a:rPr>
              <a:t>Th</a:t>
            </a:r>
            <a:r>
              <a:rPr lang="en-US" sz="1400" dirty="0" smtClean="0">
                <a:latin typeface="Courier"/>
                <a:cs typeface="Courier"/>
              </a:rPr>
              <a:t>', 'Mo', '</a:t>
            </a:r>
            <a:r>
              <a:rPr lang="en-US" sz="1400" dirty="0" err="1" smtClean="0">
                <a:latin typeface="Courier"/>
                <a:cs typeface="Courier"/>
              </a:rPr>
              <a:t>Tu</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vals</a:t>
            </a:r>
            <a:r>
              <a:rPr lang="en-US" sz="1400" dirty="0" smtClean="0">
                <a:latin typeface="Courier"/>
                <a:cs typeface="Courier"/>
              </a:rPr>
              <a:t> = </a:t>
            </a:r>
            <a:r>
              <a:rPr lang="en-US" sz="1400" dirty="0" err="1" smtClean="0">
                <a:latin typeface="Courier"/>
                <a:cs typeface="Courier"/>
              </a:rPr>
              <a:t>days.values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vals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[5, 3, 4, 1, 2]</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graphicFrame>
        <p:nvGraphicFramePr>
          <p:cNvPr id="6" name="Table 5"/>
          <p:cNvGraphicFramePr>
            <a:graphicFrameLocks noGrp="1"/>
          </p:cNvGraphicFramePr>
          <p:nvPr>
            <p:extLst>
              <p:ext uri="{D42A27DB-BD31-4B8C-83A1-F6EECF244321}">
                <p14:modId xmlns:p14="http://schemas.microsoft.com/office/powerpoint/2010/main" val="151410936"/>
              </p:ext>
            </p:extLst>
          </p:nvPr>
        </p:nvGraphicFramePr>
        <p:xfrm>
          <a:off x="168280" y="1604764"/>
          <a:ext cx="4238620" cy="4119879"/>
        </p:xfrm>
        <a:graphic>
          <a:graphicData uri="http://schemas.openxmlformats.org/drawingml/2006/table">
            <a:tbl>
              <a:tblPr firstRow="1" bandRow="1">
                <a:tableStyleId>{8A107856-5554-42FB-B03E-39F5DBC370BA}</a:tableStyleId>
              </a:tblPr>
              <a:tblGrid>
                <a:gridCol w="1677869"/>
                <a:gridCol w="2560751"/>
              </a:tblGrid>
              <a:tr h="370840">
                <a:tc>
                  <a:txBody>
                    <a:bodyPr/>
                    <a:lstStyle/>
                    <a:p>
                      <a:r>
                        <a:rPr lang="en-US" dirty="0" smtClean="0"/>
                        <a:t>Operation</a:t>
                      </a:r>
                      <a:endParaRPr lang="en-US" dirty="0"/>
                    </a:p>
                  </a:txBody>
                  <a:tcPr/>
                </a:tc>
                <a:tc>
                  <a:txBody>
                    <a:bodyPr/>
                    <a:lstStyle/>
                    <a:p>
                      <a:r>
                        <a:rPr lang="en-US" dirty="0" smtClean="0"/>
                        <a:t>Explanation</a:t>
                      </a:r>
                      <a:endParaRPr lang="en-US" dirty="0"/>
                    </a:p>
                  </a:txBody>
                  <a:tcPr/>
                </a:tc>
              </a:tr>
              <a:tr h="370840">
                <a:tc>
                  <a:txBody>
                    <a:bodyPr/>
                    <a:lstStyle/>
                    <a:p>
                      <a:r>
                        <a:rPr lang="en-US" sz="1600" dirty="0" err="1" smtClean="0">
                          <a:latin typeface="Courier"/>
                          <a:cs typeface="Courier"/>
                        </a:rPr>
                        <a:t>d.items</a:t>
                      </a:r>
                      <a:r>
                        <a:rPr lang="en-US" sz="1600" dirty="0" smtClean="0">
                          <a:latin typeface="Courier"/>
                          <a:cs typeface="Courier"/>
                        </a:rPr>
                        <a:t>()</a:t>
                      </a:r>
                      <a:endParaRPr lang="en-US" sz="1600" dirty="0">
                        <a:latin typeface="Courier"/>
                        <a:cs typeface="Courier"/>
                      </a:endParaRPr>
                    </a:p>
                  </a:txBody>
                  <a:tcPr/>
                </a:tc>
                <a:tc>
                  <a:txBody>
                    <a:bodyPr/>
                    <a:lstStyle/>
                    <a:p>
                      <a:r>
                        <a:rPr lang="en-US" dirty="0" smtClean="0">
                          <a:solidFill>
                            <a:schemeClr val="accent1"/>
                          </a:solidFill>
                        </a:rPr>
                        <a:t>Returns a list of the (key,</a:t>
                      </a:r>
                      <a:r>
                        <a:rPr lang="en-US" baseline="0" dirty="0" smtClean="0">
                          <a:solidFill>
                            <a:schemeClr val="accent1"/>
                          </a:solidFill>
                        </a:rPr>
                        <a:t> </a:t>
                      </a:r>
                      <a:r>
                        <a:rPr lang="en-US" dirty="0" smtClean="0">
                          <a:solidFill>
                            <a:schemeClr val="accent1"/>
                          </a:solidFill>
                        </a:rPr>
                        <a:t>value) pairs in </a:t>
                      </a:r>
                      <a:r>
                        <a:rPr lang="en-US" dirty="0" smtClean="0">
                          <a:latin typeface="Courier"/>
                          <a:cs typeface="Courier"/>
                        </a:rPr>
                        <a:t>d</a:t>
                      </a:r>
                      <a:endParaRPr lang="en-US" dirty="0">
                        <a:solidFill>
                          <a:schemeClr val="accent1"/>
                        </a:solidFill>
                      </a:endParaRPr>
                    </a:p>
                  </a:txBody>
                  <a:tcPr/>
                </a:tc>
              </a:tr>
              <a:tr h="370840">
                <a:tc>
                  <a:txBody>
                    <a:bodyPr/>
                    <a:lstStyle/>
                    <a:p>
                      <a:r>
                        <a:rPr lang="en-US" sz="1600" dirty="0" err="1" smtClean="0">
                          <a:latin typeface="Courier"/>
                          <a:cs typeface="Courier"/>
                        </a:rPr>
                        <a:t>d.keys</a:t>
                      </a:r>
                      <a:r>
                        <a:rPr lang="en-US" sz="1600" dirty="0" smtClean="0">
                          <a:latin typeface="Courier"/>
                          <a:cs typeface="Courier"/>
                        </a:rPr>
                        <a:t>()</a:t>
                      </a:r>
                    </a:p>
                  </a:txBody>
                  <a:tcPr/>
                </a:tc>
                <a:tc>
                  <a:txBody>
                    <a:bodyPr/>
                    <a:lstStyle/>
                    <a:p>
                      <a:r>
                        <a:rPr lang="en-US" sz="1800" kern="1200" dirty="0" smtClean="0">
                          <a:solidFill>
                            <a:schemeClr val="accent1"/>
                          </a:solidFill>
                          <a:latin typeface="+mn-lt"/>
                          <a:ea typeface="+mn-ea"/>
                          <a:cs typeface="+mn-cs"/>
                        </a:rPr>
                        <a:t>Returns a list of the keys of </a:t>
                      </a:r>
                      <a:r>
                        <a:rPr lang="en-US" dirty="0" smtClean="0">
                          <a:latin typeface="Courier"/>
                          <a:cs typeface="Courier"/>
                        </a:rPr>
                        <a:t>d</a:t>
                      </a:r>
                      <a:endParaRPr lang="en-US" dirty="0">
                        <a:solidFill>
                          <a:schemeClr val="accent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err="1" smtClean="0">
                          <a:latin typeface="Courier"/>
                          <a:cs typeface="Courier"/>
                        </a:rPr>
                        <a:t>d.pop(key</a:t>
                      </a:r>
                      <a:r>
                        <a:rPr lang="en-US" sz="1600" dirty="0" smtClean="0">
                          <a:latin typeface="Courier"/>
                          <a:cs typeface="Courier"/>
                        </a:rPr>
                        <a:t>)</a:t>
                      </a:r>
                    </a:p>
                  </a:txBody>
                  <a:tcPr/>
                </a:tc>
                <a:tc>
                  <a:txBody>
                    <a:bodyPr/>
                    <a:lstStyle/>
                    <a:p>
                      <a:r>
                        <a:rPr lang="en-US" sz="1800" kern="1200" dirty="0" smtClean="0">
                          <a:solidFill>
                            <a:schemeClr val="accent1"/>
                          </a:solidFill>
                          <a:latin typeface="+mn-lt"/>
                          <a:ea typeface="+mn-ea"/>
                          <a:cs typeface="+mn-cs"/>
                        </a:rPr>
                        <a:t>Removes the (key, value) pair with key </a:t>
                      </a:r>
                      <a:r>
                        <a:rPr lang="en-US" dirty="0" smtClean="0">
                          <a:latin typeface="Courier"/>
                          <a:cs typeface="Courier"/>
                        </a:rPr>
                        <a:t>key</a:t>
                      </a:r>
                      <a:r>
                        <a:rPr lang="en-US" sz="1800" kern="1200" dirty="0" smtClean="0">
                          <a:solidFill>
                            <a:schemeClr val="accent1"/>
                          </a:solidFill>
                          <a:latin typeface="+mn-lt"/>
                          <a:ea typeface="+mn-ea"/>
                          <a:cs typeface="+mn-cs"/>
                        </a:rPr>
                        <a:t> from </a:t>
                      </a:r>
                      <a:r>
                        <a:rPr lang="en-US" dirty="0" err="1" smtClean="0">
                          <a:latin typeface="Courier"/>
                          <a:cs typeface="Courier"/>
                        </a:rPr>
                        <a:t>d</a:t>
                      </a:r>
                      <a:r>
                        <a:rPr lang="en-US" sz="1800" kern="1200" dirty="0" smtClean="0">
                          <a:solidFill>
                            <a:schemeClr val="accent1"/>
                          </a:solidFill>
                          <a:latin typeface="+mn-lt"/>
                          <a:ea typeface="+mn-ea"/>
                          <a:cs typeface="+mn-cs"/>
                        </a:rPr>
                        <a:t> and returns the value</a:t>
                      </a:r>
                      <a:endParaRPr lang="en-US" dirty="0">
                        <a:solidFill>
                          <a:schemeClr val="accent1"/>
                        </a:solidFill>
                      </a:endParaRPr>
                    </a:p>
                  </a:txBody>
                  <a:tcPr/>
                </a:tc>
              </a:tr>
              <a:tr h="370840">
                <a:tc>
                  <a:txBody>
                    <a:bodyPr/>
                    <a:lstStyle/>
                    <a:p>
                      <a:r>
                        <a:rPr lang="en-US" sz="1600" dirty="0" smtClean="0">
                          <a:latin typeface="Courier"/>
                          <a:cs typeface="Courier"/>
                        </a:rPr>
                        <a:t>d.update(d2)</a:t>
                      </a:r>
                      <a:endParaRPr lang="en-US" sz="1600" dirty="0">
                        <a:latin typeface="Courier"/>
                        <a:cs typeface="Courier"/>
                      </a:endParaRPr>
                    </a:p>
                  </a:txBody>
                  <a:tcPr/>
                </a:tc>
                <a:tc>
                  <a:txBody>
                    <a:bodyPr/>
                    <a:lstStyle/>
                    <a:p>
                      <a:r>
                        <a:rPr lang="en-US" sz="1800" kern="1200" dirty="0" smtClean="0">
                          <a:solidFill>
                            <a:schemeClr val="accent1"/>
                          </a:solidFill>
                          <a:latin typeface="+mn-lt"/>
                          <a:ea typeface="+mn-ea"/>
                          <a:cs typeface="+mn-cs"/>
                        </a:rPr>
                        <a:t>Adds the (key, value) pairs of dictionary </a:t>
                      </a:r>
                      <a:r>
                        <a:rPr lang="en-US" dirty="0" smtClean="0">
                          <a:latin typeface="Courier"/>
                          <a:cs typeface="Courier"/>
                        </a:rPr>
                        <a:t>d2</a:t>
                      </a:r>
                      <a:r>
                        <a:rPr lang="en-US" sz="1800" kern="1200" dirty="0" smtClean="0">
                          <a:solidFill>
                            <a:schemeClr val="accent1"/>
                          </a:solidFill>
                          <a:latin typeface="+mn-lt"/>
                          <a:ea typeface="+mn-ea"/>
                          <a:cs typeface="+mn-cs"/>
                        </a:rPr>
                        <a:t> to </a:t>
                      </a:r>
                      <a:r>
                        <a:rPr lang="en-US" dirty="0" err="1" smtClean="0">
                          <a:latin typeface="Courier"/>
                          <a:cs typeface="Courier"/>
                        </a:rPr>
                        <a:t>d</a:t>
                      </a:r>
                      <a:endParaRPr lang="en-US" dirty="0">
                        <a:solidFill>
                          <a:schemeClr val="accent1"/>
                        </a:solidFill>
                      </a:endParaRPr>
                    </a:p>
                  </a:txBody>
                  <a:tcPr/>
                </a:tc>
              </a:tr>
              <a:tr h="370840">
                <a:tc>
                  <a:txBody>
                    <a:bodyPr/>
                    <a:lstStyle/>
                    <a:p>
                      <a:r>
                        <a:rPr lang="en-US" sz="1600" dirty="0" err="1" smtClean="0">
                          <a:latin typeface="Courier"/>
                          <a:cs typeface="Courier"/>
                        </a:rPr>
                        <a:t>d.values</a:t>
                      </a:r>
                      <a:r>
                        <a:rPr lang="en-US" sz="1600" dirty="0" smtClean="0">
                          <a:latin typeface="Courier"/>
                          <a:cs typeface="Courier"/>
                        </a:rPr>
                        <a:t>()</a:t>
                      </a:r>
                      <a:endParaRPr lang="en-US" sz="1600" dirty="0">
                        <a:latin typeface="Courier"/>
                        <a:cs typeface="Courier"/>
                      </a:endParaRPr>
                    </a:p>
                  </a:txBody>
                  <a:tcPr/>
                </a:tc>
                <a:tc>
                  <a:txBody>
                    <a:bodyPr/>
                    <a:lstStyle/>
                    <a:p>
                      <a:r>
                        <a:rPr lang="en-US" sz="1800" kern="1200" dirty="0" smtClean="0">
                          <a:solidFill>
                            <a:schemeClr val="accent1"/>
                          </a:solidFill>
                          <a:latin typeface="+mn-lt"/>
                          <a:ea typeface="+mn-ea"/>
                          <a:cs typeface="+mn-cs"/>
                        </a:rPr>
                        <a:t>Returns a list of the values of </a:t>
                      </a:r>
                      <a:r>
                        <a:rPr lang="en-US" dirty="0" smtClean="0">
                          <a:latin typeface="Courier"/>
                          <a:cs typeface="Courier"/>
                        </a:rPr>
                        <a:t>d</a:t>
                      </a:r>
                      <a:endParaRPr lang="en-US" dirty="0">
                        <a:solidFill>
                          <a:schemeClr val="accent1"/>
                        </a:solidFill>
                      </a:endParaRPr>
                    </a:p>
                  </a:txBody>
                  <a:tcPr/>
                </a:tc>
              </a:tr>
            </a:tbl>
          </a:graphicData>
        </a:graphic>
      </p:graphicFrame>
      <p:sp>
        <p:nvSpPr>
          <p:cNvPr id="8" name="TextBox 7"/>
          <p:cNvSpPr txBox="1"/>
          <p:nvPr/>
        </p:nvSpPr>
        <p:spPr bwMode="auto">
          <a:xfrm>
            <a:off x="4605990" y="913096"/>
            <a:ext cx="4521200" cy="590930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days</a:t>
            </a:r>
          </a:p>
          <a:p>
            <a:pPr defTabSz="914400" fontAlgn="base">
              <a:spcBef>
                <a:spcPct val="0"/>
              </a:spcBef>
              <a:spcAft>
                <a:spcPct val="0"/>
              </a:spcAft>
            </a:pPr>
            <a:r>
              <a:rPr lang="en-US" sz="1400" dirty="0" smtClean="0">
                <a:latin typeface="Courier"/>
                <a:cs typeface="Courier"/>
              </a:rPr>
              <a:t>{'Mo': 1, '</a:t>
            </a:r>
            <a:r>
              <a:rPr lang="en-US" sz="1400" dirty="0" err="1" smtClean="0">
                <a:latin typeface="Courier"/>
                <a:cs typeface="Courier"/>
              </a:rPr>
              <a:t>Tu</a:t>
            </a:r>
            <a:r>
              <a:rPr lang="en-US" sz="1400" dirty="0" smtClean="0">
                <a:latin typeface="Courier"/>
                <a:cs typeface="Courier"/>
              </a:rPr>
              <a:t>': 2, '</a:t>
            </a:r>
            <a:r>
              <a:rPr lang="en-US" sz="1400" dirty="0" err="1" smtClean="0">
                <a:latin typeface="Courier"/>
                <a:cs typeface="Courier"/>
              </a:rPr>
              <a:t>Th</a:t>
            </a:r>
            <a:r>
              <a:rPr lang="en-US" sz="1400" dirty="0" smtClean="0">
                <a:latin typeface="Courier"/>
                <a:cs typeface="Courier"/>
              </a:rPr>
              <a:t>': 4, 'W': 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days.pop('Tu</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days</a:t>
            </a:r>
          </a:p>
          <a:p>
            <a:pPr defTabSz="914400" fontAlgn="base">
              <a:spcBef>
                <a:spcPct val="0"/>
              </a:spcBef>
              <a:spcAft>
                <a:spcPct val="0"/>
              </a:spcAft>
            </a:pPr>
            <a:r>
              <a:rPr lang="en-US" sz="1400" dirty="0" smtClean="0">
                <a:latin typeface="Courier"/>
                <a:cs typeface="Courier"/>
              </a:rPr>
              <a:t>{'Mo': 1, '</a:t>
            </a:r>
            <a:r>
              <a:rPr lang="en-US" sz="1400" dirty="0" err="1" smtClean="0">
                <a:latin typeface="Courier"/>
                <a:cs typeface="Courier"/>
              </a:rPr>
              <a:t>Th</a:t>
            </a:r>
            <a:r>
              <a:rPr lang="en-US" sz="1400" dirty="0" smtClean="0">
                <a:latin typeface="Courier"/>
                <a:cs typeface="Courier"/>
              </a:rPr>
              <a:t>': 4, 'W': 3}</a:t>
            </a:r>
          </a:p>
          <a:p>
            <a:pPr defTabSz="914400" fontAlgn="base">
              <a:spcBef>
                <a:spcPct val="0"/>
              </a:spcBef>
              <a:spcAft>
                <a:spcPct val="0"/>
              </a:spcAft>
            </a:pPr>
            <a:r>
              <a:rPr lang="en-US" sz="1400" dirty="0" smtClean="0">
                <a:latin typeface="Courier"/>
                <a:cs typeface="Courier"/>
              </a:rPr>
              <a:t>&gt;&gt;&gt; days2 = {'Tu':2, 'Fr':5}</a:t>
            </a:r>
          </a:p>
          <a:p>
            <a:pPr defTabSz="914400" fontAlgn="base">
              <a:spcBef>
                <a:spcPct val="0"/>
              </a:spcBef>
              <a:spcAft>
                <a:spcPct val="0"/>
              </a:spcAft>
            </a:pPr>
            <a:r>
              <a:rPr lang="en-US" sz="1400" dirty="0" smtClean="0">
                <a:latin typeface="Courier"/>
                <a:cs typeface="Courier"/>
              </a:rPr>
              <a:t>&gt;&gt;&gt; days.update(days2)</a:t>
            </a:r>
          </a:p>
          <a:p>
            <a:pPr defTabSz="914400" fontAlgn="base">
              <a:spcBef>
                <a:spcPct val="0"/>
              </a:spcBef>
              <a:spcAft>
                <a:spcPct val="0"/>
              </a:spcAft>
            </a:pPr>
            <a:r>
              <a:rPr lang="en-US" sz="1400" dirty="0" smtClean="0">
                <a:latin typeface="Courier"/>
                <a:cs typeface="Courier"/>
              </a:rPr>
              <a:t>&gt;&gt;&gt; days</a:t>
            </a:r>
          </a:p>
          <a:p>
            <a:pPr defTabSz="914400" fontAlgn="base">
              <a:spcBef>
                <a:spcPct val="0"/>
              </a:spcBef>
              <a:spcAft>
                <a:spcPct val="0"/>
              </a:spcAft>
            </a:pPr>
            <a:r>
              <a:rPr lang="en-US" sz="1400" dirty="0" smtClean="0">
                <a:latin typeface="Courier"/>
                <a:cs typeface="Courier"/>
              </a:rPr>
              <a:t>{'Fr': 5, 'W': 3, '</a:t>
            </a:r>
            <a:r>
              <a:rPr lang="en-US" sz="1400" dirty="0" err="1" smtClean="0">
                <a:latin typeface="Courier"/>
                <a:cs typeface="Courier"/>
              </a:rPr>
              <a:t>Th</a:t>
            </a:r>
            <a:r>
              <a:rPr lang="en-US" sz="1400" dirty="0" smtClean="0">
                <a:latin typeface="Courier"/>
                <a:cs typeface="Courier"/>
              </a:rPr>
              <a:t>': 4, 'Mo': 1, '</a:t>
            </a:r>
            <a:r>
              <a:rPr lang="en-US" sz="1400" dirty="0" err="1" smtClean="0">
                <a:latin typeface="Courier"/>
                <a:cs typeface="Courier"/>
              </a:rPr>
              <a:t>Tu</a:t>
            </a:r>
            <a:r>
              <a:rPr lang="en-US" sz="1400" dirty="0" smtClean="0">
                <a:latin typeface="Courier"/>
                <a:cs typeface="Courier"/>
              </a:rPr>
              <a:t>': 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days.items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Fr</a:t>
            </a:r>
            <a:r>
              <a:rPr lang="en-US" sz="1400" dirty="0" smtClean="0">
                <a:latin typeface="Courier"/>
                <a:cs typeface="Courier"/>
              </a:rPr>
              <a:t>', 5), ('W', 3), ('</a:t>
            </a:r>
            <a:r>
              <a:rPr lang="en-US" sz="1400" dirty="0" err="1" smtClean="0">
                <a:latin typeface="Courier"/>
                <a:cs typeface="Courier"/>
              </a:rPr>
              <a:t>Th</a:t>
            </a:r>
            <a:r>
              <a:rPr lang="en-US" sz="1400" dirty="0" smtClean="0">
                <a:latin typeface="Courier"/>
                <a:cs typeface="Courier"/>
              </a:rPr>
              <a:t>', 4), ('Mo', 1), ('</a:t>
            </a:r>
            <a:r>
              <a:rPr lang="en-US" sz="1400" dirty="0" err="1" smtClean="0">
                <a:latin typeface="Courier"/>
                <a:cs typeface="Courier"/>
              </a:rPr>
              <a:t>Tu</a:t>
            </a:r>
            <a:r>
              <a:rPr lang="en-US" sz="1400" dirty="0" smtClean="0">
                <a:latin typeface="Courier"/>
                <a:cs typeface="Courier"/>
              </a:rPr>
              <a:t>', 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days.keys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Fr</a:t>
            </a:r>
            <a:r>
              <a:rPr lang="en-US" sz="1400" dirty="0" smtClean="0">
                <a:latin typeface="Courier"/>
                <a:cs typeface="Courier"/>
              </a:rPr>
              <a:t>', 'W', '</a:t>
            </a:r>
            <a:r>
              <a:rPr lang="en-US" sz="1400" dirty="0" err="1" smtClean="0">
                <a:latin typeface="Courier"/>
                <a:cs typeface="Courier"/>
              </a:rPr>
              <a:t>Th</a:t>
            </a:r>
            <a:r>
              <a:rPr lang="en-US" sz="1400" dirty="0" smtClean="0">
                <a:latin typeface="Courier"/>
                <a:cs typeface="Courier"/>
              </a:rPr>
              <a:t>', 'Mo', '</a:t>
            </a:r>
            <a:r>
              <a:rPr lang="en-US" sz="1400" dirty="0" err="1" smtClean="0">
                <a:latin typeface="Courier"/>
                <a:cs typeface="Courier"/>
              </a:rPr>
              <a:t>Tu</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vals</a:t>
            </a:r>
            <a:r>
              <a:rPr lang="en-US" sz="1400" dirty="0" smtClean="0">
                <a:latin typeface="Courier"/>
                <a:cs typeface="Courier"/>
              </a:rPr>
              <a:t> = </a:t>
            </a:r>
            <a:r>
              <a:rPr lang="en-US" sz="1400" dirty="0" err="1" smtClean="0">
                <a:latin typeface="Courier"/>
                <a:cs typeface="Courier"/>
              </a:rPr>
              <a:t>days.values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vals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[5, 3, 4, 1, 2]</a:t>
            </a:r>
          </a:p>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val</a:t>
            </a:r>
            <a:r>
              <a:rPr lang="en-US" sz="1400" dirty="0" smtClean="0">
                <a:latin typeface="Courier"/>
                <a:cs typeface="Courier"/>
              </a:rPr>
              <a:t> in </a:t>
            </a:r>
            <a:r>
              <a:rPr lang="en-US" sz="1400" dirty="0" err="1" smtClean="0">
                <a:latin typeface="Courier"/>
                <a:cs typeface="Courier"/>
              </a:rPr>
              <a:t>vals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 </a:t>
            </a:r>
            <a:r>
              <a:rPr lang="en-US" sz="1400" dirty="0" err="1" smtClean="0">
                <a:latin typeface="Courier"/>
                <a:cs typeface="Courier"/>
              </a:rPr>
              <a:t>val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4</a:t>
            </a:r>
          </a:p>
          <a:p>
            <a:pPr defTabSz="914400" fontAlgn="base">
              <a:spcBef>
                <a:spcPct val="0"/>
              </a:spcBef>
              <a:spcAft>
                <a:spcPct val="0"/>
              </a:spcAft>
            </a:pPr>
            <a:r>
              <a:rPr lang="en-US" sz="1400" dirty="0" smtClean="0">
                <a:latin typeface="Courier"/>
                <a:cs typeface="Courier"/>
              </a:rPr>
              <a:t>1</a:t>
            </a:r>
          </a:p>
          <a:p>
            <a:pPr defTabSz="914400" fontAlgn="base">
              <a:spcBef>
                <a:spcPct val="0"/>
              </a:spcBef>
              <a:spcAft>
                <a:spcPct val="0"/>
              </a:spcAft>
            </a:pPr>
            <a:r>
              <a:rPr lang="en-US" sz="1400" dirty="0" smtClean="0">
                <a:latin typeface="Courier"/>
                <a:cs typeface="Courier"/>
              </a:rPr>
              <a:t>2 </a:t>
            </a:r>
          </a:p>
          <a:p>
            <a:pPr defTabSz="914400" fontAlgn="base">
              <a:spcBef>
                <a:spcPct val="0"/>
              </a:spcBef>
              <a:spcAft>
                <a:spcPct val="0"/>
              </a:spcAft>
            </a:pPr>
            <a:r>
              <a:rPr lang="en-US" sz="1400" dirty="0" smtClean="0">
                <a:latin typeface="Courier"/>
                <a:cs typeface="Courier"/>
              </a:rPr>
              <a:t>&gt;&gt;&gt; </a:t>
            </a:r>
          </a:p>
        </p:txBody>
      </p:sp>
    </p:spTree>
    <p:extLst>
      <p:ext uri="{BB962C8B-B14F-4D97-AF65-F5344CB8AC3E}">
        <p14:creationId xmlns:p14="http://schemas.microsoft.com/office/powerpoint/2010/main" val="28552801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8"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161708" y="-113328"/>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Iterative through dictionary</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1281733" y="2273571"/>
            <a:ext cx="5841293"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days={'Mo': 1, '</a:t>
            </a:r>
            <a:r>
              <a:rPr lang="en-US" sz="1400" dirty="0" err="1" smtClean="0">
                <a:latin typeface="Courier"/>
                <a:cs typeface="Courier"/>
              </a:rPr>
              <a:t>Tu</a:t>
            </a:r>
            <a:r>
              <a:rPr lang="en-US" sz="1400" dirty="0" smtClean="0">
                <a:latin typeface="Courier"/>
                <a:cs typeface="Courier"/>
              </a:rPr>
              <a:t>': 2, '</a:t>
            </a:r>
            <a:r>
              <a:rPr lang="en-US" sz="1400" dirty="0" err="1" smtClean="0">
                <a:latin typeface="Courier"/>
                <a:cs typeface="Courier"/>
              </a:rPr>
              <a:t>Th</a:t>
            </a:r>
            <a:r>
              <a:rPr lang="en-US" sz="1400" dirty="0" smtClean="0">
                <a:latin typeface="Courier"/>
                <a:cs typeface="Courier"/>
              </a:rPr>
              <a:t>': 4, 'W': 3, 'F': 5}</a:t>
            </a:r>
          </a:p>
          <a:p>
            <a:pPr defTabSz="914400" fontAlgn="base">
              <a:spcBef>
                <a:spcPct val="0"/>
              </a:spcBef>
              <a:spcAft>
                <a:spcPct val="0"/>
              </a:spcAft>
            </a:pPr>
            <a:r>
              <a:rPr lang="en-US" sz="1400" dirty="0" smtClean="0">
                <a:latin typeface="Courier"/>
                <a:cs typeface="Courier"/>
              </a:rPr>
              <a:t>&gt;&gt;&gt; for x in days:</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print days[x]</a:t>
            </a:r>
          </a:p>
          <a:p>
            <a:pPr defTabSz="914400" fontAlgn="base">
              <a:spcBef>
                <a:spcPct val="0"/>
              </a:spcBef>
              <a:spcAft>
                <a:spcPct val="0"/>
              </a:spcAft>
            </a:pPr>
            <a:r>
              <a:rPr lang="en-US" sz="1400" dirty="0" smtClean="0">
                <a:latin typeface="Courier"/>
                <a:cs typeface="Courier"/>
              </a:rPr>
              <a:t>1</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4</a:t>
            </a:r>
          </a:p>
          <a:p>
            <a:pPr defTabSz="914400" fontAlgn="base">
              <a:spcBef>
                <a:spcPct val="0"/>
              </a:spcBef>
              <a:spcAft>
                <a:spcPct val="0"/>
              </a:spcAft>
            </a:pPr>
            <a:r>
              <a:rPr lang="en-US" sz="1400" dirty="0">
                <a:latin typeface="Courier"/>
                <a:cs typeface="Courier"/>
              </a:rPr>
              <a:t>5</a:t>
            </a:r>
          </a:p>
        </p:txBody>
      </p:sp>
    </p:spTree>
    <p:extLst>
      <p:ext uri="{BB962C8B-B14F-4D97-AF65-F5344CB8AC3E}">
        <p14:creationId xmlns:p14="http://schemas.microsoft.com/office/powerpoint/2010/main" val="3260089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Dictionary </a:t>
            </a:r>
            <a:r>
              <a:rPr lang="en-US" sz="3600" b="1" kern="0" dirty="0" smtClean="0">
                <a:latin typeface="Calibri" pitchFamily="34" charset="0"/>
                <a:ea typeface="+mj-ea"/>
                <a:cs typeface="+mj-cs"/>
              </a:rPr>
              <a:t>vs.</a:t>
            </a:r>
            <a:r>
              <a:rPr lang="en-US" sz="3600" b="1" kern="0" noProof="0" dirty="0" smtClean="0">
                <a:latin typeface="Calibri" pitchFamily="34" charset="0"/>
                <a:ea typeface="+mj-ea"/>
                <a:cs typeface="+mj-cs"/>
              </a:rPr>
              <a:t> multi-way </a:t>
            </a:r>
            <a:r>
              <a:rPr lang="en-US" sz="3600" b="1" kern="0" noProof="0" dirty="0" smtClean="0">
                <a:latin typeface="Courier"/>
                <a:ea typeface="+mj-ea"/>
                <a:cs typeface="Courier"/>
              </a:rPr>
              <a:t>if</a:t>
            </a:r>
            <a:r>
              <a:rPr lang="en-US" sz="3600" b="1" kern="0" noProof="0" dirty="0" smtClean="0">
                <a:latin typeface="Calibri" pitchFamily="34" charset="0"/>
                <a:ea typeface="+mj-ea"/>
                <a:cs typeface="+mj-cs"/>
              </a:rPr>
              <a:t> statement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709358" y="1331526"/>
            <a:ext cx="3865161" cy="123110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Uses of a </a:t>
            </a:r>
            <a:r>
              <a:rPr lang="en-US" sz="2000" kern="0" dirty="0" err="1" smtClean="0">
                <a:solidFill>
                  <a:schemeClr val="accent1"/>
                </a:solidFill>
                <a:latin typeface="Calibri" pitchFamily="34" charset="0"/>
                <a:ea typeface="+mj-ea"/>
                <a:cs typeface="+mj-cs"/>
              </a:rPr>
              <a:t>d</a:t>
            </a:r>
            <a:r>
              <a:rPr kumimoji="0" lang="en-US" sz="2000" b="0" i="0" u="none" strike="noStrike" kern="0" cap="none" spc="0" normalizeH="0" baseline="0" noProof="0" dirty="0" err="1" smtClean="0">
                <a:ln>
                  <a:noFill/>
                </a:ln>
                <a:solidFill>
                  <a:schemeClr val="accent1"/>
                </a:solidFill>
                <a:effectLst/>
                <a:uLnTx/>
                <a:uFillTx/>
                <a:latin typeface="Calibri" pitchFamily="34" charset="0"/>
                <a:ea typeface="+mj-ea"/>
                <a:cs typeface="+mj-cs"/>
              </a:rPr>
              <a:t>ictionary</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t>
            </a:r>
          </a:p>
          <a:p>
            <a:pPr marL="798513" lvl="1" indent="-341313" defTabSz="914400" fontAlgn="base">
              <a:spcBef>
                <a:spcPct val="0"/>
              </a:spcBef>
              <a:spcAft>
                <a:spcPct val="0"/>
              </a:spcAft>
              <a:buClr>
                <a:schemeClr val="tx1"/>
              </a:buClr>
              <a:buFont typeface="Arial"/>
              <a:buChar char="•"/>
            </a:pPr>
            <a:r>
              <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rPr>
              <a:t>container with custom</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 indexes</a:t>
            </a:r>
          </a:p>
          <a:p>
            <a:pPr marL="798513" lvl="1" indent="-341313" defTabSz="914400" fontAlgn="base">
              <a:spcBef>
                <a:spcPct val="0"/>
              </a:spcBef>
              <a:spcAft>
                <a:spcPct val="0"/>
              </a:spcAft>
              <a:buClr>
                <a:schemeClr val="tx1"/>
              </a:buClr>
              <a:buFont typeface="Arial"/>
              <a:buChar char="•"/>
            </a:pPr>
            <a:endParaRPr kumimoji="0" lang="en-US" b="0" i="0" u="none" strike="noStrike" kern="0" cap="none" spc="0" normalizeH="0" noProof="0" dirty="0" smtClean="0">
              <a:ln>
                <a:noFill/>
              </a:ln>
              <a:solidFill>
                <a:schemeClr val="accent1"/>
              </a:solidFill>
              <a:effectLst/>
              <a:uLnTx/>
              <a:uFillTx/>
              <a:latin typeface="Calibri" pitchFamily="34" charset="0"/>
              <a:ea typeface="+mj-ea"/>
              <a:cs typeface="+mj-cs"/>
            </a:endParaRPr>
          </a:p>
          <a:p>
            <a:pPr marL="798513" lvl="1" indent="-341313" defTabSz="914400" fontAlgn="base">
              <a:spcBef>
                <a:spcPct val="0"/>
              </a:spcBef>
              <a:spcAft>
                <a:spcPct val="0"/>
              </a:spcAft>
              <a:buFont typeface="Arial"/>
              <a:buChar char="•"/>
            </a:pPr>
            <a:endPar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7" name="TextBox 6"/>
          <p:cNvSpPr txBox="1"/>
          <p:nvPr/>
        </p:nvSpPr>
        <p:spPr bwMode="auto">
          <a:xfrm>
            <a:off x="709358" y="2318025"/>
            <a:ext cx="7163370" cy="2462213"/>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def </a:t>
            </a:r>
            <a:r>
              <a:rPr lang="en-US" sz="1400" dirty="0" err="1" smtClean="0">
                <a:latin typeface="Courier"/>
                <a:cs typeface="Courier"/>
              </a:rPr>
              <a:t>complete(abbreviation</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'returns day of the week corresponding to abbreviation'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if abbreviation == 'Mo':</a:t>
            </a:r>
          </a:p>
          <a:p>
            <a:pPr defTabSz="914400" fontAlgn="base">
              <a:spcBef>
                <a:spcPct val="0"/>
              </a:spcBef>
              <a:spcAft>
                <a:spcPct val="0"/>
              </a:spcAft>
            </a:pPr>
            <a:r>
              <a:rPr lang="en-US" sz="1400" dirty="0" smtClean="0">
                <a:latin typeface="Courier"/>
                <a:cs typeface="Courier"/>
              </a:rPr>
              <a:t>        return 'Monday' </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elif</a:t>
            </a:r>
            <a:r>
              <a:rPr lang="en-US" sz="1400" dirty="0" smtClean="0">
                <a:latin typeface="Courier"/>
                <a:cs typeface="Courier"/>
              </a:rPr>
              <a:t> abbreviation == '</a:t>
            </a:r>
            <a:r>
              <a:rPr lang="en-US" sz="1400" dirty="0" err="1" smtClean="0">
                <a:latin typeface="Courier"/>
                <a:cs typeface="Courier"/>
              </a:rPr>
              <a:t>Tu</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return 'Tuesday' </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elif</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        ...... </a:t>
            </a:r>
          </a:p>
          <a:p>
            <a:pPr defTabSz="914400" fontAlgn="base">
              <a:spcBef>
                <a:spcPct val="0"/>
              </a:spcBef>
              <a:spcAft>
                <a:spcPct val="0"/>
              </a:spcAft>
            </a:pPr>
            <a:r>
              <a:rPr lang="en-US" sz="1400" dirty="0" smtClean="0">
                <a:latin typeface="Courier"/>
                <a:cs typeface="Courier"/>
              </a:rPr>
              <a:t>    else: </a:t>
            </a:r>
            <a:r>
              <a:rPr lang="en-US" sz="1400" dirty="0" smtClean="0">
                <a:solidFill>
                  <a:srgbClr val="7F7F7F"/>
                </a:solidFill>
                <a:latin typeface="Courier"/>
                <a:cs typeface="Courier"/>
              </a:rPr>
              <a:t># abbreviation must be Su</a:t>
            </a:r>
          </a:p>
          <a:p>
            <a:pPr defTabSz="914400" fontAlgn="base">
              <a:spcBef>
                <a:spcPct val="0"/>
              </a:spcBef>
              <a:spcAft>
                <a:spcPct val="0"/>
              </a:spcAft>
            </a:pPr>
            <a:r>
              <a:rPr lang="en-US" sz="1400" dirty="0" smtClean="0">
                <a:latin typeface="Courier"/>
                <a:cs typeface="Courier"/>
              </a:rPr>
              <a:t>        return 'Sunday'</a:t>
            </a:r>
            <a:endParaRPr lang="en-US" sz="1400" dirty="0" smtClean="0">
              <a:solidFill>
                <a:srgbClr val="000000"/>
              </a:solidFill>
              <a:latin typeface="Courier"/>
              <a:cs typeface="Courier"/>
            </a:endParaRPr>
          </a:p>
        </p:txBody>
      </p:sp>
      <p:sp>
        <p:nvSpPr>
          <p:cNvPr id="8" name="TextBox 7"/>
          <p:cNvSpPr txBox="1"/>
          <p:nvPr/>
        </p:nvSpPr>
        <p:spPr bwMode="auto">
          <a:xfrm>
            <a:off x="709358" y="5042118"/>
            <a:ext cx="7163370" cy="181588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def </a:t>
            </a:r>
            <a:r>
              <a:rPr lang="en-US" sz="1400" dirty="0" err="1" smtClean="0">
                <a:latin typeface="Courier"/>
                <a:cs typeface="Courier"/>
              </a:rPr>
              <a:t>complete(abbreviation</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'returns day of the week corresponding to abbreviation'</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days = {'Mo': 'Monday', '</a:t>
            </a:r>
            <a:r>
              <a:rPr lang="en-US" sz="1400" dirty="0" err="1" smtClean="0">
                <a:latin typeface="Courier"/>
                <a:cs typeface="Courier"/>
              </a:rPr>
              <a:t>Tu':'Tuesday</a:t>
            </a:r>
            <a:r>
              <a:rPr lang="en-US" sz="1400" dirty="0" smtClean="0">
                <a:latin typeface="Courier"/>
                <a:cs typeface="Courier"/>
              </a:rPr>
              <a:t>', 'We': 'Wednesday',</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Th</a:t>
            </a:r>
            <a:r>
              <a:rPr lang="en-US" sz="1400" dirty="0" smtClean="0">
                <a:latin typeface="Courier"/>
                <a:cs typeface="Courier"/>
              </a:rPr>
              <a:t>': 'Thursday', 'Fr': 'Friday', 'Sa': 'Saturday',</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Su':'Sunday</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 </a:t>
            </a:r>
            <a:r>
              <a:rPr lang="en-US" sz="1400" dirty="0" err="1" smtClean="0">
                <a:latin typeface="Courier"/>
                <a:cs typeface="Courier"/>
              </a:rPr>
              <a:t>days[abbreviation</a:t>
            </a:r>
            <a:r>
              <a:rPr lang="en-US" sz="1400" dirty="0" smtClean="0">
                <a:latin typeface="Courier"/>
                <a:cs typeface="Courier"/>
              </a:rPr>
              <a:t>]</a:t>
            </a:r>
            <a:endParaRPr lang="en-US" sz="1400" dirty="0" smtClean="0">
              <a:solidFill>
                <a:srgbClr val="000000"/>
              </a:solidFill>
              <a:latin typeface="Courier"/>
              <a:cs typeface="Courier"/>
            </a:endParaRPr>
          </a:p>
        </p:txBody>
      </p:sp>
      <p:sp>
        <p:nvSpPr>
          <p:cNvPr id="9" name="TextBox 8"/>
          <p:cNvSpPr txBox="1"/>
          <p:nvPr/>
        </p:nvSpPr>
        <p:spPr bwMode="auto">
          <a:xfrm>
            <a:off x="709358" y="1331526"/>
            <a:ext cx="4968027" cy="123110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Uses of a </a:t>
            </a:r>
            <a:r>
              <a:rPr lang="en-US" sz="2000" kern="0" dirty="0" err="1" smtClean="0">
                <a:solidFill>
                  <a:schemeClr val="accent1"/>
                </a:solidFill>
                <a:latin typeface="Calibri" pitchFamily="34" charset="0"/>
                <a:ea typeface="+mj-ea"/>
                <a:cs typeface="+mj-cs"/>
              </a:rPr>
              <a:t>d</a:t>
            </a:r>
            <a:r>
              <a:rPr kumimoji="0" lang="en-US" sz="2000" b="0" i="0" u="none" strike="noStrike" kern="0" cap="none" spc="0" normalizeH="0" baseline="0" noProof="0" dirty="0" err="1" smtClean="0">
                <a:ln>
                  <a:noFill/>
                </a:ln>
                <a:solidFill>
                  <a:schemeClr val="accent1"/>
                </a:solidFill>
                <a:effectLst/>
                <a:uLnTx/>
                <a:uFillTx/>
                <a:latin typeface="Calibri" pitchFamily="34" charset="0"/>
                <a:ea typeface="+mj-ea"/>
                <a:cs typeface="+mj-cs"/>
              </a:rPr>
              <a:t>ictionary</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t>
            </a:r>
          </a:p>
          <a:p>
            <a:pPr marL="798513" lvl="1" indent="-341313" defTabSz="914400" fontAlgn="base">
              <a:spcBef>
                <a:spcPct val="0"/>
              </a:spcBef>
              <a:spcAft>
                <a:spcPct val="0"/>
              </a:spcAft>
              <a:buClr>
                <a:schemeClr val="tx1"/>
              </a:buClr>
              <a:buFont typeface="Arial"/>
              <a:buChar char="•"/>
            </a:pPr>
            <a:r>
              <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rPr>
              <a:t>container with custom</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 indexes</a:t>
            </a:r>
          </a:p>
          <a:p>
            <a:pPr marL="798513" lvl="1" indent="-341313"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alternative to the multi-way </a:t>
            </a:r>
            <a:r>
              <a:rPr lang="en-US" kern="0" dirty="0" smtClean="0">
                <a:latin typeface="Courier"/>
                <a:ea typeface="+mj-ea"/>
                <a:cs typeface="Courier"/>
              </a:rPr>
              <a:t>if</a:t>
            </a:r>
            <a:r>
              <a:rPr lang="en-US" kern="0" dirty="0" smtClean="0">
                <a:solidFill>
                  <a:schemeClr val="accent1"/>
                </a:solidFill>
                <a:latin typeface="Calibri" pitchFamily="34" charset="0"/>
                <a:ea typeface="+mj-ea"/>
                <a:cs typeface="+mj-cs"/>
              </a:rPr>
              <a:t> statement</a:t>
            </a:r>
            <a:endParaRPr kumimoji="0" lang="en-US" b="0" i="0" u="none" strike="noStrike" kern="0" cap="none" spc="0" normalizeH="0" noProof="0" dirty="0" smtClean="0">
              <a:ln>
                <a:noFill/>
              </a:ln>
              <a:solidFill>
                <a:schemeClr val="accent1"/>
              </a:solidFill>
              <a:effectLst/>
              <a:uLnTx/>
              <a:uFillTx/>
              <a:latin typeface="Calibri" pitchFamily="34" charset="0"/>
              <a:ea typeface="+mj-ea"/>
              <a:cs typeface="+mj-cs"/>
            </a:endParaRPr>
          </a:p>
          <a:p>
            <a:pPr marL="798513" lvl="1" indent="-341313" defTabSz="914400" fontAlgn="base">
              <a:spcBef>
                <a:spcPct val="0"/>
              </a:spcBef>
              <a:spcAft>
                <a:spcPct val="0"/>
              </a:spcAft>
              <a:buFont typeface="Arial"/>
              <a:buChar char="•"/>
            </a:pPr>
            <a:endPar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extLst>
      <p:ext uri="{BB962C8B-B14F-4D97-AF65-F5344CB8AC3E}">
        <p14:creationId xmlns:p14="http://schemas.microsoft.com/office/powerpoint/2010/main" val="156250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Example: Dictionary as a container of counters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4" name="TextBox 33"/>
          <p:cNvSpPr txBox="1"/>
          <p:nvPr/>
        </p:nvSpPr>
        <p:spPr bwMode="auto">
          <a:xfrm>
            <a:off x="1170814" y="3463988"/>
            <a:ext cx="6237298"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grades = [95, 96, 100, 85, 95, 90, 95, 100, 100]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frequency(grades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{96: 1, 90: 1, 100: 3, 85: 1, 95: 3}</a:t>
            </a:r>
          </a:p>
          <a:p>
            <a:pPr defTabSz="914400" fontAlgn="base">
              <a:spcBef>
                <a:spcPct val="0"/>
              </a:spcBef>
              <a:spcAft>
                <a:spcPct val="0"/>
              </a:spcAft>
            </a:pPr>
            <a:r>
              <a:rPr lang="en-US" sz="1400" dirty="0" smtClean="0">
                <a:latin typeface="Courier"/>
                <a:cs typeface="Courier"/>
              </a:rPr>
              <a:t>&gt;&gt;&gt; </a:t>
            </a:r>
          </a:p>
        </p:txBody>
      </p:sp>
      <p:sp>
        <p:nvSpPr>
          <p:cNvPr id="6" name="TextBox 5"/>
          <p:cNvSpPr txBox="1"/>
          <p:nvPr/>
        </p:nvSpPr>
        <p:spPr bwMode="auto">
          <a:xfrm>
            <a:off x="709358" y="2918653"/>
            <a:ext cx="689686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Problem: computing the number of occurrences of items in a list</a:t>
            </a:r>
          </a:p>
        </p:txBody>
      </p:sp>
      <p:sp>
        <p:nvSpPr>
          <p:cNvPr id="7" name="TextBox 6"/>
          <p:cNvSpPr txBox="1"/>
          <p:nvPr/>
        </p:nvSpPr>
        <p:spPr bwMode="auto">
          <a:xfrm>
            <a:off x="709358" y="4418095"/>
            <a:ext cx="77724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Solution:  Iterate through the list and, for each grade,</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increment the counter corresponding to </a:t>
            </a:r>
            <a:r>
              <a:rPr lang="en-US" sz="2000" kern="0" dirty="0" smtClean="0">
                <a:solidFill>
                  <a:schemeClr val="accent1"/>
                </a:solidFill>
                <a:latin typeface="Calibri" pitchFamily="34" charset="0"/>
                <a:ea typeface="+mj-ea"/>
                <a:cs typeface="+mj-cs"/>
              </a:rPr>
              <a:t>the grade.</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t>
            </a:r>
          </a:p>
        </p:txBody>
      </p:sp>
      <p:sp>
        <p:nvSpPr>
          <p:cNvPr id="8" name="TextBox 7"/>
          <p:cNvSpPr txBox="1"/>
          <p:nvPr/>
        </p:nvSpPr>
        <p:spPr bwMode="auto">
          <a:xfrm>
            <a:off x="709358" y="5125981"/>
            <a:ext cx="7772400"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Problems:</a:t>
            </a:r>
          </a:p>
          <a:p>
            <a:pPr marL="746125" lvl="1" indent="-288925" defTabSz="914400" fontAlgn="base">
              <a:spcBef>
                <a:spcPct val="0"/>
              </a:spcBef>
              <a:spcAft>
                <a:spcPct val="0"/>
              </a:spcAft>
              <a:buClr>
                <a:schemeClr val="accent1"/>
              </a:buClr>
              <a:buFont typeface="Arial"/>
              <a:buChar char="•"/>
            </a:pPr>
            <a:r>
              <a:rPr lang="en-US" kern="0" dirty="0" smtClean="0">
                <a:latin typeface="Calibri" pitchFamily="34" charset="0"/>
              </a:rPr>
              <a:t>impossible to create counters before seeing what’s in the list</a:t>
            </a:r>
          </a:p>
          <a:p>
            <a:pPr marL="746125" lvl="1" indent="-288925" defTabSz="914400" fontAlgn="base">
              <a:spcBef>
                <a:spcPct val="0"/>
              </a:spcBef>
              <a:spcAft>
                <a:spcPct val="0"/>
              </a:spcAft>
              <a:buClr>
                <a:schemeClr val="accent1"/>
              </a:buClr>
              <a:buFont typeface="Arial"/>
              <a:buChar char="•"/>
            </a:pPr>
            <a:r>
              <a:rPr lang="en-US" kern="0" dirty="0" smtClean="0">
                <a:latin typeface="Calibri" pitchFamily="34" charset="0"/>
              </a:rPr>
              <a:t>how to store grade counters so a counter is accessible using the corresponding grade</a:t>
            </a:r>
          </a:p>
        </p:txBody>
      </p:sp>
      <p:sp>
        <p:nvSpPr>
          <p:cNvPr id="9" name="TextBox 8"/>
          <p:cNvSpPr txBox="1"/>
          <p:nvPr/>
        </p:nvSpPr>
        <p:spPr bwMode="auto">
          <a:xfrm>
            <a:off x="709358" y="6357087"/>
            <a:ext cx="7814960"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Solution: a dictionary mapping a grade (the key) to its counter (the value) </a:t>
            </a:r>
          </a:p>
        </p:txBody>
      </p:sp>
      <p:sp>
        <p:nvSpPr>
          <p:cNvPr id="11" name="TextBox 10"/>
          <p:cNvSpPr txBox="1"/>
          <p:nvPr/>
        </p:nvSpPr>
        <p:spPr bwMode="auto">
          <a:xfrm>
            <a:off x="709358" y="1331526"/>
            <a:ext cx="4968027" cy="123110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Uses of a </a:t>
            </a:r>
            <a:r>
              <a:rPr lang="en-US" sz="2000" kern="0" dirty="0" err="1" smtClean="0">
                <a:solidFill>
                  <a:schemeClr val="accent1"/>
                </a:solidFill>
                <a:latin typeface="Calibri" pitchFamily="34" charset="0"/>
                <a:ea typeface="+mj-ea"/>
                <a:cs typeface="+mj-cs"/>
              </a:rPr>
              <a:t>d</a:t>
            </a:r>
            <a:r>
              <a:rPr kumimoji="0" lang="en-US" sz="2000" b="0" i="0" u="none" strike="noStrike" kern="0" cap="none" spc="0" normalizeH="0" baseline="0" noProof="0" dirty="0" err="1" smtClean="0">
                <a:ln>
                  <a:noFill/>
                </a:ln>
                <a:solidFill>
                  <a:schemeClr val="accent1"/>
                </a:solidFill>
                <a:effectLst/>
                <a:uLnTx/>
                <a:uFillTx/>
                <a:latin typeface="Calibri" pitchFamily="34" charset="0"/>
                <a:ea typeface="+mj-ea"/>
                <a:cs typeface="+mj-cs"/>
              </a:rPr>
              <a:t>ictionary</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t>
            </a:r>
          </a:p>
          <a:p>
            <a:pPr marL="798513" lvl="1" indent="-341313" defTabSz="914400" fontAlgn="base">
              <a:spcBef>
                <a:spcPct val="0"/>
              </a:spcBef>
              <a:spcAft>
                <a:spcPct val="0"/>
              </a:spcAft>
              <a:buClr>
                <a:schemeClr val="tx1"/>
              </a:buClr>
              <a:buFont typeface="Arial"/>
              <a:buChar char="•"/>
            </a:pPr>
            <a:r>
              <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rPr>
              <a:t>container with custom</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 indexes</a:t>
            </a:r>
          </a:p>
          <a:p>
            <a:pPr marL="798513" lvl="1" indent="-341313"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alternative to the multi-way </a:t>
            </a:r>
            <a:r>
              <a:rPr lang="en-US" kern="0" dirty="0" smtClean="0">
                <a:latin typeface="Courier"/>
                <a:ea typeface="+mj-ea"/>
                <a:cs typeface="Courier"/>
              </a:rPr>
              <a:t>if</a:t>
            </a:r>
            <a:r>
              <a:rPr lang="en-US" kern="0" dirty="0" smtClean="0">
                <a:solidFill>
                  <a:schemeClr val="accent1"/>
                </a:solidFill>
                <a:latin typeface="Calibri" pitchFamily="34" charset="0"/>
                <a:ea typeface="+mj-ea"/>
                <a:cs typeface="+mj-cs"/>
              </a:rPr>
              <a:t> statement</a:t>
            </a:r>
            <a:endParaRPr kumimoji="0" lang="en-US" b="0" i="0" u="none" strike="noStrike" kern="0" cap="none" spc="0" normalizeH="0" noProof="0" dirty="0" smtClean="0">
              <a:ln>
                <a:noFill/>
              </a:ln>
              <a:solidFill>
                <a:schemeClr val="accent1"/>
              </a:solidFill>
              <a:effectLst/>
              <a:uLnTx/>
              <a:uFillTx/>
              <a:latin typeface="Calibri" pitchFamily="34" charset="0"/>
              <a:ea typeface="+mj-ea"/>
              <a:cs typeface="+mj-cs"/>
            </a:endParaRPr>
          </a:p>
          <a:p>
            <a:pPr marL="798513" lvl="1" indent="-341313" defTabSz="914400" fontAlgn="base">
              <a:spcBef>
                <a:spcPct val="0"/>
              </a:spcBef>
              <a:spcAft>
                <a:spcPct val="0"/>
              </a:spcAft>
              <a:buFont typeface="Arial"/>
              <a:buChar char="•"/>
            </a:pPr>
            <a:r>
              <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rPr>
              <a:t>container of counters</a:t>
            </a:r>
          </a:p>
        </p:txBody>
      </p:sp>
    </p:spTree>
    <p:extLst>
      <p:ext uri="{BB962C8B-B14F-4D97-AF65-F5344CB8AC3E}">
        <p14:creationId xmlns:p14="http://schemas.microsoft.com/office/powerpoint/2010/main" val="2033578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 grpId="0"/>
      <p:bldP spid="7" grpId="0"/>
      <p:bldP spid="8" grpId="0"/>
      <p:bldP spid="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Dictionary as a container of counters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4" name="TextBox 33"/>
          <p:cNvSpPr txBox="1"/>
          <p:nvPr/>
        </p:nvSpPr>
        <p:spPr bwMode="auto">
          <a:xfrm>
            <a:off x="1170814" y="2206954"/>
            <a:ext cx="6237298"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smtClean="0">
                <a:latin typeface="Courier"/>
                <a:cs typeface="Courier"/>
              </a:rPr>
              <a:t>&gt;&gt;&gt; grades = [95, 96, 100, 85, 95, 90, 95, 100, 100]</a:t>
            </a:r>
          </a:p>
          <a:p>
            <a:pPr defTabSz="914400" fontAlgn="base">
              <a:spcBef>
                <a:spcPct val="0"/>
              </a:spcBef>
              <a:spcAft>
                <a:spcPct val="0"/>
              </a:spcAft>
            </a:pPr>
            <a:endParaRPr lang="en-US" sz="1400" smtClean="0">
              <a:latin typeface="Courier"/>
              <a:cs typeface="Courier"/>
            </a:endParaRPr>
          </a:p>
          <a:p>
            <a:pPr defTabSz="914400" fontAlgn="base">
              <a:spcBef>
                <a:spcPct val="0"/>
              </a:spcBef>
              <a:spcAft>
                <a:spcPct val="0"/>
              </a:spcAft>
            </a:pPr>
            <a:endParaRPr lang="en-US" sz="140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6" name="TextBox 5"/>
          <p:cNvSpPr txBox="1"/>
          <p:nvPr/>
        </p:nvSpPr>
        <p:spPr bwMode="auto">
          <a:xfrm>
            <a:off x="709358" y="1715318"/>
            <a:ext cx="689686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Problem: computing the number of occurrences of items in a list</a:t>
            </a:r>
          </a:p>
        </p:txBody>
      </p:sp>
      <p:graphicFrame>
        <p:nvGraphicFramePr>
          <p:cNvPr id="11" name="Table 10"/>
          <p:cNvGraphicFramePr>
            <a:graphicFrameLocks noGrp="1"/>
          </p:cNvGraphicFramePr>
          <p:nvPr/>
        </p:nvGraphicFramePr>
        <p:xfrm>
          <a:off x="1444873" y="3437819"/>
          <a:ext cx="548119" cy="755671"/>
        </p:xfrm>
        <a:graphic>
          <a:graphicData uri="http://schemas.openxmlformats.org/drawingml/2006/table">
            <a:tbl>
              <a:tblPr firstRow="1" bandRow="1">
                <a:tableStyleId>{D7AC3CCA-C797-4891-BE02-D94E43425B78}</a:tableStyleId>
              </a:tblPr>
              <a:tblGrid>
                <a:gridCol w="548119"/>
              </a:tblGrid>
              <a:tr h="384831">
                <a:tc>
                  <a:txBody>
                    <a:bodyPr/>
                    <a:lstStyle/>
                    <a:p>
                      <a:r>
                        <a:rPr lang="en-US" b="0" dirty="0" smtClean="0"/>
                        <a:t>95</a:t>
                      </a:r>
                      <a:endParaRPr lang="en-US" b="0" dirty="0"/>
                    </a:p>
                  </a:txBody>
                  <a:tcPr>
                    <a:solidFill>
                      <a:schemeClr val="accent1">
                        <a:lumMod val="20000"/>
                        <a:lumOff val="80000"/>
                      </a:schemeClr>
                    </a:solidFill>
                  </a:tcPr>
                </a:tc>
              </a:tr>
              <a:tr h="370840">
                <a:tc>
                  <a:txBody>
                    <a:bodyPr/>
                    <a:lstStyle/>
                    <a:p>
                      <a:r>
                        <a:rPr lang="en-US" dirty="0" smtClean="0"/>
                        <a:t>1</a:t>
                      </a:r>
                      <a:endParaRPr lang="en-US" dirty="0"/>
                    </a:p>
                  </a:txBody>
                  <a:tcPr/>
                </a:tc>
              </a:tr>
            </a:tbl>
          </a:graphicData>
        </a:graphic>
      </p:graphicFrame>
      <p:sp>
        <p:nvSpPr>
          <p:cNvPr id="12" name="TextBox 11"/>
          <p:cNvSpPr txBox="1"/>
          <p:nvPr/>
        </p:nvSpPr>
        <p:spPr bwMode="auto">
          <a:xfrm>
            <a:off x="1931109" y="4434027"/>
            <a:ext cx="5949940"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def </a:t>
            </a:r>
            <a:r>
              <a:rPr lang="en-US" sz="1400" dirty="0" err="1" smtClean="0">
                <a:latin typeface="Courier"/>
                <a:cs typeface="Courier"/>
              </a:rPr>
              <a:t>frequency(itemList</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'returns frequency of items in </a:t>
            </a:r>
            <a:r>
              <a:rPr lang="en-US" sz="1400" dirty="0" err="1" smtClean="0">
                <a:solidFill>
                  <a:srgbClr val="7F7F7F"/>
                </a:solidFill>
                <a:latin typeface="Courier"/>
                <a:cs typeface="Courier"/>
              </a:rPr>
              <a:t>itemList</a:t>
            </a:r>
            <a:r>
              <a:rPr lang="en-US" sz="1400" dirty="0" smtClean="0">
                <a:solidFill>
                  <a:srgbClr val="7F7F7F"/>
                </a:solidFill>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counters = {}</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5" name="TextBox 14"/>
          <p:cNvSpPr txBox="1"/>
          <p:nvPr/>
        </p:nvSpPr>
        <p:spPr bwMode="auto">
          <a:xfrm>
            <a:off x="1170814" y="2491635"/>
            <a:ext cx="6237298" cy="307777"/>
          </a:xfrm>
          <a:prstGeom prst="rect">
            <a:avLst/>
          </a:prstGeom>
          <a:noFill/>
          <a:ln w="38100" cap="flat" cmpd="sng" algn="ctr">
            <a:no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              </a:t>
            </a:r>
            <a:r>
              <a:rPr lang="en-US" sz="1400" b="1" dirty="0" smtClean="0">
                <a:solidFill>
                  <a:srgbClr val="FF0000"/>
                </a:solidFill>
                <a:latin typeface="Lucida Grande"/>
                <a:ea typeface="Lucida Grande"/>
                <a:cs typeface="Lucida Grande"/>
              </a:rPr>
              <a:t>⌃</a:t>
            </a:r>
            <a:endParaRPr lang="en-US" sz="1400" b="1" dirty="0" smtClean="0">
              <a:solidFill>
                <a:srgbClr val="FF0000"/>
              </a:solidFill>
              <a:latin typeface="Courier"/>
              <a:cs typeface="Courier"/>
            </a:endParaRPr>
          </a:p>
        </p:txBody>
      </p:sp>
      <p:sp>
        <p:nvSpPr>
          <p:cNvPr id="16" name="TextBox 15"/>
          <p:cNvSpPr txBox="1"/>
          <p:nvPr/>
        </p:nvSpPr>
        <p:spPr bwMode="auto">
          <a:xfrm>
            <a:off x="1170814" y="2491635"/>
            <a:ext cx="6237298" cy="307777"/>
          </a:xfrm>
          <a:prstGeom prst="rect">
            <a:avLst/>
          </a:prstGeom>
          <a:noFill/>
          <a:ln w="38100" cap="flat" cmpd="sng" algn="ctr">
            <a:no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                  </a:t>
            </a:r>
            <a:r>
              <a:rPr lang="en-US" sz="1400" b="1" dirty="0" smtClean="0">
                <a:solidFill>
                  <a:srgbClr val="FF0000"/>
                </a:solidFill>
                <a:latin typeface="Lucida Grande"/>
                <a:ea typeface="Lucida Grande"/>
                <a:cs typeface="Lucida Grande"/>
              </a:rPr>
              <a:t>⌃</a:t>
            </a:r>
            <a:endParaRPr lang="en-US" sz="1400" b="1" dirty="0" smtClean="0">
              <a:solidFill>
                <a:srgbClr val="FF0000"/>
              </a:solidFill>
              <a:latin typeface="Courier"/>
              <a:cs typeface="Courier"/>
            </a:endParaRPr>
          </a:p>
        </p:txBody>
      </p:sp>
      <p:sp>
        <p:nvSpPr>
          <p:cNvPr id="17" name="TextBox 16"/>
          <p:cNvSpPr txBox="1"/>
          <p:nvPr/>
        </p:nvSpPr>
        <p:spPr bwMode="auto">
          <a:xfrm>
            <a:off x="1170814" y="2491635"/>
            <a:ext cx="6237298" cy="307777"/>
          </a:xfrm>
          <a:prstGeom prst="rect">
            <a:avLst/>
          </a:prstGeom>
          <a:noFill/>
          <a:ln w="38100" cap="flat" cmpd="sng" algn="ctr">
            <a:no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                      </a:t>
            </a:r>
            <a:r>
              <a:rPr lang="en-US" sz="1400" b="1" dirty="0" smtClean="0">
                <a:solidFill>
                  <a:srgbClr val="FF0000"/>
                </a:solidFill>
                <a:latin typeface="Lucida Grande"/>
                <a:ea typeface="Lucida Grande"/>
                <a:cs typeface="Lucida Grande"/>
              </a:rPr>
              <a:t>⌃</a:t>
            </a:r>
            <a:endParaRPr lang="en-US" sz="1400" b="1" dirty="0" smtClean="0">
              <a:solidFill>
                <a:srgbClr val="FF0000"/>
              </a:solidFill>
              <a:latin typeface="Courier"/>
              <a:cs typeface="Courier"/>
            </a:endParaRPr>
          </a:p>
        </p:txBody>
      </p:sp>
      <p:sp>
        <p:nvSpPr>
          <p:cNvPr id="18" name="TextBox 17"/>
          <p:cNvSpPr txBox="1"/>
          <p:nvPr/>
        </p:nvSpPr>
        <p:spPr bwMode="auto">
          <a:xfrm>
            <a:off x="1170814" y="2491635"/>
            <a:ext cx="6237298" cy="307777"/>
          </a:xfrm>
          <a:prstGeom prst="rect">
            <a:avLst/>
          </a:prstGeom>
          <a:noFill/>
          <a:ln w="38100" cap="flat" cmpd="sng" algn="ctr">
            <a:no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                           </a:t>
            </a:r>
            <a:r>
              <a:rPr lang="en-US" sz="1400" b="1" dirty="0" smtClean="0">
                <a:solidFill>
                  <a:srgbClr val="FF0000"/>
                </a:solidFill>
                <a:latin typeface="Lucida Grande"/>
                <a:ea typeface="Lucida Grande"/>
                <a:cs typeface="Lucida Grande"/>
              </a:rPr>
              <a:t>⌃</a:t>
            </a:r>
            <a:endParaRPr lang="en-US" sz="1400" b="1" dirty="0" smtClean="0">
              <a:solidFill>
                <a:srgbClr val="FF0000"/>
              </a:solidFill>
              <a:latin typeface="Courier"/>
              <a:cs typeface="Courier"/>
            </a:endParaRPr>
          </a:p>
        </p:txBody>
      </p:sp>
      <p:sp>
        <p:nvSpPr>
          <p:cNvPr id="19" name="TextBox 18"/>
          <p:cNvSpPr txBox="1"/>
          <p:nvPr/>
        </p:nvSpPr>
        <p:spPr bwMode="auto">
          <a:xfrm>
            <a:off x="1170814" y="2491635"/>
            <a:ext cx="6237298" cy="307777"/>
          </a:xfrm>
          <a:prstGeom prst="rect">
            <a:avLst/>
          </a:prstGeom>
          <a:noFill/>
          <a:ln w="38100" cap="flat" cmpd="sng" algn="ctr">
            <a:no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                               </a:t>
            </a:r>
            <a:r>
              <a:rPr lang="en-US" sz="1400" b="1" dirty="0" smtClean="0">
                <a:solidFill>
                  <a:srgbClr val="FF0000"/>
                </a:solidFill>
                <a:latin typeface="Lucida Grande"/>
                <a:ea typeface="Lucida Grande"/>
                <a:cs typeface="Lucida Grande"/>
              </a:rPr>
              <a:t>⌃</a:t>
            </a:r>
            <a:endParaRPr lang="en-US" sz="1400" b="1" dirty="0" smtClean="0">
              <a:solidFill>
                <a:srgbClr val="FF0000"/>
              </a:solidFill>
              <a:latin typeface="Courier"/>
              <a:cs typeface="Courier"/>
            </a:endParaRPr>
          </a:p>
        </p:txBody>
      </p:sp>
      <p:sp>
        <p:nvSpPr>
          <p:cNvPr id="20" name="TextBox 19"/>
          <p:cNvSpPr txBox="1"/>
          <p:nvPr/>
        </p:nvSpPr>
        <p:spPr bwMode="auto">
          <a:xfrm>
            <a:off x="1170814" y="2491635"/>
            <a:ext cx="6237298" cy="307777"/>
          </a:xfrm>
          <a:prstGeom prst="rect">
            <a:avLst/>
          </a:prstGeom>
          <a:noFill/>
          <a:ln w="38100" cap="flat" cmpd="sng" algn="ctr">
            <a:no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                                   </a:t>
            </a:r>
            <a:r>
              <a:rPr lang="en-US" sz="1400" b="1" dirty="0" smtClean="0">
                <a:solidFill>
                  <a:srgbClr val="FF0000"/>
                </a:solidFill>
                <a:latin typeface="Lucida Grande"/>
                <a:ea typeface="Lucida Grande"/>
                <a:cs typeface="Lucida Grande"/>
              </a:rPr>
              <a:t>⌃</a:t>
            </a:r>
            <a:endParaRPr lang="en-US" sz="1400" b="1" dirty="0" smtClean="0">
              <a:solidFill>
                <a:srgbClr val="FF0000"/>
              </a:solidFill>
              <a:latin typeface="Courier"/>
              <a:cs typeface="Courier"/>
            </a:endParaRPr>
          </a:p>
        </p:txBody>
      </p:sp>
      <p:sp>
        <p:nvSpPr>
          <p:cNvPr id="21" name="TextBox 20"/>
          <p:cNvSpPr txBox="1"/>
          <p:nvPr/>
        </p:nvSpPr>
        <p:spPr bwMode="auto">
          <a:xfrm>
            <a:off x="1170814" y="2491635"/>
            <a:ext cx="6237298" cy="307777"/>
          </a:xfrm>
          <a:prstGeom prst="rect">
            <a:avLst/>
          </a:prstGeom>
          <a:noFill/>
          <a:ln w="38100" cap="flat" cmpd="sng" algn="ctr">
            <a:no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                                       </a:t>
            </a:r>
            <a:r>
              <a:rPr lang="en-US" sz="1400" b="1" dirty="0" smtClean="0">
                <a:solidFill>
                  <a:srgbClr val="FF0000"/>
                </a:solidFill>
                <a:latin typeface="Lucida Grande"/>
                <a:ea typeface="Lucida Grande"/>
                <a:cs typeface="Lucida Grande"/>
              </a:rPr>
              <a:t>⌃</a:t>
            </a:r>
            <a:endParaRPr lang="en-US" sz="1400" b="1" dirty="0" smtClean="0">
              <a:solidFill>
                <a:srgbClr val="FF0000"/>
              </a:solidFill>
              <a:latin typeface="Courier"/>
              <a:cs typeface="Courier"/>
            </a:endParaRPr>
          </a:p>
        </p:txBody>
      </p:sp>
      <p:sp>
        <p:nvSpPr>
          <p:cNvPr id="23" name="TextBox 22"/>
          <p:cNvSpPr txBox="1"/>
          <p:nvPr/>
        </p:nvSpPr>
        <p:spPr bwMode="auto">
          <a:xfrm flipH="1">
            <a:off x="123950" y="3604917"/>
            <a:ext cx="1170815"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counters</a:t>
            </a:r>
          </a:p>
        </p:txBody>
      </p:sp>
      <p:graphicFrame>
        <p:nvGraphicFramePr>
          <p:cNvPr id="24" name="Table 23"/>
          <p:cNvGraphicFramePr>
            <a:graphicFrameLocks noGrp="1"/>
          </p:cNvGraphicFramePr>
          <p:nvPr/>
        </p:nvGraphicFramePr>
        <p:xfrm>
          <a:off x="2419451" y="3437819"/>
          <a:ext cx="548119" cy="755671"/>
        </p:xfrm>
        <a:graphic>
          <a:graphicData uri="http://schemas.openxmlformats.org/drawingml/2006/table">
            <a:tbl>
              <a:tblPr firstRow="1" bandRow="1">
                <a:tableStyleId>{D7AC3CCA-C797-4891-BE02-D94E43425B78}</a:tableStyleId>
              </a:tblPr>
              <a:tblGrid>
                <a:gridCol w="548119"/>
              </a:tblGrid>
              <a:tr h="384831">
                <a:tc>
                  <a:txBody>
                    <a:bodyPr/>
                    <a:lstStyle/>
                    <a:p>
                      <a:r>
                        <a:rPr lang="en-US" b="0" dirty="0" smtClean="0"/>
                        <a:t>96</a:t>
                      </a:r>
                      <a:endParaRPr lang="en-US" b="0" dirty="0"/>
                    </a:p>
                  </a:txBody>
                  <a:tcPr>
                    <a:solidFill>
                      <a:schemeClr val="accent1">
                        <a:lumMod val="20000"/>
                        <a:lumOff val="80000"/>
                      </a:schemeClr>
                    </a:solidFill>
                  </a:tcPr>
                </a:tc>
              </a:tr>
              <a:tr h="370840">
                <a:tc>
                  <a:txBody>
                    <a:bodyPr/>
                    <a:lstStyle/>
                    <a:p>
                      <a:r>
                        <a:rPr lang="en-US" dirty="0" smtClean="0"/>
                        <a:t>1</a:t>
                      </a:r>
                      <a:endParaRPr lang="en-US" dirty="0"/>
                    </a:p>
                  </a:txBody>
                  <a:tcPr/>
                </a:tc>
              </a:tr>
            </a:tbl>
          </a:graphicData>
        </a:graphic>
      </p:graphicFrame>
      <p:graphicFrame>
        <p:nvGraphicFramePr>
          <p:cNvPr id="25" name="Table 24"/>
          <p:cNvGraphicFramePr>
            <a:graphicFrameLocks noGrp="1"/>
          </p:cNvGraphicFramePr>
          <p:nvPr/>
        </p:nvGraphicFramePr>
        <p:xfrm>
          <a:off x="3297099" y="3437819"/>
          <a:ext cx="548119" cy="755671"/>
        </p:xfrm>
        <a:graphic>
          <a:graphicData uri="http://schemas.openxmlformats.org/drawingml/2006/table">
            <a:tbl>
              <a:tblPr firstRow="1" bandRow="1">
                <a:tableStyleId>{D7AC3CCA-C797-4891-BE02-D94E43425B78}</a:tableStyleId>
              </a:tblPr>
              <a:tblGrid>
                <a:gridCol w="548119"/>
              </a:tblGrid>
              <a:tr h="384831">
                <a:tc>
                  <a:txBody>
                    <a:bodyPr/>
                    <a:lstStyle/>
                    <a:p>
                      <a:r>
                        <a:rPr lang="en-US" b="0" dirty="0" smtClean="0"/>
                        <a:t>100</a:t>
                      </a:r>
                      <a:endParaRPr lang="en-US" b="0" dirty="0"/>
                    </a:p>
                  </a:txBody>
                  <a:tcPr>
                    <a:solidFill>
                      <a:schemeClr val="accent1">
                        <a:lumMod val="20000"/>
                        <a:lumOff val="80000"/>
                      </a:schemeClr>
                    </a:solidFill>
                  </a:tcPr>
                </a:tc>
              </a:tr>
              <a:tr h="370840">
                <a:tc>
                  <a:txBody>
                    <a:bodyPr/>
                    <a:lstStyle/>
                    <a:p>
                      <a:r>
                        <a:rPr lang="en-US" dirty="0" smtClean="0"/>
                        <a:t>1</a:t>
                      </a:r>
                      <a:endParaRPr lang="en-US" dirty="0"/>
                    </a:p>
                  </a:txBody>
                  <a:tcPr/>
                </a:tc>
              </a:tr>
            </a:tbl>
          </a:graphicData>
        </a:graphic>
      </p:graphicFrame>
      <p:graphicFrame>
        <p:nvGraphicFramePr>
          <p:cNvPr id="26" name="Table 25"/>
          <p:cNvGraphicFramePr>
            <a:graphicFrameLocks noGrp="1"/>
          </p:cNvGraphicFramePr>
          <p:nvPr/>
        </p:nvGraphicFramePr>
        <p:xfrm>
          <a:off x="4218040" y="3437819"/>
          <a:ext cx="548119" cy="755671"/>
        </p:xfrm>
        <a:graphic>
          <a:graphicData uri="http://schemas.openxmlformats.org/drawingml/2006/table">
            <a:tbl>
              <a:tblPr firstRow="1" bandRow="1">
                <a:tableStyleId>{D7AC3CCA-C797-4891-BE02-D94E43425B78}</a:tableStyleId>
              </a:tblPr>
              <a:tblGrid>
                <a:gridCol w="548119"/>
              </a:tblGrid>
              <a:tr h="384831">
                <a:tc>
                  <a:txBody>
                    <a:bodyPr/>
                    <a:lstStyle/>
                    <a:p>
                      <a:r>
                        <a:rPr lang="en-US" b="0" dirty="0" smtClean="0"/>
                        <a:t>85</a:t>
                      </a:r>
                      <a:endParaRPr lang="en-US" b="0" dirty="0"/>
                    </a:p>
                  </a:txBody>
                  <a:tcPr>
                    <a:solidFill>
                      <a:schemeClr val="accent1">
                        <a:lumMod val="20000"/>
                        <a:lumOff val="80000"/>
                      </a:schemeClr>
                    </a:solidFill>
                  </a:tcPr>
                </a:tc>
              </a:tr>
              <a:tr h="370840">
                <a:tc>
                  <a:txBody>
                    <a:bodyPr/>
                    <a:lstStyle/>
                    <a:p>
                      <a:r>
                        <a:rPr lang="en-US" dirty="0" smtClean="0"/>
                        <a:t>1</a:t>
                      </a:r>
                      <a:endParaRPr lang="en-US" dirty="0"/>
                    </a:p>
                  </a:txBody>
                  <a:tcPr/>
                </a:tc>
              </a:tr>
            </a:tbl>
          </a:graphicData>
        </a:graphic>
      </p:graphicFrame>
      <p:graphicFrame>
        <p:nvGraphicFramePr>
          <p:cNvPr id="27" name="Table 26"/>
          <p:cNvGraphicFramePr>
            <a:graphicFrameLocks noGrp="1"/>
          </p:cNvGraphicFramePr>
          <p:nvPr/>
        </p:nvGraphicFramePr>
        <p:xfrm>
          <a:off x="5096721" y="3437819"/>
          <a:ext cx="548119" cy="755671"/>
        </p:xfrm>
        <a:graphic>
          <a:graphicData uri="http://schemas.openxmlformats.org/drawingml/2006/table">
            <a:tbl>
              <a:tblPr firstRow="1" bandRow="1">
                <a:tableStyleId>{D7AC3CCA-C797-4891-BE02-D94E43425B78}</a:tableStyleId>
              </a:tblPr>
              <a:tblGrid>
                <a:gridCol w="548119"/>
              </a:tblGrid>
              <a:tr h="384831">
                <a:tc>
                  <a:txBody>
                    <a:bodyPr/>
                    <a:lstStyle/>
                    <a:p>
                      <a:r>
                        <a:rPr lang="en-US" b="0" dirty="0" smtClean="0"/>
                        <a:t>90</a:t>
                      </a:r>
                      <a:endParaRPr lang="en-US" b="0" dirty="0"/>
                    </a:p>
                  </a:txBody>
                  <a:tcPr>
                    <a:solidFill>
                      <a:schemeClr val="accent1">
                        <a:lumMod val="20000"/>
                        <a:lumOff val="80000"/>
                      </a:schemeClr>
                    </a:solidFill>
                  </a:tcPr>
                </a:tc>
              </a:tr>
              <a:tr h="370840">
                <a:tc>
                  <a:txBody>
                    <a:bodyPr/>
                    <a:lstStyle/>
                    <a:p>
                      <a:r>
                        <a:rPr lang="en-US" dirty="0" smtClean="0"/>
                        <a:t>1</a:t>
                      </a:r>
                      <a:endParaRPr lang="en-US" dirty="0"/>
                    </a:p>
                  </a:txBody>
                  <a:tcPr/>
                </a:tc>
              </a:tr>
            </a:tbl>
          </a:graphicData>
        </a:graphic>
      </p:graphicFrame>
      <p:sp>
        <p:nvSpPr>
          <p:cNvPr id="28" name="TextBox 27"/>
          <p:cNvSpPr txBox="1"/>
          <p:nvPr/>
        </p:nvSpPr>
        <p:spPr bwMode="auto">
          <a:xfrm>
            <a:off x="1931108" y="4434027"/>
            <a:ext cx="5949940"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def </a:t>
            </a:r>
            <a:r>
              <a:rPr lang="en-US" sz="1400" dirty="0" err="1" smtClean="0">
                <a:latin typeface="Courier"/>
                <a:cs typeface="Courier"/>
              </a:rPr>
              <a:t>frequency(itemList</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'returns frequency of items in </a:t>
            </a:r>
            <a:r>
              <a:rPr lang="en-US" sz="1400" dirty="0" err="1" smtClean="0">
                <a:solidFill>
                  <a:srgbClr val="7F7F7F"/>
                </a:solidFill>
                <a:latin typeface="Courier"/>
                <a:cs typeface="Courier"/>
              </a:rPr>
              <a:t>itemList</a:t>
            </a:r>
            <a:r>
              <a:rPr lang="en-US" sz="1400" dirty="0" smtClean="0">
                <a:solidFill>
                  <a:srgbClr val="7F7F7F"/>
                </a:solidFill>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counters = {}</a:t>
            </a:r>
          </a:p>
          <a:p>
            <a:pPr defTabSz="914400" fontAlgn="base">
              <a:spcBef>
                <a:spcPct val="0"/>
              </a:spcBef>
              <a:spcAft>
                <a:spcPct val="0"/>
              </a:spcAft>
            </a:pPr>
            <a:r>
              <a:rPr lang="en-US" sz="1400" dirty="0" smtClean="0">
                <a:latin typeface="Courier"/>
                <a:cs typeface="Courier"/>
              </a:rPr>
              <a:t>    for item in </a:t>
            </a:r>
            <a:r>
              <a:rPr lang="en-US" sz="1400" dirty="0" err="1" smtClean="0">
                <a:latin typeface="Courier"/>
                <a:cs typeface="Courier"/>
              </a:rPr>
              <a:t>itemList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item in counters: </a:t>
            </a:r>
            <a:r>
              <a:rPr lang="en-US" sz="1400" dirty="0" smtClean="0">
                <a:solidFill>
                  <a:srgbClr val="7F7F7F"/>
                </a:solidFill>
                <a:latin typeface="Courier"/>
                <a:cs typeface="Courier"/>
              </a:rPr>
              <a:t># increment item counter</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counters[item</a:t>
            </a:r>
            <a:r>
              <a:rPr lang="en-US" sz="1400" dirty="0" smtClean="0">
                <a:latin typeface="Courier"/>
                <a:cs typeface="Courier"/>
              </a:rPr>
              <a:t>] += 1</a:t>
            </a:r>
          </a:p>
          <a:p>
            <a:pPr defTabSz="914400" fontAlgn="base">
              <a:spcBef>
                <a:spcPct val="0"/>
              </a:spcBef>
              <a:spcAft>
                <a:spcPct val="0"/>
              </a:spcAft>
            </a:pPr>
            <a:r>
              <a:rPr lang="en-US" sz="1400" dirty="0" smtClean="0">
                <a:latin typeface="Courier"/>
                <a:cs typeface="Courier"/>
              </a:rPr>
              <a:t>        else: </a:t>
            </a:r>
            <a:r>
              <a:rPr lang="en-US" sz="1400" dirty="0" smtClean="0">
                <a:solidFill>
                  <a:schemeClr val="tx1">
                    <a:lumMod val="50000"/>
                    <a:lumOff val="50000"/>
                  </a:schemeClr>
                </a:solidFill>
                <a:latin typeface="Courier"/>
                <a:cs typeface="Courier"/>
              </a:rPr>
              <a:t># create item counter</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counters[item</a:t>
            </a:r>
            <a:r>
              <a:rPr lang="en-US" sz="1400" dirty="0" smtClean="0">
                <a:latin typeface="Courier"/>
                <a:cs typeface="Courier"/>
              </a:rPr>
              <a:t>] = 1</a:t>
            </a:r>
          </a:p>
          <a:p>
            <a:pPr defTabSz="914400" fontAlgn="base">
              <a:spcBef>
                <a:spcPct val="0"/>
              </a:spcBef>
              <a:spcAft>
                <a:spcPct val="0"/>
              </a:spcAft>
            </a:pPr>
            <a:r>
              <a:rPr lang="en-US" sz="1400" dirty="0" smtClean="0">
                <a:latin typeface="Courier"/>
                <a:cs typeface="Courier"/>
              </a:rPr>
              <a:t>    return counters</a:t>
            </a:r>
            <a:endParaRPr lang="en-US" sz="1400" dirty="0" smtClean="0">
              <a:solidFill>
                <a:srgbClr val="000000"/>
              </a:solidFill>
              <a:latin typeface="Courier"/>
              <a:cs typeface="Courier"/>
            </a:endParaRPr>
          </a:p>
        </p:txBody>
      </p:sp>
      <p:graphicFrame>
        <p:nvGraphicFramePr>
          <p:cNvPr id="29" name="Table 28"/>
          <p:cNvGraphicFramePr>
            <a:graphicFrameLocks noGrp="1"/>
          </p:cNvGraphicFramePr>
          <p:nvPr/>
        </p:nvGraphicFramePr>
        <p:xfrm>
          <a:off x="1444873" y="3437819"/>
          <a:ext cx="548119" cy="755671"/>
        </p:xfrm>
        <a:graphic>
          <a:graphicData uri="http://schemas.openxmlformats.org/drawingml/2006/table">
            <a:tbl>
              <a:tblPr firstRow="1" bandRow="1">
                <a:tableStyleId>{D7AC3CCA-C797-4891-BE02-D94E43425B78}</a:tableStyleId>
              </a:tblPr>
              <a:tblGrid>
                <a:gridCol w="548119"/>
              </a:tblGrid>
              <a:tr h="384831">
                <a:tc>
                  <a:txBody>
                    <a:bodyPr/>
                    <a:lstStyle/>
                    <a:p>
                      <a:r>
                        <a:rPr lang="en-US" b="0" dirty="0" smtClean="0"/>
                        <a:t>95</a:t>
                      </a:r>
                      <a:endParaRPr lang="en-US" b="0" dirty="0"/>
                    </a:p>
                  </a:txBody>
                  <a:tcPr>
                    <a:solidFill>
                      <a:schemeClr val="accent1">
                        <a:lumMod val="20000"/>
                        <a:lumOff val="80000"/>
                      </a:schemeClr>
                    </a:solidFill>
                  </a:tcPr>
                </a:tc>
              </a:tr>
              <a:tr h="370840">
                <a:tc>
                  <a:txBody>
                    <a:bodyPr/>
                    <a:lstStyle/>
                    <a:p>
                      <a:r>
                        <a:rPr lang="en-US" dirty="0" smtClean="0"/>
                        <a:t>2</a:t>
                      </a:r>
                      <a:endParaRPr lang="en-US" dirty="0"/>
                    </a:p>
                  </a:txBody>
                  <a:tcPr/>
                </a:tc>
              </a:tr>
            </a:tbl>
          </a:graphicData>
        </a:graphic>
      </p:graphicFrame>
      <p:graphicFrame>
        <p:nvGraphicFramePr>
          <p:cNvPr id="30" name="Table 29"/>
          <p:cNvGraphicFramePr>
            <a:graphicFrameLocks noGrp="1"/>
          </p:cNvGraphicFramePr>
          <p:nvPr/>
        </p:nvGraphicFramePr>
        <p:xfrm>
          <a:off x="1444873" y="3437819"/>
          <a:ext cx="548119" cy="755671"/>
        </p:xfrm>
        <a:graphic>
          <a:graphicData uri="http://schemas.openxmlformats.org/drawingml/2006/table">
            <a:tbl>
              <a:tblPr firstRow="1" bandRow="1">
                <a:tableStyleId>{D7AC3CCA-C797-4891-BE02-D94E43425B78}</a:tableStyleId>
              </a:tblPr>
              <a:tblGrid>
                <a:gridCol w="548119"/>
              </a:tblGrid>
              <a:tr h="384831">
                <a:tc>
                  <a:txBody>
                    <a:bodyPr/>
                    <a:lstStyle/>
                    <a:p>
                      <a:r>
                        <a:rPr lang="en-US" b="0" dirty="0" smtClean="0"/>
                        <a:t>95</a:t>
                      </a:r>
                      <a:endParaRPr lang="en-US" b="0" dirty="0"/>
                    </a:p>
                  </a:txBody>
                  <a:tcPr>
                    <a:solidFill>
                      <a:schemeClr val="accent1">
                        <a:lumMod val="20000"/>
                        <a:lumOff val="80000"/>
                      </a:schemeClr>
                    </a:solidFill>
                  </a:tcPr>
                </a:tc>
              </a:tr>
              <a:tr h="370840">
                <a:tc>
                  <a:txBody>
                    <a:bodyPr/>
                    <a:lstStyle/>
                    <a:p>
                      <a:r>
                        <a:rPr lang="en-US" dirty="0" smtClean="0"/>
                        <a:t>3</a:t>
                      </a:r>
                      <a:endParaRPr lang="en-US" dirty="0"/>
                    </a:p>
                  </a:txBody>
                  <a:tcPr/>
                </a:tc>
              </a:tr>
            </a:tbl>
          </a:graphicData>
        </a:graphic>
      </p:graphicFrame>
    </p:spTree>
    <p:extLst>
      <p:ext uri="{BB962C8B-B14F-4D97-AF65-F5344CB8AC3E}">
        <p14:creationId xmlns:p14="http://schemas.microsoft.com/office/powerpoint/2010/main" val="3770306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0"/>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9"/>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2"/>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p:bldP spid="15" grpId="1"/>
      <p:bldP spid="16" grpId="0"/>
      <p:bldP spid="16" grpId="1"/>
      <p:bldP spid="17" grpId="0"/>
      <p:bldP spid="17" grpId="1"/>
      <p:bldP spid="18" grpId="0"/>
      <p:bldP spid="18" grpId="1"/>
      <p:bldP spid="19" grpId="0"/>
      <p:bldP spid="19" grpId="1"/>
      <p:bldP spid="20" grpId="0"/>
      <p:bldP spid="20" grpId="1"/>
      <p:bldP spid="21" grpId="0"/>
      <p:bldP spid="23"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Options of 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14</a:t>
            </a:fld>
            <a:endParaRPr lang="en-US"/>
          </a:p>
        </p:txBody>
      </p:sp>
      <p:grpSp>
        <p:nvGrpSpPr>
          <p:cNvPr id="19" name="Group 18"/>
          <p:cNvGrpSpPr/>
          <p:nvPr/>
        </p:nvGrpSpPr>
        <p:grpSpPr>
          <a:xfrm>
            <a:off x="896745" y="1651364"/>
            <a:ext cx="6776046" cy="495573"/>
            <a:chOff x="896745" y="2438764"/>
            <a:chExt cx="6776046" cy="495573"/>
          </a:xfrm>
        </p:grpSpPr>
        <p:sp>
          <p:nvSpPr>
            <p:cNvPr id="20" name="Rectangle 19"/>
            <p:cNvSpPr/>
            <p:nvPr/>
          </p:nvSpPr>
          <p:spPr>
            <a:xfrm>
              <a:off x="896745" y="2438764"/>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21" name="Rectangle 20"/>
            <p:cNvSpPr/>
            <p:nvPr/>
          </p:nvSpPr>
          <p:spPr>
            <a:xfrm>
              <a:off x="2215860" y="2438764"/>
              <a:ext cx="1045290"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Checker</a:t>
              </a:r>
              <a:endParaRPr lang="en-US" dirty="0"/>
            </a:p>
          </p:txBody>
        </p:sp>
        <p:sp>
          <p:nvSpPr>
            <p:cNvPr id="22" name="Rectangle 21"/>
            <p:cNvSpPr/>
            <p:nvPr/>
          </p:nvSpPr>
          <p:spPr>
            <a:xfrm>
              <a:off x="5212558" y="2438764"/>
              <a:ext cx="1290614"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Interpreter</a:t>
              </a:r>
              <a:endParaRPr lang="en-US" dirty="0"/>
            </a:p>
          </p:txBody>
        </p:sp>
        <p:sp>
          <p:nvSpPr>
            <p:cNvPr id="23" name="Rectangle 22"/>
            <p:cNvSpPr/>
            <p:nvPr/>
          </p:nvSpPr>
          <p:spPr>
            <a:xfrm>
              <a:off x="6815823" y="2438764"/>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cxnSp>
          <p:nvCxnSpPr>
            <p:cNvPr id="24" name="Straight Arrow Connector 23"/>
            <p:cNvCxnSpPr>
              <a:stCxn id="20" idx="3"/>
              <a:endCxn id="21" idx="1"/>
            </p:cNvCxnSpPr>
            <p:nvPr/>
          </p:nvCxnSpPr>
          <p:spPr>
            <a:xfrm>
              <a:off x="1753713" y="2686551"/>
              <a:ext cx="462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1" idx="3"/>
              <a:endCxn id="22" idx="1"/>
            </p:cNvCxnSpPr>
            <p:nvPr/>
          </p:nvCxnSpPr>
          <p:spPr>
            <a:xfrm>
              <a:off x="3261150" y="2686551"/>
              <a:ext cx="19514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3"/>
              <a:endCxn id="23" idx="1"/>
            </p:cNvCxnSpPr>
            <p:nvPr/>
          </p:nvCxnSpPr>
          <p:spPr>
            <a:xfrm>
              <a:off x="6503172" y="2686551"/>
              <a:ext cx="3126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 name="Content Placeholder 2"/>
          <p:cNvSpPr>
            <a:spLocks noGrp="1"/>
          </p:cNvSpPr>
          <p:nvPr>
            <p:ph idx="1"/>
          </p:nvPr>
        </p:nvSpPr>
        <p:spPr>
          <a:xfrm>
            <a:off x="457200" y="2792936"/>
            <a:ext cx="8229600" cy="3239564"/>
          </a:xfrm>
        </p:spPr>
        <p:txBody>
          <a:bodyPr>
            <a:normAutofit/>
          </a:bodyPr>
          <a:lstStyle/>
          <a:p>
            <a:pPr defTabSz="914400" fontAlgn="base">
              <a:spcBef>
                <a:spcPct val="0"/>
              </a:spcBef>
              <a:spcAft>
                <a:spcPct val="0"/>
              </a:spcAft>
              <a:buClr>
                <a:schemeClr val="accent2">
                  <a:lumMod val="75000"/>
                </a:schemeClr>
              </a:buClr>
            </a:pPr>
            <a:r>
              <a:rPr lang="en-US" dirty="0" smtClean="0">
                <a:solidFill>
                  <a:srgbClr val="000000"/>
                </a:solidFill>
              </a:rPr>
              <a:t> </a:t>
            </a:r>
            <a:r>
              <a:rPr lang="en-US" sz="2400" kern="0" dirty="0">
                <a:solidFill>
                  <a:srgbClr val="000000"/>
                </a:solidFill>
                <a:latin typeface="Calibri" pitchFamily="34" charset="0"/>
              </a:rPr>
              <a:t>Low level Programming Languages uses similar constructions to internal </a:t>
            </a:r>
            <a:r>
              <a:rPr lang="en-US" sz="2400" kern="0" dirty="0" smtClean="0">
                <a:solidFill>
                  <a:srgbClr val="000000"/>
                </a:solidFill>
                <a:latin typeface="Calibri" pitchFamily="34" charset="0"/>
              </a:rPr>
              <a:t>control </a:t>
            </a:r>
            <a:r>
              <a:rPr lang="en-US" sz="2400" kern="0" dirty="0">
                <a:solidFill>
                  <a:srgbClr val="000000"/>
                </a:solidFill>
                <a:latin typeface="Calibri" pitchFamily="34" charset="0"/>
              </a:rPr>
              <a:t>unit</a:t>
            </a:r>
          </a:p>
          <a:p>
            <a:pPr marL="685800" lvl="1" indent="-342900" defTabSz="914400" fontAlgn="base">
              <a:spcBef>
                <a:spcPct val="0"/>
              </a:spcBef>
              <a:spcAft>
                <a:spcPct val="0"/>
              </a:spcAft>
            </a:pPr>
            <a:r>
              <a:rPr lang="en-US" sz="2000" kern="0" dirty="0">
                <a:solidFill>
                  <a:srgbClr val="000000"/>
                </a:solidFill>
                <a:latin typeface="Calibri" pitchFamily="34" charset="0"/>
              </a:rPr>
              <a:t>Move data from one location to another</a:t>
            </a:r>
          </a:p>
          <a:p>
            <a:pPr marL="685800" lvl="1" indent="-342900" defTabSz="914400" fontAlgn="base">
              <a:spcBef>
                <a:spcPct val="0"/>
              </a:spcBef>
              <a:spcAft>
                <a:spcPct val="0"/>
              </a:spcAft>
            </a:pPr>
            <a:r>
              <a:rPr lang="en-US" sz="2000" kern="0" dirty="0">
                <a:solidFill>
                  <a:srgbClr val="000000"/>
                </a:solidFill>
                <a:latin typeface="Calibri" pitchFamily="34" charset="0"/>
                <a:cs typeface="Courier"/>
              </a:rPr>
              <a:t>Execute a simple ALU operation</a:t>
            </a:r>
          </a:p>
          <a:p>
            <a:pPr marL="685800" lvl="1" indent="-342900" defTabSz="914400" fontAlgn="base">
              <a:spcBef>
                <a:spcPct val="0"/>
              </a:spcBef>
              <a:spcAft>
                <a:spcPct val="0"/>
              </a:spcAft>
            </a:pPr>
            <a:r>
              <a:rPr lang="en-US" sz="2000" kern="0" dirty="0">
                <a:solidFill>
                  <a:srgbClr val="000000"/>
                </a:solidFill>
                <a:latin typeface="Calibri" pitchFamily="34" charset="0"/>
                <a:cs typeface="Courier"/>
              </a:rPr>
              <a:t>Jump to new point in instruction </a:t>
            </a:r>
            <a:r>
              <a:rPr lang="en-US" sz="2000" kern="0" dirty="0" smtClean="0">
                <a:solidFill>
                  <a:srgbClr val="000000"/>
                </a:solidFill>
                <a:latin typeface="Calibri" pitchFamily="34" charset="0"/>
                <a:cs typeface="Courier"/>
              </a:rPr>
              <a:t>sequences</a:t>
            </a:r>
          </a:p>
          <a:p>
            <a:pPr marL="571500" lvl="1" indent="-228600" defTabSz="914400" fontAlgn="base">
              <a:spcBef>
                <a:spcPct val="0"/>
              </a:spcBef>
              <a:spcAft>
                <a:spcPct val="0"/>
              </a:spcAft>
              <a:buClr>
                <a:schemeClr val="tx1"/>
              </a:buClr>
              <a:buFont typeface="Arial"/>
              <a:buChar char="•"/>
            </a:pPr>
            <a:endParaRPr lang="en-US" sz="2000" kern="0" dirty="0">
              <a:solidFill>
                <a:srgbClr val="000000"/>
              </a:solidFill>
              <a:latin typeface="Calibri" pitchFamily="34" charset="0"/>
              <a:cs typeface="Courier"/>
            </a:endParaRPr>
          </a:p>
          <a:p>
            <a:pPr defTabSz="914400" fontAlgn="base">
              <a:spcBef>
                <a:spcPct val="0"/>
              </a:spcBef>
              <a:spcAft>
                <a:spcPct val="0"/>
              </a:spcAft>
              <a:buClr>
                <a:schemeClr val="accent2">
                  <a:lumMod val="75000"/>
                </a:schemeClr>
              </a:buClr>
            </a:pPr>
            <a:r>
              <a:rPr lang="en-US" sz="2400" kern="0" dirty="0">
                <a:solidFill>
                  <a:srgbClr val="000000"/>
                </a:solidFill>
                <a:latin typeface="Calibri" pitchFamily="34" charset="0"/>
              </a:rPr>
              <a:t>Checker confirms syntax, static semantics correct</a:t>
            </a:r>
          </a:p>
          <a:p>
            <a:pPr defTabSz="914400" fontAlgn="base">
              <a:spcBef>
                <a:spcPct val="0"/>
              </a:spcBef>
              <a:spcAft>
                <a:spcPct val="0"/>
              </a:spcAft>
              <a:buClr>
                <a:schemeClr val="accent2">
                  <a:lumMod val="75000"/>
                </a:schemeClr>
              </a:buClr>
            </a:pPr>
            <a:r>
              <a:rPr lang="en-US" sz="2400" kern="0" dirty="0">
                <a:solidFill>
                  <a:srgbClr val="000000"/>
                </a:solidFill>
                <a:latin typeface="Calibri" pitchFamily="34" charset="0"/>
              </a:rPr>
              <a:t>Interpreter just follows sequence of simple instructions</a:t>
            </a:r>
          </a:p>
          <a:p>
            <a:pPr marL="801688" lvl="1" indent="-344488">
              <a:spcAft>
                <a:spcPts val="600"/>
              </a:spcAft>
              <a:buClr>
                <a:srgbClr val="FF0000"/>
              </a:buClr>
              <a:buFont typeface="Wingdings" charset="2"/>
              <a:buChar char="§"/>
            </a:pPr>
            <a:endParaRPr lang="en-US" sz="2800" dirty="0">
              <a:solidFill>
                <a:schemeClr val="accent1"/>
              </a:solidFill>
            </a:endParaRPr>
          </a:p>
        </p:txBody>
      </p:sp>
    </p:spTree>
    <p:extLst>
      <p:ext uri="{BB962C8B-B14F-4D97-AF65-F5344CB8AC3E}">
        <p14:creationId xmlns:p14="http://schemas.microsoft.com/office/powerpoint/2010/main" val="865547942"/>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6" name="TextBox 15"/>
          <p:cNvSpPr txBox="1"/>
          <p:nvPr/>
        </p:nvSpPr>
        <p:spPr bwMode="auto">
          <a:xfrm>
            <a:off x="862795" y="1131051"/>
            <a:ext cx="7137182"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Implement function </a:t>
            </a:r>
            <a:r>
              <a:rPr lang="en-US" dirty="0" err="1" smtClean="0">
                <a:solidFill>
                  <a:srgbClr val="000000"/>
                </a:solidFill>
                <a:latin typeface="Courier"/>
                <a:cs typeface="Courier"/>
              </a:rPr>
              <a:t>wordcount</a:t>
            </a:r>
            <a:r>
              <a:rPr lang="en-US" dirty="0" smtClean="0">
                <a:solidFill>
                  <a:srgbClr val="000000"/>
                </a:solidFill>
                <a:latin typeface="Courier"/>
                <a:cs typeface="Courier"/>
              </a:rPr>
              <a:t>()</a:t>
            </a:r>
            <a:r>
              <a:rPr lang="en-US" sz="2000" dirty="0" smtClean="0"/>
              <a:t> </a:t>
            </a:r>
            <a:r>
              <a:rPr lang="en-US" sz="2000" dirty="0" smtClean="0">
                <a:solidFill>
                  <a:schemeClr val="accent1"/>
                </a:solidFill>
              </a:rPr>
              <a:t>that takes as input a text—as a string— and prints the frequency of each word in the text; assume there is no punctuation in the text.</a:t>
            </a:r>
            <a:endParaRPr lang="en-US" kern="0" dirty="0" smtClean="0">
              <a:solidFill>
                <a:schemeClr val="accent1"/>
              </a:solidFill>
              <a:latin typeface="Calibri" pitchFamily="34" charset="0"/>
            </a:endParaRPr>
          </a:p>
        </p:txBody>
      </p:sp>
      <p:sp>
        <p:nvSpPr>
          <p:cNvPr id="17" name="TextBox 16"/>
          <p:cNvSpPr txBox="1"/>
          <p:nvPr/>
        </p:nvSpPr>
        <p:spPr bwMode="auto">
          <a:xfrm>
            <a:off x="931721" y="2146714"/>
            <a:ext cx="7984561" cy="375487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wordCount(text</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smtClean="0">
                <a:solidFill>
                  <a:schemeClr val="tx1">
                    <a:lumMod val="50000"/>
                    <a:lumOff val="50000"/>
                  </a:schemeClr>
                </a:solidFill>
                <a:latin typeface="Courier"/>
                <a:cs typeface="Courier"/>
              </a:rPr>
              <a:t>'prints frequency of each word in text' </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wordList</a:t>
            </a:r>
            <a:r>
              <a:rPr lang="en-US" sz="1400" dirty="0" smtClean="0">
                <a:solidFill>
                  <a:srgbClr val="000000"/>
                </a:solidFill>
                <a:latin typeface="Courier"/>
                <a:cs typeface="Courier"/>
              </a:rPr>
              <a:t> = </a:t>
            </a:r>
            <a:r>
              <a:rPr lang="en-US" sz="1400" dirty="0" err="1" smtClean="0">
                <a:solidFill>
                  <a:srgbClr val="000000"/>
                </a:solidFill>
                <a:latin typeface="Courier"/>
                <a:cs typeface="Courier"/>
              </a:rPr>
              <a:t>text.split</a:t>
            </a:r>
            <a:r>
              <a:rPr lang="en-US" sz="1400" dirty="0" smtClean="0">
                <a:solidFill>
                  <a:srgbClr val="000000"/>
                </a:solidFill>
                <a:latin typeface="Courier"/>
                <a:cs typeface="Courier"/>
              </a:rPr>
              <a:t>()  </a:t>
            </a:r>
            <a:r>
              <a:rPr lang="en-US" sz="1400" dirty="0" smtClean="0">
                <a:solidFill>
                  <a:schemeClr val="tx1">
                    <a:lumMod val="50000"/>
                    <a:lumOff val="50000"/>
                  </a:schemeClr>
                </a:solidFill>
                <a:latin typeface="Courier"/>
                <a:cs typeface="Courier"/>
              </a:rPr>
              <a:t># split text into list of words</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counters ={}             </a:t>
            </a:r>
            <a:r>
              <a:rPr lang="en-US" sz="1400" dirty="0" smtClean="0">
                <a:solidFill>
                  <a:srgbClr val="7F7F7F"/>
                </a:solidFill>
                <a:latin typeface="Courier"/>
                <a:cs typeface="Courier"/>
              </a:rPr>
              <a:t># dictionary of counters</a:t>
            </a:r>
          </a:p>
          <a:p>
            <a:pPr defTabSz="914400" fontAlgn="base">
              <a:spcBef>
                <a:spcPct val="0"/>
              </a:spcBef>
              <a:spcAft>
                <a:spcPct val="0"/>
              </a:spcAft>
            </a:pPr>
            <a:r>
              <a:rPr lang="en-US" sz="1400" dirty="0" smtClean="0">
                <a:solidFill>
                  <a:srgbClr val="000000"/>
                </a:solidFill>
                <a:latin typeface="Courier"/>
                <a:cs typeface="Courier"/>
              </a:rPr>
              <a:t>    for word in </a:t>
            </a:r>
            <a:r>
              <a:rPr lang="en-US" sz="1400" dirty="0" err="1" smtClean="0">
                <a:solidFill>
                  <a:srgbClr val="000000"/>
                </a:solidFill>
                <a:latin typeface="Courier"/>
                <a:cs typeface="Courier"/>
              </a:rPr>
              <a:t>wordList</a:t>
            </a:r>
            <a:r>
              <a:rPr lang="en-US" sz="1400" dirty="0" smtClean="0">
                <a:solidFill>
                  <a:srgbClr val="000000"/>
                </a:solidFill>
                <a:latin typeface="Courier"/>
                <a:cs typeface="Courier"/>
              </a:rPr>
              <a:t>:   </a:t>
            </a:r>
          </a:p>
          <a:p>
            <a:pPr defTabSz="914400" fontAlgn="base">
              <a:spcBef>
                <a:spcPct val="0"/>
              </a:spcBef>
              <a:spcAft>
                <a:spcPct val="0"/>
              </a:spcAft>
            </a:pPr>
            <a:r>
              <a:rPr lang="en-US" sz="1400" dirty="0" smtClean="0">
                <a:solidFill>
                  <a:srgbClr val="000000"/>
                </a:solidFill>
                <a:latin typeface="Courier"/>
                <a:cs typeface="Courier"/>
              </a:rPr>
              <a:t>        if word in counters: </a:t>
            </a:r>
            <a:r>
              <a:rPr lang="en-US" sz="1400" dirty="0" smtClean="0">
                <a:solidFill>
                  <a:srgbClr val="7F7F7F"/>
                </a:solidFill>
                <a:latin typeface="Courier"/>
                <a:cs typeface="Courier"/>
              </a:rPr>
              <a:t># counter for word exists</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counters[word</a:t>
            </a:r>
            <a:r>
              <a:rPr lang="en-US" sz="1400" dirty="0" smtClean="0">
                <a:solidFill>
                  <a:srgbClr val="000000"/>
                </a:solidFill>
                <a:latin typeface="Courier"/>
                <a:cs typeface="Courier"/>
              </a:rPr>
              <a:t>] += 1</a:t>
            </a:r>
          </a:p>
          <a:p>
            <a:pPr defTabSz="914400" fontAlgn="base">
              <a:spcBef>
                <a:spcPct val="0"/>
              </a:spcBef>
              <a:spcAft>
                <a:spcPct val="0"/>
              </a:spcAft>
            </a:pPr>
            <a:r>
              <a:rPr lang="en-US" sz="1400" dirty="0" smtClean="0">
                <a:solidFill>
                  <a:srgbClr val="000000"/>
                </a:solidFill>
                <a:latin typeface="Courier"/>
                <a:cs typeface="Courier"/>
              </a:rPr>
              <a:t>        else:                </a:t>
            </a:r>
            <a:r>
              <a:rPr lang="en-US" sz="1400" dirty="0" smtClean="0">
                <a:solidFill>
                  <a:srgbClr val="7F7F7F"/>
                </a:solidFill>
                <a:latin typeface="Courier"/>
                <a:cs typeface="Courier"/>
              </a:rPr>
              <a:t># counter for word doesn't exist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counters[word</a:t>
            </a:r>
            <a:r>
              <a:rPr lang="en-US" sz="1400" dirty="0" smtClean="0">
                <a:solidFill>
                  <a:srgbClr val="000000"/>
                </a:solidFill>
                <a:latin typeface="Courier"/>
                <a:cs typeface="Courier"/>
              </a:rPr>
              <a:t>] = 1</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for word in counters:    </a:t>
            </a:r>
            <a:r>
              <a:rPr lang="en-US" sz="1400" dirty="0" smtClean="0">
                <a:solidFill>
                  <a:srgbClr val="7F7F7F"/>
                </a:solidFill>
                <a:latin typeface="Courier"/>
                <a:cs typeface="Courier"/>
              </a:rPr>
              <a:t># print word counts</a:t>
            </a:r>
          </a:p>
          <a:p>
            <a:pPr defTabSz="914400" fontAlgn="base">
              <a:spcBef>
                <a:spcPct val="0"/>
              </a:spcBef>
              <a:spcAft>
                <a:spcPct val="0"/>
              </a:spcAft>
            </a:pPr>
            <a:r>
              <a:rPr lang="en-US" sz="1400" dirty="0" smtClean="0">
                <a:solidFill>
                  <a:srgbClr val="000000"/>
                </a:solidFill>
                <a:latin typeface="Courier"/>
                <a:cs typeface="Courier"/>
              </a:rPr>
              <a:t>        if </a:t>
            </a:r>
            <a:r>
              <a:rPr lang="en-US" sz="1400" dirty="0" err="1" smtClean="0">
                <a:solidFill>
                  <a:srgbClr val="000000"/>
                </a:solidFill>
                <a:latin typeface="Courier"/>
                <a:cs typeface="Courier"/>
              </a:rPr>
              <a:t>counters[word</a:t>
            </a:r>
            <a:r>
              <a:rPr lang="en-US" sz="1400" dirty="0" smtClean="0">
                <a:solidFill>
                  <a:srgbClr val="000000"/>
                </a:solidFill>
                <a:latin typeface="Courier"/>
                <a:cs typeface="Courier"/>
              </a:rPr>
              <a:t>] == 1:</a:t>
            </a:r>
          </a:p>
          <a:p>
            <a:pPr defTabSz="914400" fontAlgn="base">
              <a:spcBef>
                <a:spcPct val="0"/>
              </a:spcBef>
              <a:spcAft>
                <a:spcPct val="0"/>
              </a:spcAft>
            </a:pPr>
            <a:r>
              <a:rPr lang="en-US" sz="1400" dirty="0" smtClean="0">
                <a:solidFill>
                  <a:srgbClr val="000000"/>
                </a:solidFill>
                <a:latin typeface="Courier"/>
                <a:cs typeface="Courier"/>
              </a:rPr>
              <a:t>            print('{:8} appears {} </a:t>
            </a:r>
            <a:r>
              <a:rPr lang="en-US" sz="1400" dirty="0" err="1" smtClean="0">
                <a:solidFill>
                  <a:srgbClr val="000000"/>
                </a:solidFill>
                <a:latin typeface="Courier"/>
                <a:cs typeface="Courier"/>
              </a:rPr>
              <a:t>time.'.format(word</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counters[word</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else:</a:t>
            </a:r>
          </a:p>
          <a:p>
            <a:pPr defTabSz="914400" fontAlgn="base">
              <a:spcBef>
                <a:spcPct val="0"/>
              </a:spcBef>
              <a:spcAft>
                <a:spcPct val="0"/>
              </a:spcAft>
            </a:pPr>
            <a:r>
              <a:rPr lang="en-US" sz="1400" dirty="0" smtClean="0">
                <a:solidFill>
                  <a:srgbClr val="000000"/>
                </a:solidFill>
                <a:latin typeface="Courier"/>
                <a:cs typeface="Courier"/>
              </a:rPr>
              <a:t>            print('{:8} appears {} </a:t>
            </a:r>
            <a:r>
              <a:rPr lang="en-US" sz="1400" dirty="0" err="1" smtClean="0">
                <a:solidFill>
                  <a:srgbClr val="000000"/>
                </a:solidFill>
                <a:latin typeface="Courier"/>
                <a:cs typeface="Courier"/>
              </a:rPr>
              <a:t>times.'.format(word</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counters[word</a:t>
            </a:r>
            <a:r>
              <a:rPr lang="en-US" sz="1400" dirty="0" smtClean="0">
                <a:solidFill>
                  <a:srgbClr val="000000"/>
                </a:solidFill>
                <a:latin typeface="Courier"/>
                <a:cs typeface="Courier"/>
              </a:rPr>
              <a:t>]))</a:t>
            </a:r>
          </a:p>
        </p:txBody>
      </p:sp>
      <p:sp>
        <p:nvSpPr>
          <p:cNvPr id="10" name="TextBox 9"/>
          <p:cNvSpPr txBox="1"/>
          <p:nvPr/>
        </p:nvSpPr>
        <p:spPr bwMode="auto">
          <a:xfrm>
            <a:off x="931721" y="2146714"/>
            <a:ext cx="8419085"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text = 'all animals are equal but some animals are more equal than other'</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wordCount(text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all      appears 1 time.</a:t>
            </a:r>
          </a:p>
          <a:p>
            <a:pPr defTabSz="914400" fontAlgn="base">
              <a:spcBef>
                <a:spcPct val="0"/>
              </a:spcBef>
              <a:spcAft>
                <a:spcPct val="0"/>
              </a:spcAft>
            </a:pPr>
            <a:r>
              <a:rPr lang="en-US" sz="1400" dirty="0" smtClean="0">
                <a:latin typeface="Courier"/>
                <a:cs typeface="Courier"/>
              </a:rPr>
              <a:t>animals  appears 2 times.</a:t>
            </a:r>
          </a:p>
          <a:p>
            <a:pPr defTabSz="914400" fontAlgn="base">
              <a:spcBef>
                <a:spcPct val="0"/>
              </a:spcBef>
              <a:spcAft>
                <a:spcPct val="0"/>
              </a:spcAft>
            </a:pPr>
            <a:r>
              <a:rPr lang="en-US" sz="1400" dirty="0" smtClean="0">
                <a:latin typeface="Courier"/>
                <a:cs typeface="Courier"/>
              </a:rPr>
              <a:t>some     appears 1 time.</a:t>
            </a:r>
          </a:p>
          <a:p>
            <a:pPr defTabSz="914400" fontAlgn="base">
              <a:spcBef>
                <a:spcPct val="0"/>
              </a:spcBef>
              <a:spcAft>
                <a:spcPct val="0"/>
              </a:spcAft>
            </a:pPr>
            <a:r>
              <a:rPr lang="en-US" sz="1400" dirty="0" smtClean="0">
                <a:latin typeface="Courier"/>
                <a:cs typeface="Courier"/>
              </a:rPr>
              <a:t>equal    appears 2 times.</a:t>
            </a:r>
          </a:p>
          <a:p>
            <a:pPr defTabSz="914400" fontAlgn="base">
              <a:spcBef>
                <a:spcPct val="0"/>
              </a:spcBef>
              <a:spcAft>
                <a:spcPct val="0"/>
              </a:spcAft>
            </a:pPr>
            <a:r>
              <a:rPr lang="en-US" sz="1400" dirty="0" smtClean="0">
                <a:latin typeface="Courier"/>
                <a:cs typeface="Courier"/>
              </a:rPr>
              <a:t>but      appears 1 time.</a:t>
            </a:r>
          </a:p>
          <a:p>
            <a:pPr defTabSz="914400" fontAlgn="base">
              <a:spcBef>
                <a:spcPct val="0"/>
              </a:spcBef>
              <a:spcAft>
                <a:spcPct val="0"/>
              </a:spcAft>
            </a:pPr>
            <a:r>
              <a:rPr lang="en-US" sz="1400" dirty="0" smtClean="0">
                <a:latin typeface="Courier"/>
                <a:cs typeface="Courier"/>
              </a:rPr>
              <a:t>other    appears 1 time.</a:t>
            </a:r>
          </a:p>
          <a:p>
            <a:pPr defTabSz="914400" fontAlgn="base">
              <a:spcBef>
                <a:spcPct val="0"/>
              </a:spcBef>
              <a:spcAft>
                <a:spcPct val="0"/>
              </a:spcAft>
            </a:pPr>
            <a:r>
              <a:rPr lang="en-US" sz="1400" dirty="0" smtClean="0">
                <a:latin typeface="Courier"/>
                <a:cs typeface="Courier"/>
              </a:rPr>
              <a:t>are      appears 2 times.</a:t>
            </a:r>
          </a:p>
          <a:p>
            <a:pPr defTabSz="914400" fontAlgn="base">
              <a:spcBef>
                <a:spcPct val="0"/>
              </a:spcBef>
              <a:spcAft>
                <a:spcPct val="0"/>
              </a:spcAft>
            </a:pPr>
            <a:r>
              <a:rPr lang="en-US" sz="1400" dirty="0" smtClean="0">
                <a:latin typeface="Courier"/>
                <a:cs typeface="Courier"/>
              </a:rPr>
              <a:t>than     appears 1 time.</a:t>
            </a:r>
          </a:p>
          <a:p>
            <a:pPr defTabSz="914400" fontAlgn="base">
              <a:spcBef>
                <a:spcPct val="0"/>
              </a:spcBef>
              <a:spcAft>
                <a:spcPct val="0"/>
              </a:spcAft>
            </a:pPr>
            <a:r>
              <a:rPr lang="en-US" sz="1400" dirty="0" smtClean="0">
                <a:latin typeface="Courier"/>
                <a:cs typeface="Courier"/>
              </a:rPr>
              <a:t>more     appears 1 time.</a:t>
            </a:r>
          </a:p>
          <a:p>
            <a:pPr defTabSz="914400" fontAlgn="base">
              <a:spcBef>
                <a:spcPct val="0"/>
              </a:spcBef>
              <a:spcAft>
                <a:spcPct val="0"/>
              </a:spcAft>
            </a:pPr>
            <a:r>
              <a:rPr lang="en-US" sz="1400" dirty="0" smtClean="0">
                <a:latin typeface="Courier"/>
                <a:cs typeface="Courier"/>
              </a:rPr>
              <a:t>&gt;&gt;&gt;</a:t>
            </a:r>
          </a:p>
        </p:txBody>
      </p:sp>
      <p:sp>
        <p:nvSpPr>
          <p:cNvPr id="3" name="Rectangle 2"/>
          <p:cNvSpPr/>
          <p:nvPr/>
        </p:nvSpPr>
        <p:spPr>
          <a:xfrm>
            <a:off x="2242382" y="5606540"/>
            <a:ext cx="6486892" cy="28360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34608" y="5209724"/>
            <a:ext cx="6486892" cy="28360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359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3" grpId="0" animBg="1"/>
      <p:bldP spid="9"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Method </a:t>
            </a:r>
            <a:r>
              <a:rPr lang="en-US" sz="3600" b="1" kern="0" dirty="0" smtClean="0">
                <a:latin typeface="Courier"/>
                <a:ea typeface="+mj-ea"/>
                <a:cs typeface="Courier"/>
              </a:rPr>
              <a:t>format()</a:t>
            </a:r>
            <a:r>
              <a:rPr lang="en-US" sz="3600" b="1" kern="0" dirty="0" smtClean="0">
                <a:latin typeface="Calibri" pitchFamily="34" charset="0"/>
                <a:ea typeface="+mj-ea"/>
                <a:cs typeface="+mj-cs"/>
              </a:rPr>
              <a:t> of class </a:t>
            </a:r>
            <a:r>
              <a:rPr lang="en-US" sz="3600" b="1" kern="0" dirty="0" err="1" smtClean="0">
                <a:latin typeface="Courier"/>
                <a:ea typeface="+mj-ea"/>
                <a:cs typeface="Courier"/>
              </a:rPr>
              <a:t>str</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26" name="TextBox 25"/>
          <p:cNvSpPr txBox="1"/>
          <p:nvPr/>
        </p:nvSpPr>
        <p:spPr bwMode="auto">
          <a:xfrm>
            <a:off x="709358" y="1470025"/>
            <a:ext cx="6869320" cy="332398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day = 'Wednesday'</a:t>
            </a:r>
          </a:p>
          <a:p>
            <a:pPr defTabSz="914400" fontAlgn="base">
              <a:spcBef>
                <a:spcPct val="0"/>
              </a:spcBef>
              <a:spcAft>
                <a:spcPct val="0"/>
              </a:spcAft>
            </a:pPr>
            <a:r>
              <a:rPr lang="en-US" sz="1400" dirty="0" smtClean="0">
                <a:latin typeface="Courier"/>
                <a:cs typeface="Courier"/>
              </a:rPr>
              <a:t>&gt;&gt;&gt; month = 'March'</a:t>
            </a:r>
          </a:p>
          <a:p>
            <a:pPr defTabSz="914400" fontAlgn="base">
              <a:spcBef>
                <a:spcPct val="0"/>
              </a:spcBef>
              <a:spcAft>
                <a:spcPct val="0"/>
              </a:spcAft>
            </a:pPr>
            <a:r>
              <a:rPr lang="en-US" sz="1400" dirty="0" smtClean="0">
                <a:latin typeface="Courier"/>
                <a:cs typeface="Courier"/>
              </a:rPr>
              <a:t>&gt;&gt;&gt; weekday = 'Wednesday'</a:t>
            </a:r>
          </a:p>
          <a:p>
            <a:pPr defTabSz="914400" fontAlgn="base">
              <a:spcBef>
                <a:spcPct val="0"/>
              </a:spcBef>
              <a:spcAft>
                <a:spcPct val="0"/>
              </a:spcAft>
            </a:pPr>
            <a:r>
              <a:rPr lang="en-US" sz="1400" dirty="0" smtClean="0">
                <a:latin typeface="Courier"/>
                <a:cs typeface="Courier"/>
              </a:rPr>
              <a:t>&gt;&gt;&gt; month = 'March'</a:t>
            </a:r>
          </a:p>
          <a:p>
            <a:pPr defTabSz="914400" fontAlgn="base">
              <a:spcBef>
                <a:spcPct val="0"/>
              </a:spcBef>
              <a:spcAft>
                <a:spcPct val="0"/>
              </a:spcAft>
            </a:pPr>
            <a:r>
              <a:rPr lang="en-US" sz="1400" dirty="0" smtClean="0">
                <a:latin typeface="Courier"/>
                <a:cs typeface="Courier"/>
              </a:rPr>
              <a:t>&gt;&gt;&gt; day = 10</a:t>
            </a:r>
          </a:p>
          <a:p>
            <a:pPr defTabSz="914400" fontAlgn="base">
              <a:spcBef>
                <a:spcPct val="0"/>
              </a:spcBef>
              <a:spcAft>
                <a:spcPct val="0"/>
              </a:spcAft>
            </a:pPr>
            <a:r>
              <a:rPr lang="en-US" sz="1400" dirty="0" smtClean="0">
                <a:latin typeface="Courier"/>
                <a:cs typeface="Courier"/>
              </a:rPr>
              <a:t>&gt;&gt;&gt; year = 2010</a:t>
            </a:r>
          </a:p>
          <a:p>
            <a:pPr defTabSz="914400" fontAlgn="base">
              <a:spcBef>
                <a:spcPct val="0"/>
              </a:spcBef>
              <a:spcAft>
                <a:spcPct val="0"/>
              </a:spcAft>
            </a:pPr>
            <a:r>
              <a:rPr lang="en-US" sz="1400" dirty="0" smtClean="0">
                <a:latin typeface="Courier"/>
                <a:cs typeface="Courier"/>
              </a:rPr>
              <a:t>&gt;&gt;&gt; year = 2012</a:t>
            </a:r>
          </a:p>
          <a:p>
            <a:pPr defTabSz="914400" fontAlgn="base">
              <a:spcBef>
                <a:spcPct val="0"/>
              </a:spcBef>
              <a:spcAft>
                <a:spcPct val="0"/>
              </a:spcAft>
            </a:pPr>
            <a:r>
              <a:rPr lang="en-US" sz="1400" dirty="0" smtClean="0">
                <a:latin typeface="Courier"/>
                <a:cs typeface="Courier"/>
              </a:rPr>
              <a:t>&gt;&gt;&gt; hour = 11</a:t>
            </a:r>
          </a:p>
          <a:p>
            <a:pPr defTabSz="914400" fontAlgn="base">
              <a:spcBef>
                <a:spcPct val="0"/>
              </a:spcBef>
              <a:spcAft>
                <a:spcPct val="0"/>
              </a:spcAft>
            </a:pPr>
            <a:r>
              <a:rPr lang="en-US" sz="1400" dirty="0" smtClean="0">
                <a:latin typeface="Courier"/>
                <a:cs typeface="Courier"/>
              </a:rPr>
              <a:t>&gt;&gt;&gt; minute = 45</a:t>
            </a:r>
          </a:p>
          <a:p>
            <a:pPr defTabSz="914400" fontAlgn="base">
              <a:spcBef>
                <a:spcPct val="0"/>
              </a:spcBef>
              <a:spcAft>
                <a:spcPct val="0"/>
              </a:spcAft>
            </a:pPr>
            <a:r>
              <a:rPr lang="en-US" sz="1400" dirty="0" smtClean="0">
                <a:latin typeface="Courier"/>
                <a:cs typeface="Courier"/>
              </a:rPr>
              <a:t>&gt;&gt;&gt; second = 33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print('{}:{}:{}'.format(hour</a:t>
            </a:r>
            <a:r>
              <a:rPr lang="en-US" sz="1400" dirty="0" smtClean="0">
                <a:latin typeface="Courier"/>
                <a:cs typeface="Courier"/>
              </a:rPr>
              <a:t>, minute, second))</a:t>
            </a:r>
          </a:p>
          <a:p>
            <a:pPr defTabSz="914400" fontAlgn="base">
              <a:spcBef>
                <a:spcPct val="0"/>
              </a:spcBef>
              <a:spcAft>
                <a:spcPct val="0"/>
              </a:spcAft>
            </a:pPr>
            <a:r>
              <a:rPr lang="en-US" sz="1400" dirty="0" smtClean="0">
                <a:latin typeface="Courier"/>
                <a:cs typeface="Courier"/>
              </a:rPr>
              <a:t>11:45:33</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1" name="TextBox 10"/>
          <p:cNvSpPr txBox="1"/>
          <p:nvPr/>
        </p:nvSpPr>
        <p:spPr bwMode="auto">
          <a:xfrm>
            <a:off x="709358" y="5592072"/>
            <a:ext cx="711076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latin typeface="Courier"/>
                <a:cs typeface="Courier"/>
              </a:rPr>
              <a:t>p</a:t>
            </a:r>
            <a:r>
              <a:rPr lang="en-US" sz="2000" dirty="0" smtClean="0">
                <a:latin typeface="Courier"/>
                <a:cs typeface="Courier"/>
              </a:rPr>
              <a:t>rint '{}:{}:{}'.format(hour, minute, second)</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8" name="Freeform 17"/>
          <p:cNvSpPr/>
          <p:nvPr/>
        </p:nvSpPr>
        <p:spPr>
          <a:xfrm>
            <a:off x="2005944" y="6037442"/>
            <a:ext cx="2727506" cy="620503"/>
          </a:xfrm>
          <a:custGeom>
            <a:avLst/>
            <a:gdLst>
              <a:gd name="connsiteX0" fmla="*/ 2727506 w 2727506"/>
              <a:gd name="connsiteY0" fmla="*/ 0 h 620503"/>
              <a:gd name="connsiteX1" fmla="*/ 1255518 w 2727506"/>
              <a:gd name="connsiteY1" fmla="*/ 620503 h 620503"/>
              <a:gd name="connsiteX2" fmla="*/ 0 w 2727506"/>
              <a:gd name="connsiteY2" fmla="*/ 0 h 620503"/>
            </a:gdLst>
            <a:ahLst/>
            <a:cxnLst>
              <a:cxn ang="0">
                <a:pos x="connsiteX0" y="connsiteY0"/>
              </a:cxn>
              <a:cxn ang="0">
                <a:pos x="connsiteX1" y="connsiteY1"/>
              </a:cxn>
              <a:cxn ang="0">
                <a:pos x="connsiteX2" y="connsiteY2"/>
              </a:cxn>
            </a:cxnLst>
            <a:rect l="l" t="t" r="r" b="b"/>
            <a:pathLst>
              <a:path w="2727506" h="620503">
                <a:moveTo>
                  <a:pt x="2727506" y="0"/>
                </a:moveTo>
                <a:cubicBezTo>
                  <a:pt x="2218804" y="310251"/>
                  <a:pt x="1710102" y="620503"/>
                  <a:pt x="1255518" y="620503"/>
                </a:cubicBezTo>
                <a:cubicBezTo>
                  <a:pt x="800934" y="620503"/>
                  <a:pt x="0" y="0"/>
                  <a:pt x="0" y="0"/>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2525469" y="5992182"/>
            <a:ext cx="3168531" cy="463739"/>
          </a:xfrm>
          <a:custGeom>
            <a:avLst/>
            <a:gdLst>
              <a:gd name="connsiteX0" fmla="*/ 2727506 w 2727506"/>
              <a:gd name="connsiteY0" fmla="*/ 0 h 620503"/>
              <a:gd name="connsiteX1" fmla="*/ 1255518 w 2727506"/>
              <a:gd name="connsiteY1" fmla="*/ 620503 h 620503"/>
              <a:gd name="connsiteX2" fmla="*/ 0 w 2727506"/>
              <a:gd name="connsiteY2" fmla="*/ 0 h 620503"/>
            </a:gdLst>
            <a:ahLst/>
            <a:cxnLst>
              <a:cxn ang="0">
                <a:pos x="connsiteX0" y="connsiteY0"/>
              </a:cxn>
              <a:cxn ang="0">
                <a:pos x="connsiteX1" y="connsiteY1"/>
              </a:cxn>
              <a:cxn ang="0">
                <a:pos x="connsiteX2" y="connsiteY2"/>
              </a:cxn>
            </a:cxnLst>
            <a:rect l="l" t="t" r="r" b="b"/>
            <a:pathLst>
              <a:path w="2727506" h="620503">
                <a:moveTo>
                  <a:pt x="2727506" y="0"/>
                </a:moveTo>
                <a:cubicBezTo>
                  <a:pt x="2218804" y="310251"/>
                  <a:pt x="1710102" y="620503"/>
                  <a:pt x="1255518" y="620503"/>
                </a:cubicBezTo>
                <a:cubicBezTo>
                  <a:pt x="800934" y="620503"/>
                  <a:pt x="0" y="0"/>
                  <a:pt x="0" y="0"/>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a:off x="3044993" y="5992182"/>
            <a:ext cx="4028063" cy="290575"/>
          </a:xfrm>
          <a:custGeom>
            <a:avLst/>
            <a:gdLst>
              <a:gd name="connsiteX0" fmla="*/ 2727506 w 2727506"/>
              <a:gd name="connsiteY0" fmla="*/ 0 h 620503"/>
              <a:gd name="connsiteX1" fmla="*/ 1255518 w 2727506"/>
              <a:gd name="connsiteY1" fmla="*/ 620503 h 620503"/>
              <a:gd name="connsiteX2" fmla="*/ 0 w 2727506"/>
              <a:gd name="connsiteY2" fmla="*/ 0 h 620503"/>
            </a:gdLst>
            <a:ahLst/>
            <a:cxnLst>
              <a:cxn ang="0">
                <a:pos x="connsiteX0" y="connsiteY0"/>
              </a:cxn>
              <a:cxn ang="0">
                <a:pos x="connsiteX1" y="connsiteY1"/>
              </a:cxn>
              <a:cxn ang="0">
                <a:pos x="connsiteX2" y="connsiteY2"/>
              </a:cxn>
            </a:cxnLst>
            <a:rect l="l" t="t" r="r" b="b"/>
            <a:pathLst>
              <a:path w="2727506" h="620503">
                <a:moveTo>
                  <a:pt x="2727506" y="0"/>
                </a:moveTo>
                <a:cubicBezTo>
                  <a:pt x="2218804" y="310251"/>
                  <a:pt x="1710102" y="620503"/>
                  <a:pt x="1255518" y="620503"/>
                </a:cubicBezTo>
                <a:cubicBezTo>
                  <a:pt x="800934" y="620503"/>
                  <a:pt x="0" y="0"/>
                  <a:pt x="0" y="0"/>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bwMode="auto">
          <a:xfrm>
            <a:off x="1731750" y="5191962"/>
            <a:ext cx="154922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format string</a:t>
            </a:r>
          </a:p>
        </p:txBody>
      </p:sp>
      <p:sp>
        <p:nvSpPr>
          <p:cNvPr id="24" name="TextBox 23"/>
          <p:cNvSpPr txBox="1"/>
          <p:nvPr/>
        </p:nvSpPr>
        <p:spPr bwMode="auto">
          <a:xfrm>
            <a:off x="709358" y="1470025"/>
            <a:ext cx="6869320" cy="332398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day = 'Wednesday'</a:t>
            </a:r>
          </a:p>
          <a:p>
            <a:pPr defTabSz="914400" fontAlgn="base">
              <a:spcBef>
                <a:spcPct val="0"/>
              </a:spcBef>
              <a:spcAft>
                <a:spcPct val="0"/>
              </a:spcAft>
            </a:pPr>
            <a:r>
              <a:rPr lang="en-US" sz="1400" dirty="0" smtClean="0">
                <a:latin typeface="Courier"/>
                <a:cs typeface="Courier"/>
              </a:rPr>
              <a:t>&gt;&gt;&gt; month = 'March'</a:t>
            </a:r>
          </a:p>
          <a:p>
            <a:pPr defTabSz="914400" fontAlgn="base">
              <a:spcBef>
                <a:spcPct val="0"/>
              </a:spcBef>
              <a:spcAft>
                <a:spcPct val="0"/>
              </a:spcAft>
            </a:pPr>
            <a:r>
              <a:rPr lang="en-US" sz="1400" dirty="0" smtClean="0">
                <a:latin typeface="Courier"/>
                <a:cs typeface="Courier"/>
              </a:rPr>
              <a:t>&gt;&gt;&gt; weekday = 'Wednesday'</a:t>
            </a:r>
          </a:p>
          <a:p>
            <a:pPr defTabSz="914400" fontAlgn="base">
              <a:spcBef>
                <a:spcPct val="0"/>
              </a:spcBef>
              <a:spcAft>
                <a:spcPct val="0"/>
              </a:spcAft>
            </a:pPr>
            <a:r>
              <a:rPr lang="en-US" sz="1400" dirty="0" smtClean="0">
                <a:latin typeface="Courier"/>
                <a:cs typeface="Courier"/>
              </a:rPr>
              <a:t>&gt;&gt;&gt; month = 'March'</a:t>
            </a:r>
          </a:p>
          <a:p>
            <a:pPr defTabSz="914400" fontAlgn="base">
              <a:spcBef>
                <a:spcPct val="0"/>
              </a:spcBef>
              <a:spcAft>
                <a:spcPct val="0"/>
              </a:spcAft>
            </a:pPr>
            <a:r>
              <a:rPr lang="en-US" sz="1400" dirty="0" smtClean="0">
                <a:latin typeface="Courier"/>
                <a:cs typeface="Courier"/>
              </a:rPr>
              <a:t>&gt;&gt;&gt; day = 10</a:t>
            </a:r>
          </a:p>
          <a:p>
            <a:pPr defTabSz="914400" fontAlgn="base">
              <a:spcBef>
                <a:spcPct val="0"/>
              </a:spcBef>
              <a:spcAft>
                <a:spcPct val="0"/>
              </a:spcAft>
            </a:pPr>
            <a:r>
              <a:rPr lang="en-US" sz="1400" dirty="0" smtClean="0">
                <a:latin typeface="Courier"/>
                <a:cs typeface="Courier"/>
              </a:rPr>
              <a:t>&gt;&gt;&gt; year = 2010</a:t>
            </a:r>
          </a:p>
          <a:p>
            <a:pPr defTabSz="914400" fontAlgn="base">
              <a:spcBef>
                <a:spcPct val="0"/>
              </a:spcBef>
              <a:spcAft>
                <a:spcPct val="0"/>
              </a:spcAft>
            </a:pPr>
            <a:r>
              <a:rPr lang="en-US" sz="1400" dirty="0" smtClean="0">
                <a:latin typeface="Courier"/>
                <a:cs typeface="Courier"/>
              </a:rPr>
              <a:t>&gt;&gt;&gt; year = 2012</a:t>
            </a:r>
          </a:p>
          <a:p>
            <a:pPr defTabSz="914400" fontAlgn="base">
              <a:spcBef>
                <a:spcPct val="0"/>
              </a:spcBef>
              <a:spcAft>
                <a:spcPct val="0"/>
              </a:spcAft>
            </a:pPr>
            <a:r>
              <a:rPr lang="en-US" sz="1400" dirty="0" smtClean="0">
                <a:latin typeface="Courier"/>
                <a:cs typeface="Courier"/>
              </a:rPr>
              <a:t>&gt;&gt;&gt; hour = 11</a:t>
            </a:r>
          </a:p>
          <a:p>
            <a:pPr defTabSz="914400" fontAlgn="base">
              <a:spcBef>
                <a:spcPct val="0"/>
              </a:spcBef>
              <a:spcAft>
                <a:spcPct val="0"/>
              </a:spcAft>
            </a:pPr>
            <a:r>
              <a:rPr lang="en-US" sz="1400" dirty="0" smtClean="0">
                <a:latin typeface="Courier"/>
                <a:cs typeface="Courier"/>
              </a:rPr>
              <a:t>&gt;&gt;&gt; minute = 45</a:t>
            </a:r>
          </a:p>
          <a:p>
            <a:pPr defTabSz="914400" fontAlgn="base">
              <a:spcBef>
                <a:spcPct val="0"/>
              </a:spcBef>
              <a:spcAft>
                <a:spcPct val="0"/>
              </a:spcAft>
            </a:pPr>
            <a:r>
              <a:rPr lang="en-US" sz="1400" dirty="0" smtClean="0">
                <a:latin typeface="Courier"/>
                <a:cs typeface="Courier"/>
              </a:rPr>
              <a:t>&gt;&gt;&gt; second = 33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print('{}:{}:{}'.format(hour</a:t>
            </a:r>
            <a:r>
              <a:rPr lang="en-US" sz="1400" dirty="0" smtClean="0">
                <a:latin typeface="Courier"/>
                <a:cs typeface="Courier"/>
              </a:rPr>
              <a:t>, minute, second))</a:t>
            </a:r>
          </a:p>
          <a:p>
            <a:pPr defTabSz="914400" fontAlgn="base">
              <a:spcBef>
                <a:spcPct val="0"/>
              </a:spcBef>
              <a:spcAft>
                <a:spcPct val="0"/>
              </a:spcAft>
            </a:pPr>
            <a:r>
              <a:rPr lang="en-US" sz="1400" dirty="0" smtClean="0">
                <a:latin typeface="Courier"/>
                <a:cs typeface="Courier"/>
              </a:rPr>
              <a:t>11:45:33</a:t>
            </a:r>
          </a:p>
          <a:p>
            <a:pPr defTabSz="914400" fontAlgn="base">
              <a:spcBef>
                <a:spcPct val="0"/>
              </a:spcBef>
              <a:spcAft>
                <a:spcPct val="0"/>
              </a:spcAft>
            </a:pPr>
            <a:r>
              <a:rPr lang="en-US" sz="1400" dirty="0" smtClean="0">
                <a:solidFill>
                  <a:srgbClr val="000000"/>
                </a:solidFill>
                <a:latin typeface="Courier"/>
                <a:cs typeface="Courier"/>
              </a:rPr>
              <a:t>&gt;&gt;&gt; print '{}, {} {}, {} at {}:{}:{}'.format(weekday, month, day, year, hour, minute, second)</a:t>
            </a:r>
          </a:p>
          <a:p>
            <a:pPr defTabSz="914400" fontAlgn="base">
              <a:spcBef>
                <a:spcPct val="0"/>
              </a:spcBef>
              <a:spcAft>
                <a:spcPct val="0"/>
              </a:spcAft>
            </a:pPr>
            <a:r>
              <a:rPr lang="en-US" sz="1400" dirty="0" smtClean="0">
                <a:solidFill>
                  <a:srgbClr val="000000"/>
                </a:solidFill>
                <a:latin typeface="Courier"/>
                <a:cs typeface="Courier"/>
              </a:rPr>
              <a:t>Wednesday, March 10, 2012 at 11:45:33</a:t>
            </a:r>
          </a:p>
        </p:txBody>
      </p:sp>
      <p:sp>
        <p:nvSpPr>
          <p:cNvPr id="27" name="TextBox 26"/>
          <p:cNvSpPr txBox="1"/>
          <p:nvPr/>
        </p:nvSpPr>
        <p:spPr bwMode="auto">
          <a:xfrm>
            <a:off x="213586" y="6255866"/>
            <a:ext cx="1518164"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rgbClr val="FF0000"/>
                </a:solidFill>
                <a:latin typeface="Calibri" pitchFamily="34" charset="0"/>
                <a:ea typeface="+mj-ea"/>
                <a:cs typeface="+mj-cs"/>
              </a:rPr>
              <a:t>placeholders</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cxnSp>
        <p:nvCxnSpPr>
          <p:cNvPr id="29" name="Straight Arrow Connector 28"/>
          <p:cNvCxnSpPr/>
          <p:nvPr/>
        </p:nvCxnSpPr>
        <p:spPr>
          <a:xfrm rot="5400000" flipH="1" flipV="1">
            <a:off x="1586463" y="6007587"/>
            <a:ext cx="290576" cy="2597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005944" y="5992183"/>
            <a:ext cx="808150" cy="2905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1731749" y="5992185"/>
            <a:ext cx="606116" cy="29057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rot="16200000" flipV="1">
            <a:off x="1136345" y="4390552"/>
            <a:ext cx="1465006" cy="938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861633" y="4127066"/>
            <a:ext cx="2871817" cy="222047"/>
          </a:xfrm>
          <a:prstGeom prst="rect">
            <a:avLst/>
          </a:prstGeom>
          <a:solidFill>
            <a:srgbClr val="FF0000">
              <a:alpha val="22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flipH="1" flipV="1">
            <a:off x="2180930" y="4693655"/>
            <a:ext cx="977705" cy="28862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267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1" grpId="0"/>
      <p:bldP spid="18" grpId="0" animBg="1"/>
      <p:bldP spid="20" grpId="0" animBg="1"/>
      <p:bldP spid="22" grpId="0" animBg="1"/>
      <p:bldP spid="23" grpId="0"/>
      <p:bldP spid="24" grpId="0" animBg="1"/>
      <p:bldP spid="27" grpId="0"/>
      <p:bldP spid="27" grpId="1"/>
      <p:bldP spid="17"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String format method</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9" name="TextBox 8"/>
          <p:cNvSpPr txBox="1"/>
          <p:nvPr/>
        </p:nvSpPr>
        <p:spPr bwMode="auto">
          <a:xfrm>
            <a:off x="497197" y="1272853"/>
            <a:ext cx="8419085" cy="252376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fr-FR" sz="1400" b="1" dirty="0">
                <a:latin typeface="Courier"/>
                <a:cs typeface="Courier"/>
              </a:rPr>
              <a:t>&gt;&gt;&gt; </a:t>
            </a:r>
            <a:r>
              <a:rPr lang="fr-FR" sz="1400" dirty="0">
                <a:latin typeface="Courier"/>
                <a:cs typeface="Courier"/>
              </a:rPr>
              <a:t>'{0}, {1}, {2}'.format('a', 'b', 'c')</a:t>
            </a:r>
          </a:p>
          <a:p>
            <a:r>
              <a:rPr lang="fr-FR" sz="1400" dirty="0">
                <a:latin typeface="Courier"/>
                <a:cs typeface="Courier"/>
              </a:rPr>
              <a:t>'a, b, c'</a:t>
            </a:r>
          </a:p>
          <a:p>
            <a:r>
              <a:rPr lang="en-US" sz="1400" b="1" dirty="0">
                <a:latin typeface="Courier"/>
                <a:cs typeface="Courier"/>
              </a:rPr>
              <a:t>&gt;&gt;&gt; </a:t>
            </a:r>
            <a:r>
              <a:rPr lang="en-US" sz="1400" dirty="0">
                <a:latin typeface="Courier"/>
                <a:cs typeface="Courier"/>
              </a:rPr>
              <a:t>'{}, {}, {}'.format('a', 'b', 'c')  </a:t>
            </a:r>
            <a:r>
              <a:rPr lang="en-US" sz="1400" i="1" dirty="0">
                <a:latin typeface="Courier"/>
                <a:cs typeface="Courier"/>
              </a:rPr>
              <a:t># 2.7+ only</a:t>
            </a:r>
            <a:endParaRPr lang="en-US" sz="1400" dirty="0">
              <a:latin typeface="Courier"/>
              <a:cs typeface="Courier"/>
            </a:endParaRPr>
          </a:p>
          <a:p>
            <a:r>
              <a:rPr lang="fr-FR" sz="1400" dirty="0">
                <a:latin typeface="Courier"/>
                <a:cs typeface="Courier"/>
              </a:rPr>
              <a:t>'a, b, c'</a:t>
            </a:r>
          </a:p>
          <a:p>
            <a:r>
              <a:rPr lang="fr-FR" sz="1400" b="1" dirty="0">
                <a:latin typeface="Courier"/>
                <a:cs typeface="Courier"/>
              </a:rPr>
              <a:t>&gt;&gt;&gt; </a:t>
            </a:r>
            <a:r>
              <a:rPr lang="fr-FR" sz="1400" dirty="0">
                <a:latin typeface="Courier"/>
                <a:cs typeface="Courier"/>
              </a:rPr>
              <a:t>'{2}, {1}, {0}'.format('a', 'b', 'c')</a:t>
            </a:r>
          </a:p>
          <a:p>
            <a:r>
              <a:rPr lang="tr-TR" sz="1400" dirty="0">
                <a:latin typeface="Courier"/>
                <a:cs typeface="Courier"/>
              </a:rPr>
              <a:t>'c, b, </a:t>
            </a:r>
            <a:r>
              <a:rPr lang="tr-TR" sz="1400" dirty="0" smtClean="0">
                <a:latin typeface="Courier"/>
                <a:cs typeface="Courier"/>
              </a:rPr>
              <a:t>a’</a:t>
            </a:r>
            <a:endParaRPr lang="tr-TR" sz="1400" dirty="0">
              <a:latin typeface="Courier"/>
              <a:cs typeface="Courier"/>
            </a:endParaRPr>
          </a:p>
          <a:p>
            <a:r>
              <a:rPr lang="tr-TR" sz="1400" b="1" dirty="0" smtClean="0">
                <a:latin typeface="Courier"/>
                <a:cs typeface="Courier"/>
              </a:rPr>
              <a:t>&gt;</a:t>
            </a:r>
            <a:r>
              <a:rPr lang="tr-TR" sz="1400" b="1" dirty="0">
                <a:latin typeface="Courier"/>
                <a:cs typeface="Courier"/>
              </a:rPr>
              <a:t>&gt;&gt; </a:t>
            </a:r>
            <a:r>
              <a:rPr lang="tr-TR" sz="1400" dirty="0">
                <a:latin typeface="Courier"/>
                <a:cs typeface="Courier"/>
              </a:rPr>
              <a:t>'{0}{1}{0}'.format('abra', '</a:t>
            </a:r>
            <a:r>
              <a:rPr lang="tr-TR" sz="1400" dirty="0" err="1">
                <a:latin typeface="Courier"/>
                <a:cs typeface="Courier"/>
              </a:rPr>
              <a:t>cad</a:t>
            </a:r>
            <a:r>
              <a:rPr lang="tr-TR" sz="1400" dirty="0">
                <a:latin typeface="Courier"/>
                <a:cs typeface="Courier"/>
              </a:rPr>
              <a:t>')   </a:t>
            </a:r>
            <a:r>
              <a:rPr lang="tr-TR" sz="1400" i="1" dirty="0">
                <a:latin typeface="Courier"/>
                <a:cs typeface="Courier"/>
              </a:rPr>
              <a:t># </a:t>
            </a:r>
            <a:r>
              <a:rPr lang="tr-TR" sz="1400" i="1" dirty="0" err="1">
                <a:latin typeface="Courier"/>
                <a:cs typeface="Courier"/>
              </a:rPr>
              <a:t>arguments</a:t>
            </a:r>
            <a:r>
              <a:rPr lang="tr-TR" sz="1400" i="1" dirty="0">
                <a:latin typeface="Courier"/>
                <a:cs typeface="Courier"/>
              </a:rPr>
              <a:t>' </a:t>
            </a:r>
            <a:r>
              <a:rPr lang="tr-TR" sz="1400" i="1" dirty="0" err="1">
                <a:latin typeface="Courier"/>
                <a:cs typeface="Courier"/>
              </a:rPr>
              <a:t>indices</a:t>
            </a:r>
            <a:r>
              <a:rPr lang="tr-TR" sz="1400" i="1" dirty="0">
                <a:latin typeface="Courier"/>
                <a:cs typeface="Courier"/>
              </a:rPr>
              <a:t> can be </a:t>
            </a:r>
            <a:r>
              <a:rPr lang="tr-TR" sz="1400" i="1" dirty="0" err="1">
                <a:latin typeface="Courier"/>
                <a:cs typeface="Courier"/>
              </a:rPr>
              <a:t>repeated</a:t>
            </a:r>
            <a:endParaRPr lang="tr-TR" sz="1400" dirty="0">
              <a:latin typeface="Courier"/>
              <a:cs typeface="Courier"/>
            </a:endParaRPr>
          </a:p>
          <a:p>
            <a:r>
              <a:rPr lang="tr-TR" sz="1400" dirty="0">
                <a:latin typeface="Courier"/>
                <a:cs typeface="Courier"/>
              </a:rPr>
              <a:t>'</a:t>
            </a:r>
            <a:r>
              <a:rPr lang="tr-TR" sz="1400" dirty="0" err="1" smtClean="0">
                <a:latin typeface="Courier"/>
                <a:cs typeface="Courier"/>
              </a:rPr>
              <a:t>abracadabra</a:t>
            </a:r>
            <a:r>
              <a:rPr lang="tr-TR" sz="1400" dirty="0" smtClean="0">
                <a:latin typeface="Courier"/>
                <a:cs typeface="Courier"/>
              </a:rPr>
              <a:t>’</a:t>
            </a:r>
          </a:p>
          <a:p>
            <a:r>
              <a:rPr lang="nl-NL" sz="1400" dirty="0">
                <a:latin typeface="Courier"/>
                <a:cs typeface="Courier"/>
              </a:rPr>
              <a:t>&gt;&gt;&gt; </a:t>
            </a:r>
            <a:r>
              <a:rPr lang="nl-NL" sz="1400" dirty="0" err="1">
                <a:latin typeface="Courier"/>
                <a:cs typeface="Courier"/>
              </a:rPr>
              <a:t>coord</a:t>
            </a:r>
            <a:r>
              <a:rPr lang="nl-NL" sz="1400" dirty="0">
                <a:latin typeface="Courier"/>
                <a:cs typeface="Courier"/>
              </a:rPr>
              <a:t> = (3, 5)</a:t>
            </a:r>
          </a:p>
          <a:p>
            <a:r>
              <a:rPr lang="nl-NL" sz="1400" dirty="0">
                <a:latin typeface="Courier"/>
                <a:cs typeface="Courier"/>
              </a:rPr>
              <a:t>&gt;&gt;&gt; 'X: {0[0]};  Y: {0[1]}'.format(</a:t>
            </a:r>
            <a:r>
              <a:rPr lang="nl-NL" sz="1400" dirty="0" err="1">
                <a:latin typeface="Courier"/>
                <a:cs typeface="Courier"/>
              </a:rPr>
              <a:t>coord</a:t>
            </a:r>
            <a:r>
              <a:rPr lang="nl-NL" sz="1400" dirty="0">
                <a:latin typeface="Courier"/>
                <a:cs typeface="Courier"/>
              </a:rPr>
              <a:t>)</a:t>
            </a:r>
          </a:p>
          <a:p>
            <a:r>
              <a:rPr lang="fr-FR" sz="1400" dirty="0">
                <a:latin typeface="Courier"/>
                <a:cs typeface="Courier"/>
              </a:rPr>
              <a:t>'X: 3;  Y: 5'</a:t>
            </a:r>
            <a:endParaRPr lang="en-US" sz="1400" dirty="0">
              <a:latin typeface="Courier"/>
              <a:cs typeface="Courier"/>
            </a:endParaRPr>
          </a:p>
        </p:txBody>
      </p:sp>
      <p:sp>
        <p:nvSpPr>
          <p:cNvPr id="4" name="Rectangle 3"/>
          <p:cNvSpPr/>
          <p:nvPr/>
        </p:nvSpPr>
        <p:spPr>
          <a:xfrm>
            <a:off x="1942898" y="4572535"/>
            <a:ext cx="4442555" cy="369332"/>
          </a:xfrm>
          <a:prstGeom prst="rect">
            <a:avLst/>
          </a:prstGeom>
        </p:spPr>
        <p:txBody>
          <a:bodyPr wrap="none">
            <a:spAutoFit/>
          </a:bodyPr>
          <a:lstStyle/>
          <a:p>
            <a:r>
              <a:rPr lang="en-US" dirty="0" smtClean="0"/>
              <a:t>https://</a:t>
            </a:r>
            <a:r>
              <a:rPr lang="en-US" dirty="0" err="1" smtClean="0"/>
              <a:t>docs.python.org</a:t>
            </a:r>
            <a:r>
              <a:rPr lang="en-US" dirty="0" smtClean="0"/>
              <a:t>/2/library/</a:t>
            </a:r>
            <a:r>
              <a:rPr lang="en-US" dirty="0" err="1" smtClean="0"/>
              <a:t>string.html</a:t>
            </a:r>
            <a:endParaRPr lang="en-US" dirty="0"/>
          </a:p>
        </p:txBody>
      </p:sp>
    </p:spTree>
    <p:extLst>
      <p:ext uri="{BB962C8B-B14F-4D97-AF65-F5344CB8AC3E}">
        <p14:creationId xmlns:p14="http://schemas.microsoft.com/office/powerpoint/2010/main" val="946875522"/>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Specifying field width</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Rectangle 6"/>
          <p:cNvSpPr/>
          <p:nvPr/>
        </p:nvSpPr>
        <p:spPr>
          <a:xfrm>
            <a:off x="325920" y="2025908"/>
            <a:ext cx="2894538" cy="1015663"/>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The </a:t>
            </a:r>
            <a:r>
              <a:rPr lang="en-US" sz="2000" dirty="0" smtClean="0">
                <a:latin typeface="Courier"/>
                <a:cs typeface="Courier"/>
              </a:rPr>
              <a:t>format()</a:t>
            </a:r>
            <a:r>
              <a:rPr lang="en-US" sz="2000" dirty="0" smtClean="0">
                <a:solidFill>
                  <a:schemeClr val="accent1"/>
                </a:solidFill>
              </a:rPr>
              <a:t> method can be used to line up data in columns</a:t>
            </a:r>
          </a:p>
        </p:txBody>
      </p:sp>
      <p:sp>
        <p:nvSpPr>
          <p:cNvPr id="6" name="TextBox 5"/>
          <p:cNvSpPr txBox="1"/>
          <p:nvPr/>
        </p:nvSpPr>
        <p:spPr bwMode="auto">
          <a:xfrm>
            <a:off x="3814735" y="2025908"/>
            <a:ext cx="5367194"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range(1,8):</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 </a:t>
            </a:r>
            <a:r>
              <a:rPr lang="en-US" sz="1400" dirty="0" err="1" smtClean="0">
                <a:latin typeface="Courier"/>
                <a:cs typeface="Courier"/>
              </a:rPr>
              <a:t>i</a:t>
            </a:r>
            <a:r>
              <a:rPr lang="en-US" sz="1400" dirty="0" smtClean="0">
                <a:latin typeface="Courier"/>
                <a:cs typeface="Courier"/>
              </a:rPr>
              <a:t>**2, 2**</a:t>
            </a:r>
            <a:r>
              <a:rPr lang="en-US" sz="1400" dirty="0" err="1" smtClean="0">
                <a:latin typeface="Courier"/>
                <a:cs typeface="Courier"/>
              </a:rPr>
              <a: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1 1 2</a:t>
            </a:r>
          </a:p>
          <a:p>
            <a:pPr defTabSz="914400" fontAlgn="base">
              <a:spcBef>
                <a:spcPct val="0"/>
              </a:spcBef>
              <a:spcAft>
                <a:spcPct val="0"/>
              </a:spcAft>
            </a:pPr>
            <a:r>
              <a:rPr lang="en-US" sz="1400" dirty="0" smtClean="0">
                <a:latin typeface="Courier"/>
                <a:cs typeface="Courier"/>
              </a:rPr>
              <a:t>2 4 4</a:t>
            </a:r>
          </a:p>
          <a:p>
            <a:pPr defTabSz="914400" fontAlgn="base">
              <a:spcBef>
                <a:spcPct val="0"/>
              </a:spcBef>
              <a:spcAft>
                <a:spcPct val="0"/>
              </a:spcAft>
            </a:pPr>
            <a:r>
              <a:rPr lang="en-US" sz="1400" dirty="0" smtClean="0">
                <a:latin typeface="Courier"/>
                <a:cs typeface="Courier"/>
              </a:rPr>
              <a:t>3 9 8</a:t>
            </a:r>
          </a:p>
          <a:p>
            <a:pPr defTabSz="914400" fontAlgn="base">
              <a:spcBef>
                <a:spcPct val="0"/>
              </a:spcBef>
              <a:spcAft>
                <a:spcPct val="0"/>
              </a:spcAft>
            </a:pPr>
            <a:r>
              <a:rPr lang="en-US" sz="1400" dirty="0" smtClean="0">
                <a:latin typeface="Courier"/>
                <a:cs typeface="Courier"/>
              </a:rPr>
              <a:t>4 16 16</a:t>
            </a:r>
          </a:p>
          <a:p>
            <a:pPr defTabSz="914400" fontAlgn="base">
              <a:spcBef>
                <a:spcPct val="0"/>
              </a:spcBef>
              <a:spcAft>
                <a:spcPct val="0"/>
              </a:spcAft>
            </a:pPr>
            <a:r>
              <a:rPr lang="en-US" sz="1400" dirty="0" smtClean="0">
                <a:latin typeface="Courier"/>
                <a:cs typeface="Courier"/>
              </a:rPr>
              <a:t>5 25 32</a:t>
            </a:r>
          </a:p>
          <a:p>
            <a:pPr defTabSz="914400" fontAlgn="base">
              <a:spcBef>
                <a:spcPct val="0"/>
              </a:spcBef>
              <a:spcAft>
                <a:spcPct val="0"/>
              </a:spcAft>
            </a:pPr>
            <a:r>
              <a:rPr lang="en-US" sz="1400" dirty="0" smtClean="0">
                <a:latin typeface="Courier"/>
                <a:cs typeface="Courier"/>
              </a:rPr>
              <a:t>6 36 64</a:t>
            </a:r>
          </a:p>
          <a:p>
            <a:pPr defTabSz="914400" fontAlgn="base">
              <a:spcBef>
                <a:spcPct val="0"/>
              </a:spcBef>
              <a:spcAft>
                <a:spcPct val="0"/>
              </a:spcAft>
            </a:pPr>
            <a:r>
              <a:rPr lang="en-US" sz="1400" dirty="0" smtClean="0">
                <a:latin typeface="Courier"/>
                <a:cs typeface="Courier"/>
              </a:rPr>
              <a:t>7 49 128</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8" name="TextBox 7"/>
          <p:cNvSpPr txBox="1"/>
          <p:nvPr/>
        </p:nvSpPr>
        <p:spPr bwMode="auto">
          <a:xfrm>
            <a:off x="3814735" y="2025908"/>
            <a:ext cx="5367194"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range(1,8):</a:t>
            </a:r>
          </a:p>
          <a:p>
            <a:pPr defTabSz="914400" fontAlgn="base">
              <a:spcBef>
                <a:spcPct val="0"/>
              </a:spcBef>
              <a:spcAft>
                <a:spcPct val="0"/>
              </a:spcAft>
            </a:pPr>
            <a:r>
              <a:rPr lang="en-US" sz="1400" dirty="0" smtClean="0">
                <a:latin typeface="Courier"/>
                <a:cs typeface="Courier"/>
              </a:rPr>
              <a:t>	print </a:t>
            </a:r>
            <a:r>
              <a:rPr lang="en-US" sz="1400" dirty="0" err="1" smtClean="0">
                <a:latin typeface="Courier"/>
                <a:cs typeface="Courier"/>
              </a:rPr>
              <a:t>i</a:t>
            </a:r>
            <a:r>
              <a:rPr lang="en-US" sz="1400" dirty="0" smtClean="0">
                <a:latin typeface="Courier"/>
                <a:cs typeface="Courier"/>
              </a:rPr>
              <a:t>, </a:t>
            </a:r>
            <a:r>
              <a:rPr lang="en-US" sz="1400" dirty="0" err="1" smtClean="0">
                <a:latin typeface="Courier"/>
                <a:cs typeface="Courier"/>
              </a:rPr>
              <a:t>i</a:t>
            </a:r>
            <a:r>
              <a:rPr lang="en-US" sz="1400" dirty="0" smtClean="0">
                <a:latin typeface="Courier"/>
                <a:cs typeface="Courier"/>
              </a:rPr>
              <a:t>**2, 2**</a:t>
            </a:r>
            <a:r>
              <a:rPr lang="en-US" sz="1400" dirty="0" err="1" smtClean="0">
                <a:latin typeface="Courier"/>
                <a:cs typeface="Courier"/>
              </a:rPr>
              <a:t>i</a:t>
            </a: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1 1 2</a:t>
            </a:r>
          </a:p>
          <a:p>
            <a:pPr defTabSz="914400" fontAlgn="base">
              <a:spcBef>
                <a:spcPct val="0"/>
              </a:spcBef>
              <a:spcAft>
                <a:spcPct val="0"/>
              </a:spcAft>
            </a:pPr>
            <a:r>
              <a:rPr lang="en-US" sz="1400" dirty="0" smtClean="0">
                <a:latin typeface="Courier"/>
                <a:cs typeface="Courier"/>
              </a:rPr>
              <a:t>2 4 4</a:t>
            </a:r>
          </a:p>
          <a:p>
            <a:pPr defTabSz="914400" fontAlgn="base">
              <a:spcBef>
                <a:spcPct val="0"/>
              </a:spcBef>
              <a:spcAft>
                <a:spcPct val="0"/>
              </a:spcAft>
            </a:pPr>
            <a:r>
              <a:rPr lang="en-US" sz="1400" dirty="0" smtClean="0">
                <a:latin typeface="Courier"/>
                <a:cs typeface="Courier"/>
              </a:rPr>
              <a:t>3 9 8</a:t>
            </a:r>
          </a:p>
          <a:p>
            <a:pPr defTabSz="914400" fontAlgn="base">
              <a:spcBef>
                <a:spcPct val="0"/>
              </a:spcBef>
              <a:spcAft>
                <a:spcPct val="0"/>
              </a:spcAft>
            </a:pPr>
            <a:r>
              <a:rPr lang="en-US" sz="1400" dirty="0" smtClean="0">
                <a:latin typeface="Courier"/>
                <a:cs typeface="Courier"/>
              </a:rPr>
              <a:t>4 16 16</a:t>
            </a:r>
          </a:p>
          <a:p>
            <a:pPr defTabSz="914400" fontAlgn="base">
              <a:spcBef>
                <a:spcPct val="0"/>
              </a:spcBef>
              <a:spcAft>
                <a:spcPct val="0"/>
              </a:spcAft>
            </a:pPr>
            <a:r>
              <a:rPr lang="en-US" sz="1400" dirty="0" smtClean="0">
                <a:latin typeface="Courier"/>
                <a:cs typeface="Courier"/>
              </a:rPr>
              <a:t>5 25 32</a:t>
            </a:r>
          </a:p>
          <a:p>
            <a:pPr defTabSz="914400" fontAlgn="base">
              <a:spcBef>
                <a:spcPct val="0"/>
              </a:spcBef>
              <a:spcAft>
                <a:spcPct val="0"/>
              </a:spcAft>
            </a:pPr>
            <a:r>
              <a:rPr lang="en-US" sz="1400" dirty="0" smtClean="0">
                <a:latin typeface="Courier"/>
                <a:cs typeface="Courier"/>
              </a:rPr>
              <a:t>6 36 64</a:t>
            </a:r>
          </a:p>
          <a:p>
            <a:pPr defTabSz="914400" fontAlgn="base">
              <a:spcBef>
                <a:spcPct val="0"/>
              </a:spcBef>
              <a:spcAft>
                <a:spcPct val="0"/>
              </a:spcAft>
            </a:pPr>
            <a:r>
              <a:rPr lang="en-US" sz="1400" dirty="0" smtClean="0">
                <a:latin typeface="Courier"/>
                <a:cs typeface="Courier"/>
              </a:rPr>
              <a:t>7 49 128</a:t>
            </a:r>
          </a:p>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range(1, 8):</a:t>
            </a:r>
          </a:p>
          <a:p>
            <a:pPr defTabSz="914400" fontAlgn="base">
              <a:spcBef>
                <a:spcPct val="0"/>
              </a:spcBef>
              <a:spcAft>
                <a:spcPct val="0"/>
              </a:spcAft>
            </a:pPr>
            <a:r>
              <a:rPr lang="en-US" sz="1400" dirty="0" smtClean="0">
                <a:latin typeface="Courier"/>
                <a:cs typeface="Courier"/>
              </a:rPr>
              <a:t>	print '{} {:2} {:3}'.format(i, </a:t>
            </a:r>
            <a:r>
              <a:rPr lang="en-US" sz="1400" dirty="0" err="1" smtClean="0">
                <a:latin typeface="Courier"/>
                <a:cs typeface="Courier"/>
              </a:rPr>
              <a:t>i</a:t>
            </a:r>
            <a:r>
              <a:rPr lang="en-US" sz="1400" dirty="0" smtClean="0">
                <a:latin typeface="Courier"/>
                <a:cs typeface="Courier"/>
              </a:rPr>
              <a:t>**2, 2**</a:t>
            </a:r>
            <a:r>
              <a:rPr lang="en-US" sz="1400" dirty="0" err="1" smtClean="0">
                <a:latin typeface="Courier"/>
                <a:cs typeface="Courier"/>
              </a:rPr>
              <a: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1  1   2</a:t>
            </a:r>
          </a:p>
          <a:p>
            <a:pPr defTabSz="914400" fontAlgn="base">
              <a:spcBef>
                <a:spcPct val="0"/>
              </a:spcBef>
              <a:spcAft>
                <a:spcPct val="0"/>
              </a:spcAft>
            </a:pPr>
            <a:r>
              <a:rPr lang="en-US" sz="1400" dirty="0" smtClean="0">
                <a:latin typeface="Courier"/>
                <a:cs typeface="Courier"/>
              </a:rPr>
              <a:t>2  4   4</a:t>
            </a:r>
          </a:p>
          <a:p>
            <a:pPr defTabSz="914400" fontAlgn="base">
              <a:spcBef>
                <a:spcPct val="0"/>
              </a:spcBef>
              <a:spcAft>
                <a:spcPct val="0"/>
              </a:spcAft>
            </a:pPr>
            <a:r>
              <a:rPr lang="en-US" sz="1400" dirty="0" smtClean="0">
                <a:latin typeface="Courier"/>
                <a:cs typeface="Courier"/>
              </a:rPr>
              <a:t>3  9   8</a:t>
            </a:r>
          </a:p>
          <a:p>
            <a:pPr defTabSz="914400" fontAlgn="base">
              <a:spcBef>
                <a:spcPct val="0"/>
              </a:spcBef>
              <a:spcAft>
                <a:spcPct val="0"/>
              </a:spcAft>
            </a:pPr>
            <a:r>
              <a:rPr lang="en-US" sz="1400" dirty="0" smtClean="0">
                <a:latin typeface="Courier"/>
                <a:cs typeface="Courier"/>
              </a:rPr>
              <a:t>4 16  16</a:t>
            </a:r>
          </a:p>
          <a:p>
            <a:pPr defTabSz="914400" fontAlgn="base">
              <a:spcBef>
                <a:spcPct val="0"/>
              </a:spcBef>
              <a:spcAft>
                <a:spcPct val="0"/>
              </a:spcAft>
            </a:pPr>
            <a:r>
              <a:rPr lang="en-US" sz="1400" dirty="0" smtClean="0">
                <a:latin typeface="Courier"/>
                <a:cs typeface="Courier"/>
              </a:rPr>
              <a:t>5 25  32</a:t>
            </a:r>
          </a:p>
          <a:p>
            <a:pPr defTabSz="914400" fontAlgn="base">
              <a:spcBef>
                <a:spcPct val="0"/>
              </a:spcBef>
              <a:spcAft>
                <a:spcPct val="0"/>
              </a:spcAft>
            </a:pPr>
            <a:r>
              <a:rPr lang="en-US" sz="1400" dirty="0" smtClean="0">
                <a:latin typeface="Courier"/>
                <a:cs typeface="Courier"/>
              </a:rPr>
              <a:t>6 36  64</a:t>
            </a:r>
          </a:p>
          <a:p>
            <a:pPr defTabSz="914400" fontAlgn="base">
              <a:spcBef>
                <a:spcPct val="0"/>
              </a:spcBef>
              <a:spcAft>
                <a:spcPct val="0"/>
              </a:spcAft>
            </a:pPr>
            <a:r>
              <a:rPr lang="en-US" sz="1400" dirty="0" smtClean="0">
                <a:latin typeface="Courier"/>
                <a:cs typeface="Courier"/>
              </a:rPr>
              <a:t>7 49 128</a:t>
            </a:r>
          </a:p>
          <a:p>
            <a:pPr defTabSz="914400" fontAlgn="base">
              <a:spcBef>
                <a:spcPct val="0"/>
              </a:spcBef>
              <a:spcAft>
                <a:spcPct val="0"/>
              </a:spcAft>
            </a:pPr>
            <a:r>
              <a:rPr lang="en-US" sz="1400" dirty="0" smtClean="0">
                <a:latin typeface="Courier"/>
                <a:cs typeface="Courier"/>
              </a:rPr>
              <a:t>&gt;&gt;&gt; </a:t>
            </a:r>
            <a:endParaRPr lang="en-US" sz="1400" dirty="0" smtClean="0">
              <a:solidFill>
                <a:srgbClr val="000000"/>
              </a:solidFill>
              <a:latin typeface="Courier"/>
              <a:cs typeface="Courier"/>
            </a:endParaRPr>
          </a:p>
        </p:txBody>
      </p:sp>
      <p:sp>
        <p:nvSpPr>
          <p:cNvPr id="11" name="TextBox 10"/>
          <p:cNvSpPr txBox="1"/>
          <p:nvPr/>
        </p:nvSpPr>
        <p:spPr bwMode="auto">
          <a:xfrm>
            <a:off x="4979514" y="5251841"/>
            <a:ext cx="303763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reserves 2 spaces for </a:t>
            </a:r>
            <a:r>
              <a:rPr kumimoji="0" lang="en-US" b="0" i="0" u="none" strike="noStrike" kern="0" cap="none" spc="0" normalizeH="0" baseline="0" noProof="0" dirty="0" err="1" smtClean="0">
                <a:ln>
                  <a:noFill/>
                </a:ln>
                <a:solidFill>
                  <a:srgbClr val="000000"/>
                </a:solidFill>
                <a:effectLst/>
                <a:uLnTx/>
                <a:uFillTx/>
                <a:latin typeface="Courier"/>
                <a:ea typeface="+mj-ea"/>
                <a:cs typeface="Courier"/>
              </a:rPr>
              <a:t>i</a:t>
            </a:r>
            <a:r>
              <a:rPr kumimoji="0" lang="en-US" b="0" i="0" u="none" strike="noStrike" kern="0" cap="none" spc="0" normalizeH="0" baseline="0" noProof="0" dirty="0" smtClean="0">
                <a:ln>
                  <a:noFill/>
                </a:ln>
                <a:solidFill>
                  <a:srgbClr val="000000"/>
                </a:solidFill>
                <a:effectLst/>
                <a:uLnTx/>
                <a:uFillTx/>
                <a:latin typeface="Courier"/>
                <a:ea typeface="+mj-ea"/>
                <a:cs typeface="Courier"/>
              </a:rPr>
              <a:t>**2</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13" name="Straight Arrow Connector 12"/>
          <p:cNvCxnSpPr/>
          <p:nvPr/>
        </p:nvCxnSpPr>
        <p:spPr>
          <a:xfrm rot="5400000" flipH="1" flipV="1">
            <a:off x="5771827" y="5005846"/>
            <a:ext cx="366142" cy="12584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bwMode="auto">
          <a:xfrm>
            <a:off x="5891974" y="5738865"/>
            <a:ext cx="2976070"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reserves 3 spaces for </a:t>
            </a:r>
            <a:r>
              <a:rPr lang="en-US" kern="0" dirty="0" err="1" smtClean="0">
                <a:solidFill>
                  <a:srgbClr val="000000"/>
                </a:solidFill>
                <a:latin typeface="Courier"/>
                <a:ea typeface="+mj-ea"/>
                <a:cs typeface="Courier"/>
              </a:rPr>
              <a:t>2</a:t>
            </a:r>
            <a:r>
              <a:rPr kumimoji="0" lang="en-US" b="0" i="0" u="none" strike="noStrike" kern="0" cap="none" spc="0" normalizeH="0" baseline="0" noProof="0" dirty="0" smtClean="0">
                <a:ln>
                  <a:noFill/>
                </a:ln>
                <a:solidFill>
                  <a:srgbClr val="000000"/>
                </a:solidFill>
                <a:effectLst/>
                <a:uLnTx/>
                <a:uFillTx/>
                <a:latin typeface="Courier"/>
                <a:ea typeface="+mj-ea"/>
                <a:cs typeface="Courier"/>
              </a:rPr>
              <a:t>**</a:t>
            </a:r>
            <a:r>
              <a:rPr kumimoji="0" lang="en-US" b="0" i="0" u="none" strike="noStrike" kern="0" cap="none" spc="0" normalizeH="0" baseline="0" noProof="0" dirty="0" err="1" smtClean="0">
                <a:ln>
                  <a:noFill/>
                </a:ln>
                <a:solidFill>
                  <a:srgbClr val="000000"/>
                </a:solidFill>
                <a:effectLst/>
                <a:uLnTx/>
                <a:uFillTx/>
                <a:latin typeface="Courier"/>
                <a:ea typeface="+mj-ea"/>
                <a:cs typeface="Courier"/>
              </a:rPr>
              <a:t>i</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18" name="Straight Arrow Connector 17"/>
          <p:cNvCxnSpPr/>
          <p:nvPr/>
        </p:nvCxnSpPr>
        <p:spPr>
          <a:xfrm rot="16200000" flipV="1">
            <a:off x="6127791" y="5256240"/>
            <a:ext cx="992780" cy="2516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flipH="1" flipV="1">
            <a:off x="5634538" y="5067975"/>
            <a:ext cx="366142"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rot="5400000" flipH="1" flipV="1">
            <a:off x="6065947" y="5068770"/>
            <a:ext cx="366142"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bwMode="auto">
          <a:xfrm>
            <a:off x="4788880" y="5252635"/>
            <a:ext cx="439304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plus a</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blank space between the columns</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5" name="Rectangle 14"/>
          <p:cNvSpPr/>
          <p:nvPr/>
        </p:nvSpPr>
        <p:spPr>
          <a:xfrm>
            <a:off x="325919" y="3578718"/>
            <a:ext cx="2894538" cy="707886"/>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Numbers are aligned to the right</a:t>
            </a:r>
          </a:p>
        </p:txBody>
      </p:sp>
    </p:spTree>
    <p:extLst>
      <p:ext uri="{BB962C8B-B14F-4D97-AF65-F5344CB8AC3E}">
        <p14:creationId xmlns:p14="http://schemas.microsoft.com/office/powerpoint/2010/main" val="2496709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1" grpId="1"/>
      <p:bldP spid="17" grpId="0"/>
      <p:bldP spid="17" grpId="1"/>
      <p:bldP spid="34" grpId="0"/>
      <p:bldP spid="15"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5919" y="3578718"/>
            <a:ext cx="2849179" cy="707886"/>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Numbers are aligned to the right</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Specifying field width</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3175098" y="2456794"/>
            <a:ext cx="6006831" cy="397031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lst</a:t>
            </a:r>
            <a:r>
              <a:rPr lang="en-US" sz="1400" dirty="0" smtClean="0">
                <a:latin typeface="Courier"/>
                <a:cs typeface="Courier"/>
              </a:rPr>
              <a:t> = ['Alan Turing', 'Ken Thompson', '</a:t>
            </a:r>
            <a:r>
              <a:rPr lang="en-US" sz="1400" dirty="0" err="1" smtClean="0">
                <a:latin typeface="Courier"/>
                <a:cs typeface="Courier"/>
              </a:rPr>
              <a:t>Vint</a:t>
            </a:r>
            <a:r>
              <a:rPr lang="en-US" sz="1400" dirty="0" smtClean="0">
                <a:latin typeface="Courier"/>
                <a:cs typeface="Courier"/>
              </a:rPr>
              <a:t> Cerf']</a:t>
            </a:r>
          </a:p>
          <a:p>
            <a:pPr defTabSz="914400" fontAlgn="base">
              <a:spcBef>
                <a:spcPct val="0"/>
              </a:spcBef>
              <a:spcAft>
                <a:spcPct val="0"/>
              </a:spcAft>
            </a:pPr>
            <a:r>
              <a:rPr lang="en-US" sz="1400" dirty="0" smtClean="0">
                <a:latin typeface="Courier"/>
                <a:cs typeface="Courier"/>
              </a:rPr>
              <a:t>&gt;&gt;&gt; for name in </a:t>
            </a:r>
            <a:r>
              <a:rPr lang="en-US" sz="1400" dirty="0" err="1" smtClean="0">
                <a:latin typeface="Courier"/>
                <a:cs typeface="Courier"/>
              </a:rPr>
              <a:t>lst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fl = </a:t>
            </a:r>
            <a:r>
              <a:rPr lang="en-US" sz="1400" dirty="0" err="1" smtClean="0">
                <a:latin typeface="Courier"/>
                <a:cs typeface="Courier"/>
              </a:rPr>
              <a:t>name.split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print(fl[0], fl[1])</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Alan Turing</a:t>
            </a:r>
          </a:p>
          <a:p>
            <a:pPr defTabSz="914400" fontAlgn="base">
              <a:spcBef>
                <a:spcPct val="0"/>
              </a:spcBef>
              <a:spcAft>
                <a:spcPct val="0"/>
              </a:spcAft>
            </a:pPr>
            <a:r>
              <a:rPr lang="en-US" sz="1400" dirty="0" smtClean="0">
                <a:latin typeface="Courier"/>
                <a:cs typeface="Courier"/>
              </a:rPr>
              <a:t>Ken Thompson</a:t>
            </a:r>
          </a:p>
          <a:p>
            <a:pPr defTabSz="914400" fontAlgn="base">
              <a:spcBef>
                <a:spcPct val="0"/>
              </a:spcBef>
              <a:spcAft>
                <a:spcPct val="0"/>
              </a:spcAft>
            </a:pPr>
            <a:r>
              <a:rPr lang="en-US" sz="1400" dirty="0" err="1" smtClean="0">
                <a:latin typeface="Courier"/>
                <a:cs typeface="Courier"/>
              </a:rPr>
              <a:t>Vint</a:t>
            </a:r>
            <a:r>
              <a:rPr lang="en-US" sz="1400" dirty="0" smtClean="0">
                <a:latin typeface="Courier"/>
                <a:cs typeface="Courier"/>
              </a:rPr>
              <a:t> Cerf</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5" name="TextBox 14"/>
          <p:cNvSpPr txBox="1"/>
          <p:nvPr/>
        </p:nvSpPr>
        <p:spPr bwMode="auto">
          <a:xfrm>
            <a:off x="3175098" y="2456794"/>
            <a:ext cx="6006832" cy="397031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lst</a:t>
            </a:r>
            <a:r>
              <a:rPr lang="en-US" sz="1400" dirty="0" smtClean="0">
                <a:latin typeface="Courier"/>
                <a:cs typeface="Courier"/>
              </a:rPr>
              <a:t> = ['Alan Turing', 'Ken Thompson', '</a:t>
            </a:r>
            <a:r>
              <a:rPr lang="en-US" sz="1400" dirty="0" err="1" smtClean="0">
                <a:latin typeface="Courier"/>
                <a:cs typeface="Courier"/>
              </a:rPr>
              <a:t>Vint</a:t>
            </a:r>
            <a:r>
              <a:rPr lang="en-US" sz="1400" dirty="0" smtClean="0">
                <a:latin typeface="Courier"/>
                <a:cs typeface="Courier"/>
              </a:rPr>
              <a:t> Cerf']</a:t>
            </a:r>
          </a:p>
          <a:p>
            <a:pPr defTabSz="914400" fontAlgn="base">
              <a:spcBef>
                <a:spcPct val="0"/>
              </a:spcBef>
              <a:spcAft>
                <a:spcPct val="0"/>
              </a:spcAft>
            </a:pPr>
            <a:r>
              <a:rPr lang="en-US" sz="1400" dirty="0" smtClean="0">
                <a:latin typeface="Courier"/>
                <a:cs typeface="Courier"/>
              </a:rPr>
              <a:t>&gt;&gt;&gt; for name in </a:t>
            </a:r>
            <a:r>
              <a:rPr lang="en-US" sz="1400" dirty="0" err="1" smtClean="0">
                <a:latin typeface="Courier"/>
                <a:cs typeface="Courier"/>
              </a:rPr>
              <a:t>lst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fl = </a:t>
            </a:r>
            <a:r>
              <a:rPr lang="en-US" sz="1400" dirty="0" err="1" smtClean="0">
                <a:latin typeface="Courier"/>
                <a:cs typeface="Courier"/>
              </a:rPr>
              <a:t>name.split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 </a:t>
            </a:r>
            <a:r>
              <a:rPr lang="en-US" sz="1400" dirty="0" err="1" smtClean="0">
                <a:latin typeface="Courier"/>
                <a:cs typeface="Courier"/>
              </a:rPr>
              <a:t>fl</a:t>
            </a:r>
            <a:r>
              <a:rPr lang="en-US" sz="1400" dirty="0" smtClean="0">
                <a:latin typeface="Courier"/>
                <a:cs typeface="Courier"/>
              </a:rPr>
              <a:t>[0], fl[1]</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Alan Turing</a:t>
            </a:r>
          </a:p>
          <a:p>
            <a:pPr defTabSz="914400" fontAlgn="base">
              <a:spcBef>
                <a:spcPct val="0"/>
              </a:spcBef>
              <a:spcAft>
                <a:spcPct val="0"/>
              </a:spcAft>
            </a:pPr>
            <a:r>
              <a:rPr lang="en-US" sz="1400" dirty="0" smtClean="0">
                <a:latin typeface="Courier"/>
                <a:cs typeface="Courier"/>
              </a:rPr>
              <a:t>Ken Thompson</a:t>
            </a:r>
          </a:p>
          <a:p>
            <a:pPr defTabSz="914400" fontAlgn="base">
              <a:spcBef>
                <a:spcPct val="0"/>
              </a:spcBef>
              <a:spcAft>
                <a:spcPct val="0"/>
              </a:spcAft>
            </a:pPr>
            <a:r>
              <a:rPr lang="en-US" sz="1400" dirty="0" err="1" smtClean="0">
                <a:latin typeface="Courier"/>
                <a:cs typeface="Courier"/>
              </a:rPr>
              <a:t>Vint</a:t>
            </a:r>
            <a:r>
              <a:rPr lang="en-US" sz="1400" dirty="0" smtClean="0">
                <a:latin typeface="Courier"/>
                <a:cs typeface="Courier"/>
              </a:rPr>
              <a:t> Cerf</a:t>
            </a:r>
          </a:p>
          <a:p>
            <a:pPr defTabSz="914400" fontAlgn="base">
              <a:spcBef>
                <a:spcPct val="0"/>
              </a:spcBef>
              <a:spcAft>
                <a:spcPct val="0"/>
              </a:spcAft>
            </a:pPr>
            <a:r>
              <a:rPr lang="en-US" sz="1400" dirty="0" smtClean="0">
                <a:latin typeface="Courier"/>
                <a:cs typeface="Courier"/>
              </a:rPr>
              <a:t>&gt;&gt;&gt; for name in </a:t>
            </a:r>
            <a:r>
              <a:rPr lang="en-US" sz="1400" dirty="0" err="1" smtClean="0">
                <a:latin typeface="Courier"/>
                <a:cs typeface="Courier"/>
              </a:rPr>
              <a:t>lst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fl = </a:t>
            </a:r>
            <a:r>
              <a:rPr lang="en-US" sz="1400" dirty="0" err="1" smtClean="0">
                <a:latin typeface="Courier"/>
                <a:cs typeface="Courier"/>
              </a:rPr>
              <a:t>name.split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 '{:5} {:10}'.format(fl[0], fl[1])</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Alan  Turing    </a:t>
            </a:r>
          </a:p>
          <a:p>
            <a:pPr defTabSz="914400" fontAlgn="base">
              <a:spcBef>
                <a:spcPct val="0"/>
              </a:spcBef>
              <a:spcAft>
                <a:spcPct val="0"/>
              </a:spcAft>
            </a:pPr>
            <a:r>
              <a:rPr lang="en-US" sz="1400" dirty="0" smtClean="0">
                <a:latin typeface="Courier"/>
                <a:cs typeface="Courier"/>
              </a:rPr>
              <a:t>Ken   Thompson  </a:t>
            </a:r>
          </a:p>
          <a:p>
            <a:pPr defTabSz="914400" fontAlgn="base">
              <a:spcBef>
                <a:spcPct val="0"/>
              </a:spcBef>
              <a:spcAft>
                <a:spcPct val="0"/>
              </a:spcAft>
            </a:pPr>
            <a:r>
              <a:rPr lang="en-US" sz="1400" dirty="0" err="1" smtClean="0">
                <a:latin typeface="Courier"/>
                <a:cs typeface="Courier"/>
              </a:rPr>
              <a:t>Vint</a:t>
            </a:r>
            <a:r>
              <a:rPr lang="en-US" sz="1400" dirty="0" smtClean="0">
                <a:latin typeface="Courier"/>
                <a:cs typeface="Courier"/>
              </a:rPr>
              <a:t>  Cerf      </a:t>
            </a:r>
          </a:p>
          <a:p>
            <a:pPr defTabSz="914400" fontAlgn="base">
              <a:spcBef>
                <a:spcPct val="0"/>
              </a:spcBef>
              <a:spcAft>
                <a:spcPct val="0"/>
              </a:spcAft>
            </a:pPr>
            <a:r>
              <a:rPr lang="en-US" sz="1400" dirty="0" smtClean="0">
                <a:latin typeface="Courier"/>
                <a:cs typeface="Courier"/>
              </a:rPr>
              <a:t>&gt;&gt;&gt;</a:t>
            </a:r>
            <a:endParaRPr lang="en-US" sz="1400" dirty="0" smtClean="0">
              <a:solidFill>
                <a:srgbClr val="000000"/>
              </a:solidFill>
              <a:latin typeface="Courier"/>
              <a:cs typeface="Courier"/>
            </a:endParaRPr>
          </a:p>
        </p:txBody>
      </p:sp>
      <p:sp>
        <p:nvSpPr>
          <p:cNvPr id="9" name="Rectangle 8"/>
          <p:cNvSpPr/>
          <p:nvPr/>
        </p:nvSpPr>
        <p:spPr>
          <a:xfrm>
            <a:off x="325919" y="4769442"/>
            <a:ext cx="2849179" cy="707886"/>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Strings are aligned to the left</a:t>
            </a:r>
          </a:p>
        </p:txBody>
      </p:sp>
      <p:sp>
        <p:nvSpPr>
          <p:cNvPr id="11" name="Rectangle 10"/>
          <p:cNvSpPr/>
          <p:nvPr/>
        </p:nvSpPr>
        <p:spPr>
          <a:xfrm>
            <a:off x="325919" y="2025908"/>
            <a:ext cx="2849179" cy="1015663"/>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The </a:t>
            </a:r>
            <a:r>
              <a:rPr lang="en-US" sz="2000" dirty="0" smtClean="0">
                <a:latin typeface="Courier"/>
                <a:cs typeface="Courier"/>
              </a:rPr>
              <a:t>format()</a:t>
            </a:r>
            <a:r>
              <a:rPr lang="en-US" sz="2000" dirty="0" smtClean="0">
                <a:solidFill>
                  <a:schemeClr val="accent1"/>
                </a:solidFill>
              </a:rPr>
              <a:t> method can be used to line up data in columns</a:t>
            </a:r>
          </a:p>
        </p:txBody>
      </p:sp>
    </p:spTree>
    <p:extLst>
      <p:ext uri="{BB962C8B-B14F-4D97-AF65-F5344CB8AC3E}">
        <p14:creationId xmlns:p14="http://schemas.microsoft.com/office/powerpoint/2010/main" val="2306708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9"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Output format type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3175099" y="2745020"/>
            <a:ext cx="284069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a:t>
            </a:r>
            <a:r>
              <a:rPr lang="en-US" sz="1400" dirty="0" smtClean="0">
                <a:latin typeface="Courier"/>
                <a:cs typeface="Courier"/>
              </a:rPr>
              <a:t> = 10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b}'.format(n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'1010'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c}'.format(n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'1.000000e+01'</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1" name="Rectangle 10"/>
          <p:cNvSpPr/>
          <p:nvPr/>
        </p:nvSpPr>
        <p:spPr>
          <a:xfrm>
            <a:off x="325919" y="1671965"/>
            <a:ext cx="8155839" cy="707886"/>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Inside the curly braces of a placeholder, we can specify </a:t>
            </a:r>
            <a:r>
              <a:rPr lang="en-US" sz="2000" dirty="0" smtClean="0">
                <a:solidFill>
                  <a:srgbClr val="FF0000"/>
                </a:solidFill>
              </a:rPr>
              <a:t>the field width</a:t>
            </a:r>
          </a:p>
          <a:p>
            <a:pPr defTabSz="914400" fontAlgn="base">
              <a:spcBef>
                <a:spcPct val="0"/>
              </a:spcBef>
              <a:spcAft>
                <a:spcPct val="0"/>
              </a:spcAft>
            </a:pPr>
            <a:endParaRPr lang="en-US" sz="2000" dirty="0" smtClean="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030449405"/>
              </p:ext>
            </p:extLst>
          </p:nvPr>
        </p:nvGraphicFramePr>
        <p:xfrm>
          <a:off x="408084" y="2642275"/>
          <a:ext cx="2254186" cy="3139439"/>
        </p:xfrm>
        <a:graphic>
          <a:graphicData uri="http://schemas.openxmlformats.org/drawingml/2006/table">
            <a:tbl>
              <a:tblPr firstRow="1" bandRow="1">
                <a:tableStyleId>{8A107856-5554-42FB-B03E-39F5DBC370BA}</a:tableStyleId>
              </a:tblPr>
              <a:tblGrid>
                <a:gridCol w="756922"/>
                <a:gridCol w="1497264"/>
              </a:tblGrid>
              <a:tr h="370840">
                <a:tc>
                  <a:txBody>
                    <a:bodyPr/>
                    <a:lstStyle/>
                    <a:p>
                      <a:r>
                        <a:rPr lang="en-US" dirty="0" smtClean="0"/>
                        <a:t>Type</a:t>
                      </a:r>
                      <a:endParaRPr lang="en-US" dirty="0"/>
                    </a:p>
                  </a:txBody>
                  <a:tcPr/>
                </a:tc>
                <a:tc>
                  <a:txBody>
                    <a:bodyPr/>
                    <a:lstStyle/>
                    <a:p>
                      <a:r>
                        <a:rPr lang="en-US" dirty="0" smtClean="0"/>
                        <a:t>Explanation</a:t>
                      </a:r>
                      <a:endParaRPr lang="en-US" dirty="0"/>
                    </a:p>
                  </a:txBody>
                  <a:tcPr/>
                </a:tc>
              </a:tr>
              <a:tr h="370840">
                <a:tc>
                  <a:txBody>
                    <a:bodyPr/>
                    <a:lstStyle/>
                    <a:p>
                      <a:r>
                        <a:rPr lang="en-US" dirty="0" err="1" smtClean="0">
                          <a:solidFill>
                            <a:schemeClr val="tx1"/>
                          </a:solidFill>
                          <a:latin typeface="Courier"/>
                          <a:cs typeface="Courier"/>
                        </a:rPr>
                        <a:t>b</a:t>
                      </a:r>
                      <a:endParaRPr lang="en-US" dirty="0">
                        <a:solidFill>
                          <a:schemeClr val="tx1"/>
                        </a:solidFill>
                        <a:latin typeface="Courier"/>
                        <a:cs typeface="Courier"/>
                      </a:endParaRPr>
                    </a:p>
                  </a:txBody>
                  <a:tcPr/>
                </a:tc>
                <a:tc>
                  <a:txBody>
                    <a:bodyPr/>
                    <a:lstStyle/>
                    <a:p>
                      <a:r>
                        <a:rPr lang="en-US" dirty="0" smtClean="0">
                          <a:solidFill>
                            <a:schemeClr val="accent1"/>
                          </a:solidFill>
                        </a:rPr>
                        <a:t>binary</a:t>
                      </a:r>
                      <a:endParaRPr lang="en-US" dirty="0">
                        <a:solidFill>
                          <a:schemeClr val="accent1"/>
                        </a:solidFill>
                      </a:endParaRPr>
                    </a:p>
                  </a:txBody>
                  <a:tcPr/>
                </a:tc>
              </a:tr>
              <a:tr h="370840">
                <a:tc>
                  <a:txBody>
                    <a:bodyPr/>
                    <a:lstStyle/>
                    <a:p>
                      <a:r>
                        <a:rPr lang="en-US" dirty="0" err="1" smtClean="0">
                          <a:solidFill>
                            <a:schemeClr val="tx1"/>
                          </a:solidFill>
                          <a:latin typeface="Courier"/>
                          <a:cs typeface="Courier"/>
                        </a:rPr>
                        <a:t>c</a:t>
                      </a:r>
                      <a:endParaRPr lang="en-US" dirty="0">
                        <a:solidFill>
                          <a:schemeClr val="tx1"/>
                        </a:solidFill>
                        <a:latin typeface="Courier"/>
                        <a:cs typeface="Courier"/>
                      </a:endParaRPr>
                    </a:p>
                  </a:txBody>
                  <a:tcPr/>
                </a:tc>
                <a:tc>
                  <a:txBody>
                    <a:bodyPr/>
                    <a:lstStyle/>
                    <a:p>
                      <a:r>
                        <a:rPr lang="en-US" dirty="0" smtClean="0">
                          <a:solidFill>
                            <a:schemeClr val="accent1"/>
                          </a:solidFill>
                        </a:rPr>
                        <a:t>character</a:t>
                      </a:r>
                      <a:endParaRPr lang="en-US" dirty="0">
                        <a:solidFill>
                          <a:schemeClr val="accent1"/>
                        </a:solidFill>
                      </a:endParaRPr>
                    </a:p>
                  </a:txBody>
                  <a:tcPr/>
                </a:tc>
              </a:tr>
              <a:tr h="370840">
                <a:tc>
                  <a:txBody>
                    <a:bodyPr/>
                    <a:lstStyle/>
                    <a:p>
                      <a:r>
                        <a:rPr lang="en-US" dirty="0" err="1" smtClean="0">
                          <a:solidFill>
                            <a:schemeClr val="tx1"/>
                          </a:solidFill>
                          <a:latin typeface="Courier"/>
                          <a:cs typeface="Courier"/>
                        </a:rPr>
                        <a:t>d</a:t>
                      </a:r>
                      <a:endParaRPr lang="en-US" dirty="0">
                        <a:solidFill>
                          <a:schemeClr val="tx1"/>
                        </a:solidFill>
                        <a:latin typeface="Courier"/>
                        <a:cs typeface="Courier"/>
                      </a:endParaRPr>
                    </a:p>
                  </a:txBody>
                  <a:tcPr/>
                </a:tc>
                <a:tc>
                  <a:txBody>
                    <a:bodyPr/>
                    <a:lstStyle/>
                    <a:p>
                      <a:r>
                        <a:rPr lang="en-US" dirty="0" smtClean="0">
                          <a:solidFill>
                            <a:schemeClr val="accent1"/>
                          </a:solidFill>
                        </a:rPr>
                        <a:t>decimal</a:t>
                      </a:r>
                      <a:endParaRPr lang="en-US" dirty="0">
                        <a:solidFill>
                          <a:schemeClr val="accent1"/>
                        </a:solidFill>
                      </a:endParaRPr>
                    </a:p>
                  </a:txBody>
                  <a:tcPr/>
                </a:tc>
              </a:tr>
              <a:tr h="370840">
                <a:tc>
                  <a:txBody>
                    <a:bodyPr/>
                    <a:lstStyle/>
                    <a:p>
                      <a:r>
                        <a:rPr lang="en-US" dirty="0" smtClean="0">
                          <a:solidFill>
                            <a:schemeClr val="tx1"/>
                          </a:solidFill>
                          <a:latin typeface="Courier"/>
                          <a:cs typeface="Courier"/>
                        </a:rPr>
                        <a:t>X</a:t>
                      </a:r>
                      <a:endParaRPr lang="en-US" dirty="0">
                        <a:solidFill>
                          <a:schemeClr val="tx1"/>
                        </a:solidFill>
                        <a:latin typeface="Courier"/>
                        <a:cs typeface="Courier"/>
                      </a:endParaRPr>
                    </a:p>
                  </a:txBody>
                  <a:tcPr/>
                </a:tc>
                <a:tc>
                  <a:txBody>
                    <a:bodyPr/>
                    <a:lstStyle/>
                    <a:p>
                      <a:r>
                        <a:rPr lang="en-US" dirty="0" smtClean="0">
                          <a:solidFill>
                            <a:schemeClr val="accent1"/>
                          </a:solidFill>
                        </a:rPr>
                        <a:t>hexadecimal</a:t>
                      </a:r>
                      <a:endParaRPr lang="en-US" dirty="0">
                        <a:solidFill>
                          <a:schemeClr val="accent1"/>
                        </a:solidFill>
                      </a:endParaRPr>
                    </a:p>
                  </a:txBody>
                  <a:tcPr/>
                </a:tc>
              </a:tr>
              <a:tr h="370840">
                <a:tc>
                  <a:txBody>
                    <a:bodyPr/>
                    <a:lstStyle/>
                    <a:p>
                      <a:r>
                        <a:rPr lang="en-US" dirty="0" err="1" smtClean="0">
                          <a:solidFill>
                            <a:schemeClr val="tx1"/>
                          </a:solidFill>
                          <a:latin typeface="Courier"/>
                          <a:cs typeface="Courier"/>
                        </a:rPr>
                        <a:t>e</a:t>
                      </a:r>
                      <a:endParaRPr lang="en-US" dirty="0">
                        <a:solidFill>
                          <a:schemeClr val="tx1"/>
                        </a:solidFill>
                        <a:latin typeface="Courier"/>
                        <a:cs typeface="Courier"/>
                      </a:endParaRPr>
                    </a:p>
                  </a:txBody>
                  <a:tcPr/>
                </a:tc>
                <a:tc>
                  <a:txBody>
                    <a:bodyPr/>
                    <a:lstStyle/>
                    <a:p>
                      <a:r>
                        <a:rPr lang="en-US" dirty="0" smtClean="0">
                          <a:solidFill>
                            <a:schemeClr val="accent1"/>
                          </a:solidFill>
                        </a:rPr>
                        <a:t>scientific</a:t>
                      </a:r>
                      <a:endParaRPr lang="en-US" dirty="0">
                        <a:solidFill>
                          <a:schemeClr val="accent1"/>
                        </a:solidFill>
                      </a:endParaRPr>
                    </a:p>
                  </a:txBody>
                  <a:tcPr/>
                </a:tc>
              </a:tr>
              <a:tr h="370840">
                <a:tc>
                  <a:txBody>
                    <a:bodyPr/>
                    <a:lstStyle/>
                    <a:p>
                      <a:r>
                        <a:rPr lang="en-US" dirty="0" err="1" smtClean="0">
                          <a:solidFill>
                            <a:schemeClr val="tx1"/>
                          </a:solidFill>
                          <a:latin typeface="Courier"/>
                          <a:cs typeface="Courier"/>
                        </a:rPr>
                        <a:t>f</a:t>
                      </a:r>
                      <a:endParaRPr lang="en-US" dirty="0">
                        <a:solidFill>
                          <a:schemeClr val="tx1"/>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rPr>
                        <a:t>Fixed</a:t>
                      </a:r>
                      <a:r>
                        <a:rPr lang="en-US" baseline="0" dirty="0" smtClean="0">
                          <a:solidFill>
                            <a:schemeClr val="accent1"/>
                          </a:solidFill>
                        </a:rPr>
                        <a:t>-</a:t>
                      </a:r>
                      <a:r>
                        <a:rPr lang="en-US" dirty="0" smtClean="0">
                          <a:solidFill>
                            <a:schemeClr val="accent1"/>
                          </a:solidFill>
                        </a:rPr>
                        <a:t>point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rPr>
                        <a:t>(default precision is 6)</a:t>
                      </a:r>
                      <a:endParaRPr lang="en-US" dirty="0">
                        <a:solidFill>
                          <a:schemeClr val="accent1"/>
                        </a:solidFill>
                      </a:endParaRPr>
                    </a:p>
                  </a:txBody>
                  <a:tcPr/>
                </a:tc>
              </a:tr>
            </a:tbl>
          </a:graphicData>
        </a:graphic>
      </p:graphicFrame>
      <p:sp>
        <p:nvSpPr>
          <p:cNvPr id="13" name="TextBox 12"/>
          <p:cNvSpPr txBox="1"/>
          <p:nvPr/>
        </p:nvSpPr>
        <p:spPr bwMode="auto">
          <a:xfrm>
            <a:off x="3175099" y="2745020"/>
            <a:ext cx="2840690"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a:t>
            </a:r>
            <a:r>
              <a:rPr lang="en-US" sz="1400" dirty="0" smtClean="0">
                <a:latin typeface="Courier"/>
                <a:cs typeface="Courier"/>
              </a:rPr>
              <a:t> = 10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b}'.format(n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'1010'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c}'.format(n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e}'.format(n</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'1.000000e+01'</a:t>
            </a:r>
          </a:p>
          <a:p>
            <a:pPr defTabSz="914400" fontAlgn="base">
              <a:spcBef>
                <a:spcPct val="0"/>
              </a:spcBef>
              <a:spcAft>
                <a:spcPct val="0"/>
              </a:spcAft>
            </a:pPr>
            <a:r>
              <a:rPr lang="en-US" sz="1400" dirty="0" smtClean="0">
                <a:latin typeface="Courier"/>
                <a:cs typeface="Courier"/>
              </a:rPr>
              <a:t>&gt;&gt;&gt; '{:7.2f}'.format(n)</a:t>
            </a:r>
          </a:p>
          <a:p>
            <a:pPr defTabSz="914400" fontAlgn="base">
              <a:spcBef>
                <a:spcPct val="0"/>
              </a:spcBef>
              <a:spcAft>
                <a:spcPct val="0"/>
              </a:spcAft>
            </a:pPr>
            <a:r>
              <a:rPr lang="en-US" sz="1400" dirty="0" smtClean="0">
                <a:latin typeface="Courier"/>
                <a:cs typeface="Courier"/>
              </a:rPr>
              <a:t>'  10.00'</a:t>
            </a:r>
          </a:p>
          <a:p>
            <a:pPr defTabSz="914400" fontAlgn="base">
              <a:spcBef>
                <a:spcPct val="0"/>
              </a:spcBef>
              <a:spcAft>
                <a:spcPct val="0"/>
              </a:spcAft>
            </a:pPr>
            <a:r>
              <a:rPr lang="en-US" sz="1400" dirty="0" smtClean="0">
                <a:latin typeface="Courier"/>
                <a:cs typeface="Courier"/>
              </a:rPr>
              <a:t>&gt;&gt;&gt;</a:t>
            </a:r>
            <a:endParaRPr lang="en-US" sz="1400" dirty="0" smtClean="0">
              <a:solidFill>
                <a:srgbClr val="000000"/>
              </a:solidFill>
              <a:latin typeface="Courier"/>
              <a:cs typeface="Courier"/>
            </a:endParaRPr>
          </a:p>
        </p:txBody>
      </p:sp>
      <p:sp>
        <p:nvSpPr>
          <p:cNvPr id="14" name="TextBox 13"/>
          <p:cNvSpPr txBox="1"/>
          <p:nvPr/>
        </p:nvSpPr>
        <p:spPr bwMode="auto">
          <a:xfrm>
            <a:off x="6510421" y="3615788"/>
            <a:ext cx="156988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latin typeface="Courier"/>
                <a:cs typeface="Courier"/>
              </a:rPr>
              <a:t>'{:7.2f}'</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6" name="TextBox 15"/>
          <p:cNvSpPr txBox="1"/>
          <p:nvPr/>
        </p:nvSpPr>
        <p:spPr bwMode="auto">
          <a:xfrm>
            <a:off x="6217965" y="4211995"/>
            <a:ext cx="1297250"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field width</a:t>
            </a:r>
          </a:p>
        </p:txBody>
      </p:sp>
      <p:sp>
        <p:nvSpPr>
          <p:cNvPr id="17" name="TextBox 16"/>
          <p:cNvSpPr txBox="1"/>
          <p:nvPr/>
        </p:nvSpPr>
        <p:spPr bwMode="auto">
          <a:xfrm>
            <a:off x="7076704" y="4612105"/>
            <a:ext cx="200720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decimal precision</a:t>
            </a:r>
          </a:p>
        </p:txBody>
      </p:sp>
      <p:cxnSp>
        <p:nvCxnSpPr>
          <p:cNvPr id="19" name="Straight Arrow Connector 18"/>
          <p:cNvCxnSpPr>
            <a:stCxn id="16" idx="0"/>
          </p:cNvCxnSpPr>
          <p:nvPr/>
        </p:nvCxnSpPr>
        <p:spPr>
          <a:xfrm rot="5400000" flipH="1" flipV="1">
            <a:off x="6874394" y="4008891"/>
            <a:ext cx="195301" cy="2109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7" idx="0"/>
          </p:cNvCxnSpPr>
          <p:nvPr/>
        </p:nvCxnSpPr>
        <p:spPr>
          <a:xfrm rot="16200000" flipV="1">
            <a:off x="7500056" y="4031854"/>
            <a:ext cx="595411" cy="5650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25919" y="1671965"/>
            <a:ext cx="8155839" cy="707886"/>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Inside the curly braces of a placeholder, we can specify the field width, </a:t>
            </a:r>
            <a:r>
              <a:rPr lang="en-US" sz="2000" dirty="0" smtClean="0">
                <a:solidFill>
                  <a:srgbClr val="FF0000"/>
                </a:solidFill>
              </a:rPr>
              <a:t>the type of the output</a:t>
            </a:r>
            <a:endParaRPr lang="en-US" sz="2000" dirty="0" smtClean="0">
              <a:solidFill>
                <a:schemeClr val="accent1"/>
              </a:solidFill>
            </a:endParaRPr>
          </a:p>
        </p:txBody>
      </p:sp>
      <p:sp>
        <p:nvSpPr>
          <p:cNvPr id="29" name="Rectangle 28"/>
          <p:cNvSpPr/>
          <p:nvPr/>
        </p:nvSpPr>
        <p:spPr>
          <a:xfrm>
            <a:off x="325919" y="1671965"/>
            <a:ext cx="8155839" cy="707886"/>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Inside the curly braces of a placeholder, we can specify the field width, the type of the output, and </a:t>
            </a:r>
            <a:r>
              <a:rPr lang="en-US" sz="2000" dirty="0" smtClean="0">
                <a:solidFill>
                  <a:srgbClr val="FF0000"/>
                </a:solidFill>
              </a:rPr>
              <a:t>the decimal precision </a:t>
            </a:r>
          </a:p>
        </p:txBody>
      </p:sp>
      <p:sp>
        <p:nvSpPr>
          <p:cNvPr id="3" name="Rectangle 2"/>
          <p:cNvSpPr/>
          <p:nvPr/>
        </p:nvSpPr>
        <p:spPr>
          <a:xfrm>
            <a:off x="2943214" y="6296501"/>
            <a:ext cx="6200785" cy="646331"/>
          </a:xfrm>
          <a:prstGeom prst="rect">
            <a:avLst/>
          </a:prstGeom>
        </p:spPr>
        <p:txBody>
          <a:bodyPr wrap="square">
            <a:spAutoFit/>
          </a:bodyPr>
          <a:lstStyle/>
          <a:p>
            <a:r>
              <a:rPr lang="en-US" dirty="0">
                <a:hlinkClick r:id="rId2"/>
              </a:rPr>
              <a:t>https://docs.python.org/2/library/string.html#</a:t>
            </a:r>
            <a:r>
              <a:rPr lang="en-US" dirty="0" smtClean="0">
                <a:hlinkClick r:id="rId2"/>
              </a:rPr>
              <a:t>formatspec</a:t>
            </a:r>
            <a:endParaRPr lang="en-US" dirty="0" smtClean="0"/>
          </a:p>
          <a:p>
            <a:endParaRPr lang="en-US" dirty="0"/>
          </a:p>
        </p:txBody>
      </p:sp>
    </p:spTree>
    <p:extLst>
      <p:ext uri="{BB962C8B-B14F-4D97-AF65-F5344CB8AC3E}">
        <p14:creationId xmlns:p14="http://schemas.microsoft.com/office/powerpoint/2010/main" val="4055504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p:bldP spid="13" grpId="0" animBg="1"/>
      <p:bldP spid="14" grpId="0"/>
      <p:bldP spid="16" grpId="0"/>
      <p:bldP spid="17" grpId="0"/>
      <p:bldP spid="28" grpId="0"/>
      <p:bldP spid="29"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6" name="TextBox 15"/>
          <p:cNvSpPr txBox="1"/>
          <p:nvPr/>
        </p:nvSpPr>
        <p:spPr bwMode="auto">
          <a:xfrm>
            <a:off x="327331" y="1632992"/>
            <a:ext cx="8653096"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Implement function </a:t>
            </a:r>
            <a:r>
              <a:rPr lang="en-US" sz="2000" dirty="0" smtClean="0">
                <a:latin typeface="Courier"/>
                <a:cs typeface="Courier"/>
              </a:rPr>
              <a:t>lookup()</a:t>
            </a:r>
            <a:r>
              <a:rPr lang="en-US" sz="2000" dirty="0" smtClean="0">
                <a:solidFill>
                  <a:schemeClr val="accent1"/>
                </a:solidFill>
              </a:rPr>
              <a:t> that implements a phone book lookup application. Your function takes, as input, a dictionary representing a phone book,</a:t>
            </a:r>
          </a:p>
          <a:p>
            <a:pPr defTabSz="914400" fontAlgn="base">
              <a:spcBef>
                <a:spcPct val="0"/>
              </a:spcBef>
              <a:spcAft>
                <a:spcPct val="0"/>
              </a:spcAft>
            </a:pPr>
            <a:r>
              <a:rPr lang="en-US" sz="2000" dirty="0" smtClean="0">
                <a:solidFill>
                  <a:schemeClr val="accent1"/>
                </a:solidFill>
              </a:rPr>
              <a:t>Mapping tuples (containing the </a:t>
            </a:r>
          </a:p>
          <a:p>
            <a:pPr defTabSz="914400" fontAlgn="base">
              <a:spcBef>
                <a:spcPct val="0"/>
              </a:spcBef>
              <a:spcAft>
                <a:spcPct val="0"/>
              </a:spcAft>
            </a:pPr>
            <a:r>
              <a:rPr lang="en-US" sz="2000" dirty="0" smtClean="0">
                <a:solidFill>
                  <a:schemeClr val="accent1"/>
                </a:solidFill>
              </a:rPr>
              <a:t>first and last name) to strings</a:t>
            </a:r>
          </a:p>
          <a:p>
            <a:pPr defTabSz="914400" fontAlgn="base">
              <a:spcBef>
                <a:spcPct val="0"/>
              </a:spcBef>
              <a:spcAft>
                <a:spcPct val="0"/>
              </a:spcAft>
            </a:pPr>
            <a:r>
              <a:rPr lang="en-US" sz="2000" dirty="0" smtClean="0">
                <a:solidFill>
                  <a:schemeClr val="accent1"/>
                </a:solidFill>
              </a:rPr>
              <a:t>(containing phone numbers) </a:t>
            </a:r>
            <a:endParaRPr lang="en-US" kern="0" dirty="0" smtClean="0">
              <a:solidFill>
                <a:schemeClr val="accent1"/>
              </a:solidFill>
              <a:latin typeface="Calibri" pitchFamily="34" charset="0"/>
            </a:endParaRPr>
          </a:p>
        </p:txBody>
      </p:sp>
      <p:sp>
        <p:nvSpPr>
          <p:cNvPr id="17" name="TextBox 16"/>
          <p:cNvSpPr txBox="1"/>
          <p:nvPr/>
        </p:nvSpPr>
        <p:spPr bwMode="auto">
          <a:xfrm>
            <a:off x="709358" y="3483013"/>
            <a:ext cx="7984561" cy="289310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lookup(phonebook</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'''implements interactive phone book service using the input</a:t>
            </a:r>
          </a:p>
          <a:p>
            <a:pPr defTabSz="914400" fontAlgn="base">
              <a:spcBef>
                <a:spcPct val="0"/>
              </a:spcBef>
              <a:spcAft>
                <a:spcPct val="0"/>
              </a:spcAft>
            </a:pPr>
            <a:r>
              <a:rPr lang="en-US" sz="1400" dirty="0" smtClean="0">
                <a:solidFill>
                  <a:srgbClr val="7F7F7F"/>
                </a:solidFill>
                <a:latin typeface="Courier"/>
                <a:cs typeface="Courier"/>
              </a:rPr>
              <a:t>       phonebook dictionary'''</a:t>
            </a:r>
          </a:p>
          <a:p>
            <a:pPr defTabSz="914400" fontAlgn="base">
              <a:spcBef>
                <a:spcPct val="0"/>
              </a:spcBef>
              <a:spcAft>
                <a:spcPct val="0"/>
              </a:spcAft>
            </a:pPr>
            <a:r>
              <a:rPr lang="en-US" sz="1400" dirty="0" smtClean="0">
                <a:solidFill>
                  <a:srgbClr val="000000"/>
                </a:solidFill>
                <a:latin typeface="Courier"/>
                <a:cs typeface="Courier"/>
              </a:rPr>
              <a:t>    while True:</a:t>
            </a:r>
          </a:p>
          <a:p>
            <a:pPr defTabSz="914400" fontAlgn="base">
              <a:spcBef>
                <a:spcPct val="0"/>
              </a:spcBef>
              <a:spcAft>
                <a:spcPct val="0"/>
              </a:spcAft>
            </a:pPr>
            <a:r>
              <a:rPr lang="en-US" sz="1400" dirty="0" smtClean="0">
                <a:solidFill>
                  <a:srgbClr val="000000"/>
                </a:solidFill>
                <a:latin typeface="Courier"/>
                <a:cs typeface="Courier"/>
              </a:rPr>
              <a:t>        first = </a:t>
            </a:r>
            <a:r>
              <a:rPr lang="en-US" sz="1400" dirty="0" err="1" smtClean="0">
                <a:solidFill>
                  <a:srgbClr val="000000"/>
                </a:solidFill>
                <a:latin typeface="Courier"/>
                <a:cs typeface="Courier"/>
              </a:rPr>
              <a:t>input('Enter</a:t>
            </a:r>
            <a:r>
              <a:rPr lang="en-US" sz="1400" dirty="0" smtClean="0">
                <a:solidFill>
                  <a:srgbClr val="000000"/>
                </a:solidFill>
                <a:latin typeface="Courier"/>
                <a:cs typeface="Courier"/>
              </a:rPr>
              <a:t> the first name: ')</a:t>
            </a:r>
          </a:p>
          <a:p>
            <a:pPr defTabSz="914400" fontAlgn="base">
              <a:spcBef>
                <a:spcPct val="0"/>
              </a:spcBef>
              <a:spcAft>
                <a:spcPct val="0"/>
              </a:spcAft>
            </a:pPr>
            <a:r>
              <a:rPr lang="en-US" sz="1400" dirty="0" smtClean="0">
                <a:solidFill>
                  <a:srgbClr val="000000"/>
                </a:solidFill>
                <a:latin typeface="Courier"/>
                <a:cs typeface="Courier"/>
              </a:rPr>
              <a:t>        last = </a:t>
            </a:r>
            <a:r>
              <a:rPr lang="en-US" sz="1400" dirty="0" err="1" smtClean="0">
                <a:solidFill>
                  <a:srgbClr val="000000"/>
                </a:solidFill>
                <a:latin typeface="Courier"/>
                <a:cs typeface="Courier"/>
              </a:rPr>
              <a:t>input('Enter</a:t>
            </a:r>
            <a:r>
              <a:rPr lang="en-US" sz="1400" dirty="0" smtClean="0">
                <a:solidFill>
                  <a:srgbClr val="000000"/>
                </a:solidFill>
                <a:latin typeface="Courier"/>
                <a:cs typeface="Courier"/>
              </a:rPr>
              <a:t> the last name: ')</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person = (first, last)    </a:t>
            </a:r>
            <a:r>
              <a:rPr lang="en-US" sz="1400" dirty="0" smtClean="0">
                <a:solidFill>
                  <a:srgbClr val="7F7F7F"/>
                </a:solidFill>
                <a:latin typeface="Courier"/>
                <a:cs typeface="Courier"/>
              </a:rPr>
              <a:t># construct the key</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if person in phonebook:   </a:t>
            </a:r>
            <a:r>
              <a:rPr lang="en-US" sz="1400" dirty="0" smtClean="0">
                <a:solidFill>
                  <a:srgbClr val="7F7F7F"/>
                </a:solidFill>
                <a:latin typeface="Courier"/>
                <a:cs typeface="Courier"/>
              </a:rPr>
              <a:t># if key is in dictionary</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print(phonebook[person</a:t>
            </a:r>
            <a:r>
              <a:rPr lang="en-US" sz="1400" dirty="0" smtClean="0">
                <a:solidFill>
                  <a:srgbClr val="000000"/>
                </a:solidFill>
                <a:latin typeface="Courier"/>
                <a:cs typeface="Courier"/>
              </a:rPr>
              <a:t>])  </a:t>
            </a:r>
            <a:r>
              <a:rPr lang="en-US" sz="1400" dirty="0" smtClean="0">
                <a:solidFill>
                  <a:srgbClr val="7F7F7F"/>
                </a:solidFill>
                <a:latin typeface="Courier"/>
                <a:cs typeface="Courier"/>
              </a:rPr>
              <a:t># print value</a:t>
            </a:r>
          </a:p>
          <a:p>
            <a:pPr defTabSz="914400" fontAlgn="base">
              <a:spcBef>
                <a:spcPct val="0"/>
              </a:spcBef>
              <a:spcAft>
                <a:spcPct val="0"/>
              </a:spcAft>
            </a:pPr>
            <a:r>
              <a:rPr lang="en-US" sz="1400" dirty="0" smtClean="0">
                <a:solidFill>
                  <a:srgbClr val="000000"/>
                </a:solidFill>
                <a:latin typeface="Courier"/>
                <a:cs typeface="Courier"/>
              </a:rPr>
              <a:t>        else:                     </a:t>
            </a:r>
            <a:r>
              <a:rPr lang="en-US" sz="1400" dirty="0" smtClean="0">
                <a:solidFill>
                  <a:srgbClr val="7F7F7F"/>
                </a:solidFill>
                <a:latin typeface="Courier"/>
                <a:cs typeface="Courier"/>
              </a:rPr>
              <a:t># if key not in dictionary</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print('The</a:t>
            </a:r>
            <a:r>
              <a:rPr lang="en-US" sz="1400" dirty="0" smtClean="0">
                <a:solidFill>
                  <a:srgbClr val="000000"/>
                </a:solidFill>
                <a:latin typeface="Courier"/>
                <a:cs typeface="Courier"/>
              </a:rPr>
              <a:t> name you entered is not known.')</a:t>
            </a:r>
          </a:p>
        </p:txBody>
      </p:sp>
      <p:sp>
        <p:nvSpPr>
          <p:cNvPr id="10" name="TextBox 9"/>
          <p:cNvSpPr txBox="1"/>
          <p:nvPr/>
        </p:nvSpPr>
        <p:spPr bwMode="auto">
          <a:xfrm>
            <a:off x="3896930" y="2734573"/>
            <a:ext cx="508349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phonebook = {</a:t>
            </a:r>
          </a:p>
          <a:p>
            <a:pPr defTabSz="914400" fontAlgn="base">
              <a:spcBef>
                <a:spcPct val="0"/>
              </a:spcBef>
              <a:spcAft>
                <a:spcPct val="0"/>
              </a:spcAft>
            </a:pPr>
            <a:r>
              <a:rPr lang="en-US" sz="1400" dirty="0" smtClean="0">
                <a:latin typeface="Courier"/>
                <a:cs typeface="Courier"/>
              </a:rPr>
              <a:t>	('Anna','Karenina'):'(123)456-78-90',</a:t>
            </a:r>
          </a:p>
          <a:p>
            <a:pPr defTabSz="914400" fontAlgn="base">
              <a:spcBef>
                <a:spcPct val="0"/>
              </a:spcBef>
              <a:spcAft>
                <a:spcPct val="0"/>
              </a:spcAft>
            </a:pPr>
            <a:r>
              <a:rPr lang="en-US" sz="1400" dirty="0" smtClean="0">
                <a:latin typeface="Courier"/>
                <a:cs typeface="Courier"/>
              </a:rPr>
              <a:t>	('Yu', 'Tsun'):'(901)234-56-78',</a:t>
            </a:r>
          </a:p>
          <a:p>
            <a:pPr defTabSz="914400" fontAlgn="base">
              <a:spcBef>
                <a:spcPct val="0"/>
              </a:spcBef>
              <a:spcAft>
                <a:spcPct val="0"/>
              </a:spcAft>
            </a:pPr>
            <a:r>
              <a:rPr lang="en-US" sz="1400" dirty="0" smtClean="0">
                <a:latin typeface="Courier"/>
                <a:cs typeface="Courier"/>
              </a:rPr>
              <a:t>	('Hans', 'Castorp'):'(321)908-76-54'}</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lookup(phonebook</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Enter the first name: Anna</a:t>
            </a:r>
          </a:p>
          <a:p>
            <a:pPr defTabSz="914400" fontAlgn="base">
              <a:spcBef>
                <a:spcPct val="0"/>
              </a:spcBef>
              <a:spcAft>
                <a:spcPct val="0"/>
              </a:spcAft>
            </a:pPr>
            <a:r>
              <a:rPr lang="en-US" sz="1400" dirty="0" smtClean="0">
                <a:latin typeface="Courier"/>
                <a:cs typeface="Courier"/>
              </a:rPr>
              <a:t>Enter the last name: Karenina</a:t>
            </a:r>
          </a:p>
          <a:p>
            <a:pPr defTabSz="914400" fontAlgn="base">
              <a:spcBef>
                <a:spcPct val="0"/>
              </a:spcBef>
              <a:spcAft>
                <a:spcPct val="0"/>
              </a:spcAft>
            </a:pPr>
            <a:r>
              <a:rPr lang="en-US" sz="1400" dirty="0" smtClean="0">
                <a:latin typeface="Courier"/>
                <a:cs typeface="Courier"/>
              </a:rPr>
              <a:t>(123)456-78-90</a:t>
            </a:r>
          </a:p>
          <a:p>
            <a:pPr defTabSz="914400" fontAlgn="base">
              <a:spcBef>
                <a:spcPct val="0"/>
              </a:spcBef>
              <a:spcAft>
                <a:spcPct val="0"/>
              </a:spcAft>
            </a:pPr>
            <a:r>
              <a:rPr lang="en-US" sz="1400" dirty="0" smtClean="0">
                <a:latin typeface="Courier"/>
                <a:cs typeface="Courier"/>
              </a:rPr>
              <a:t>Enter the first name: </a:t>
            </a:r>
          </a:p>
        </p:txBody>
      </p:sp>
    </p:spTree>
    <p:extLst>
      <p:ext uri="{BB962C8B-B14F-4D97-AF65-F5344CB8AC3E}">
        <p14:creationId xmlns:p14="http://schemas.microsoft.com/office/powerpoint/2010/main" val="2050612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bwMode="auto">
          <a:xfrm>
            <a:off x="1086191" y="3269599"/>
            <a:ext cx="4521200"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ages = {28, 25, 22}</a:t>
            </a:r>
          </a:p>
          <a:p>
            <a:pPr defTabSz="914400" fontAlgn="base">
              <a:spcBef>
                <a:spcPct val="0"/>
              </a:spcBef>
              <a:spcAft>
                <a:spcPct val="0"/>
              </a:spcAft>
            </a:pPr>
            <a:r>
              <a:rPr lang="en-US" sz="1400" dirty="0" smtClean="0">
                <a:latin typeface="Courier"/>
                <a:cs typeface="Courier"/>
              </a:rPr>
              <a:t>&gt;&gt;&gt; ages</a:t>
            </a:r>
          </a:p>
          <a:p>
            <a:pPr defTabSz="914400" fontAlgn="base">
              <a:spcBef>
                <a:spcPct val="0"/>
              </a:spcBef>
              <a:spcAft>
                <a:spcPct val="0"/>
              </a:spcAft>
            </a:pPr>
            <a:r>
              <a:rPr lang="en-US" sz="1400" dirty="0" smtClean="0">
                <a:latin typeface="Courier"/>
                <a:cs typeface="Courier"/>
              </a:rPr>
              <a:t>{25, 28, 22}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type(ages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&lt;class 'set'&gt;</a:t>
            </a:r>
          </a:p>
          <a:p>
            <a:pPr defTabSz="914400" fontAlgn="base">
              <a:spcBef>
                <a:spcPct val="0"/>
              </a:spcBef>
              <a:spcAft>
                <a:spcPct val="0"/>
              </a:spcAft>
            </a:pPr>
            <a:r>
              <a:rPr lang="en-US" sz="1400" dirty="0" smtClean="0">
                <a:latin typeface="Courier"/>
                <a:cs typeface="Courier"/>
              </a:rPr>
              <a:t>&gt;&gt;&gt; ages2 = {22, 23, 22, 23, 25}</a:t>
            </a:r>
          </a:p>
          <a:p>
            <a:pPr defTabSz="914400" fontAlgn="base">
              <a:spcBef>
                <a:spcPct val="0"/>
              </a:spcBef>
              <a:spcAft>
                <a:spcPct val="0"/>
              </a:spcAft>
            </a:pPr>
            <a:r>
              <a:rPr lang="en-US" sz="1400" dirty="0" smtClean="0">
                <a:latin typeface="Courier"/>
                <a:cs typeface="Courier"/>
              </a:rPr>
              <a:t>&gt;&gt;&gt; ages2</a:t>
            </a:r>
          </a:p>
          <a:p>
            <a:pPr defTabSz="914400" fontAlgn="base">
              <a:spcBef>
                <a:spcPct val="0"/>
              </a:spcBef>
              <a:spcAft>
                <a:spcPct val="0"/>
              </a:spcAft>
            </a:pPr>
            <a:r>
              <a:rPr lang="en-US" sz="1400" dirty="0" smtClean="0">
                <a:latin typeface="Courier"/>
                <a:cs typeface="Courier"/>
              </a:rPr>
              <a:t>{25, 22, 23}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lst</a:t>
            </a:r>
            <a:r>
              <a:rPr lang="en-US" sz="1400" dirty="0" smtClean="0">
                <a:latin typeface="Courier"/>
                <a:cs typeface="Courier"/>
              </a:rPr>
              <a:t> = [22, 23, 22, 23, 25]</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list(set(lst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[25, 22, 23]</a:t>
            </a:r>
          </a:p>
        </p:txBody>
      </p:sp>
      <p:sp>
        <p:nvSpPr>
          <p:cNvPr id="8" name="TextBox 7"/>
          <p:cNvSpPr txBox="1"/>
          <p:nvPr/>
        </p:nvSpPr>
        <p:spPr bwMode="auto">
          <a:xfrm>
            <a:off x="1086191" y="3269599"/>
            <a:ext cx="4521200"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ages = {28, 25, 22}</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0" name="TextBox 9"/>
          <p:cNvSpPr txBox="1"/>
          <p:nvPr/>
        </p:nvSpPr>
        <p:spPr bwMode="auto">
          <a:xfrm>
            <a:off x="1086191" y="3269599"/>
            <a:ext cx="4521200"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ages = {28, 25, 22}</a:t>
            </a:r>
          </a:p>
          <a:p>
            <a:pPr defTabSz="914400" fontAlgn="base">
              <a:spcBef>
                <a:spcPct val="0"/>
              </a:spcBef>
              <a:spcAft>
                <a:spcPct val="0"/>
              </a:spcAft>
            </a:pPr>
            <a:r>
              <a:rPr lang="en-US" sz="1400" dirty="0" smtClean="0">
                <a:latin typeface="Courier"/>
                <a:cs typeface="Courier"/>
              </a:rPr>
              <a:t>&gt;&gt;&gt; ages</a:t>
            </a:r>
          </a:p>
          <a:p>
            <a:pPr defTabSz="914400" fontAlgn="base">
              <a:spcBef>
                <a:spcPct val="0"/>
              </a:spcBef>
              <a:spcAft>
                <a:spcPct val="0"/>
              </a:spcAft>
            </a:pPr>
            <a:r>
              <a:rPr lang="en-US" sz="1400" dirty="0" smtClean="0">
                <a:latin typeface="Courier"/>
                <a:cs typeface="Courier"/>
              </a:rPr>
              <a:t>{25, 28, 22}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type(ages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&lt;class 'set'&gt;</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1" name="TextBox 10"/>
          <p:cNvSpPr txBox="1"/>
          <p:nvPr/>
        </p:nvSpPr>
        <p:spPr bwMode="auto">
          <a:xfrm>
            <a:off x="1086191" y="3269599"/>
            <a:ext cx="4521200"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ages = {28, 25, 22}</a:t>
            </a:r>
          </a:p>
          <a:p>
            <a:pPr defTabSz="914400" fontAlgn="base">
              <a:spcBef>
                <a:spcPct val="0"/>
              </a:spcBef>
              <a:spcAft>
                <a:spcPct val="0"/>
              </a:spcAft>
            </a:pPr>
            <a:r>
              <a:rPr lang="en-US" sz="1400" dirty="0" smtClean="0">
                <a:latin typeface="Courier"/>
                <a:cs typeface="Courier"/>
              </a:rPr>
              <a:t>&gt;&gt;&gt; ages</a:t>
            </a:r>
          </a:p>
          <a:p>
            <a:pPr defTabSz="914400" fontAlgn="base">
              <a:spcBef>
                <a:spcPct val="0"/>
              </a:spcBef>
              <a:spcAft>
                <a:spcPct val="0"/>
              </a:spcAft>
            </a:pPr>
            <a:r>
              <a:rPr lang="en-US" sz="1400" dirty="0" smtClean="0">
                <a:latin typeface="Courier"/>
                <a:cs typeface="Courier"/>
              </a:rPr>
              <a:t>{25, 28, 22}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type(ages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&lt;class 'set'&gt;</a:t>
            </a:r>
          </a:p>
          <a:p>
            <a:pPr defTabSz="914400" fontAlgn="base">
              <a:spcBef>
                <a:spcPct val="0"/>
              </a:spcBef>
              <a:spcAft>
                <a:spcPct val="0"/>
              </a:spcAft>
            </a:pPr>
            <a:r>
              <a:rPr lang="en-US" sz="1400" dirty="0" smtClean="0">
                <a:latin typeface="Courier"/>
                <a:cs typeface="Courier"/>
              </a:rPr>
              <a:t>&gt;&gt;&gt; ages2 = {22, 23, 22, 23, 25}</a:t>
            </a:r>
          </a:p>
          <a:p>
            <a:pPr defTabSz="914400" fontAlgn="base">
              <a:spcBef>
                <a:spcPct val="0"/>
              </a:spcBef>
              <a:spcAft>
                <a:spcPct val="0"/>
              </a:spcAft>
            </a:pPr>
            <a:r>
              <a:rPr lang="en-US" sz="1400" dirty="0" smtClean="0">
                <a:latin typeface="Courier"/>
                <a:cs typeface="Courier"/>
              </a:rPr>
              <a:t>&gt;&gt;&gt; ages2</a:t>
            </a:r>
          </a:p>
          <a:p>
            <a:pPr defTabSz="914400" fontAlgn="base">
              <a:spcBef>
                <a:spcPct val="0"/>
              </a:spcBef>
              <a:spcAft>
                <a:spcPct val="0"/>
              </a:spcAft>
            </a:pPr>
            <a:r>
              <a:rPr lang="en-US" sz="1400" dirty="0" smtClean="0">
                <a:latin typeface="Courier"/>
                <a:cs typeface="Courier"/>
              </a:rPr>
              <a:t>{25, 22, 23}</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cxnSp>
        <p:nvCxnSpPr>
          <p:cNvPr id="14" name="Straight Arrow Connector 13"/>
          <p:cNvCxnSpPr/>
          <p:nvPr/>
        </p:nvCxnSpPr>
        <p:spPr>
          <a:xfrm rot="10800000">
            <a:off x="3598001" y="3444548"/>
            <a:ext cx="2291318" cy="11784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a:off x="2406513" y="3536208"/>
            <a:ext cx="3482810" cy="108680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9" idx="1"/>
          </p:cNvCxnSpPr>
          <p:nvPr/>
        </p:nvCxnSpPr>
        <p:spPr>
          <a:xfrm rot="10800000">
            <a:off x="3951518" y="4623019"/>
            <a:ext cx="1805275" cy="946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9" idx="1"/>
          </p:cNvCxnSpPr>
          <p:nvPr/>
        </p:nvCxnSpPr>
        <p:spPr>
          <a:xfrm rot="10800000">
            <a:off x="3598004" y="4623019"/>
            <a:ext cx="2158788" cy="9469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Built-in class </a:t>
            </a:r>
            <a:r>
              <a:rPr lang="en-US" sz="3600" b="1" kern="0" noProof="0" dirty="0" smtClean="0">
                <a:latin typeface="Courier"/>
                <a:ea typeface="+mj-ea"/>
                <a:cs typeface="Courier"/>
              </a:rPr>
              <a:t>set</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32" name="TextBox 31"/>
          <p:cNvSpPr txBox="1"/>
          <p:nvPr/>
        </p:nvSpPr>
        <p:spPr bwMode="auto">
          <a:xfrm>
            <a:off x="709358" y="1551577"/>
            <a:ext cx="754432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The built in class </a:t>
            </a:r>
            <a:r>
              <a:rPr lang="en-US" sz="2000" kern="0" dirty="0" smtClean="0">
                <a:solidFill>
                  <a:srgbClr val="000000"/>
                </a:solidFill>
                <a:latin typeface="Courier"/>
                <a:ea typeface="+mj-ea"/>
                <a:cs typeface="Courier"/>
              </a:rPr>
              <a:t>set</a:t>
            </a:r>
            <a:r>
              <a:rPr lang="en-US" sz="2000" kern="0" dirty="0" smtClean="0">
                <a:solidFill>
                  <a:schemeClr val="accent1"/>
                </a:solidFill>
                <a:latin typeface="Calibri" pitchFamily="34" charset="0"/>
                <a:ea typeface="+mj-ea"/>
                <a:cs typeface="+mj-cs"/>
              </a:rPr>
              <a:t> represents a mathematical set</a:t>
            </a:r>
          </a:p>
          <a:p>
            <a:pPr marL="746125" lvl="1" indent="-288925" defTabSz="914400" fontAlgn="base">
              <a:spcBef>
                <a:spcPct val="0"/>
              </a:spcBef>
              <a:spcAft>
                <a:spcPct val="0"/>
              </a:spcAft>
              <a:buFont typeface="Arial"/>
              <a:buChar char="•"/>
            </a:pPr>
            <a:r>
              <a:rPr lang="en-US" sz="2000" kern="0" dirty="0" smtClean="0">
                <a:solidFill>
                  <a:schemeClr val="accent1"/>
                </a:solidFill>
                <a:latin typeface="Calibri" pitchFamily="34" charset="0"/>
                <a:ea typeface="+mj-ea"/>
                <a:cs typeface="+mj-cs"/>
              </a:rPr>
              <a:t>an </a:t>
            </a:r>
            <a:r>
              <a:rPr lang="en-US" sz="2000" kern="0" dirty="0" smtClean="0">
                <a:solidFill>
                  <a:srgbClr val="FF0000"/>
                </a:solidFill>
                <a:latin typeface="Calibri" pitchFamily="34" charset="0"/>
                <a:ea typeface="+mj-ea"/>
                <a:cs typeface="+mj-cs"/>
              </a:rPr>
              <a:t>unordered </a:t>
            </a:r>
            <a:r>
              <a:rPr lang="en-US" sz="2000" kern="0" dirty="0" smtClean="0">
                <a:solidFill>
                  <a:schemeClr val="accent1"/>
                </a:solidFill>
                <a:latin typeface="Calibri" pitchFamily="34" charset="0"/>
                <a:ea typeface="+mj-ea"/>
                <a:cs typeface="+mj-cs"/>
              </a:rPr>
              <a:t>collection of </a:t>
            </a:r>
            <a:r>
              <a:rPr lang="en-US" sz="2000" kern="0" dirty="0" smtClean="0">
                <a:solidFill>
                  <a:srgbClr val="FF0000"/>
                </a:solidFill>
                <a:latin typeface="Calibri" pitchFamily="34" charset="0"/>
                <a:ea typeface="+mj-ea"/>
                <a:cs typeface="+mj-cs"/>
              </a:rPr>
              <a:t>non-identical </a:t>
            </a:r>
            <a:r>
              <a:rPr lang="en-US" sz="2000" kern="0" dirty="0" smtClean="0">
                <a:solidFill>
                  <a:schemeClr val="accent1"/>
                </a:solidFill>
                <a:latin typeface="Calibri" pitchFamily="34" charset="0"/>
                <a:ea typeface="+mj-ea"/>
                <a:cs typeface="+mj-cs"/>
              </a:rPr>
              <a:t>items</a:t>
            </a:r>
          </a:p>
          <a:p>
            <a:pPr marL="746125" lvl="1" indent="-288925" defTabSz="914400" fontAlgn="base">
              <a:spcBef>
                <a:spcPct val="0"/>
              </a:spcBef>
              <a:spcAft>
                <a:spcPct val="0"/>
              </a:spcAft>
              <a:buFont typeface="Arial"/>
              <a:buChar char="•"/>
            </a:pPr>
            <a:r>
              <a:rPr lang="en-US" sz="2000" kern="0" dirty="0" smtClean="0">
                <a:solidFill>
                  <a:schemeClr val="accent1"/>
                </a:solidFill>
                <a:latin typeface="Calibri" pitchFamily="34" charset="0"/>
                <a:ea typeface="+mj-ea"/>
                <a:cs typeface="+mj-cs"/>
              </a:rPr>
              <a:t>supports operations such as </a:t>
            </a:r>
            <a:r>
              <a:rPr lang="en-US" sz="2000" kern="0" dirty="0" smtClean="0">
                <a:solidFill>
                  <a:srgbClr val="FF0000"/>
                </a:solidFill>
                <a:latin typeface="Calibri" pitchFamily="34" charset="0"/>
                <a:ea typeface="+mj-ea"/>
                <a:cs typeface="+mj-cs"/>
              </a:rPr>
              <a:t>set membership</a:t>
            </a:r>
            <a:r>
              <a:rPr lang="en-US" sz="2000" kern="0" dirty="0" smtClean="0">
                <a:solidFill>
                  <a:schemeClr val="accent1"/>
                </a:solidFill>
                <a:latin typeface="Calibri" pitchFamily="34" charset="0"/>
                <a:ea typeface="+mj-ea"/>
                <a:cs typeface="+mj-cs"/>
              </a:rPr>
              <a:t>, </a:t>
            </a:r>
            <a:r>
              <a:rPr lang="en-US" sz="2000" kern="0" dirty="0" smtClean="0">
                <a:solidFill>
                  <a:srgbClr val="FF0000"/>
                </a:solidFill>
                <a:latin typeface="Calibri" pitchFamily="34" charset="0"/>
                <a:ea typeface="+mj-ea"/>
                <a:cs typeface="+mj-cs"/>
              </a:rPr>
              <a:t>set union</a:t>
            </a:r>
            <a:r>
              <a:rPr lang="en-US" sz="2000" kern="0" dirty="0" smtClean="0">
                <a:solidFill>
                  <a:schemeClr val="accent1"/>
                </a:solidFill>
                <a:latin typeface="Calibri" pitchFamily="34" charset="0"/>
                <a:ea typeface="+mj-ea"/>
                <a:cs typeface="+mj-cs"/>
              </a:rPr>
              <a:t>, </a:t>
            </a:r>
            <a:r>
              <a:rPr lang="en-US" sz="2000" kern="0" dirty="0" smtClean="0">
                <a:solidFill>
                  <a:srgbClr val="FF0000"/>
                </a:solidFill>
                <a:latin typeface="Calibri" pitchFamily="34" charset="0"/>
                <a:ea typeface="+mj-ea"/>
                <a:cs typeface="+mj-cs"/>
              </a:rPr>
              <a:t>set intersection</a:t>
            </a:r>
            <a:r>
              <a:rPr lang="en-US" sz="2000" kern="0" dirty="0" smtClean="0">
                <a:solidFill>
                  <a:schemeClr val="accent1"/>
                </a:solidFill>
                <a:latin typeface="Calibri" pitchFamily="34" charset="0"/>
                <a:ea typeface="+mj-ea"/>
                <a:cs typeface="+mj-cs"/>
              </a:rPr>
              <a:t>, </a:t>
            </a:r>
            <a:r>
              <a:rPr lang="en-US" sz="2000" kern="0" dirty="0" smtClean="0">
                <a:solidFill>
                  <a:srgbClr val="FF0000"/>
                </a:solidFill>
                <a:latin typeface="Calibri" pitchFamily="34" charset="0"/>
              </a:rPr>
              <a:t>set difference</a:t>
            </a:r>
            <a:r>
              <a:rPr lang="en-US" sz="2000" kern="0" dirty="0" smtClean="0">
                <a:solidFill>
                  <a:schemeClr val="accent1"/>
                </a:solidFill>
                <a:latin typeface="Calibri" pitchFamily="34" charset="0"/>
                <a:ea typeface="+mj-ea"/>
                <a:cs typeface="+mj-cs"/>
              </a:rPr>
              <a:t>, etc </a:t>
            </a:r>
          </a:p>
        </p:txBody>
      </p:sp>
      <p:sp>
        <p:nvSpPr>
          <p:cNvPr id="20" name="TextBox 19"/>
          <p:cNvSpPr txBox="1"/>
          <p:nvPr/>
        </p:nvSpPr>
        <p:spPr bwMode="auto">
          <a:xfrm>
            <a:off x="5889319" y="4422963"/>
            <a:ext cx="143363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curly braces</a:t>
            </a:r>
          </a:p>
        </p:txBody>
      </p:sp>
      <p:sp>
        <p:nvSpPr>
          <p:cNvPr id="29" name="TextBox 28"/>
          <p:cNvSpPr txBox="1"/>
          <p:nvPr/>
        </p:nvSpPr>
        <p:spPr bwMode="auto">
          <a:xfrm>
            <a:off x="5756792" y="5369896"/>
            <a:ext cx="3132315"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duplicate values are ignored</a:t>
            </a:r>
          </a:p>
        </p:txBody>
      </p:sp>
      <p:sp>
        <p:nvSpPr>
          <p:cNvPr id="41" name="TextBox 40"/>
          <p:cNvSpPr txBox="1"/>
          <p:nvPr/>
        </p:nvSpPr>
        <p:spPr bwMode="auto">
          <a:xfrm>
            <a:off x="709358" y="5941823"/>
            <a:ext cx="5814412" cy="677108"/>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Example application: remove duplicates from a list</a:t>
            </a:r>
          </a:p>
          <a:p>
            <a:pPr marL="744538" lvl="1" indent="-287338" defTabSz="914400" fontAlgn="base">
              <a:spcBef>
                <a:spcPct val="0"/>
              </a:spcBef>
              <a:spcAft>
                <a:spcPct val="0"/>
              </a:spcAft>
              <a:buClr>
                <a:schemeClr val="accent1"/>
              </a:buClr>
              <a:buFont typeface="Arial"/>
              <a:buChar char="•"/>
            </a:pPr>
            <a:r>
              <a:rPr lang="en-US" kern="0" dirty="0" smtClean="0">
                <a:solidFill>
                  <a:srgbClr val="000000"/>
                </a:solidFill>
                <a:latin typeface="Calibri" pitchFamily="34" charset="0"/>
                <a:ea typeface="+mj-ea"/>
                <a:cs typeface="+mj-cs"/>
              </a:rPr>
              <a:t>WARNING: the order of the items in the list changes</a:t>
            </a:r>
            <a:endParaRPr kumimoji="0" lang="en-US" b="0" i="0" u="none" strike="noStrike" kern="0" cap="none" spc="0" normalizeH="0" baseline="0" noProof="0" dirty="0" smtClean="0">
              <a:ln>
                <a:noFill/>
              </a:ln>
              <a:solidFill>
                <a:srgbClr val="000000"/>
              </a:solidFill>
              <a:effectLst/>
              <a:uLnTx/>
              <a:uFillTx/>
              <a:latin typeface="Calibri" pitchFamily="34" charset="0"/>
              <a:ea typeface="+mj-ea"/>
              <a:cs typeface="+mj-cs"/>
            </a:endParaRPr>
          </a:p>
        </p:txBody>
      </p:sp>
      <p:sp>
        <p:nvSpPr>
          <p:cNvPr id="49" name="TextBox 48"/>
          <p:cNvSpPr txBox="1"/>
          <p:nvPr/>
        </p:nvSpPr>
        <p:spPr bwMode="auto">
          <a:xfrm>
            <a:off x="6523770" y="3269599"/>
            <a:ext cx="1626153" cy="73866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s = set()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type(s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&lt;class 'set'&gt;</a:t>
            </a:r>
          </a:p>
        </p:txBody>
      </p:sp>
      <p:sp>
        <p:nvSpPr>
          <p:cNvPr id="50" name="TextBox 49"/>
          <p:cNvSpPr txBox="1"/>
          <p:nvPr/>
        </p:nvSpPr>
        <p:spPr bwMode="auto">
          <a:xfrm>
            <a:off x="6523770" y="2869489"/>
            <a:ext cx="1291990"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Empty set:</a:t>
            </a:r>
          </a:p>
        </p:txBody>
      </p:sp>
    </p:spTree>
    <p:extLst>
      <p:ext uri="{BB962C8B-B14F-4D97-AF65-F5344CB8AC3E}">
        <p14:creationId xmlns:p14="http://schemas.microsoft.com/office/powerpoint/2010/main" val="419595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8" grpId="0" animBg="1"/>
      <p:bldP spid="10" grpId="0" animBg="1"/>
      <p:bldP spid="10" grpId="1" animBg="1"/>
      <p:bldP spid="11" grpId="0" animBg="1"/>
      <p:bldP spid="11" grpId="1" animBg="1"/>
      <p:bldP spid="20" grpId="0"/>
      <p:bldP spid="20" grpId="1"/>
      <p:bldP spid="29" grpId="0"/>
      <p:bldP spid="29" grpId="1"/>
      <p:bldP spid="41" grpId="0"/>
      <p:bldP spid="49" grpId="0" animBg="1"/>
      <p:bldP spid="50"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ourier"/>
                <a:ea typeface="+mj-ea"/>
                <a:cs typeface="Courier"/>
              </a:rPr>
              <a:t>set</a:t>
            </a:r>
            <a:r>
              <a:rPr lang="en-US" sz="3600" b="1" kern="0" noProof="0" dirty="0" smtClean="0">
                <a:ea typeface="+mj-ea"/>
                <a:cs typeface="Courier"/>
              </a:rPr>
              <a:t> operators</a:t>
            </a:r>
            <a:endParaRPr kumimoji="0" lang="en-US" sz="2000" b="0" i="0" u="none" strike="noStrike" kern="0" cap="none" spc="0" normalizeH="0" baseline="0" noProof="0" dirty="0" smtClean="0">
              <a:ln>
                <a:noFill/>
              </a:ln>
              <a:effectLst/>
              <a:uLnTx/>
              <a:uFillTx/>
              <a:ea typeface="+mj-ea"/>
              <a:cs typeface="Courier"/>
            </a:endParaRPr>
          </a:p>
        </p:txBody>
      </p:sp>
      <p:sp>
        <p:nvSpPr>
          <p:cNvPr id="11" name="TextBox 10"/>
          <p:cNvSpPr txBox="1"/>
          <p:nvPr/>
        </p:nvSpPr>
        <p:spPr bwMode="auto">
          <a:xfrm>
            <a:off x="6499624" y="1718910"/>
            <a:ext cx="2474164"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ages</a:t>
            </a:r>
          </a:p>
          <a:p>
            <a:pPr defTabSz="914400" fontAlgn="base">
              <a:spcBef>
                <a:spcPct val="0"/>
              </a:spcBef>
              <a:spcAft>
                <a:spcPct val="0"/>
              </a:spcAft>
            </a:pPr>
            <a:r>
              <a:rPr lang="en-US" sz="1400" dirty="0" smtClean="0">
                <a:latin typeface="Courier"/>
                <a:cs typeface="Courier"/>
              </a:rPr>
              <a:t>{28, 25, 22} </a:t>
            </a:r>
          </a:p>
          <a:p>
            <a:pPr defTabSz="914400" fontAlgn="base">
              <a:spcBef>
                <a:spcPct val="0"/>
              </a:spcBef>
              <a:spcAft>
                <a:spcPct val="0"/>
              </a:spcAft>
            </a:pPr>
            <a:r>
              <a:rPr lang="en-US" sz="1400" dirty="0" smtClean="0">
                <a:latin typeface="Courier"/>
                <a:cs typeface="Courier"/>
              </a:rPr>
              <a:t>&gt;&gt;&gt; ages2</a:t>
            </a:r>
          </a:p>
          <a:p>
            <a:pPr defTabSz="914400" fontAlgn="base">
              <a:spcBef>
                <a:spcPct val="0"/>
              </a:spcBef>
              <a:spcAft>
                <a:spcPct val="0"/>
              </a:spcAft>
            </a:pPr>
            <a:r>
              <a:rPr lang="en-US" sz="1400" dirty="0" smtClean="0">
                <a:latin typeface="Courier"/>
                <a:cs typeface="Courier"/>
              </a:rPr>
              <a:t>{25, 22, 23}</a:t>
            </a:r>
          </a:p>
          <a:p>
            <a:pPr defTabSz="914400" fontAlgn="base">
              <a:spcBef>
                <a:spcPct val="0"/>
              </a:spcBef>
              <a:spcAft>
                <a:spcPct val="0"/>
              </a:spcAft>
            </a:pPr>
            <a:r>
              <a:rPr lang="en-US" sz="1400" dirty="0" smtClean="0">
                <a:latin typeface="Courier"/>
                <a:cs typeface="Courier"/>
              </a:rPr>
              <a:t>&gt;&gt;&gt; 28 in ages</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len(ages2)</a:t>
            </a:r>
          </a:p>
          <a:p>
            <a:pPr defTabSz="914400" fontAlgn="base">
              <a:spcBef>
                <a:spcPct val="0"/>
              </a:spcBef>
              <a:spcAft>
                <a:spcPct val="0"/>
              </a:spcAft>
            </a:pP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 ages == ages2</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{22, 25} &lt; ages2</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ages &lt;= ages2</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ages | ages2</a:t>
            </a:r>
          </a:p>
          <a:p>
            <a:pPr defTabSz="914400" fontAlgn="base">
              <a:spcBef>
                <a:spcPct val="0"/>
              </a:spcBef>
              <a:spcAft>
                <a:spcPct val="0"/>
              </a:spcAft>
            </a:pPr>
            <a:r>
              <a:rPr lang="en-US" sz="1400" dirty="0" smtClean="0">
                <a:latin typeface="Courier"/>
                <a:cs typeface="Courier"/>
              </a:rPr>
              <a:t>{22, 23, 25, 28}</a:t>
            </a:r>
          </a:p>
          <a:p>
            <a:pPr defTabSz="914400" fontAlgn="base">
              <a:spcBef>
                <a:spcPct val="0"/>
              </a:spcBef>
              <a:spcAft>
                <a:spcPct val="0"/>
              </a:spcAft>
            </a:pPr>
            <a:r>
              <a:rPr lang="en-US" sz="1400" dirty="0" smtClean="0">
                <a:latin typeface="Courier"/>
                <a:cs typeface="Courier"/>
              </a:rPr>
              <a:t>&gt;&gt;&gt; ages &amp; ages2</a:t>
            </a:r>
          </a:p>
          <a:p>
            <a:pPr defTabSz="914400" fontAlgn="base">
              <a:spcBef>
                <a:spcPct val="0"/>
              </a:spcBef>
              <a:spcAft>
                <a:spcPct val="0"/>
              </a:spcAft>
            </a:pPr>
            <a:r>
              <a:rPr lang="en-US" sz="1400" dirty="0" smtClean="0">
                <a:latin typeface="Courier"/>
                <a:cs typeface="Courier"/>
              </a:rPr>
              <a:t>{25, 22}</a:t>
            </a:r>
          </a:p>
          <a:p>
            <a:pPr defTabSz="914400" fontAlgn="base">
              <a:spcBef>
                <a:spcPct val="0"/>
              </a:spcBef>
              <a:spcAft>
                <a:spcPct val="0"/>
              </a:spcAft>
            </a:pPr>
            <a:r>
              <a:rPr lang="en-US" sz="1400" dirty="0" smtClean="0">
                <a:latin typeface="Courier"/>
                <a:cs typeface="Courier"/>
              </a:rPr>
              <a:t>&gt;&gt;&gt; ages - ages2</a:t>
            </a:r>
          </a:p>
          <a:p>
            <a:pPr defTabSz="914400" fontAlgn="base">
              <a:spcBef>
                <a:spcPct val="0"/>
              </a:spcBef>
              <a:spcAft>
                <a:spcPct val="0"/>
              </a:spcAft>
            </a:pPr>
            <a:r>
              <a:rPr lang="en-US" sz="1400" dirty="0" smtClean="0">
                <a:latin typeface="Courier"/>
                <a:cs typeface="Courier"/>
              </a:rPr>
              <a:t>{28}</a:t>
            </a:r>
          </a:p>
          <a:p>
            <a:pPr defTabSz="914400" fontAlgn="base">
              <a:spcBef>
                <a:spcPct val="0"/>
              </a:spcBef>
              <a:spcAft>
                <a:spcPct val="0"/>
              </a:spcAft>
            </a:pPr>
            <a:r>
              <a:rPr lang="en-US" sz="1400" dirty="0" smtClean="0">
                <a:latin typeface="Courier"/>
                <a:cs typeface="Courier"/>
              </a:rPr>
              <a:t>&gt;&gt;&gt; ages ^ ages2</a:t>
            </a:r>
          </a:p>
          <a:p>
            <a:pPr defTabSz="914400" fontAlgn="base">
              <a:spcBef>
                <a:spcPct val="0"/>
              </a:spcBef>
              <a:spcAft>
                <a:spcPct val="0"/>
              </a:spcAft>
            </a:pPr>
            <a:r>
              <a:rPr lang="en-US" sz="1400" dirty="0" smtClean="0">
                <a:latin typeface="Courier"/>
                <a:cs typeface="Courier"/>
              </a:rPr>
              <a:t>{28, 23}</a:t>
            </a:r>
          </a:p>
        </p:txBody>
      </p:sp>
      <p:graphicFrame>
        <p:nvGraphicFramePr>
          <p:cNvPr id="16" name="Table 15"/>
          <p:cNvGraphicFramePr>
            <a:graphicFrameLocks noGrp="1"/>
          </p:cNvGraphicFramePr>
          <p:nvPr/>
        </p:nvGraphicFramePr>
        <p:xfrm>
          <a:off x="340426" y="1718910"/>
          <a:ext cx="5996710" cy="4145280"/>
        </p:xfrm>
        <a:graphic>
          <a:graphicData uri="http://schemas.openxmlformats.org/drawingml/2006/table">
            <a:tbl>
              <a:tblPr firstRow="1" bandRow="1">
                <a:tableStyleId>{5DA37D80-6434-44D0-A028-1B22A696006F}</a:tableStyleId>
              </a:tblPr>
              <a:tblGrid>
                <a:gridCol w="1179680"/>
                <a:gridCol w="4817030"/>
              </a:tblGrid>
              <a:tr h="370840">
                <a:tc>
                  <a:txBody>
                    <a:bodyPr/>
                    <a:lstStyle/>
                    <a:p>
                      <a:r>
                        <a:rPr lang="en-US" dirty="0" smtClean="0"/>
                        <a:t>Operation</a:t>
                      </a:r>
                      <a:endParaRPr lang="en-US" dirty="0"/>
                    </a:p>
                  </a:txBody>
                  <a:tcPr/>
                </a:tc>
                <a:tc>
                  <a:txBody>
                    <a:bodyPr/>
                    <a:lstStyle/>
                    <a:p>
                      <a:r>
                        <a:rPr lang="en-US" dirty="0" smtClean="0"/>
                        <a:t>Explanation</a:t>
                      </a:r>
                      <a:endParaRPr lang="en-US" dirty="0"/>
                    </a:p>
                  </a:txBody>
                  <a:tcPr/>
                </a:tc>
              </a:tr>
              <a:tr h="370840">
                <a:tc>
                  <a:txBody>
                    <a:bodyPr/>
                    <a:lstStyle/>
                    <a:p>
                      <a:r>
                        <a:rPr lang="en-US" dirty="0" err="1" smtClean="0">
                          <a:latin typeface="Courier"/>
                          <a:cs typeface="Courier"/>
                        </a:rPr>
                        <a:t>s</a:t>
                      </a:r>
                      <a:r>
                        <a:rPr lang="en-US" dirty="0" smtClean="0">
                          <a:latin typeface="Courier"/>
                          <a:cs typeface="Courier"/>
                        </a:rPr>
                        <a:t> == </a:t>
                      </a:r>
                      <a:r>
                        <a:rPr lang="en-US" dirty="0" err="1" smtClean="0">
                          <a:latin typeface="Courier"/>
                          <a:cs typeface="Courier"/>
                        </a:rPr>
                        <a:t>t</a:t>
                      </a:r>
                      <a:endParaRPr lang="en-US" dirty="0">
                        <a:latin typeface="Courier"/>
                        <a:cs typeface="Courier"/>
                      </a:endParaRPr>
                    </a:p>
                  </a:txBody>
                  <a:tcPr/>
                </a:tc>
                <a:tc>
                  <a:txBody>
                    <a:bodyPr/>
                    <a:lstStyle/>
                    <a:p>
                      <a:r>
                        <a:rPr lang="en-US" sz="1800" kern="1200" dirty="0" smtClean="0">
                          <a:solidFill>
                            <a:schemeClr val="tx1"/>
                          </a:solidFill>
                          <a:latin typeface="Courier"/>
                          <a:ea typeface="+mn-ea"/>
                          <a:cs typeface="Courier"/>
                        </a:rPr>
                        <a:t>True</a:t>
                      </a:r>
                      <a:r>
                        <a:rPr lang="en-US" sz="1800" kern="1200" dirty="0" smtClean="0">
                          <a:solidFill>
                            <a:schemeClr val="accent1"/>
                          </a:solidFill>
                          <a:latin typeface="+mn-lt"/>
                          <a:ea typeface="+mn-ea"/>
                          <a:cs typeface="+mn-cs"/>
                        </a:rPr>
                        <a:t> if sets </a:t>
                      </a:r>
                      <a:r>
                        <a:rPr lang="en-US" sz="1800" kern="1200" dirty="0" err="1" smtClean="0">
                          <a:solidFill>
                            <a:schemeClr val="tx1"/>
                          </a:solidFill>
                          <a:latin typeface="Courier"/>
                          <a:ea typeface="+mn-ea"/>
                          <a:cs typeface="Courier"/>
                        </a:rPr>
                        <a:t>s</a:t>
                      </a:r>
                      <a:r>
                        <a:rPr lang="en-US" sz="1800" kern="1200" dirty="0" smtClean="0">
                          <a:solidFill>
                            <a:schemeClr val="accent1"/>
                          </a:solidFill>
                          <a:latin typeface="+mn-lt"/>
                          <a:ea typeface="+mn-ea"/>
                          <a:cs typeface="+mn-cs"/>
                        </a:rPr>
                        <a:t> and </a:t>
                      </a:r>
                      <a:r>
                        <a:rPr lang="en-US" sz="1800" kern="1200" dirty="0" err="1" smtClean="0">
                          <a:solidFill>
                            <a:schemeClr val="tx1"/>
                          </a:solidFill>
                          <a:latin typeface="Courier"/>
                          <a:ea typeface="+mn-ea"/>
                          <a:cs typeface="Courier"/>
                        </a:rPr>
                        <a:t>t</a:t>
                      </a:r>
                      <a:r>
                        <a:rPr lang="en-US" sz="1800" kern="1200" dirty="0" smtClean="0">
                          <a:solidFill>
                            <a:schemeClr val="accent1"/>
                          </a:solidFill>
                          <a:latin typeface="+mn-lt"/>
                          <a:ea typeface="+mn-ea"/>
                          <a:cs typeface="+mn-cs"/>
                        </a:rPr>
                        <a:t> contain the same elements, </a:t>
                      </a:r>
                      <a:r>
                        <a:rPr lang="en-US" sz="1800" kern="1200" dirty="0" smtClean="0">
                          <a:solidFill>
                            <a:srgbClr val="000000"/>
                          </a:solidFill>
                          <a:latin typeface="Courier"/>
                          <a:ea typeface="+mn-ea"/>
                          <a:cs typeface="Courier"/>
                        </a:rPr>
                        <a:t>False</a:t>
                      </a:r>
                      <a:r>
                        <a:rPr lang="en-US" sz="1800" kern="1200" dirty="0" smtClean="0">
                          <a:solidFill>
                            <a:schemeClr val="accent1"/>
                          </a:solidFill>
                          <a:latin typeface="+mn-lt"/>
                          <a:ea typeface="+mn-ea"/>
                          <a:cs typeface="+mn-cs"/>
                        </a:rPr>
                        <a:t> otherwise</a:t>
                      </a:r>
                      <a:endParaRPr lang="en-US" dirty="0">
                        <a:solidFill>
                          <a:schemeClr val="accent1"/>
                        </a:solidFill>
                      </a:endParaRPr>
                    </a:p>
                  </a:txBody>
                  <a:tcPr/>
                </a:tc>
              </a:tr>
              <a:tr h="370840">
                <a:tc>
                  <a:txBody>
                    <a:bodyPr/>
                    <a:lstStyle/>
                    <a:p>
                      <a:r>
                        <a:rPr lang="en-US" dirty="0" err="1" smtClean="0">
                          <a:latin typeface="Courier"/>
                          <a:cs typeface="Courier"/>
                        </a:rPr>
                        <a:t>s</a:t>
                      </a:r>
                      <a:r>
                        <a:rPr lang="en-US" dirty="0" smtClean="0">
                          <a:latin typeface="Courier"/>
                          <a:cs typeface="Courier"/>
                        </a:rPr>
                        <a:t> != </a:t>
                      </a:r>
                      <a:r>
                        <a:rPr lang="en-US" dirty="0" err="1" smtClean="0">
                          <a:latin typeface="Courier"/>
                          <a:cs typeface="Courier"/>
                        </a:rPr>
                        <a:t>t</a:t>
                      </a:r>
                      <a:endParaRPr lang="en-US" dirty="0">
                        <a:latin typeface="Courier"/>
                        <a:cs typeface="Courier"/>
                      </a:endParaRPr>
                    </a:p>
                  </a:txBody>
                  <a:tcPr/>
                </a:tc>
                <a:tc>
                  <a:txBody>
                    <a:bodyPr/>
                    <a:lstStyle/>
                    <a:p>
                      <a:r>
                        <a:rPr lang="en-US" sz="1800" kern="1200" dirty="0" smtClean="0">
                          <a:solidFill>
                            <a:schemeClr val="tx1"/>
                          </a:solidFill>
                          <a:latin typeface="Courier"/>
                          <a:ea typeface="+mn-ea"/>
                          <a:cs typeface="Courier"/>
                        </a:rPr>
                        <a:t>True</a:t>
                      </a:r>
                      <a:r>
                        <a:rPr lang="en-US" sz="1800" kern="1200" dirty="0" smtClean="0">
                          <a:solidFill>
                            <a:schemeClr val="accent1"/>
                          </a:solidFill>
                          <a:latin typeface="+mn-lt"/>
                          <a:ea typeface="+mn-ea"/>
                          <a:cs typeface="+mn-cs"/>
                        </a:rPr>
                        <a:t> if sets </a:t>
                      </a:r>
                      <a:r>
                        <a:rPr lang="en-US" sz="1800" kern="1200" dirty="0" err="1" smtClean="0">
                          <a:solidFill>
                            <a:schemeClr val="tx1"/>
                          </a:solidFill>
                          <a:latin typeface="Courier"/>
                          <a:ea typeface="+mn-ea"/>
                          <a:cs typeface="Courier"/>
                        </a:rPr>
                        <a:t>s</a:t>
                      </a:r>
                      <a:r>
                        <a:rPr lang="en-US" sz="1800" kern="1200" dirty="0" smtClean="0">
                          <a:solidFill>
                            <a:schemeClr val="accent1"/>
                          </a:solidFill>
                          <a:latin typeface="+mn-lt"/>
                          <a:ea typeface="+mn-ea"/>
                          <a:cs typeface="+mn-cs"/>
                        </a:rPr>
                        <a:t> and </a:t>
                      </a:r>
                      <a:r>
                        <a:rPr lang="en-US" sz="1800" kern="1200" dirty="0" err="1" smtClean="0">
                          <a:solidFill>
                            <a:schemeClr val="tx1"/>
                          </a:solidFill>
                          <a:latin typeface="Courier"/>
                          <a:ea typeface="+mn-ea"/>
                          <a:cs typeface="Courier"/>
                        </a:rPr>
                        <a:t>t</a:t>
                      </a:r>
                      <a:r>
                        <a:rPr lang="en-US" sz="1800" kern="1200" dirty="0" smtClean="0">
                          <a:solidFill>
                            <a:schemeClr val="accent1"/>
                          </a:solidFill>
                          <a:latin typeface="+mn-lt"/>
                          <a:ea typeface="+mn-ea"/>
                          <a:cs typeface="+mn-cs"/>
                        </a:rPr>
                        <a:t> do not contain the same elements, </a:t>
                      </a:r>
                      <a:r>
                        <a:rPr lang="en-US" sz="1800" kern="1200" dirty="0" smtClean="0">
                          <a:solidFill>
                            <a:srgbClr val="000000"/>
                          </a:solidFill>
                          <a:latin typeface="Courier"/>
                          <a:ea typeface="+mn-ea"/>
                          <a:cs typeface="Courier"/>
                        </a:rPr>
                        <a:t>False</a:t>
                      </a:r>
                      <a:r>
                        <a:rPr lang="en-US" sz="1800" kern="1200" dirty="0" smtClean="0">
                          <a:solidFill>
                            <a:schemeClr val="accent1"/>
                          </a:solidFill>
                          <a:latin typeface="+mn-lt"/>
                          <a:ea typeface="+mn-ea"/>
                          <a:cs typeface="+mn-cs"/>
                        </a:rPr>
                        <a:t> otherwise</a:t>
                      </a:r>
                      <a:endParaRPr lang="en-US" dirty="0">
                        <a:solidFill>
                          <a:schemeClr val="accent1"/>
                        </a:solidFill>
                      </a:endParaRPr>
                    </a:p>
                  </a:txBody>
                  <a:tcPr/>
                </a:tc>
              </a:tr>
              <a:tr h="370840">
                <a:tc>
                  <a:txBody>
                    <a:bodyPr/>
                    <a:lstStyle/>
                    <a:p>
                      <a:r>
                        <a:rPr lang="en-US" dirty="0" err="1" smtClean="0">
                          <a:latin typeface="Courier"/>
                          <a:cs typeface="Courier"/>
                        </a:rPr>
                        <a:t>s</a:t>
                      </a:r>
                      <a:r>
                        <a:rPr lang="en-US" dirty="0" smtClean="0">
                          <a:latin typeface="Courier"/>
                          <a:cs typeface="Courier"/>
                        </a:rPr>
                        <a:t> &lt;= </a:t>
                      </a:r>
                      <a:r>
                        <a:rPr lang="en-US" dirty="0" err="1" smtClean="0">
                          <a:latin typeface="Courier"/>
                          <a:cs typeface="Courier"/>
                        </a:rPr>
                        <a:t>t</a:t>
                      </a:r>
                      <a:endParaRPr lang="en-US" dirty="0">
                        <a:latin typeface="Courier"/>
                        <a:cs typeface="Courier"/>
                      </a:endParaRPr>
                    </a:p>
                  </a:txBody>
                  <a:tcPr/>
                </a:tc>
                <a:tc>
                  <a:txBody>
                    <a:bodyPr/>
                    <a:lstStyle/>
                    <a:p>
                      <a:r>
                        <a:rPr lang="en-US" sz="1800" kern="1200" dirty="0" smtClean="0">
                          <a:solidFill>
                            <a:schemeClr val="tx1"/>
                          </a:solidFill>
                          <a:latin typeface="Courier"/>
                          <a:ea typeface="+mn-ea"/>
                          <a:cs typeface="Courier"/>
                        </a:rPr>
                        <a:t>True</a:t>
                      </a:r>
                      <a:r>
                        <a:rPr lang="en-US" sz="1800" kern="1200" dirty="0" smtClean="0">
                          <a:solidFill>
                            <a:schemeClr val="accent1"/>
                          </a:solidFill>
                          <a:latin typeface="+mn-lt"/>
                          <a:ea typeface="+mn-ea"/>
                          <a:cs typeface="+mn-cs"/>
                        </a:rPr>
                        <a:t> if every element of set </a:t>
                      </a:r>
                      <a:r>
                        <a:rPr lang="en-US" sz="1800" kern="1200" dirty="0" err="1" smtClean="0">
                          <a:solidFill>
                            <a:schemeClr val="tx1"/>
                          </a:solidFill>
                          <a:latin typeface="Courier"/>
                          <a:ea typeface="+mn-ea"/>
                          <a:cs typeface="Courier"/>
                        </a:rPr>
                        <a:t>s</a:t>
                      </a:r>
                      <a:r>
                        <a:rPr lang="en-US" sz="1800" kern="1200" dirty="0" smtClean="0">
                          <a:solidFill>
                            <a:schemeClr val="accent1"/>
                          </a:solidFill>
                          <a:latin typeface="+mn-lt"/>
                          <a:ea typeface="+mn-ea"/>
                          <a:cs typeface="+mn-cs"/>
                        </a:rPr>
                        <a:t> is in set </a:t>
                      </a:r>
                      <a:r>
                        <a:rPr lang="en-US" sz="1800" kern="1200" dirty="0" err="1" smtClean="0">
                          <a:solidFill>
                            <a:schemeClr val="tx1"/>
                          </a:solidFill>
                          <a:latin typeface="Courier"/>
                          <a:ea typeface="+mn-ea"/>
                          <a:cs typeface="Courier"/>
                        </a:rPr>
                        <a:t>t</a:t>
                      </a:r>
                      <a:r>
                        <a:rPr lang="en-US" sz="1800" kern="1200" dirty="0" smtClean="0">
                          <a:solidFill>
                            <a:schemeClr val="accent1"/>
                          </a:solidFill>
                          <a:latin typeface="+mn-lt"/>
                          <a:ea typeface="+mn-ea"/>
                          <a:cs typeface="+mn-cs"/>
                        </a:rPr>
                        <a:t>, </a:t>
                      </a:r>
                      <a:r>
                        <a:rPr lang="en-US" sz="1800" kern="1200" dirty="0" smtClean="0">
                          <a:solidFill>
                            <a:srgbClr val="000000"/>
                          </a:solidFill>
                          <a:latin typeface="Courier"/>
                          <a:ea typeface="+mn-ea"/>
                          <a:cs typeface="Courier"/>
                        </a:rPr>
                        <a:t>False</a:t>
                      </a:r>
                      <a:r>
                        <a:rPr lang="en-US" sz="1800" kern="1200" dirty="0" smtClean="0">
                          <a:solidFill>
                            <a:schemeClr val="accent1"/>
                          </a:solidFill>
                          <a:latin typeface="+mn-lt"/>
                          <a:ea typeface="+mn-ea"/>
                          <a:cs typeface="+mn-cs"/>
                        </a:rPr>
                        <a:t> otherwise</a:t>
                      </a:r>
                      <a:endParaRPr lang="en-US" dirty="0">
                        <a:solidFill>
                          <a:schemeClr val="accent1"/>
                        </a:solidFill>
                      </a:endParaRPr>
                    </a:p>
                  </a:txBody>
                  <a:tcPr/>
                </a:tc>
              </a:tr>
              <a:tr h="370840">
                <a:tc>
                  <a:txBody>
                    <a:bodyPr/>
                    <a:lstStyle/>
                    <a:p>
                      <a:r>
                        <a:rPr lang="en-US" dirty="0" err="1" smtClean="0">
                          <a:latin typeface="Courier"/>
                          <a:cs typeface="Courier"/>
                        </a:rPr>
                        <a:t>s</a:t>
                      </a:r>
                      <a:r>
                        <a:rPr lang="en-US" dirty="0" smtClean="0">
                          <a:latin typeface="Courier"/>
                          <a:cs typeface="Courier"/>
                        </a:rPr>
                        <a:t> &lt; </a:t>
                      </a:r>
                      <a:r>
                        <a:rPr lang="en-US" dirty="0" err="1" smtClean="0">
                          <a:latin typeface="Courier"/>
                          <a:cs typeface="Courier"/>
                        </a:rPr>
                        <a:t>t</a:t>
                      </a:r>
                      <a:endParaRPr lang="en-US" dirty="0">
                        <a:latin typeface="Courier"/>
                        <a:cs typeface="Courier"/>
                      </a:endParaRPr>
                    </a:p>
                  </a:txBody>
                  <a:tcPr/>
                </a:tc>
                <a:tc>
                  <a:txBody>
                    <a:bodyPr/>
                    <a:lstStyle/>
                    <a:p>
                      <a:r>
                        <a:rPr lang="en-US" sz="1800" kern="1200" dirty="0" smtClean="0">
                          <a:solidFill>
                            <a:schemeClr val="tx1"/>
                          </a:solidFill>
                          <a:latin typeface="Courier"/>
                          <a:ea typeface="+mn-ea"/>
                          <a:cs typeface="Courier"/>
                        </a:rPr>
                        <a:t>True</a:t>
                      </a:r>
                      <a:r>
                        <a:rPr lang="en-US" sz="1800" kern="1200" dirty="0" smtClean="0">
                          <a:solidFill>
                            <a:schemeClr val="accent1"/>
                          </a:solidFill>
                          <a:latin typeface="+mn-lt"/>
                          <a:ea typeface="+mn-ea"/>
                          <a:cs typeface="+mn-cs"/>
                        </a:rPr>
                        <a:t> if </a:t>
                      </a:r>
                      <a:r>
                        <a:rPr lang="en-US" sz="1800" kern="1200" dirty="0" err="1" smtClean="0">
                          <a:solidFill>
                            <a:schemeClr val="tx1"/>
                          </a:solidFill>
                          <a:latin typeface="Courier"/>
                          <a:ea typeface="+mn-ea"/>
                          <a:cs typeface="Courier"/>
                        </a:rPr>
                        <a:t>s</a:t>
                      </a:r>
                      <a:r>
                        <a:rPr lang="en-US" sz="1800" kern="1200" dirty="0" smtClean="0">
                          <a:solidFill>
                            <a:schemeClr val="accent1"/>
                          </a:solidFill>
                          <a:latin typeface="+mn-lt"/>
                          <a:ea typeface="+mn-ea"/>
                          <a:cs typeface="+mn-cs"/>
                        </a:rPr>
                        <a:t> &lt;= </a:t>
                      </a:r>
                      <a:r>
                        <a:rPr lang="en-US" sz="1800" kern="1200" dirty="0" err="1" smtClean="0">
                          <a:solidFill>
                            <a:schemeClr val="tx1"/>
                          </a:solidFill>
                          <a:latin typeface="Courier"/>
                          <a:ea typeface="+mn-ea"/>
                          <a:cs typeface="Courier"/>
                        </a:rPr>
                        <a:t>t</a:t>
                      </a:r>
                      <a:r>
                        <a:rPr lang="en-US" sz="1800" kern="1200" dirty="0" smtClean="0">
                          <a:solidFill>
                            <a:schemeClr val="accent1"/>
                          </a:solidFill>
                          <a:latin typeface="+mn-lt"/>
                          <a:ea typeface="+mn-ea"/>
                          <a:cs typeface="+mn-cs"/>
                        </a:rPr>
                        <a:t> and </a:t>
                      </a:r>
                      <a:r>
                        <a:rPr lang="en-US" sz="1800" kern="1200" dirty="0" err="1" smtClean="0">
                          <a:solidFill>
                            <a:schemeClr val="tx1"/>
                          </a:solidFill>
                          <a:latin typeface="Courier"/>
                          <a:ea typeface="+mn-ea"/>
                          <a:cs typeface="Courier"/>
                        </a:rPr>
                        <a:t>s</a:t>
                      </a:r>
                      <a:r>
                        <a:rPr lang="en-US" sz="1800" kern="1200" baseline="0" dirty="0" smtClean="0">
                          <a:solidFill>
                            <a:schemeClr val="accent1"/>
                          </a:solidFill>
                          <a:latin typeface="+mn-lt"/>
                          <a:ea typeface="+mn-ea"/>
                          <a:cs typeface="+mn-cs"/>
                        </a:rPr>
                        <a:t> </a:t>
                      </a:r>
                      <a:r>
                        <a:rPr lang="en-US" sz="1800" kern="1200" dirty="0" smtClean="0">
                          <a:solidFill>
                            <a:schemeClr val="accent1"/>
                          </a:solidFill>
                          <a:latin typeface="+mn-lt"/>
                          <a:ea typeface="+mn-ea"/>
                          <a:cs typeface="+mn-cs"/>
                        </a:rPr>
                        <a:t>!= </a:t>
                      </a:r>
                      <a:r>
                        <a:rPr lang="en-US" sz="1800" kern="1200" dirty="0" err="1" smtClean="0">
                          <a:solidFill>
                            <a:schemeClr val="tx1"/>
                          </a:solidFill>
                          <a:latin typeface="Courier"/>
                          <a:ea typeface="+mn-ea"/>
                          <a:cs typeface="Courier"/>
                        </a:rPr>
                        <a:t>t</a:t>
                      </a:r>
                      <a:endParaRPr lang="en-US" dirty="0">
                        <a:solidFill>
                          <a:schemeClr val="accent1"/>
                        </a:solidFill>
                      </a:endParaRPr>
                    </a:p>
                  </a:txBody>
                  <a:tcPr/>
                </a:tc>
              </a:tr>
              <a:tr h="370840">
                <a:tc>
                  <a:txBody>
                    <a:bodyPr/>
                    <a:lstStyle/>
                    <a:p>
                      <a:r>
                        <a:rPr lang="en-US" dirty="0" err="1" smtClean="0">
                          <a:latin typeface="Courier"/>
                          <a:cs typeface="Courier"/>
                        </a:rPr>
                        <a:t>s</a:t>
                      </a:r>
                      <a:r>
                        <a:rPr lang="en-US" dirty="0" smtClean="0">
                          <a:latin typeface="Courier"/>
                          <a:cs typeface="Courier"/>
                        </a:rPr>
                        <a:t> | </a:t>
                      </a:r>
                      <a:r>
                        <a:rPr lang="en-US" dirty="0" err="1" smtClean="0">
                          <a:latin typeface="Courier"/>
                          <a:cs typeface="Courier"/>
                        </a:rPr>
                        <a:t>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Returns the union of sets </a:t>
                      </a:r>
                      <a:r>
                        <a:rPr lang="en-US" sz="1800" kern="1200" dirty="0" err="1" smtClean="0">
                          <a:solidFill>
                            <a:schemeClr val="tx1"/>
                          </a:solidFill>
                          <a:latin typeface="Courier"/>
                          <a:ea typeface="+mn-ea"/>
                          <a:cs typeface="Courier"/>
                        </a:rPr>
                        <a:t>s</a:t>
                      </a:r>
                      <a:r>
                        <a:rPr lang="en-US" sz="1800" kern="1200" dirty="0" smtClean="0">
                          <a:solidFill>
                            <a:schemeClr val="accent1"/>
                          </a:solidFill>
                          <a:latin typeface="+mn-lt"/>
                          <a:ea typeface="+mn-ea"/>
                          <a:cs typeface="+mn-cs"/>
                        </a:rPr>
                        <a:t> and </a:t>
                      </a:r>
                      <a:r>
                        <a:rPr lang="en-US" sz="1800" kern="1200" dirty="0" err="1" smtClean="0">
                          <a:solidFill>
                            <a:schemeClr val="tx1"/>
                          </a:solidFill>
                          <a:latin typeface="Courier"/>
                          <a:ea typeface="+mn-ea"/>
                          <a:cs typeface="Courier"/>
                        </a:rPr>
                        <a:t>t</a:t>
                      </a:r>
                      <a:endParaRPr lang="en-US" dirty="0">
                        <a:solidFill>
                          <a:schemeClr val="accent1"/>
                        </a:solidFill>
                      </a:endParaRPr>
                    </a:p>
                  </a:txBody>
                  <a:tcPr/>
                </a:tc>
              </a:tr>
              <a:tr h="370840">
                <a:tc>
                  <a:txBody>
                    <a:bodyPr/>
                    <a:lstStyle/>
                    <a:p>
                      <a:r>
                        <a:rPr lang="en-US" dirty="0" err="1" smtClean="0">
                          <a:latin typeface="Courier"/>
                          <a:cs typeface="Courier"/>
                        </a:rPr>
                        <a:t>s</a:t>
                      </a:r>
                      <a:r>
                        <a:rPr lang="en-US" dirty="0" smtClean="0">
                          <a:latin typeface="Courier"/>
                          <a:cs typeface="Courier"/>
                        </a:rPr>
                        <a:t> &amp; </a:t>
                      </a:r>
                      <a:r>
                        <a:rPr lang="en-US" dirty="0" err="1" smtClean="0">
                          <a:latin typeface="Courier"/>
                          <a:cs typeface="Courier"/>
                        </a:rPr>
                        <a:t>t</a:t>
                      </a:r>
                      <a:endParaRPr lang="en-US" dirty="0" smtClean="0">
                        <a:latin typeface="Courier"/>
                        <a:cs typeface="Courier"/>
                      </a:endParaRPr>
                    </a:p>
                  </a:txBody>
                  <a:tcPr/>
                </a:tc>
                <a:tc>
                  <a:txBody>
                    <a:bodyPr/>
                    <a:lstStyle/>
                    <a:p>
                      <a:r>
                        <a:rPr lang="en-US" sz="1800" kern="1200" dirty="0" smtClean="0">
                          <a:solidFill>
                            <a:schemeClr val="accent1"/>
                          </a:solidFill>
                          <a:latin typeface="+mn-lt"/>
                          <a:ea typeface="+mn-ea"/>
                          <a:cs typeface="+mn-cs"/>
                        </a:rPr>
                        <a:t>Returns the intersection of sets </a:t>
                      </a:r>
                      <a:r>
                        <a:rPr lang="en-US" sz="1800" kern="1200" dirty="0" err="1" smtClean="0">
                          <a:solidFill>
                            <a:schemeClr val="tx1"/>
                          </a:solidFill>
                          <a:latin typeface="Courier"/>
                          <a:ea typeface="+mn-ea"/>
                          <a:cs typeface="Courier"/>
                        </a:rPr>
                        <a:t>s</a:t>
                      </a:r>
                      <a:r>
                        <a:rPr lang="en-US" sz="1800" kern="1200" dirty="0" smtClean="0">
                          <a:solidFill>
                            <a:schemeClr val="accent1"/>
                          </a:solidFill>
                          <a:latin typeface="+mn-lt"/>
                          <a:ea typeface="+mn-ea"/>
                          <a:cs typeface="+mn-cs"/>
                        </a:rPr>
                        <a:t> and </a:t>
                      </a:r>
                      <a:r>
                        <a:rPr lang="en-US" sz="1800" kern="1200" dirty="0" err="1" smtClean="0">
                          <a:solidFill>
                            <a:schemeClr val="tx1"/>
                          </a:solidFill>
                          <a:latin typeface="Courier"/>
                          <a:ea typeface="+mn-ea"/>
                          <a:cs typeface="Courier"/>
                        </a:rPr>
                        <a:t>t</a:t>
                      </a:r>
                      <a:endParaRPr lang="en-US" dirty="0">
                        <a:solidFill>
                          <a:schemeClr val="accent1"/>
                        </a:solidFill>
                      </a:endParaRPr>
                    </a:p>
                  </a:txBody>
                  <a:tcPr/>
                </a:tc>
              </a:tr>
              <a:tr h="370840">
                <a:tc>
                  <a:txBody>
                    <a:bodyPr/>
                    <a:lstStyle/>
                    <a:p>
                      <a:r>
                        <a:rPr lang="en-US" dirty="0" err="1" smtClean="0">
                          <a:latin typeface="Courier"/>
                          <a:cs typeface="Courier"/>
                        </a:rPr>
                        <a:t>s</a:t>
                      </a:r>
                      <a:r>
                        <a:rPr lang="en-US" dirty="0" smtClean="0">
                          <a:latin typeface="Courier"/>
                          <a:cs typeface="Courier"/>
                        </a:rPr>
                        <a:t> - </a:t>
                      </a:r>
                      <a:r>
                        <a:rPr lang="en-US" dirty="0" err="1" smtClean="0">
                          <a:latin typeface="Courier"/>
                          <a:cs typeface="Courier"/>
                        </a:rPr>
                        <a:t>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Returns the difference between sets </a:t>
                      </a:r>
                      <a:r>
                        <a:rPr lang="en-US" sz="1800" kern="1200" dirty="0" err="1" smtClean="0">
                          <a:solidFill>
                            <a:schemeClr val="tx1"/>
                          </a:solidFill>
                          <a:latin typeface="Courier"/>
                          <a:ea typeface="+mn-ea"/>
                          <a:cs typeface="Courier"/>
                        </a:rPr>
                        <a:t>s</a:t>
                      </a:r>
                      <a:r>
                        <a:rPr lang="en-US" sz="1800" kern="1200" dirty="0" smtClean="0">
                          <a:solidFill>
                            <a:schemeClr val="accent1"/>
                          </a:solidFill>
                          <a:latin typeface="+mn-lt"/>
                          <a:ea typeface="+mn-ea"/>
                          <a:cs typeface="+mn-cs"/>
                        </a:rPr>
                        <a:t> and </a:t>
                      </a:r>
                      <a:r>
                        <a:rPr lang="en-US" sz="1800" kern="1200" dirty="0" err="1" smtClean="0">
                          <a:solidFill>
                            <a:schemeClr val="tx1"/>
                          </a:solidFill>
                          <a:latin typeface="Courier"/>
                          <a:ea typeface="+mn-ea"/>
                          <a:cs typeface="Courier"/>
                        </a:rPr>
                        <a:t>t</a:t>
                      </a:r>
                      <a:endParaRPr lang="en-US" dirty="0">
                        <a:solidFill>
                          <a:schemeClr val="accent1"/>
                        </a:solidFill>
                      </a:endParaRPr>
                    </a:p>
                  </a:txBody>
                  <a:tcPr/>
                </a:tc>
              </a:tr>
              <a:tr h="370840">
                <a:tc>
                  <a:txBody>
                    <a:bodyPr/>
                    <a:lstStyle/>
                    <a:p>
                      <a:r>
                        <a:rPr lang="en-US" dirty="0" err="1" smtClean="0">
                          <a:latin typeface="Courier"/>
                          <a:cs typeface="Courier"/>
                        </a:rPr>
                        <a:t>s</a:t>
                      </a:r>
                      <a:r>
                        <a:rPr lang="en-US" dirty="0" smtClean="0">
                          <a:latin typeface="Courier"/>
                          <a:cs typeface="Courier"/>
                        </a:rPr>
                        <a:t> ^ </a:t>
                      </a:r>
                      <a:r>
                        <a:rPr lang="en-US" dirty="0" err="1" smtClean="0">
                          <a:latin typeface="Courier"/>
                          <a:cs typeface="Courier"/>
                        </a:rPr>
                        <a:t>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Returns the symmetric difference of sets </a:t>
                      </a:r>
                      <a:r>
                        <a:rPr lang="en-US" sz="1800" kern="1200" dirty="0" err="1" smtClean="0">
                          <a:solidFill>
                            <a:schemeClr val="tx1"/>
                          </a:solidFill>
                          <a:latin typeface="Courier"/>
                          <a:ea typeface="+mn-ea"/>
                          <a:cs typeface="Courier"/>
                        </a:rPr>
                        <a:t>s</a:t>
                      </a:r>
                      <a:r>
                        <a:rPr lang="en-US" sz="1800" kern="1200" dirty="0" smtClean="0">
                          <a:solidFill>
                            <a:schemeClr val="accent1"/>
                          </a:solidFill>
                          <a:latin typeface="+mn-lt"/>
                          <a:ea typeface="+mn-ea"/>
                          <a:cs typeface="+mn-cs"/>
                        </a:rPr>
                        <a:t> and </a:t>
                      </a:r>
                      <a:r>
                        <a:rPr lang="en-US" sz="1800" kern="1200" dirty="0" err="1" smtClean="0">
                          <a:solidFill>
                            <a:schemeClr val="tx1"/>
                          </a:solidFill>
                          <a:latin typeface="Courier"/>
                          <a:ea typeface="+mn-ea"/>
                          <a:cs typeface="Courier"/>
                        </a:rPr>
                        <a:t>t</a:t>
                      </a:r>
                      <a:endParaRPr lang="en-US" dirty="0">
                        <a:solidFill>
                          <a:schemeClr val="accent1"/>
                        </a:solidFill>
                      </a:endParaRPr>
                    </a:p>
                  </a:txBody>
                  <a:tcPr/>
                </a:tc>
              </a:tr>
            </a:tbl>
          </a:graphicData>
        </a:graphic>
      </p:graphicFrame>
    </p:spTree>
    <p:extLst>
      <p:ext uri="{BB962C8B-B14F-4D97-AF65-F5344CB8AC3E}">
        <p14:creationId xmlns:p14="http://schemas.microsoft.com/office/powerpoint/2010/main" val="15122382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ourier"/>
                <a:ea typeface="+mj-ea"/>
                <a:cs typeface="Courier"/>
              </a:rPr>
              <a:t>set</a:t>
            </a:r>
            <a:r>
              <a:rPr lang="en-US" sz="3600" b="1" kern="0" noProof="0" dirty="0" smtClean="0">
                <a:ea typeface="+mj-ea"/>
                <a:cs typeface="Courier"/>
              </a:rPr>
              <a:t> methods</a:t>
            </a:r>
            <a:endParaRPr kumimoji="0" lang="en-US" sz="2000" b="0" i="0" u="none" strike="noStrike" kern="0" cap="none" spc="0" normalizeH="0" baseline="0" noProof="0" dirty="0" smtClean="0">
              <a:ln>
                <a:noFill/>
              </a:ln>
              <a:effectLst/>
              <a:uLnTx/>
              <a:uFillTx/>
              <a:ea typeface="+mj-ea"/>
              <a:cs typeface="Courier"/>
            </a:endParaRPr>
          </a:p>
        </p:txBody>
      </p:sp>
      <p:sp>
        <p:nvSpPr>
          <p:cNvPr id="11" name="TextBox 10"/>
          <p:cNvSpPr txBox="1"/>
          <p:nvPr/>
        </p:nvSpPr>
        <p:spPr bwMode="auto">
          <a:xfrm>
            <a:off x="709358" y="2103740"/>
            <a:ext cx="2474164" cy="289310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ages</a:t>
            </a:r>
          </a:p>
          <a:p>
            <a:pPr defTabSz="914400" fontAlgn="base">
              <a:spcBef>
                <a:spcPct val="0"/>
              </a:spcBef>
              <a:spcAft>
                <a:spcPct val="0"/>
              </a:spcAft>
            </a:pPr>
            <a:r>
              <a:rPr lang="en-US" sz="1400" dirty="0" smtClean="0">
                <a:latin typeface="Courier"/>
                <a:cs typeface="Courier"/>
              </a:rPr>
              <a:t>{28, 25, 22} </a:t>
            </a:r>
          </a:p>
          <a:p>
            <a:pPr defTabSz="914400" fontAlgn="base">
              <a:spcBef>
                <a:spcPct val="0"/>
              </a:spcBef>
              <a:spcAft>
                <a:spcPct val="0"/>
              </a:spcAft>
            </a:pPr>
            <a:r>
              <a:rPr lang="en-US" sz="1400" dirty="0" smtClean="0">
                <a:latin typeface="Courier"/>
                <a:cs typeface="Courier"/>
              </a:rPr>
              <a:t>&gt;&gt;&gt; ages2</a:t>
            </a:r>
          </a:p>
          <a:p>
            <a:pPr defTabSz="914400" fontAlgn="base">
              <a:spcBef>
                <a:spcPct val="0"/>
              </a:spcBef>
              <a:spcAft>
                <a:spcPct val="0"/>
              </a:spcAft>
            </a:pPr>
            <a:r>
              <a:rPr lang="en-US" sz="1400" dirty="0" smtClean="0">
                <a:latin typeface="Courier"/>
                <a:cs typeface="Courier"/>
              </a:rPr>
              <a:t>{25, 22, 23}</a:t>
            </a:r>
          </a:p>
          <a:p>
            <a:pPr defTabSz="914400" fontAlgn="base">
              <a:spcBef>
                <a:spcPct val="0"/>
              </a:spcBef>
              <a:spcAft>
                <a:spcPct val="0"/>
              </a:spcAft>
            </a:pPr>
            <a:r>
              <a:rPr lang="en-US" sz="1400" dirty="0" smtClean="0">
                <a:latin typeface="Courier"/>
                <a:cs typeface="Courier"/>
              </a:rPr>
              <a:t>&gt;&gt; ages.</a:t>
            </a:r>
            <a:r>
              <a:rPr lang="en-US" sz="1400" dirty="0" smtClean="0">
                <a:solidFill>
                  <a:srgbClr val="FF0000"/>
                </a:solidFill>
                <a:latin typeface="Courier"/>
                <a:cs typeface="Courier"/>
              </a:rPr>
              <a:t>add</a:t>
            </a:r>
            <a:r>
              <a:rPr lang="en-US" sz="1400" dirty="0" smtClean="0">
                <a:latin typeface="Courier"/>
                <a:cs typeface="Courier"/>
              </a:rPr>
              <a:t>(30)</a:t>
            </a:r>
          </a:p>
          <a:p>
            <a:pPr defTabSz="914400" fontAlgn="base">
              <a:spcBef>
                <a:spcPct val="0"/>
              </a:spcBef>
              <a:spcAft>
                <a:spcPct val="0"/>
              </a:spcAft>
            </a:pPr>
            <a:r>
              <a:rPr lang="en-US" sz="1400" dirty="0" smtClean="0">
                <a:latin typeface="Courier"/>
                <a:cs typeface="Courier"/>
              </a:rPr>
              <a:t>&gt;&gt;&gt; ages</a:t>
            </a:r>
          </a:p>
          <a:p>
            <a:pPr defTabSz="914400" fontAlgn="base">
              <a:spcBef>
                <a:spcPct val="0"/>
              </a:spcBef>
              <a:spcAft>
                <a:spcPct val="0"/>
              </a:spcAft>
            </a:pPr>
            <a:r>
              <a:rPr lang="en-US" sz="1400" dirty="0" smtClean="0">
                <a:latin typeface="Courier"/>
                <a:cs typeface="Courier"/>
              </a:rPr>
              <a:t>{25, 28, 30, 22}</a:t>
            </a:r>
          </a:p>
          <a:p>
            <a:pPr defTabSz="914400" fontAlgn="base">
              <a:spcBef>
                <a:spcPct val="0"/>
              </a:spcBef>
              <a:spcAft>
                <a:spcPct val="0"/>
              </a:spcAft>
            </a:pPr>
            <a:r>
              <a:rPr lang="en-US" sz="1400" dirty="0" smtClean="0">
                <a:latin typeface="Courier"/>
                <a:cs typeface="Courier"/>
              </a:rPr>
              <a:t>&gt;&gt;&gt; ages.</a:t>
            </a:r>
            <a:r>
              <a:rPr lang="en-US" sz="1400" dirty="0" smtClean="0">
                <a:solidFill>
                  <a:srgbClr val="FF0000"/>
                </a:solidFill>
                <a:latin typeface="Courier"/>
                <a:cs typeface="Courier"/>
              </a:rPr>
              <a:t>remove</a:t>
            </a: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ages</a:t>
            </a:r>
          </a:p>
          <a:p>
            <a:pPr defTabSz="914400" fontAlgn="base">
              <a:spcBef>
                <a:spcPct val="0"/>
              </a:spcBef>
              <a:spcAft>
                <a:spcPct val="0"/>
              </a:spcAft>
            </a:pPr>
            <a:r>
              <a:rPr lang="en-US" sz="1400" dirty="0" smtClean="0">
                <a:latin typeface="Courier"/>
                <a:cs typeface="Courier"/>
              </a:rPr>
              <a:t>{28, 30, 22}</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ages.</a:t>
            </a:r>
            <a:r>
              <a:rPr lang="en-US" sz="1400" dirty="0" err="1" smtClean="0">
                <a:solidFill>
                  <a:srgbClr val="FF0000"/>
                </a:solidFill>
                <a:latin typeface="Courier"/>
                <a:cs typeface="Courier"/>
              </a:rPr>
              <a:t>clear</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ages</a:t>
            </a:r>
          </a:p>
          <a:p>
            <a:pPr defTabSz="914400" fontAlgn="base">
              <a:spcBef>
                <a:spcPct val="0"/>
              </a:spcBef>
              <a:spcAft>
                <a:spcPct val="0"/>
              </a:spcAft>
            </a:pPr>
            <a:r>
              <a:rPr lang="en-US" sz="1400" dirty="0" smtClean="0">
                <a:latin typeface="Courier"/>
                <a:cs typeface="Courier"/>
              </a:rPr>
              <a:t>set()</a:t>
            </a:r>
          </a:p>
        </p:txBody>
      </p:sp>
      <p:graphicFrame>
        <p:nvGraphicFramePr>
          <p:cNvPr id="6" name="Table 5"/>
          <p:cNvGraphicFramePr>
            <a:graphicFrameLocks noGrp="1"/>
          </p:cNvGraphicFramePr>
          <p:nvPr/>
        </p:nvGraphicFramePr>
        <p:xfrm>
          <a:off x="3590782" y="2103740"/>
          <a:ext cx="5289651" cy="1483360"/>
        </p:xfrm>
        <a:graphic>
          <a:graphicData uri="http://schemas.openxmlformats.org/drawingml/2006/table">
            <a:tbl>
              <a:tblPr firstRow="1" bandRow="1">
                <a:tableStyleId>{5DA37D80-6434-44D0-A028-1B22A696006F}</a:tableStyleId>
              </a:tblPr>
              <a:tblGrid>
                <a:gridCol w="2427794"/>
                <a:gridCol w="2861857"/>
              </a:tblGrid>
              <a:tr h="370840">
                <a:tc>
                  <a:txBody>
                    <a:bodyPr/>
                    <a:lstStyle/>
                    <a:p>
                      <a:r>
                        <a:rPr lang="en-US" dirty="0" smtClean="0"/>
                        <a:t>Operation</a:t>
                      </a:r>
                      <a:endParaRPr lang="en-US" dirty="0"/>
                    </a:p>
                  </a:txBody>
                  <a:tcPr/>
                </a:tc>
                <a:tc>
                  <a:txBody>
                    <a:bodyPr/>
                    <a:lstStyle/>
                    <a:p>
                      <a:r>
                        <a:rPr lang="en-US" dirty="0" smtClean="0"/>
                        <a:t>Explanation</a:t>
                      </a:r>
                      <a:endParaRPr lang="en-US" dirty="0"/>
                    </a:p>
                  </a:txBody>
                  <a:tcPr/>
                </a:tc>
              </a:tr>
              <a:tr h="370840">
                <a:tc>
                  <a:txBody>
                    <a:bodyPr/>
                    <a:lstStyle/>
                    <a:p>
                      <a:r>
                        <a:rPr lang="en-US" dirty="0" err="1" smtClean="0">
                          <a:latin typeface="Courier"/>
                          <a:cs typeface="Courier"/>
                        </a:rPr>
                        <a:t>s.add(item</a:t>
                      </a:r>
                      <a:r>
                        <a:rPr lang="en-US" dirty="0" smtClean="0">
                          <a:latin typeface="Courier"/>
                          <a:cs typeface="Courier"/>
                        </a:rPr>
                        <a:t>)</a:t>
                      </a:r>
                      <a:endParaRPr lang="en-US" dirty="0">
                        <a:latin typeface="Courier"/>
                        <a:cs typeface="Courier"/>
                      </a:endParaRPr>
                    </a:p>
                  </a:txBody>
                  <a:tcPr/>
                </a:tc>
                <a:tc>
                  <a:txBody>
                    <a:bodyPr/>
                    <a:lstStyle/>
                    <a:p>
                      <a:r>
                        <a:rPr lang="en-US" dirty="0" smtClean="0">
                          <a:solidFill>
                            <a:schemeClr val="accent1"/>
                          </a:solidFill>
                        </a:rPr>
                        <a:t>add </a:t>
                      </a:r>
                      <a:r>
                        <a:rPr lang="en-US" dirty="0" smtClean="0">
                          <a:solidFill>
                            <a:srgbClr val="000000"/>
                          </a:solidFill>
                          <a:latin typeface="Courier"/>
                          <a:cs typeface="Courier"/>
                        </a:rPr>
                        <a:t>item</a:t>
                      </a:r>
                      <a:r>
                        <a:rPr lang="en-US" dirty="0" smtClean="0">
                          <a:solidFill>
                            <a:schemeClr val="accent1"/>
                          </a:solidFill>
                        </a:rPr>
                        <a:t> to set </a:t>
                      </a:r>
                      <a:r>
                        <a:rPr lang="en-US" dirty="0" err="1" smtClean="0">
                          <a:solidFill>
                            <a:schemeClr val="tx1"/>
                          </a:solidFill>
                          <a:latin typeface="Courier"/>
                          <a:cs typeface="Courier"/>
                        </a:rPr>
                        <a:t>s</a:t>
                      </a:r>
                      <a:endParaRPr lang="en-US" dirty="0">
                        <a:solidFill>
                          <a:schemeClr val="tx1"/>
                        </a:solidFill>
                        <a:latin typeface="Courier"/>
                        <a:cs typeface="Courier"/>
                      </a:endParaRPr>
                    </a:p>
                  </a:txBody>
                  <a:tcPr/>
                </a:tc>
              </a:tr>
              <a:tr h="370840">
                <a:tc>
                  <a:txBody>
                    <a:bodyPr/>
                    <a:lstStyle/>
                    <a:p>
                      <a:r>
                        <a:rPr lang="en-US" dirty="0" err="1" smtClean="0">
                          <a:latin typeface="Courier"/>
                          <a:cs typeface="Courier"/>
                        </a:rPr>
                        <a:t>s.remove(item</a:t>
                      </a:r>
                      <a:r>
                        <a:rPr lang="en-US" dirty="0" smtClean="0">
                          <a:latin typeface="Courier"/>
                          <a:cs typeface="Courier"/>
                        </a:rPr>
                        <a:t>)</a:t>
                      </a:r>
                      <a:endParaRPr lang="en-US" dirty="0">
                        <a:latin typeface="Courier"/>
                        <a:cs typeface="Courier"/>
                      </a:endParaRPr>
                    </a:p>
                  </a:txBody>
                  <a:tcPr/>
                </a:tc>
                <a:tc>
                  <a:txBody>
                    <a:bodyPr/>
                    <a:lstStyle/>
                    <a:p>
                      <a:r>
                        <a:rPr lang="en-US" dirty="0" smtClean="0">
                          <a:solidFill>
                            <a:schemeClr val="accent1"/>
                          </a:solidFill>
                        </a:rPr>
                        <a:t>remove </a:t>
                      </a:r>
                      <a:r>
                        <a:rPr lang="en-US" dirty="0" smtClean="0">
                          <a:solidFill>
                            <a:srgbClr val="000000"/>
                          </a:solidFill>
                          <a:latin typeface="Courier"/>
                          <a:cs typeface="Courier"/>
                        </a:rPr>
                        <a:t>item</a:t>
                      </a:r>
                      <a:r>
                        <a:rPr lang="en-US" dirty="0" smtClean="0">
                          <a:solidFill>
                            <a:schemeClr val="accent1"/>
                          </a:solidFill>
                        </a:rPr>
                        <a:t> from set </a:t>
                      </a:r>
                      <a:r>
                        <a:rPr lang="en-US" dirty="0" err="1" smtClean="0">
                          <a:solidFill>
                            <a:schemeClr val="tx1"/>
                          </a:solidFill>
                          <a:latin typeface="Courier"/>
                          <a:cs typeface="Courier"/>
                        </a:rPr>
                        <a:t>s</a:t>
                      </a:r>
                      <a:endParaRPr lang="en-US" dirty="0">
                        <a:solidFill>
                          <a:schemeClr val="accent1"/>
                        </a:solidFill>
                      </a:endParaRPr>
                    </a:p>
                  </a:txBody>
                  <a:tcPr/>
                </a:tc>
              </a:tr>
              <a:tr h="370840">
                <a:tc>
                  <a:txBody>
                    <a:bodyPr/>
                    <a:lstStyle/>
                    <a:p>
                      <a:r>
                        <a:rPr lang="en-US" dirty="0" err="1" smtClean="0">
                          <a:latin typeface="Courier"/>
                          <a:cs typeface="Courier"/>
                        </a:rPr>
                        <a:t>s.clear</a:t>
                      </a:r>
                      <a:r>
                        <a:rPr lang="en-US" dirty="0" smtClean="0">
                          <a:latin typeface="Courier"/>
                          <a:cs typeface="Courier"/>
                        </a:rPr>
                        <a:t>()</a:t>
                      </a:r>
                      <a:endParaRPr lang="en-US" dirty="0">
                        <a:latin typeface="Courier"/>
                        <a:cs typeface="Courier"/>
                      </a:endParaRPr>
                    </a:p>
                  </a:txBody>
                  <a:tcPr/>
                </a:tc>
                <a:tc>
                  <a:txBody>
                    <a:bodyPr/>
                    <a:lstStyle/>
                    <a:p>
                      <a:r>
                        <a:rPr lang="en-US" dirty="0" smtClean="0">
                          <a:solidFill>
                            <a:schemeClr val="accent1"/>
                          </a:solidFill>
                        </a:rPr>
                        <a:t>removes</a:t>
                      </a:r>
                      <a:r>
                        <a:rPr lang="en-US" baseline="0" dirty="0" smtClean="0">
                          <a:solidFill>
                            <a:schemeClr val="accent1"/>
                          </a:solidFill>
                        </a:rPr>
                        <a:t> all elements from </a:t>
                      </a:r>
                      <a:r>
                        <a:rPr lang="en-US" dirty="0" err="1" smtClean="0">
                          <a:solidFill>
                            <a:schemeClr val="tx1"/>
                          </a:solidFill>
                          <a:latin typeface="Courier"/>
                          <a:cs typeface="Courier"/>
                        </a:rPr>
                        <a:t>s</a:t>
                      </a:r>
                      <a:endParaRPr lang="en-US" dirty="0">
                        <a:solidFill>
                          <a:schemeClr val="accent1"/>
                        </a:solidFill>
                      </a:endParaRPr>
                    </a:p>
                  </a:txBody>
                  <a:tcPr/>
                </a:tc>
              </a:tr>
            </a:tbl>
          </a:graphicData>
        </a:graphic>
      </p:graphicFrame>
      <p:sp>
        <p:nvSpPr>
          <p:cNvPr id="7" name="TextBox 6"/>
          <p:cNvSpPr txBox="1"/>
          <p:nvPr/>
        </p:nvSpPr>
        <p:spPr bwMode="auto">
          <a:xfrm>
            <a:off x="3602762" y="4073828"/>
            <a:ext cx="298403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Note that sets are </a:t>
            </a: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mutable</a:t>
            </a:r>
          </a:p>
        </p:txBody>
      </p:sp>
    </p:spTree>
    <p:extLst>
      <p:ext uri="{BB962C8B-B14F-4D97-AF65-F5344CB8AC3E}">
        <p14:creationId xmlns:p14="http://schemas.microsoft.com/office/powerpoint/2010/main" val="1979885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Options of 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15</a:t>
            </a:fld>
            <a:endParaRPr lang="en-US"/>
          </a:p>
        </p:txBody>
      </p:sp>
      <p:grpSp>
        <p:nvGrpSpPr>
          <p:cNvPr id="19" name="Group 18"/>
          <p:cNvGrpSpPr/>
          <p:nvPr/>
        </p:nvGrpSpPr>
        <p:grpSpPr>
          <a:xfrm>
            <a:off x="896745" y="1651364"/>
            <a:ext cx="6776046" cy="495573"/>
            <a:chOff x="896745" y="2438764"/>
            <a:chExt cx="6776046" cy="495573"/>
          </a:xfrm>
        </p:grpSpPr>
        <p:sp>
          <p:nvSpPr>
            <p:cNvPr id="20" name="Rectangle 19"/>
            <p:cNvSpPr/>
            <p:nvPr/>
          </p:nvSpPr>
          <p:spPr>
            <a:xfrm>
              <a:off x="896745" y="2438764"/>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21" name="Rectangle 20"/>
            <p:cNvSpPr/>
            <p:nvPr/>
          </p:nvSpPr>
          <p:spPr>
            <a:xfrm>
              <a:off x="2215860" y="2438764"/>
              <a:ext cx="1045290"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Checker</a:t>
              </a:r>
              <a:endParaRPr lang="en-US" dirty="0"/>
            </a:p>
          </p:txBody>
        </p:sp>
        <p:sp>
          <p:nvSpPr>
            <p:cNvPr id="22" name="Rectangle 21"/>
            <p:cNvSpPr/>
            <p:nvPr/>
          </p:nvSpPr>
          <p:spPr>
            <a:xfrm>
              <a:off x="5212558" y="2438764"/>
              <a:ext cx="1290614"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Interpreter</a:t>
              </a:r>
              <a:endParaRPr lang="en-US" dirty="0"/>
            </a:p>
          </p:txBody>
        </p:sp>
        <p:sp>
          <p:nvSpPr>
            <p:cNvPr id="23" name="Rectangle 22"/>
            <p:cNvSpPr/>
            <p:nvPr/>
          </p:nvSpPr>
          <p:spPr>
            <a:xfrm>
              <a:off x="6815823" y="2438764"/>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cxnSp>
          <p:nvCxnSpPr>
            <p:cNvPr id="24" name="Straight Arrow Connector 23"/>
            <p:cNvCxnSpPr>
              <a:stCxn id="20" idx="3"/>
              <a:endCxn id="21" idx="1"/>
            </p:cNvCxnSpPr>
            <p:nvPr/>
          </p:nvCxnSpPr>
          <p:spPr>
            <a:xfrm>
              <a:off x="1753713" y="2686551"/>
              <a:ext cx="462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1" idx="3"/>
              <a:endCxn id="22" idx="1"/>
            </p:cNvCxnSpPr>
            <p:nvPr/>
          </p:nvCxnSpPr>
          <p:spPr>
            <a:xfrm>
              <a:off x="3261150" y="2686551"/>
              <a:ext cx="19514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3"/>
              <a:endCxn id="23" idx="1"/>
            </p:cNvCxnSpPr>
            <p:nvPr/>
          </p:nvCxnSpPr>
          <p:spPr>
            <a:xfrm>
              <a:off x="6503172" y="2686551"/>
              <a:ext cx="3126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14" name="Picture 13" descr="Screen Shot 2015-01-22 at 10.47.3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450" y="2236802"/>
            <a:ext cx="3035511" cy="6261535"/>
          </a:xfrm>
          <a:prstGeom prst="rect">
            <a:avLst/>
          </a:prstGeom>
        </p:spPr>
      </p:pic>
      <p:sp>
        <p:nvSpPr>
          <p:cNvPr id="15" name="TextBox 14"/>
          <p:cNvSpPr txBox="1"/>
          <p:nvPr/>
        </p:nvSpPr>
        <p:spPr bwMode="auto">
          <a:xfrm>
            <a:off x="457200" y="3954447"/>
            <a:ext cx="3006994"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000000"/>
                </a:solidFill>
                <a:effectLst/>
                <a:uLnTx/>
                <a:uFillTx/>
                <a:latin typeface="Calibri" pitchFamily="34" charset="0"/>
                <a:ea typeface="+mj-ea"/>
                <a:cs typeface="+mj-cs"/>
              </a:rPr>
              <a:t>Assembly</a:t>
            </a:r>
            <a:r>
              <a:rPr kumimoji="0" lang="en-US" sz="2000" b="0" i="0" u="none" strike="noStrike" kern="0" cap="none" spc="0" normalizeH="0" noProof="0" dirty="0" smtClean="0">
                <a:ln>
                  <a:noFill/>
                </a:ln>
                <a:solidFill>
                  <a:srgbClr val="000000"/>
                </a:solidFill>
                <a:effectLst/>
                <a:uLnTx/>
                <a:uFillTx/>
                <a:latin typeface="Calibri" pitchFamily="34" charset="0"/>
                <a:ea typeface="+mj-ea"/>
                <a:cs typeface="+mj-cs"/>
              </a:rPr>
              <a:t> Language</a:t>
            </a:r>
            <a:endParaRPr kumimoji="0" lang="en-US" sz="2000" b="0" i="0" u="none" strike="noStrike" kern="0" cap="none" spc="0" normalizeH="0" baseline="0" noProof="0" dirty="0" smtClean="0">
              <a:ln>
                <a:noFill/>
              </a:ln>
              <a:solidFill>
                <a:srgbClr val="000000"/>
              </a:solidFill>
              <a:effectLst/>
              <a:uLnTx/>
              <a:uFillTx/>
              <a:latin typeface="Calibri" pitchFamily="34" charset="0"/>
              <a:ea typeface="+mj-ea"/>
              <a:cs typeface="+mj-cs"/>
            </a:endParaRPr>
          </a:p>
        </p:txBody>
      </p:sp>
    </p:spTree>
    <p:extLst>
      <p:ext uri="{BB962C8B-B14F-4D97-AF65-F5344CB8AC3E}">
        <p14:creationId xmlns:p14="http://schemas.microsoft.com/office/powerpoint/2010/main" val="1205295440"/>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Testing and Debugging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2915404"/>
            <a:ext cx="7772400" cy="2985433"/>
          </a:xfrm>
          <a:prstGeom prst="rect">
            <a:avLst/>
          </a:prstGeom>
          <a:noFill/>
        </p:spPr>
        <p:txBody>
          <a:bodyPr wrap="square" rtlCol="0">
            <a:spAutoFit/>
          </a:bodyPr>
          <a:lstStyle/>
          <a:p>
            <a:pPr marL="344488" indent="-344488">
              <a:spcAft>
                <a:spcPts val="600"/>
              </a:spcAft>
              <a:buClr>
                <a:srgbClr val="FFFF00"/>
              </a:buClr>
              <a:buFont typeface="Wingdings" charset="2"/>
              <a:buChar char="§"/>
            </a:pPr>
            <a:r>
              <a:rPr lang="en-US" sz="2400" dirty="0" smtClean="0">
                <a:solidFill>
                  <a:srgbClr val="FF0000"/>
                </a:solidFill>
              </a:rPr>
              <a:t>Testing</a:t>
            </a:r>
          </a:p>
          <a:p>
            <a:pPr marL="801688" lvl="1" indent="-344488">
              <a:spcAft>
                <a:spcPts val="600"/>
              </a:spcAft>
              <a:buClr>
                <a:srgbClr val="FFFF00"/>
              </a:buClr>
              <a:buFont typeface="Wingdings" charset="2"/>
              <a:buChar char="§"/>
            </a:pPr>
            <a:r>
              <a:rPr lang="en-US" sz="2400" dirty="0" smtClean="0">
                <a:solidFill>
                  <a:srgbClr val="FF0000"/>
                </a:solidFill>
              </a:rPr>
              <a:t> process of running a program to try and ascertain whether or not its works as intended</a:t>
            </a:r>
          </a:p>
          <a:p>
            <a:pPr marL="801688" lvl="1" indent="-344488">
              <a:spcAft>
                <a:spcPts val="600"/>
              </a:spcAft>
              <a:buClr>
                <a:srgbClr val="FFFF00"/>
              </a:buClr>
              <a:buFont typeface="Wingdings" charset="2"/>
              <a:buChar char="§"/>
            </a:pPr>
            <a:endParaRPr lang="en-US" sz="2400" dirty="0" smtClean="0">
              <a:solidFill>
                <a:schemeClr val="accent1"/>
              </a:solidFill>
            </a:endParaRPr>
          </a:p>
          <a:p>
            <a:pPr marL="344488" indent="-344488">
              <a:spcAft>
                <a:spcPts val="600"/>
              </a:spcAft>
              <a:buClr>
                <a:srgbClr val="008000"/>
              </a:buClr>
              <a:buFont typeface="Wingdings" charset="2"/>
              <a:buChar char="§"/>
            </a:pPr>
            <a:r>
              <a:rPr lang="en-US" sz="2400" dirty="0" smtClean="0">
                <a:solidFill>
                  <a:schemeClr val="accent1"/>
                </a:solidFill>
              </a:rPr>
              <a:t>Debugging</a:t>
            </a:r>
          </a:p>
          <a:p>
            <a:pPr marL="801688" lvl="1" indent="-344488">
              <a:spcAft>
                <a:spcPts val="600"/>
              </a:spcAft>
              <a:buClr>
                <a:srgbClr val="008000"/>
              </a:buClr>
              <a:buFont typeface="Wingdings" charset="2"/>
              <a:buChar char="§"/>
            </a:pPr>
            <a:r>
              <a:rPr lang="en-US" sz="2400" dirty="0" smtClean="0">
                <a:solidFill>
                  <a:schemeClr val="accent1"/>
                </a:solidFill>
              </a:rPr>
              <a:t> process of trying to fix a program that you already know does not work as intended</a:t>
            </a:r>
          </a:p>
        </p:txBody>
      </p:sp>
    </p:spTree>
    <p:extLst>
      <p:ext uri="{BB962C8B-B14F-4D97-AF65-F5344CB8AC3E}">
        <p14:creationId xmlns:p14="http://schemas.microsoft.com/office/powerpoint/2010/main" val="1095637647"/>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Testing and Debugging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11" name="TextBox 10"/>
          <p:cNvSpPr txBox="1"/>
          <p:nvPr/>
        </p:nvSpPr>
        <p:spPr>
          <a:xfrm>
            <a:off x="607302" y="1728835"/>
            <a:ext cx="7772400" cy="3939540"/>
          </a:xfrm>
          <a:prstGeom prst="rect">
            <a:avLst/>
          </a:prstGeom>
          <a:noFill/>
        </p:spPr>
        <p:txBody>
          <a:bodyPr wrap="square" rtlCol="0">
            <a:spAutoFit/>
          </a:bodyPr>
          <a:lstStyle/>
          <a:p>
            <a:pPr marL="342900" indent="-342900">
              <a:spcAft>
                <a:spcPts val="600"/>
              </a:spcAft>
              <a:buFont typeface="Wingdings" charset="2"/>
              <a:buChar char="q"/>
            </a:pPr>
            <a:r>
              <a:rPr lang="en-US" sz="2400" dirty="0" smtClean="0">
                <a:solidFill>
                  <a:schemeClr val="accent1"/>
                </a:solidFill>
              </a:rPr>
              <a:t>Would </a:t>
            </a:r>
            <a:r>
              <a:rPr lang="en-US" sz="2400" dirty="0">
                <a:solidFill>
                  <a:schemeClr val="accent1"/>
                </a:solidFill>
              </a:rPr>
              <a:t>be great if our code always worked properly the first </a:t>
            </a:r>
            <a:r>
              <a:rPr lang="en-US" sz="2400" dirty="0" smtClean="0">
                <a:solidFill>
                  <a:schemeClr val="accent1"/>
                </a:solidFill>
              </a:rPr>
              <a:t>time </a:t>
            </a:r>
            <a:r>
              <a:rPr lang="en-US" sz="2400" dirty="0">
                <a:solidFill>
                  <a:schemeClr val="accent1"/>
                </a:solidFill>
              </a:rPr>
              <a:t>we run it</a:t>
            </a:r>
            <a:r>
              <a:rPr lang="en-US" sz="2400" dirty="0" smtClean="0">
                <a:solidFill>
                  <a:schemeClr val="accent1"/>
                </a:solidFill>
              </a:rPr>
              <a:t>!</a:t>
            </a:r>
          </a:p>
          <a:p>
            <a:pPr marL="342900" indent="-342900">
              <a:spcAft>
                <a:spcPts val="600"/>
              </a:spcAft>
              <a:buClr>
                <a:srgbClr val="800000"/>
              </a:buClr>
              <a:buFont typeface="Wingdings" charset="2"/>
              <a:buChar char="§"/>
            </a:pPr>
            <a:endParaRPr lang="en-US" sz="2400" dirty="0">
              <a:solidFill>
                <a:schemeClr val="accent1"/>
              </a:solidFill>
            </a:endParaRPr>
          </a:p>
          <a:p>
            <a:pPr marL="342900" indent="-342900">
              <a:buFont typeface="Wingdings" charset="2"/>
              <a:buChar char="q"/>
            </a:pPr>
            <a:r>
              <a:rPr lang="en-US" sz="2400" dirty="0" smtClean="0">
                <a:solidFill>
                  <a:schemeClr val="accent1"/>
                </a:solidFill>
              </a:rPr>
              <a:t>But </a:t>
            </a:r>
            <a:r>
              <a:rPr lang="en-US" sz="2400" dirty="0">
                <a:solidFill>
                  <a:schemeClr val="accent1"/>
                </a:solidFill>
              </a:rPr>
              <a:t>life </a:t>
            </a:r>
            <a:r>
              <a:rPr lang="en-US" sz="2400" dirty="0" err="1">
                <a:solidFill>
                  <a:schemeClr val="accent1"/>
                </a:solidFill>
              </a:rPr>
              <a:t>ain’t</a:t>
            </a:r>
            <a:r>
              <a:rPr lang="en-US" sz="2400" dirty="0">
                <a:solidFill>
                  <a:schemeClr val="accent1"/>
                </a:solidFill>
              </a:rPr>
              <a:t> perfect, so we need: </a:t>
            </a:r>
          </a:p>
          <a:p>
            <a:pPr marL="800100" lvl="1" indent="-342900">
              <a:buFont typeface="Wingdings" charset="2"/>
              <a:buChar char="§"/>
            </a:pPr>
            <a:r>
              <a:rPr lang="en-US" sz="2400" dirty="0" smtClean="0">
                <a:solidFill>
                  <a:schemeClr val="accent1"/>
                </a:solidFill>
              </a:rPr>
              <a:t>Testing </a:t>
            </a:r>
            <a:r>
              <a:rPr lang="en-US" sz="2400" dirty="0">
                <a:solidFill>
                  <a:schemeClr val="accent1"/>
                </a:solidFill>
              </a:rPr>
              <a:t>methods</a:t>
            </a:r>
          </a:p>
          <a:p>
            <a:pPr marL="1257300" lvl="2" indent="-342900">
              <a:buFont typeface="Wingdings" charset="2"/>
              <a:buChar char="§"/>
            </a:pPr>
            <a:r>
              <a:rPr lang="en-US" sz="2400" dirty="0" smtClean="0">
                <a:solidFill>
                  <a:schemeClr val="accent1"/>
                </a:solidFill>
              </a:rPr>
              <a:t>Ways </a:t>
            </a:r>
            <a:r>
              <a:rPr lang="en-US" sz="2400" dirty="0">
                <a:solidFill>
                  <a:schemeClr val="accent1"/>
                </a:solidFill>
              </a:rPr>
              <a:t>of trying code on examples to determine if running </a:t>
            </a:r>
            <a:r>
              <a:rPr lang="en-US" sz="2400" dirty="0" smtClean="0">
                <a:solidFill>
                  <a:schemeClr val="accent1"/>
                </a:solidFill>
              </a:rPr>
              <a:t>correctly</a:t>
            </a:r>
          </a:p>
          <a:p>
            <a:pPr marL="800100" lvl="1" indent="-342900">
              <a:buFont typeface="Wingdings" charset="2"/>
              <a:buChar char="§"/>
            </a:pPr>
            <a:r>
              <a:rPr lang="en-US" sz="2400" dirty="0">
                <a:solidFill>
                  <a:schemeClr val="accent1"/>
                </a:solidFill>
              </a:rPr>
              <a:t>Debugging methods</a:t>
            </a:r>
          </a:p>
          <a:p>
            <a:pPr marL="1257300" lvl="2" indent="-342900">
              <a:buFont typeface="Wingdings" charset="2"/>
              <a:buChar char="§"/>
            </a:pPr>
            <a:r>
              <a:rPr lang="en-US" sz="2400" dirty="0" smtClean="0">
                <a:solidFill>
                  <a:schemeClr val="accent1"/>
                </a:solidFill>
              </a:rPr>
              <a:t>Ways </a:t>
            </a:r>
            <a:r>
              <a:rPr lang="en-US" sz="2400" dirty="0">
                <a:solidFill>
                  <a:schemeClr val="accent1"/>
                </a:solidFill>
              </a:rPr>
              <a:t>of fixing a program that you know does not work as intended</a:t>
            </a:r>
          </a:p>
        </p:txBody>
      </p:sp>
    </p:spTree>
    <p:extLst>
      <p:ext uri="{BB962C8B-B14F-4D97-AF65-F5344CB8AC3E}">
        <p14:creationId xmlns:p14="http://schemas.microsoft.com/office/powerpoint/2010/main" val="2340246149"/>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When are you ready to test?</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1920617"/>
            <a:ext cx="7772400" cy="3416320"/>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 Ensure </a:t>
            </a:r>
            <a:r>
              <a:rPr lang="en-US" sz="2400" dirty="0">
                <a:solidFill>
                  <a:schemeClr val="accent1"/>
                </a:solidFill>
              </a:rPr>
              <a:t>that code will actually run </a:t>
            </a:r>
            <a:endParaRPr lang="en-US" sz="2400" dirty="0" smtClean="0">
              <a:solidFill>
                <a:schemeClr val="accent1"/>
              </a:solidFill>
            </a:endParaRPr>
          </a:p>
          <a:p>
            <a:pPr marL="800100" lvl="1" indent="-342900">
              <a:buFont typeface="Wingdings" charset="2"/>
              <a:buChar char="§"/>
            </a:pPr>
            <a:r>
              <a:rPr lang="en-US" sz="2400" dirty="0" smtClean="0">
                <a:solidFill>
                  <a:schemeClr val="accent1"/>
                </a:solidFill>
              </a:rPr>
              <a:t>Remove </a:t>
            </a:r>
            <a:r>
              <a:rPr lang="en-US" sz="2400" dirty="0">
                <a:solidFill>
                  <a:schemeClr val="accent1"/>
                </a:solidFill>
              </a:rPr>
              <a:t>syntax errors </a:t>
            </a:r>
          </a:p>
          <a:p>
            <a:pPr marL="800100" lvl="1" indent="-342900">
              <a:buFont typeface="Wingdings" charset="2"/>
              <a:buChar char="§"/>
            </a:pPr>
            <a:r>
              <a:rPr lang="en-US" sz="2400" dirty="0" smtClean="0">
                <a:solidFill>
                  <a:schemeClr val="accent1"/>
                </a:solidFill>
              </a:rPr>
              <a:t>Remove static semantic </a:t>
            </a:r>
            <a:r>
              <a:rPr lang="en-US" sz="2400" dirty="0">
                <a:solidFill>
                  <a:schemeClr val="accent1"/>
                </a:solidFill>
              </a:rPr>
              <a:t>errors </a:t>
            </a:r>
            <a:endParaRPr lang="en-US" sz="2400" dirty="0" smtClean="0">
              <a:solidFill>
                <a:schemeClr val="accent1"/>
              </a:solidFill>
            </a:endParaRPr>
          </a:p>
          <a:p>
            <a:pPr marL="800100" lvl="1" indent="-342900">
              <a:buFont typeface="Wingdings" charset="2"/>
              <a:buChar char="§"/>
            </a:pPr>
            <a:r>
              <a:rPr lang="en-US" sz="2400" dirty="0">
                <a:solidFill>
                  <a:schemeClr val="accent1"/>
                </a:solidFill>
              </a:rPr>
              <a:t>Both of these are typically handled by Python interpreter </a:t>
            </a:r>
            <a:r>
              <a:rPr lang="en-US" sz="2400" dirty="0" smtClean="0">
                <a:solidFill>
                  <a:schemeClr val="accent1"/>
                </a:solidFill>
              </a:rPr>
              <a:t> </a:t>
            </a: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Have </a:t>
            </a:r>
            <a:r>
              <a:rPr lang="en-US" sz="2400" dirty="0">
                <a:solidFill>
                  <a:schemeClr val="accent1"/>
                </a:solidFill>
              </a:rPr>
              <a:t>a set of expected results (i.e. input- output pairings) ready </a:t>
            </a:r>
          </a:p>
          <a:p>
            <a:pPr marL="800100" lvl="1" indent="-342900">
              <a:buFont typeface="Wingdings" charset="2"/>
              <a:buChar char="§"/>
            </a:pPr>
            <a:endParaRPr lang="en-US" sz="2400" dirty="0">
              <a:solidFill>
                <a:schemeClr val="accent1"/>
              </a:solidFill>
              <a:effectLst/>
            </a:endParaRPr>
          </a:p>
        </p:txBody>
      </p:sp>
    </p:spTree>
    <p:extLst>
      <p:ext uri="{BB962C8B-B14F-4D97-AF65-F5344CB8AC3E}">
        <p14:creationId xmlns:p14="http://schemas.microsoft.com/office/powerpoint/2010/main" val="76165514"/>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When should you test and debug?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1920617"/>
            <a:ext cx="7772400" cy="3785652"/>
          </a:xfrm>
          <a:prstGeom prst="rect">
            <a:avLst/>
          </a:prstGeom>
          <a:noFill/>
        </p:spPr>
        <p:txBody>
          <a:bodyPr wrap="square" rtlCol="0">
            <a:spAutoFit/>
          </a:bodyPr>
          <a:lstStyle/>
          <a:p>
            <a:pPr marL="342900" indent="-342900">
              <a:buFont typeface="Wingdings" charset="2"/>
              <a:buChar char="q"/>
            </a:pPr>
            <a:r>
              <a:rPr lang="en-US" sz="2400" dirty="0">
                <a:solidFill>
                  <a:schemeClr val="accent1"/>
                </a:solidFill>
              </a:rPr>
              <a:t>Design your code for ease of </a:t>
            </a:r>
            <a:r>
              <a:rPr lang="en-US" sz="2400" dirty="0" smtClean="0">
                <a:solidFill>
                  <a:schemeClr val="accent1"/>
                </a:solidFill>
              </a:rPr>
              <a:t>testing </a:t>
            </a:r>
            <a:r>
              <a:rPr lang="en-US" sz="2400" dirty="0">
                <a:solidFill>
                  <a:schemeClr val="accent1"/>
                </a:solidFill>
              </a:rPr>
              <a:t>and debugging </a:t>
            </a:r>
          </a:p>
          <a:p>
            <a:pPr marL="800100" lvl="1" indent="-342900">
              <a:buFont typeface="Wingdings" charset="2"/>
              <a:buChar char="§"/>
            </a:pPr>
            <a:r>
              <a:rPr lang="en-US" sz="2400" dirty="0" smtClean="0">
                <a:solidFill>
                  <a:schemeClr val="accent1"/>
                </a:solidFill>
              </a:rPr>
              <a:t>Break </a:t>
            </a:r>
            <a:r>
              <a:rPr lang="en-US" sz="2400" dirty="0">
                <a:solidFill>
                  <a:schemeClr val="accent1"/>
                </a:solidFill>
              </a:rPr>
              <a:t>program into components that can be tested and debugged independently </a:t>
            </a:r>
            <a:endParaRPr lang="en-US" sz="2400" dirty="0" smtClean="0">
              <a:solidFill>
                <a:schemeClr val="accent1"/>
              </a:solidFill>
            </a:endParaRPr>
          </a:p>
          <a:p>
            <a:pPr marL="800100" lvl="1" indent="-342900">
              <a:buFont typeface="Arial"/>
              <a:buChar char="•"/>
            </a:pPr>
            <a:endParaRPr lang="en-US" sz="2400" dirty="0">
              <a:solidFill>
                <a:schemeClr val="accent1"/>
              </a:solidFill>
            </a:endParaRPr>
          </a:p>
          <a:p>
            <a:pPr marL="800100" lvl="1" indent="-342900">
              <a:buFont typeface="Wingdings" charset="2"/>
              <a:buChar char="§"/>
            </a:pPr>
            <a:r>
              <a:rPr lang="en-US" sz="2400" dirty="0" smtClean="0">
                <a:solidFill>
                  <a:schemeClr val="accent1"/>
                </a:solidFill>
              </a:rPr>
              <a:t>Document </a:t>
            </a:r>
            <a:r>
              <a:rPr lang="en-US" sz="2400" dirty="0">
                <a:solidFill>
                  <a:schemeClr val="accent1"/>
                </a:solidFill>
              </a:rPr>
              <a:t>constraints on modules </a:t>
            </a:r>
          </a:p>
          <a:p>
            <a:pPr marL="1714500" lvl="3" indent="-342900">
              <a:buFont typeface="Arial"/>
              <a:buChar char="•"/>
            </a:pPr>
            <a:r>
              <a:rPr lang="en-US" sz="2400" dirty="0" smtClean="0">
                <a:solidFill>
                  <a:schemeClr val="accent1"/>
                </a:solidFill>
              </a:rPr>
              <a:t> Expectations </a:t>
            </a:r>
            <a:r>
              <a:rPr lang="en-US" sz="2400" dirty="0">
                <a:solidFill>
                  <a:schemeClr val="accent1"/>
                </a:solidFill>
              </a:rPr>
              <a:t>on inputs, on outputs </a:t>
            </a:r>
            <a:endParaRPr lang="en-US" sz="2400" dirty="0" smtClean="0">
              <a:solidFill>
                <a:schemeClr val="accent1"/>
              </a:solidFill>
            </a:endParaRPr>
          </a:p>
          <a:p>
            <a:pPr marL="1714500" lvl="3" indent="-342900">
              <a:buFont typeface="Arial"/>
              <a:buChar char="•"/>
            </a:pPr>
            <a:r>
              <a:rPr lang="en-US" sz="2400" dirty="0" smtClean="0">
                <a:solidFill>
                  <a:schemeClr val="accent1"/>
                </a:solidFill>
              </a:rPr>
              <a:t> </a:t>
            </a:r>
            <a:r>
              <a:rPr lang="en-US" sz="2400" dirty="0">
                <a:solidFill>
                  <a:schemeClr val="accent1"/>
                </a:solidFill>
              </a:rPr>
              <a:t>Even if code does not enforce constraints, valuable for debugging to have </a:t>
            </a:r>
            <a:r>
              <a:rPr lang="en-US" sz="2400" dirty="0" smtClean="0">
                <a:solidFill>
                  <a:schemeClr val="accent1"/>
                </a:solidFill>
              </a:rPr>
              <a:t>description</a:t>
            </a:r>
          </a:p>
          <a:p>
            <a:pPr lvl="3"/>
            <a:r>
              <a:rPr lang="en-US" sz="2400" dirty="0" smtClean="0">
                <a:solidFill>
                  <a:schemeClr val="accent1"/>
                </a:solidFill>
              </a:rPr>
              <a:t> </a:t>
            </a:r>
          </a:p>
          <a:p>
            <a:pPr marL="800100" lvl="1" indent="-342900">
              <a:buFont typeface="Wingdings" charset="2"/>
              <a:buChar char="§"/>
            </a:pPr>
            <a:r>
              <a:rPr lang="en-US" sz="2400" dirty="0" smtClean="0">
                <a:solidFill>
                  <a:schemeClr val="accent1"/>
                </a:solidFill>
              </a:rPr>
              <a:t> </a:t>
            </a:r>
            <a:r>
              <a:rPr lang="en-US" sz="2400" dirty="0">
                <a:solidFill>
                  <a:schemeClr val="accent1"/>
                </a:solidFill>
              </a:rPr>
              <a:t>Document </a:t>
            </a:r>
            <a:r>
              <a:rPr lang="en-US" sz="2400" dirty="0" smtClean="0">
                <a:solidFill>
                  <a:schemeClr val="accent1"/>
                </a:solidFill>
              </a:rPr>
              <a:t>assumptions </a:t>
            </a:r>
            <a:r>
              <a:rPr lang="en-US" sz="2400" dirty="0">
                <a:solidFill>
                  <a:schemeClr val="accent1"/>
                </a:solidFill>
              </a:rPr>
              <a:t>behind code design </a:t>
            </a:r>
            <a:endParaRPr lang="en-US" sz="2400" dirty="0">
              <a:solidFill>
                <a:schemeClr val="accent1"/>
              </a:solidFill>
              <a:effectLst/>
            </a:endParaRPr>
          </a:p>
        </p:txBody>
      </p:sp>
    </p:spTree>
    <p:extLst>
      <p:ext uri="{BB962C8B-B14F-4D97-AF65-F5344CB8AC3E}">
        <p14:creationId xmlns:p14="http://schemas.microsoft.com/office/powerpoint/2010/main" val="3010189708"/>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Goal of Testing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1485484"/>
            <a:ext cx="7772400" cy="3785652"/>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 Show that bugs exist</a:t>
            </a:r>
          </a:p>
          <a:p>
            <a:pPr marL="342900" indent="-342900">
              <a:buFont typeface="Wingdings" charset="2"/>
              <a:buChar char="q"/>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 Would be great to prove code is bug free, but generally hard</a:t>
            </a:r>
          </a:p>
          <a:p>
            <a:pPr marL="800100" lvl="1" indent="-342900">
              <a:buFont typeface="Wingdings" charset="2"/>
              <a:buChar char="§"/>
            </a:pPr>
            <a:r>
              <a:rPr lang="en-US" sz="2400" dirty="0" smtClean="0">
                <a:solidFill>
                  <a:schemeClr val="accent1"/>
                </a:solidFill>
                <a:effectLst/>
              </a:rPr>
              <a:t> Usually can’t run on all possible inputs to check</a:t>
            </a:r>
          </a:p>
          <a:p>
            <a:pPr marL="800100" lvl="1" indent="-342900">
              <a:buFont typeface="Wingdings" charset="2"/>
              <a:buChar char="§"/>
            </a:pPr>
            <a:endParaRPr lang="en-US" sz="2400" dirty="0">
              <a:solidFill>
                <a:schemeClr val="accent1"/>
              </a:solidFill>
            </a:endParaRPr>
          </a:p>
          <a:p>
            <a:pPr marL="800100" lvl="1" indent="-342900">
              <a:buFont typeface="Wingdings" charset="2"/>
              <a:buChar char="§"/>
            </a:pPr>
            <a:endParaRPr lang="en-US" sz="2400" dirty="0" smtClean="0">
              <a:solidFill>
                <a:schemeClr val="accent1"/>
              </a:solidFill>
              <a:effectLst/>
            </a:endParaRPr>
          </a:p>
          <a:p>
            <a:pPr marL="800100" lvl="1" indent="-342900">
              <a:buFont typeface="Wingdings" charset="2"/>
              <a:buChar char="§"/>
            </a:pPr>
            <a:endParaRPr lang="en-US" sz="2400" dirty="0" smtClean="0">
              <a:solidFill>
                <a:schemeClr val="accent1"/>
              </a:solidFill>
              <a:effectLst/>
            </a:endParaRPr>
          </a:p>
          <a:p>
            <a:pPr marL="800100" lvl="1" indent="-342900">
              <a:buFont typeface="Wingdings" charset="2"/>
              <a:buChar char="§"/>
            </a:pPr>
            <a:r>
              <a:rPr lang="en-US" sz="2400" dirty="0">
                <a:solidFill>
                  <a:schemeClr val="accent1"/>
                </a:solidFill>
              </a:rPr>
              <a:t> </a:t>
            </a:r>
            <a:r>
              <a:rPr lang="en-US" sz="2400" dirty="0" smtClean="0">
                <a:solidFill>
                  <a:schemeClr val="accent1"/>
                </a:solidFill>
              </a:rPr>
              <a:t>Formal methods sometimes help, but usually only on simpler code</a:t>
            </a:r>
            <a:endParaRPr lang="en-US" sz="2400" dirty="0">
              <a:solidFill>
                <a:schemeClr val="accent1"/>
              </a:solidFill>
              <a:effectLst/>
            </a:endParaRPr>
          </a:p>
        </p:txBody>
      </p:sp>
      <p:sp>
        <p:nvSpPr>
          <p:cNvPr id="6" name="TextBox 5"/>
          <p:cNvSpPr txBox="1"/>
          <p:nvPr/>
        </p:nvSpPr>
        <p:spPr bwMode="auto">
          <a:xfrm>
            <a:off x="709358" y="3464912"/>
            <a:ext cx="7892822" cy="73866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isBigger</a:t>
            </a:r>
            <a:r>
              <a:rPr lang="en-US" sz="1400" dirty="0" smtClean="0">
                <a:latin typeface="Courier"/>
                <a:cs typeface="Courier"/>
              </a:rPr>
              <a:t>(</a:t>
            </a:r>
            <a:r>
              <a:rPr lang="en-US" sz="1400" dirty="0" err="1" smtClean="0">
                <a:latin typeface="Courier"/>
                <a:cs typeface="Courier"/>
              </a:rPr>
              <a:t>x,y</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"""Assumes x and y are </a:t>
            </a:r>
            <a:r>
              <a:rPr lang="en-US" sz="1400" dirty="0" err="1" smtClean="0">
                <a:latin typeface="Courier"/>
                <a:cs typeface="Courier"/>
              </a:rPr>
              <a:t>ints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True if x is less than y and False </a:t>
            </a:r>
            <a:r>
              <a:rPr lang="en-US" sz="1400" dirty="0">
                <a:latin typeface="Courier"/>
                <a:cs typeface="Courier"/>
              </a:rPr>
              <a:t>otherwise </a:t>
            </a:r>
            <a:r>
              <a:rPr lang="en-US" sz="1400" dirty="0" smtClean="0">
                <a:latin typeface="Courier"/>
                <a:cs typeface="Courier"/>
              </a:rPr>
              <a:t>"""</a:t>
            </a:r>
          </a:p>
        </p:txBody>
      </p:sp>
    </p:spTree>
    <p:extLst>
      <p:ext uri="{BB962C8B-B14F-4D97-AF65-F5344CB8AC3E}">
        <p14:creationId xmlns:p14="http://schemas.microsoft.com/office/powerpoint/2010/main" val="1111495464"/>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Test Suite</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1485484"/>
            <a:ext cx="7772400" cy="3416320"/>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 A collection of inputs that has high likelihood of revealing bugs, yet is efficient</a:t>
            </a:r>
          </a:p>
          <a:p>
            <a:pPr marL="800100" lvl="1" indent="-342900">
              <a:buFont typeface="Wingdings" charset="2"/>
              <a:buChar char="§"/>
            </a:pPr>
            <a:r>
              <a:rPr lang="en-US" sz="2400" dirty="0" smtClean="0">
                <a:solidFill>
                  <a:schemeClr val="accent1"/>
                </a:solidFill>
              </a:rPr>
              <a:t> partition space of inputs into subsets of that provide equivalent information about correctness</a:t>
            </a:r>
          </a:p>
          <a:p>
            <a:pPr marL="1257300" lvl="2" indent="-342900">
              <a:buFont typeface="Arial"/>
              <a:buChar char="•"/>
            </a:pPr>
            <a:r>
              <a:rPr lang="en-US" sz="2400" dirty="0" smtClean="0">
                <a:solidFill>
                  <a:schemeClr val="accent1"/>
                </a:solidFill>
                <a:effectLst/>
              </a:rPr>
              <a:t> partition divides a set into groups of subsets such that each element of set is in exactly one subset</a:t>
            </a:r>
          </a:p>
          <a:p>
            <a:pPr marL="800100" lvl="1" indent="-342900">
              <a:buFont typeface="Wingdings" charset="2"/>
              <a:buChar char="§"/>
            </a:pPr>
            <a:r>
              <a:rPr lang="en-US" sz="2400" dirty="0" smtClean="0">
                <a:solidFill>
                  <a:schemeClr val="accent1"/>
                </a:solidFill>
                <a:effectLst/>
              </a:rPr>
              <a:t> Construct test suite that contains one input from each element of partition</a:t>
            </a:r>
          </a:p>
          <a:p>
            <a:pPr marL="800100" lvl="1" indent="-342900">
              <a:buFont typeface="Wingdings" charset="2"/>
              <a:buChar char="§"/>
            </a:pPr>
            <a:r>
              <a:rPr lang="en-US" sz="2400" dirty="0">
                <a:solidFill>
                  <a:schemeClr val="accent1"/>
                </a:solidFill>
              </a:rPr>
              <a:t> </a:t>
            </a:r>
            <a:r>
              <a:rPr lang="en-US" sz="2400" dirty="0" smtClean="0">
                <a:solidFill>
                  <a:schemeClr val="accent1"/>
                </a:solidFill>
              </a:rPr>
              <a:t>Run test suite</a:t>
            </a:r>
            <a:endParaRPr lang="en-US" sz="2400" dirty="0" smtClean="0">
              <a:solidFill>
                <a:schemeClr val="accent1"/>
              </a:solidFill>
              <a:effectLst/>
            </a:endParaRPr>
          </a:p>
        </p:txBody>
      </p:sp>
      <p:sp>
        <p:nvSpPr>
          <p:cNvPr id="6" name="TextBox 5"/>
          <p:cNvSpPr txBox="1"/>
          <p:nvPr/>
        </p:nvSpPr>
        <p:spPr bwMode="auto">
          <a:xfrm>
            <a:off x="709358" y="5097904"/>
            <a:ext cx="7892822" cy="73866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isBigger</a:t>
            </a:r>
            <a:r>
              <a:rPr lang="en-US" sz="1400" dirty="0" smtClean="0">
                <a:latin typeface="Courier"/>
                <a:cs typeface="Courier"/>
              </a:rPr>
              <a:t>(</a:t>
            </a:r>
            <a:r>
              <a:rPr lang="en-US" sz="1400" dirty="0" err="1" smtClean="0">
                <a:latin typeface="Courier"/>
                <a:cs typeface="Courier"/>
              </a:rPr>
              <a:t>x,y</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"""Assumes x and y are </a:t>
            </a:r>
            <a:r>
              <a:rPr lang="en-US" sz="1400" dirty="0" err="1" smtClean="0">
                <a:latin typeface="Courier"/>
                <a:cs typeface="Courier"/>
              </a:rPr>
              <a:t>ints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True if x is less than y and False </a:t>
            </a:r>
            <a:r>
              <a:rPr lang="en-US" sz="1400" dirty="0">
                <a:latin typeface="Courier"/>
                <a:cs typeface="Courier"/>
              </a:rPr>
              <a:t>otherwise </a:t>
            </a:r>
            <a:r>
              <a:rPr lang="en-US" sz="1400" dirty="0" smtClean="0">
                <a:latin typeface="Courier"/>
                <a:cs typeface="Courier"/>
              </a:rPr>
              <a:t>"""</a:t>
            </a:r>
          </a:p>
        </p:txBody>
      </p:sp>
    </p:spTree>
    <p:extLst>
      <p:ext uri="{BB962C8B-B14F-4D97-AF65-F5344CB8AC3E}">
        <p14:creationId xmlns:p14="http://schemas.microsoft.com/office/powerpoint/2010/main" val="4024086240"/>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Test Suite</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2506105"/>
            <a:ext cx="7772400" cy="3785652"/>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 Input space is all pairs of integers</a:t>
            </a:r>
          </a:p>
          <a:p>
            <a:pPr marL="342900" indent="-342900">
              <a:buFont typeface="Wingdings" charset="2"/>
              <a:buChar char="q"/>
            </a:pPr>
            <a:endParaRPr lang="en-US" sz="2400" dirty="0">
              <a:solidFill>
                <a:schemeClr val="accent1"/>
              </a:solidFill>
              <a:effectLst/>
            </a:endParaRPr>
          </a:p>
          <a:p>
            <a:pPr marL="342900" indent="-342900">
              <a:buFont typeface="Wingdings" charset="2"/>
              <a:buChar char="q"/>
            </a:pPr>
            <a:r>
              <a:rPr lang="en-US" sz="2400" dirty="0" smtClean="0">
                <a:solidFill>
                  <a:schemeClr val="accent1"/>
                </a:solidFill>
              </a:rPr>
              <a:t> Possible partition:</a:t>
            </a:r>
          </a:p>
          <a:p>
            <a:pPr marL="800100" lvl="1" indent="-342900">
              <a:buFont typeface="Wingdings" charset="2"/>
              <a:buChar char="§"/>
            </a:pPr>
            <a:r>
              <a:rPr lang="en-US" sz="2400" dirty="0">
                <a:solidFill>
                  <a:schemeClr val="accent1"/>
                </a:solidFill>
                <a:effectLst/>
              </a:rPr>
              <a:t> </a:t>
            </a:r>
            <a:r>
              <a:rPr lang="en-US" sz="2400" dirty="0" smtClean="0">
                <a:solidFill>
                  <a:schemeClr val="accent1"/>
                </a:solidFill>
                <a:effectLst/>
              </a:rPr>
              <a:t>x positive, y positive</a:t>
            </a:r>
          </a:p>
          <a:p>
            <a:pPr marL="800100" lvl="1" indent="-342900">
              <a:buFont typeface="Wingdings" charset="2"/>
              <a:buChar char="§"/>
            </a:pPr>
            <a:r>
              <a:rPr lang="en-US" sz="2400" dirty="0">
                <a:solidFill>
                  <a:schemeClr val="accent1"/>
                </a:solidFill>
              </a:rPr>
              <a:t> </a:t>
            </a:r>
            <a:r>
              <a:rPr lang="en-US" sz="2400" dirty="0" smtClean="0">
                <a:solidFill>
                  <a:schemeClr val="accent1"/>
                </a:solidFill>
              </a:rPr>
              <a:t>x negative, y negative</a:t>
            </a:r>
          </a:p>
          <a:p>
            <a:pPr marL="800100" lvl="1" indent="-342900">
              <a:buFont typeface="Wingdings" charset="2"/>
              <a:buChar char="§"/>
            </a:pPr>
            <a:r>
              <a:rPr lang="en-US" sz="2400" dirty="0">
                <a:solidFill>
                  <a:schemeClr val="accent1"/>
                </a:solidFill>
                <a:effectLst/>
              </a:rPr>
              <a:t> </a:t>
            </a:r>
            <a:r>
              <a:rPr lang="en-US" sz="2400" dirty="0" smtClean="0">
                <a:solidFill>
                  <a:schemeClr val="accent1"/>
                </a:solidFill>
                <a:effectLst/>
              </a:rPr>
              <a:t>x positive, y negative</a:t>
            </a:r>
          </a:p>
          <a:p>
            <a:pPr marL="800100" lvl="1" indent="-342900">
              <a:buFont typeface="Wingdings" charset="2"/>
              <a:buChar char="§"/>
            </a:pPr>
            <a:r>
              <a:rPr lang="en-US" sz="2400" dirty="0">
                <a:solidFill>
                  <a:schemeClr val="accent1"/>
                </a:solidFill>
              </a:rPr>
              <a:t> </a:t>
            </a:r>
            <a:r>
              <a:rPr lang="en-US" sz="2400" dirty="0" smtClean="0">
                <a:solidFill>
                  <a:schemeClr val="accent1"/>
                </a:solidFill>
              </a:rPr>
              <a:t>x negative, y positive</a:t>
            </a:r>
          </a:p>
          <a:p>
            <a:pPr marL="800100" lvl="1" indent="-342900">
              <a:buFont typeface="Wingdings" charset="2"/>
              <a:buChar char="§"/>
            </a:pPr>
            <a:r>
              <a:rPr lang="en-US" sz="2400" dirty="0">
                <a:solidFill>
                  <a:schemeClr val="accent1"/>
                </a:solidFill>
                <a:effectLst/>
              </a:rPr>
              <a:t> </a:t>
            </a:r>
            <a:r>
              <a:rPr lang="en-US" sz="2400" dirty="0" smtClean="0">
                <a:solidFill>
                  <a:schemeClr val="accent1"/>
                </a:solidFill>
                <a:effectLst/>
              </a:rPr>
              <a:t>x=0, y=0</a:t>
            </a:r>
          </a:p>
          <a:p>
            <a:pPr marL="800100" lvl="1" indent="-342900">
              <a:buFont typeface="Wingdings" charset="2"/>
              <a:buChar char="§"/>
            </a:pPr>
            <a:r>
              <a:rPr lang="en-US" sz="2400" dirty="0">
                <a:solidFill>
                  <a:schemeClr val="accent1"/>
                </a:solidFill>
              </a:rPr>
              <a:t> </a:t>
            </a:r>
            <a:r>
              <a:rPr lang="en-US" sz="2400" dirty="0" smtClean="0">
                <a:solidFill>
                  <a:schemeClr val="accent1"/>
                </a:solidFill>
              </a:rPr>
              <a:t>x=0, y not 0</a:t>
            </a:r>
          </a:p>
          <a:p>
            <a:pPr marL="800100" lvl="1" indent="-342900">
              <a:buFont typeface="Wingdings" charset="2"/>
              <a:buChar char="§"/>
            </a:pPr>
            <a:r>
              <a:rPr lang="en-US" sz="2400" dirty="0">
                <a:solidFill>
                  <a:schemeClr val="accent1"/>
                </a:solidFill>
                <a:effectLst/>
              </a:rPr>
              <a:t> </a:t>
            </a:r>
            <a:r>
              <a:rPr lang="en-US" sz="2400" dirty="0" smtClean="0">
                <a:solidFill>
                  <a:schemeClr val="accent1"/>
                </a:solidFill>
                <a:effectLst/>
              </a:rPr>
              <a:t>x not 0, y=0</a:t>
            </a:r>
          </a:p>
        </p:txBody>
      </p:sp>
      <p:sp>
        <p:nvSpPr>
          <p:cNvPr id="6" name="TextBox 5"/>
          <p:cNvSpPr txBox="1"/>
          <p:nvPr/>
        </p:nvSpPr>
        <p:spPr bwMode="auto">
          <a:xfrm>
            <a:off x="709358" y="1321610"/>
            <a:ext cx="7892822" cy="73866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isBigger</a:t>
            </a:r>
            <a:r>
              <a:rPr lang="en-US" sz="1400" dirty="0" smtClean="0">
                <a:latin typeface="Courier"/>
                <a:cs typeface="Courier"/>
              </a:rPr>
              <a:t>(</a:t>
            </a:r>
            <a:r>
              <a:rPr lang="en-US" sz="1400" dirty="0" err="1" smtClean="0">
                <a:latin typeface="Courier"/>
                <a:cs typeface="Courier"/>
              </a:rPr>
              <a:t>x,y</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"""Assumes x and y are </a:t>
            </a:r>
            <a:r>
              <a:rPr lang="en-US" sz="1400" dirty="0" err="1" smtClean="0">
                <a:latin typeface="Courier"/>
                <a:cs typeface="Courier"/>
              </a:rPr>
              <a:t>ints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True if x is less than y and False </a:t>
            </a:r>
            <a:r>
              <a:rPr lang="en-US" sz="1400" dirty="0">
                <a:latin typeface="Courier"/>
                <a:cs typeface="Courier"/>
              </a:rPr>
              <a:t>otherwise </a:t>
            </a:r>
            <a:r>
              <a:rPr lang="en-US" sz="1400" dirty="0" smtClean="0">
                <a:latin typeface="Courier"/>
                <a:cs typeface="Courier"/>
              </a:rPr>
              <a:t>"""</a:t>
            </a:r>
          </a:p>
        </p:txBody>
      </p:sp>
    </p:spTree>
    <p:extLst>
      <p:ext uri="{BB962C8B-B14F-4D97-AF65-F5344CB8AC3E}">
        <p14:creationId xmlns:p14="http://schemas.microsoft.com/office/powerpoint/2010/main" val="631659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Why this partition? </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2506105"/>
            <a:ext cx="7772400" cy="2677656"/>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Lots of other choices</a:t>
            </a:r>
          </a:p>
          <a:p>
            <a:pPr marL="800100" lvl="1" indent="-342900">
              <a:buFont typeface="Wingdings" charset="2"/>
              <a:buChar char="§"/>
            </a:pPr>
            <a:r>
              <a:rPr lang="en-US" sz="2400" dirty="0" smtClean="0">
                <a:solidFill>
                  <a:schemeClr val="accent1"/>
                </a:solidFill>
                <a:effectLst/>
              </a:rPr>
              <a:t>e.g., x prime, y not;  y prime, x not; both prime; bot not</a:t>
            </a:r>
          </a:p>
          <a:p>
            <a:pPr marL="800100" lvl="1" indent="-342900">
              <a:buFont typeface="Wingdings" charset="2"/>
              <a:buChar char="§"/>
            </a:pPr>
            <a:endParaRPr lang="en-US" sz="2400" dirty="0">
              <a:solidFill>
                <a:schemeClr val="accent1"/>
              </a:solidFill>
              <a:effectLst/>
            </a:endParaRPr>
          </a:p>
          <a:p>
            <a:pPr marL="342900" indent="-342900">
              <a:buFont typeface="Wingdings" charset="2"/>
              <a:buChar char="q"/>
            </a:pPr>
            <a:r>
              <a:rPr lang="en-US" sz="2400" dirty="0" smtClean="0">
                <a:solidFill>
                  <a:schemeClr val="accent1"/>
                </a:solidFill>
              </a:rPr>
              <a:t> Space of inputs could have natural boundaries</a:t>
            </a:r>
          </a:p>
          <a:p>
            <a:pPr marL="800100" lvl="1" indent="-342900">
              <a:buFont typeface="Wingdings" charset="2"/>
              <a:buChar char="§"/>
            </a:pPr>
            <a:r>
              <a:rPr lang="en-US" sz="2400" dirty="0" smtClean="0">
                <a:solidFill>
                  <a:schemeClr val="accent1"/>
                </a:solidFill>
                <a:effectLst/>
              </a:rPr>
              <a:t> integers are positive, negative or zero</a:t>
            </a:r>
          </a:p>
          <a:p>
            <a:pPr marL="1257300" lvl="2" indent="-342900">
              <a:buFont typeface="Wingdings" charset="2"/>
              <a:buChar char="§"/>
            </a:pPr>
            <a:endParaRPr lang="en-US" sz="2400" dirty="0" smtClean="0">
              <a:solidFill>
                <a:schemeClr val="accent1"/>
              </a:solidFill>
              <a:effectLst/>
            </a:endParaRPr>
          </a:p>
        </p:txBody>
      </p:sp>
      <p:sp>
        <p:nvSpPr>
          <p:cNvPr id="6" name="TextBox 5"/>
          <p:cNvSpPr txBox="1"/>
          <p:nvPr/>
        </p:nvSpPr>
        <p:spPr bwMode="auto">
          <a:xfrm>
            <a:off x="709358" y="1321610"/>
            <a:ext cx="7892822" cy="73866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isBigger</a:t>
            </a:r>
            <a:r>
              <a:rPr lang="en-US" sz="1400" dirty="0" smtClean="0">
                <a:latin typeface="Courier"/>
                <a:cs typeface="Courier"/>
              </a:rPr>
              <a:t>(</a:t>
            </a:r>
            <a:r>
              <a:rPr lang="en-US" sz="1400" dirty="0" err="1" smtClean="0">
                <a:latin typeface="Courier"/>
                <a:cs typeface="Courier"/>
              </a:rPr>
              <a:t>x,y</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"""Assumes x and y are </a:t>
            </a:r>
            <a:r>
              <a:rPr lang="en-US" sz="1400" dirty="0" err="1" smtClean="0">
                <a:latin typeface="Courier"/>
                <a:cs typeface="Courier"/>
              </a:rPr>
              <a:t>ints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True if x is less than y and False </a:t>
            </a:r>
            <a:r>
              <a:rPr lang="en-US" sz="1400" dirty="0">
                <a:latin typeface="Courier"/>
                <a:cs typeface="Courier"/>
              </a:rPr>
              <a:t>otherwise </a:t>
            </a:r>
            <a:r>
              <a:rPr lang="en-US" sz="1400" dirty="0" smtClean="0">
                <a:latin typeface="Courier"/>
                <a:cs typeface="Courier"/>
              </a:rPr>
              <a:t>"""</a:t>
            </a:r>
          </a:p>
        </p:txBody>
      </p:sp>
    </p:spTree>
    <p:extLst>
      <p:ext uri="{BB962C8B-B14F-4D97-AF65-F5344CB8AC3E}">
        <p14:creationId xmlns:p14="http://schemas.microsoft.com/office/powerpoint/2010/main" val="2196190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P</a:t>
            </a:r>
            <a:r>
              <a:rPr lang="en-US" sz="3600" b="1" kern="0" noProof="0" dirty="0" err="1" smtClean="0">
                <a:latin typeface="Calibri" pitchFamily="34" charset="0"/>
                <a:ea typeface="+mj-ea"/>
                <a:cs typeface="+mj-cs"/>
              </a:rPr>
              <a:t>artition</a:t>
            </a:r>
            <a:r>
              <a:rPr lang="en-US" sz="3600" b="1" kern="0" dirty="0" err="1" smtClean="0">
                <a:latin typeface="Calibri" pitchFamily="34" charset="0"/>
                <a:ea typeface="+mj-ea"/>
                <a:cs typeface="+mj-cs"/>
              </a:rPr>
              <a:t>ing</a:t>
            </a:r>
            <a:r>
              <a:rPr lang="en-US" sz="3600" b="1" kern="0" noProof="0" dirty="0" smtClean="0">
                <a:latin typeface="Calibri" pitchFamily="34" charset="0"/>
                <a:ea typeface="+mj-ea"/>
                <a:cs typeface="+mj-cs"/>
              </a:rPr>
              <a:t> </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1950434"/>
            <a:ext cx="7772400" cy="3785652"/>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What if no natural partition to input space?</a:t>
            </a:r>
          </a:p>
          <a:p>
            <a:pPr marL="800100" lvl="1" indent="-342900">
              <a:buFont typeface="Wingdings" charset="2"/>
              <a:buChar char="§"/>
            </a:pPr>
            <a:r>
              <a:rPr lang="en-US" sz="2400" dirty="0" smtClean="0">
                <a:solidFill>
                  <a:schemeClr val="accent1"/>
                </a:solidFill>
                <a:effectLst/>
              </a:rPr>
              <a:t>Random testing – probability that code is correct increases with number of trials; but should be able to use code to do better</a:t>
            </a:r>
          </a:p>
          <a:p>
            <a:pPr marL="800100" lvl="1" indent="-342900">
              <a:buFont typeface="Wingdings" charset="2"/>
              <a:buChar char="§"/>
            </a:pPr>
            <a:endParaRPr lang="en-US" sz="2400" dirty="0" smtClean="0">
              <a:solidFill>
                <a:schemeClr val="accent1"/>
              </a:solidFill>
            </a:endParaRPr>
          </a:p>
          <a:p>
            <a:pPr marL="800100" lvl="1" indent="-342900">
              <a:buFont typeface="Wingdings" charset="2"/>
              <a:buChar char="§"/>
            </a:pPr>
            <a:r>
              <a:rPr lang="en-US" sz="2400" dirty="0" smtClean="0">
                <a:solidFill>
                  <a:schemeClr val="accent1"/>
                </a:solidFill>
              </a:rPr>
              <a:t>Heuristics based on exploring paths through the specifications – </a:t>
            </a:r>
            <a:r>
              <a:rPr lang="en-US" sz="2400" dirty="0" smtClean="0">
                <a:solidFill>
                  <a:srgbClr val="FF0000"/>
                </a:solidFill>
              </a:rPr>
              <a:t>black-box testing</a:t>
            </a:r>
          </a:p>
          <a:p>
            <a:pPr marL="800100" lvl="1" indent="-342900">
              <a:buFont typeface="Wingdings" charset="2"/>
              <a:buChar char="§"/>
            </a:pPr>
            <a:endParaRPr lang="en-US" sz="2400" dirty="0" smtClean="0">
              <a:solidFill>
                <a:srgbClr val="FF0000"/>
              </a:solidFill>
            </a:endParaRPr>
          </a:p>
          <a:p>
            <a:pPr marL="800100" lvl="1" indent="-342900">
              <a:buFont typeface="Wingdings" charset="2"/>
              <a:buChar char="§"/>
            </a:pPr>
            <a:r>
              <a:rPr lang="en-US" sz="2400" dirty="0" smtClean="0">
                <a:solidFill>
                  <a:schemeClr val="accent1"/>
                </a:solidFill>
              </a:rPr>
              <a:t>Heuristics based on exploring paths through the code – </a:t>
            </a:r>
            <a:r>
              <a:rPr lang="en-US" sz="2400" dirty="0">
                <a:solidFill>
                  <a:srgbClr val="FF0000"/>
                </a:solidFill>
              </a:rPr>
              <a:t>glass-box testing</a:t>
            </a:r>
          </a:p>
        </p:txBody>
      </p:sp>
    </p:spTree>
    <p:extLst>
      <p:ext uri="{BB962C8B-B14F-4D97-AF65-F5344CB8AC3E}">
        <p14:creationId xmlns:p14="http://schemas.microsoft.com/office/powerpoint/2010/main" val="2750281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Black-box testing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1950434"/>
            <a:ext cx="7772400" cy="3416320"/>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Test suite designed without looking at code</a:t>
            </a:r>
          </a:p>
          <a:p>
            <a:pPr marL="800100" lvl="1" indent="-342900">
              <a:buFont typeface="Wingdings" charset="2"/>
              <a:buChar char="§"/>
            </a:pPr>
            <a:r>
              <a:rPr lang="en-US" sz="2400" dirty="0" smtClean="0">
                <a:solidFill>
                  <a:schemeClr val="accent1"/>
                </a:solidFill>
                <a:effectLst/>
              </a:rPr>
              <a:t>Can be done by someone other than implementer </a:t>
            </a:r>
          </a:p>
          <a:p>
            <a:pPr marL="800100" lvl="1" indent="-342900">
              <a:buFont typeface="Wingdings" charset="2"/>
              <a:buChar char="§"/>
            </a:pPr>
            <a:endParaRPr lang="en-US" sz="2400" dirty="0" smtClean="0">
              <a:solidFill>
                <a:schemeClr val="accent1"/>
              </a:solidFill>
            </a:endParaRPr>
          </a:p>
          <a:p>
            <a:pPr marL="800100" lvl="1" indent="-342900">
              <a:buFont typeface="Wingdings" charset="2"/>
              <a:buChar char="§"/>
            </a:pPr>
            <a:r>
              <a:rPr lang="en-US" sz="2400" dirty="0" smtClean="0">
                <a:solidFill>
                  <a:schemeClr val="accent1"/>
                </a:solidFill>
              </a:rPr>
              <a:t>Will avoid inherent biases of implementer, exposing potential bugs more easily</a:t>
            </a:r>
            <a:endParaRPr lang="en-US" sz="2400" dirty="0" smtClean="0">
              <a:solidFill>
                <a:srgbClr val="FF0000"/>
              </a:solidFill>
            </a:endParaRPr>
          </a:p>
          <a:p>
            <a:pPr marL="800100" lvl="1" indent="-342900">
              <a:buFont typeface="Wingdings" charset="2"/>
              <a:buChar char="§"/>
            </a:pPr>
            <a:endParaRPr lang="en-US" sz="2400" dirty="0" smtClean="0">
              <a:solidFill>
                <a:srgbClr val="FF0000"/>
              </a:solidFill>
            </a:endParaRPr>
          </a:p>
          <a:p>
            <a:pPr marL="800100" lvl="1" indent="-342900">
              <a:buFont typeface="Wingdings" charset="2"/>
              <a:buChar char="§"/>
            </a:pPr>
            <a:r>
              <a:rPr lang="en-US" sz="2400" dirty="0" smtClean="0">
                <a:solidFill>
                  <a:schemeClr val="accent1"/>
                </a:solidFill>
              </a:rPr>
              <a:t>Testing designed without knowledge of implementation, thus can be reused even if implementation changed</a:t>
            </a:r>
            <a:endParaRPr lang="en-US" sz="2400" dirty="0">
              <a:solidFill>
                <a:srgbClr val="FF0000"/>
              </a:solidFill>
            </a:endParaRPr>
          </a:p>
        </p:txBody>
      </p:sp>
    </p:spTree>
    <p:extLst>
      <p:ext uri="{BB962C8B-B14F-4D97-AF65-F5344CB8AC3E}">
        <p14:creationId xmlns:p14="http://schemas.microsoft.com/office/powerpoint/2010/main" val="1639490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Options of 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16</a:t>
            </a:fld>
            <a:endParaRPr lang="en-US"/>
          </a:p>
        </p:txBody>
      </p:sp>
      <p:sp>
        <p:nvSpPr>
          <p:cNvPr id="27" name="Content Placeholder 2"/>
          <p:cNvSpPr>
            <a:spLocks noGrp="1"/>
          </p:cNvSpPr>
          <p:nvPr>
            <p:ph idx="1"/>
          </p:nvPr>
        </p:nvSpPr>
        <p:spPr>
          <a:xfrm>
            <a:off x="457200" y="3323401"/>
            <a:ext cx="8229600" cy="3239564"/>
          </a:xfrm>
        </p:spPr>
        <p:txBody>
          <a:bodyPr>
            <a:normAutofit/>
          </a:bodyPr>
          <a:lstStyle/>
          <a:p>
            <a:pPr defTabSz="914400" fontAlgn="base">
              <a:spcBef>
                <a:spcPct val="0"/>
              </a:spcBef>
              <a:spcAft>
                <a:spcPct val="0"/>
              </a:spcAft>
            </a:pPr>
            <a:r>
              <a:rPr lang="en-US" sz="2400" kern="0" dirty="0">
                <a:solidFill>
                  <a:srgbClr val="000000"/>
                </a:solidFill>
                <a:latin typeface="Calibri" pitchFamily="34" charset="0"/>
              </a:rPr>
              <a:t>High level Programming </a:t>
            </a:r>
            <a:r>
              <a:rPr lang="en-US" sz="2400" kern="0" dirty="0" smtClean="0">
                <a:solidFill>
                  <a:srgbClr val="000000"/>
                </a:solidFill>
                <a:latin typeface="Calibri" pitchFamily="34" charset="0"/>
              </a:rPr>
              <a:t>Languages: Complied language </a:t>
            </a:r>
          </a:p>
          <a:p>
            <a:pPr lvl="2" indent="-342900" defTabSz="914400" fontAlgn="base">
              <a:spcBef>
                <a:spcPct val="0"/>
              </a:spcBef>
              <a:spcAft>
                <a:spcPct val="0"/>
              </a:spcAft>
              <a:buClr>
                <a:srgbClr val="800000"/>
              </a:buClr>
              <a:buFont typeface="Wingdings" charset="2"/>
              <a:buChar char="q"/>
            </a:pPr>
            <a:endParaRPr lang="en-US" kern="0" dirty="0">
              <a:solidFill>
                <a:srgbClr val="000000"/>
              </a:solidFill>
              <a:latin typeface="Calibri" pitchFamily="34" charset="0"/>
              <a:cs typeface="Courier"/>
            </a:endParaRPr>
          </a:p>
          <a:p>
            <a:pPr defTabSz="914400" fontAlgn="base">
              <a:spcBef>
                <a:spcPct val="0"/>
              </a:spcBef>
              <a:spcAft>
                <a:spcPct val="0"/>
              </a:spcAft>
            </a:pPr>
            <a:r>
              <a:rPr lang="en-US" sz="2400" kern="0" dirty="0">
                <a:solidFill>
                  <a:srgbClr val="000000"/>
                </a:solidFill>
                <a:latin typeface="Calibri" pitchFamily="34" charset="0"/>
              </a:rPr>
              <a:t>Compiler converts abstractions into low level instructions</a:t>
            </a:r>
          </a:p>
          <a:p>
            <a:pPr defTabSz="914400" fontAlgn="base">
              <a:spcBef>
                <a:spcPct val="0"/>
              </a:spcBef>
              <a:spcAft>
                <a:spcPct val="0"/>
              </a:spcAft>
            </a:pPr>
            <a:endParaRPr lang="en-US" sz="2400" kern="0" dirty="0">
              <a:solidFill>
                <a:srgbClr val="000000"/>
              </a:solidFill>
              <a:latin typeface="Calibri" pitchFamily="34" charset="0"/>
            </a:endParaRPr>
          </a:p>
          <a:p>
            <a:pPr defTabSz="914400" fontAlgn="base">
              <a:spcBef>
                <a:spcPct val="0"/>
              </a:spcBef>
              <a:spcAft>
                <a:spcPct val="0"/>
              </a:spcAft>
            </a:pPr>
            <a:r>
              <a:rPr lang="en-US" sz="2400" kern="0" dirty="0">
                <a:solidFill>
                  <a:srgbClr val="FF0000"/>
                </a:solidFill>
                <a:latin typeface="Calibri" pitchFamily="34" charset="0"/>
              </a:rPr>
              <a:t>Called Complied Language</a:t>
            </a:r>
          </a:p>
          <a:p>
            <a:pPr defTabSz="914400" fontAlgn="base">
              <a:spcBef>
                <a:spcPct val="0"/>
              </a:spcBef>
              <a:spcAft>
                <a:spcPct val="0"/>
              </a:spcAft>
            </a:pPr>
            <a:endParaRPr lang="en-US" sz="2400" kern="0" dirty="0">
              <a:solidFill>
                <a:srgbClr val="000000"/>
              </a:solidFill>
              <a:latin typeface="Calibri" pitchFamily="34" charset="0"/>
            </a:endParaRPr>
          </a:p>
          <a:p>
            <a:pPr defTabSz="914400" fontAlgn="base">
              <a:spcBef>
                <a:spcPct val="0"/>
              </a:spcBef>
              <a:spcAft>
                <a:spcPct val="0"/>
              </a:spcAft>
            </a:pPr>
            <a:r>
              <a:rPr lang="en-US" sz="2400" kern="0" dirty="0">
                <a:solidFill>
                  <a:srgbClr val="000000"/>
                </a:solidFill>
                <a:latin typeface="Calibri" pitchFamily="34" charset="0"/>
              </a:rPr>
              <a:t>E.g., C, C+</a:t>
            </a:r>
            <a:r>
              <a:rPr lang="en-US" sz="2400" kern="0" dirty="0" smtClean="0">
                <a:solidFill>
                  <a:srgbClr val="000000"/>
                </a:solidFill>
                <a:latin typeface="Calibri" pitchFamily="34" charset="0"/>
              </a:rPr>
              <a:t>+</a:t>
            </a:r>
            <a:endParaRPr lang="en-US" sz="2400" kern="0" dirty="0">
              <a:solidFill>
                <a:srgbClr val="000000"/>
              </a:solidFill>
              <a:latin typeface="Calibri" pitchFamily="34" charset="0"/>
            </a:endParaRPr>
          </a:p>
        </p:txBody>
      </p:sp>
      <p:grpSp>
        <p:nvGrpSpPr>
          <p:cNvPr id="13" name="Group 12"/>
          <p:cNvGrpSpPr/>
          <p:nvPr/>
        </p:nvGrpSpPr>
        <p:grpSpPr>
          <a:xfrm>
            <a:off x="1206500" y="1406587"/>
            <a:ext cx="6776046" cy="1670092"/>
            <a:chOff x="1022166" y="3324465"/>
            <a:chExt cx="6776046" cy="1670092"/>
          </a:xfrm>
        </p:grpSpPr>
        <p:sp>
          <p:nvSpPr>
            <p:cNvPr id="14" name="Rectangle 13"/>
            <p:cNvSpPr/>
            <p:nvPr/>
          </p:nvSpPr>
          <p:spPr>
            <a:xfrm>
              <a:off x="1022166"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15" name="Rectangle 14"/>
            <p:cNvSpPr/>
            <p:nvPr/>
          </p:nvSpPr>
          <p:spPr>
            <a:xfrm>
              <a:off x="2341281" y="3324465"/>
              <a:ext cx="1045290"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Checker</a:t>
              </a:r>
              <a:endParaRPr lang="en-US" dirty="0"/>
            </a:p>
          </p:txBody>
        </p:sp>
        <p:sp>
          <p:nvSpPr>
            <p:cNvPr id="16" name="Rectangle 15"/>
            <p:cNvSpPr/>
            <p:nvPr/>
          </p:nvSpPr>
          <p:spPr>
            <a:xfrm>
              <a:off x="5337979" y="3324465"/>
              <a:ext cx="1290614"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Interpreter</a:t>
              </a:r>
              <a:endParaRPr lang="en-US" dirty="0"/>
            </a:p>
          </p:txBody>
        </p:sp>
        <p:sp>
          <p:nvSpPr>
            <p:cNvPr id="17" name="Rectangle 16"/>
            <p:cNvSpPr/>
            <p:nvPr/>
          </p:nvSpPr>
          <p:spPr>
            <a:xfrm>
              <a:off x="6941244"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sp>
          <p:nvSpPr>
            <p:cNvPr id="18" name="Rectangle 17"/>
            <p:cNvSpPr/>
            <p:nvPr/>
          </p:nvSpPr>
          <p:spPr>
            <a:xfrm>
              <a:off x="2769764" y="4498984"/>
              <a:ext cx="1040127"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a:t>
              </a:r>
              <a:endParaRPr lang="en-US" dirty="0"/>
            </a:p>
          </p:txBody>
        </p:sp>
        <p:sp>
          <p:nvSpPr>
            <p:cNvPr id="28" name="Rectangle 27"/>
            <p:cNvSpPr/>
            <p:nvPr/>
          </p:nvSpPr>
          <p:spPr>
            <a:xfrm>
              <a:off x="4794898" y="4498984"/>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 Code</a:t>
              </a:r>
              <a:endParaRPr lang="en-US" dirty="0"/>
            </a:p>
          </p:txBody>
        </p:sp>
        <p:cxnSp>
          <p:nvCxnSpPr>
            <p:cNvPr id="29" name="Straight Arrow Connector 28"/>
            <p:cNvCxnSpPr>
              <a:stCxn id="14" idx="3"/>
              <a:endCxn id="15" idx="1"/>
            </p:cNvCxnSpPr>
            <p:nvPr/>
          </p:nvCxnSpPr>
          <p:spPr>
            <a:xfrm>
              <a:off x="1879134" y="3572252"/>
              <a:ext cx="462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6" idx="3"/>
              <a:endCxn id="17" idx="1"/>
            </p:cNvCxnSpPr>
            <p:nvPr/>
          </p:nvCxnSpPr>
          <p:spPr>
            <a:xfrm>
              <a:off x="6628593" y="3572252"/>
              <a:ext cx="3126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5" idx="2"/>
              <a:endCxn id="18" idx="0"/>
            </p:cNvCxnSpPr>
            <p:nvPr/>
          </p:nvCxnSpPr>
          <p:spPr>
            <a:xfrm>
              <a:off x="2863926" y="3820038"/>
              <a:ext cx="425902" cy="678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3"/>
              <a:endCxn id="28" idx="1"/>
            </p:cNvCxnSpPr>
            <p:nvPr/>
          </p:nvCxnSpPr>
          <p:spPr>
            <a:xfrm>
              <a:off x="3809891" y="4746771"/>
              <a:ext cx="9850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8" idx="0"/>
              <a:endCxn id="16" idx="2"/>
            </p:cNvCxnSpPr>
            <p:nvPr/>
          </p:nvCxnSpPr>
          <p:spPr>
            <a:xfrm flipV="1">
              <a:off x="5223382" y="3820038"/>
              <a:ext cx="759904" cy="678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bwMode="auto">
          <a:xfrm>
            <a:off x="1075520" y="1902160"/>
            <a:ext cx="127313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High level</a:t>
            </a:r>
          </a:p>
        </p:txBody>
      </p:sp>
      <p:sp>
        <p:nvSpPr>
          <p:cNvPr id="35" name="TextBox 34"/>
          <p:cNvSpPr txBox="1"/>
          <p:nvPr/>
        </p:nvSpPr>
        <p:spPr bwMode="auto">
          <a:xfrm>
            <a:off x="5852448" y="2584833"/>
            <a:ext cx="127313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low level</a:t>
            </a:r>
          </a:p>
        </p:txBody>
      </p:sp>
    </p:spTree>
    <p:extLst>
      <p:ext uri="{BB962C8B-B14F-4D97-AF65-F5344CB8AC3E}">
        <p14:creationId xmlns:p14="http://schemas.microsoft.com/office/powerpoint/2010/main" val="2723006531"/>
      </p:ext>
    </p:extLst>
  </p:cSld>
  <p:clrMapOvr>
    <a:masterClrMapping/>
  </p:clrMapOvr>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Test suite: paths through a specification</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2976646"/>
            <a:ext cx="7772400" cy="2677656"/>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Paths through specification</a:t>
            </a:r>
          </a:p>
          <a:p>
            <a:pPr marL="800100" lvl="1" indent="-342900">
              <a:buFont typeface="Wingdings" charset="2"/>
              <a:buChar char="§"/>
            </a:pPr>
            <a:r>
              <a:rPr lang="en-US" sz="2400" dirty="0">
                <a:solidFill>
                  <a:schemeClr val="accent1"/>
                </a:solidFill>
              </a:rPr>
              <a:t>x</a:t>
            </a:r>
            <a:r>
              <a:rPr lang="en-US" sz="2400" dirty="0" smtClean="0">
                <a:solidFill>
                  <a:schemeClr val="accent1"/>
                </a:solidFill>
                <a:effectLst/>
              </a:rPr>
              <a:t> = 0</a:t>
            </a:r>
          </a:p>
          <a:p>
            <a:pPr marL="800100" lvl="1" indent="-342900">
              <a:buFont typeface="Wingdings" charset="2"/>
              <a:buChar char="§"/>
            </a:pPr>
            <a:endParaRPr lang="en-US" sz="2400" dirty="0" smtClean="0">
              <a:solidFill>
                <a:schemeClr val="accent1"/>
              </a:solidFill>
            </a:endParaRPr>
          </a:p>
          <a:p>
            <a:pPr marL="800100" lvl="1" indent="-342900">
              <a:buFont typeface="Wingdings" charset="2"/>
              <a:buChar char="§"/>
            </a:pPr>
            <a:r>
              <a:rPr lang="en-US" sz="2400" dirty="0" smtClean="0">
                <a:solidFill>
                  <a:schemeClr val="accent1"/>
                </a:solidFill>
              </a:rPr>
              <a:t>x &gt; 0</a:t>
            </a:r>
            <a:endParaRPr lang="en-US" sz="2400" dirty="0" smtClean="0">
              <a:solidFill>
                <a:srgbClr val="FF0000"/>
              </a:solidFill>
            </a:endParaRPr>
          </a:p>
          <a:p>
            <a:pPr marL="800100" lvl="1" indent="-342900">
              <a:buFont typeface="Wingdings" charset="2"/>
              <a:buChar char="§"/>
            </a:pPr>
            <a:endParaRPr lang="en-US" sz="2400" dirty="0" smtClean="0">
              <a:solidFill>
                <a:srgbClr val="FF0000"/>
              </a:solidFill>
            </a:endParaRPr>
          </a:p>
          <a:p>
            <a:pPr marL="800100" lvl="1" indent="-342900">
              <a:buFont typeface="Wingdings" charset="2"/>
              <a:buChar char="§"/>
            </a:pPr>
            <a:r>
              <a:rPr lang="en-US" sz="2400" dirty="0" smtClean="0">
                <a:solidFill>
                  <a:schemeClr val="accent1"/>
                </a:solidFill>
              </a:rPr>
              <a:t>But clearly not enough (x &lt;1 </a:t>
            </a:r>
            <a:r>
              <a:rPr lang="en-US" sz="2400" dirty="0" err="1" smtClean="0">
                <a:solidFill>
                  <a:schemeClr val="accent1"/>
                </a:solidFill>
              </a:rPr>
              <a:t>vs</a:t>
            </a:r>
            <a:r>
              <a:rPr lang="en-US" sz="2400" dirty="0" smtClean="0">
                <a:solidFill>
                  <a:schemeClr val="accent1"/>
                </a:solidFill>
              </a:rPr>
              <a:t> x&gt;1,  </a:t>
            </a:r>
            <a:r>
              <a:rPr lang="en-US" sz="2400" dirty="0" err="1" smtClean="0">
                <a:solidFill>
                  <a:schemeClr val="accent1"/>
                </a:solidFill>
              </a:rPr>
              <a:t>eps</a:t>
            </a:r>
            <a:r>
              <a:rPr lang="en-US" sz="2400" dirty="0" smtClean="0">
                <a:solidFill>
                  <a:schemeClr val="accent1"/>
                </a:solidFill>
              </a:rPr>
              <a:t> to large </a:t>
            </a:r>
            <a:r>
              <a:rPr lang="en-US" sz="2400" dirty="0" err="1" smtClean="0">
                <a:solidFill>
                  <a:schemeClr val="accent1"/>
                </a:solidFill>
              </a:rPr>
              <a:t>vs</a:t>
            </a:r>
            <a:r>
              <a:rPr lang="en-US" sz="2400" dirty="0" smtClean="0">
                <a:solidFill>
                  <a:schemeClr val="accent1"/>
                </a:solidFill>
              </a:rPr>
              <a:t> </a:t>
            </a:r>
            <a:r>
              <a:rPr lang="en-US" sz="2400" dirty="0" err="1" smtClean="0">
                <a:solidFill>
                  <a:schemeClr val="accent1"/>
                </a:solidFill>
              </a:rPr>
              <a:t>eps</a:t>
            </a:r>
            <a:r>
              <a:rPr lang="en-US" sz="2400" dirty="0" smtClean="0">
                <a:solidFill>
                  <a:schemeClr val="accent1"/>
                </a:solidFill>
              </a:rPr>
              <a:t> too small) </a:t>
            </a:r>
            <a:endParaRPr lang="en-US" sz="2400" dirty="0">
              <a:solidFill>
                <a:srgbClr val="FF0000"/>
              </a:solidFill>
            </a:endParaRPr>
          </a:p>
        </p:txBody>
      </p:sp>
      <p:sp>
        <p:nvSpPr>
          <p:cNvPr id="6" name="TextBox 5"/>
          <p:cNvSpPr txBox="1"/>
          <p:nvPr/>
        </p:nvSpPr>
        <p:spPr bwMode="auto">
          <a:xfrm>
            <a:off x="709358" y="1259269"/>
            <a:ext cx="7892822" cy="138499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sqrt</a:t>
            </a:r>
            <a:r>
              <a:rPr lang="en-US" sz="1400" dirty="0" smtClean="0">
                <a:latin typeface="Courier"/>
                <a:cs typeface="Courier"/>
              </a:rPr>
              <a:t>(x, </a:t>
            </a:r>
            <a:r>
              <a:rPr lang="en-US" sz="1400" dirty="0" err="1" smtClean="0">
                <a:latin typeface="Courier"/>
                <a:cs typeface="Courier"/>
              </a:rPr>
              <a:t>eps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"""Assumes x, </a:t>
            </a:r>
            <a:r>
              <a:rPr lang="en-US" sz="1400" dirty="0" err="1" smtClean="0">
                <a:latin typeface="Courier"/>
                <a:cs typeface="Courier"/>
              </a:rPr>
              <a:t>eps</a:t>
            </a:r>
            <a:r>
              <a:rPr lang="en-US" sz="1400" dirty="0" smtClean="0">
                <a:latin typeface="Courier"/>
                <a:cs typeface="Courier"/>
              </a:rPr>
              <a:t> floats</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x&gt;=0,  </a:t>
            </a:r>
            <a:r>
              <a:rPr lang="en-US" sz="1400" dirty="0" err="1" smtClean="0">
                <a:latin typeface="Courier"/>
                <a:cs typeface="Courier"/>
              </a:rPr>
              <a:t>eps</a:t>
            </a:r>
            <a:r>
              <a:rPr lang="en-US" sz="1400" dirty="0" smtClean="0">
                <a:latin typeface="Courier"/>
                <a:cs typeface="Courier"/>
              </a:rPr>
              <a:t>&gt;0</a:t>
            </a:r>
          </a:p>
          <a:p>
            <a:pPr defTabSz="914400" fontAlgn="base">
              <a:spcBef>
                <a:spcPct val="0"/>
              </a:spcBef>
              <a:spcAft>
                <a:spcPct val="0"/>
              </a:spcAft>
            </a:pPr>
            <a:r>
              <a:rPr lang="en-US" sz="1400" dirty="0" smtClean="0">
                <a:latin typeface="Courier"/>
                <a:cs typeface="Courier"/>
              </a:rPr>
              <a:t>       Returns res such that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x – </a:t>
            </a:r>
            <a:r>
              <a:rPr lang="en-US" sz="1400" dirty="0" err="1" smtClean="0">
                <a:latin typeface="Courier"/>
                <a:cs typeface="Courier"/>
              </a:rPr>
              <a:t>eps</a:t>
            </a:r>
            <a:r>
              <a:rPr lang="en-US" sz="1400" dirty="0" smtClean="0">
                <a:latin typeface="Courier"/>
                <a:cs typeface="Courier"/>
              </a:rPr>
              <a:t> &lt;= res*res &lt;= x + </a:t>
            </a:r>
            <a:r>
              <a:rPr lang="en-US" sz="1400" dirty="0" err="1" smtClean="0">
                <a:latin typeface="Courier"/>
                <a:cs typeface="Courier"/>
              </a:rPr>
              <a:t>eps</a:t>
            </a:r>
            <a:r>
              <a:rPr lang="en-US" sz="1400" dirty="0" smtClean="0">
                <a:latin typeface="Courier"/>
                <a:cs typeface="Courier"/>
              </a:rPr>
              <a:t> """</a:t>
            </a: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1282348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Test suite: paths through a specification</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607302" y="2976646"/>
            <a:ext cx="7772400" cy="1569660"/>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 Good to consider boundary cases</a:t>
            </a:r>
          </a:p>
          <a:p>
            <a:pPr marL="800100" lvl="1" indent="-342900">
              <a:buFont typeface="Wingdings" charset="2"/>
              <a:buChar char="§"/>
            </a:pPr>
            <a:r>
              <a:rPr lang="en-US" sz="2400" dirty="0" smtClean="0">
                <a:solidFill>
                  <a:schemeClr val="accent1"/>
                </a:solidFill>
              </a:rPr>
              <a:t>For number: very small , very large, “typical”</a:t>
            </a:r>
            <a:endParaRPr lang="en-US" sz="2400" dirty="0" smtClean="0">
              <a:solidFill>
                <a:schemeClr val="accent1"/>
              </a:solidFill>
              <a:effectLst/>
            </a:endParaRPr>
          </a:p>
          <a:p>
            <a:pPr marL="800100" lvl="1" indent="-342900">
              <a:buFont typeface="Wingdings" charset="2"/>
              <a:buChar char="§"/>
            </a:pPr>
            <a:endParaRPr lang="en-US" sz="2400" dirty="0" smtClean="0">
              <a:solidFill>
                <a:schemeClr val="accent1"/>
              </a:solidFill>
            </a:endParaRPr>
          </a:p>
          <a:p>
            <a:pPr marL="800100" lvl="1" indent="-342900">
              <a:buFont typeface="Wingdings" charset="2"/>
              <a:buChar char="§"/>
            </a:pPr>
            <a:r>
              <a:rPr lang="en-US" sz="2400" dirty="0" smtClean="0">
                <a:solidFill>
                  <a:schemeClr val="accent1"/>
                </a:solidFill>
              </a:rPr>
              <a:t>For lists: empty list, singleton list, many element list</a:t>
            </a:r>
            <a:endParaRPr lang="en-US" sz="2400" dirty="0" smtClean="0">
              <a:solidFill>
                <a:srgbClr val="FF0000"/>
              </a:solidFill>
            </a:endParaRPr>
          </a:p>
        </p:txBody>
      </p:sp>
      <p:sp>
        <p:nvSpPr>
          <p:cNvPr id="6" name="TextBox 5"/>
          <p:cNvSpPr txBox="1"/>
          <p:nvPr/>
        </p:nvSpPr>
        <p:spPr bwMode="auto">
          <a:xfrm>
            <a:off x="709358" y="1259269"/>
            <a:ext cx="7892822" cy="138499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sqrt</a:t>
            </a:r>
            <a:r>
              <a:rPr lang="en-US" sz="1400" dirty="0" smtClean="0">
                <a:latin typeface="Courier"/>
                <a:cs typeface="Courier"/>
              </a:rPr>
              <a:t>(x, </a:t>
            </a:r>
            <a:r>
              <a:rPr lang="en-US" sz="1400" dirty="0" err="1" smtClean="0">
                <a:latin typeface="Courier"/>
                <a:cs typeface="Courier"/>
              </a:rPr>
              <a:t>eps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"""Assumes x, </a:t>
            </a:r>
            <a:r>
              <a:rPr lang="en-US" sz="1400" dirty="0" err="1" smtClean="0">
                <a:latin typeface="Courier"/>
                <a:cs typeface="Courier"/>
              </a:rPr>
              <a:t>eps</a:t>
            </a:r>
            <a:r>
              <a:rPr lang="en-US" sz="1400" dirty="0" smtClean="0">
                <a:latin typeface="Courier"/>
                <a:cs typeface="Courier"/>
              </a:rPr>
              <a:t> floats</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x&gt;=0,  </a:t>
            </a:r>
            <a:r>
              <a:rPr lang="en-US" sz="1400" dirty="0" err="1" smtClean="0">
                <a:latin typeface="Courier"/>
                <a:cs typeface="Courier"/>
              </a:rPr>
              <a:t>eps</a:t>
            </a:r>
            <a:r>
              <a:rPr lang="en-US" sz="1400" dirty="0" smtClean="0">
                <a:latin typeface="Courier"/>
                <a:cs typeface="Courier"/>
              </a:rPr>
              <a:t>&gt;0</a:t>
            </a:r>
          </a:p>
          <a:p>
            <a:pPr defTabSz="914400" fontAlgn="base">
              <a:spcBef>
                <a:spcPct val="0"/>
              </a:spcBef>
              <a:spcAft>
                <a:spcPct val="0"/>
              </a:spcAft>
            </a:pPr>
            <a:r>
              <a:rPr lang="en-US" sz="1400" dirty="0" smtClean="0">
                <a:latin typeface="Courier"/>
                <a:cs typeface="Courier"/>
              </a:rPr>
              <a:t>       Returns res such that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x – </a:t>
            </a:r>
            <a:r>
              <a:rPr lang="en-US" sz="1400" dirty="0" err="1" smtClean="0">
                <a:latin typeface="Courier"/>
                <a:cs typeface="Courier"/>
              </a:rPr>
              <a:t>eps</a:t>
            </a:r>
            <a:r>
              <a:rPr lang="en-US" sz="1400" dirty="0" smtClean="0">
                <a:latin typeface="Courier"/>
                <a:cs typeface="Courier"/>
              </a:rPr>
              <a:t> &lt;= res*res &lt;= x + </a:t>
            </a:r>
            <a:r>
              <a:rPr lang="en-US" sz="1400" dirty="0" err="1" smtClean="0">
                <a:latin typeface="Courier"/>
                <a:cs typeface="Courier"/>
              </a:rPr>
              <a:t>eps</a:t>
            </a:r>
            <a:r>
              <a:rPr lang="en-US" sz="1400" dirty="0" smtClean="0">
                <a:latin typeface="Courier"/>
                <a:cs typeface="Courier"/>
              </a:rPr>
              <a:t> """</a:t>
            </a: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572790410"/>
      </p:ext>
    </p:extLst>
  </p:cSld>
  <p:clrMapOvr>
    <a:masterClrMapping/>
  </p:clrMapOvr>
  <p:timing>
    <p:tnLst>
      <p:par>
        <p:cTn xmlns:p14="http://schemas.microsoft.com/office/powerpoint/2010/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Test suite: paths through a specification</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7" name="TextBox 6"/>
          <p:cNvSpPr txBox="1"/>
          <p:nvPr/>
        </p:nvSpPr>
        <p:spPr>
          <a:xfrm>
            <a:off x="233094" y="2829223"/>
            <a:ext cx="4563573" cy="3046988"/>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 First four are typical</a:t>
            </a:r>
          </a:p>
          <a:p>
            <a:pPr marL="800100" lvl="1" indent="-342900">
              <a:buFont typeface="Wingdings" charset="2"/>
              <a:buChar char="§"/>
            </a:pPr>
            <a:r>
              <a:rPr lang="en-US" sz="2400" dirty="0" smtClean="0">
                <a:solidFill>
                  <a:schemeClr val="accent1"/>
                </a:solidFill>
              </a:rPr>
              <a:t> perfect square</a:t>
            </a:r>
          </a:p>
          <a:p>
            <a:pPr marL="800100" lvl="1" indent="-342900">
              <a:buFont typeface="Wingdings" charset="2"/>
              <a:buChar char="§"/>
            </a:pPr>
            <a:r>
              <a:rPr lang="en-US" sz="2400" dirty="0">
                <a:solidFill>
                  <a:schemeClr val="accent1"/>
                </a:solidFill>
              </a:rPr>
              <a:t> </a:t>
            </a:r>
            <a:r>
              <a:rPr lang="en-US" sz="2400" dirty="0" smtClean="0">
                <a:solidFill>
                  <a:schemeClr val="accent1"/>
                </a:solidFill>
              </a:rPr>
              <a:t>irrational square root</a:t>
            </a:r>
          </a:p>
          <a:p>
            <a:pPr marL="800100" lvl="1" indent="-342900">
              <a:buFont typeface="Wingdings" charset="2"/>
              <a:buChar char="§"/>
            </a:pPr>
            <a:r>
              <a:rPr lang="en-US" sz="2400" dirty="0">
                <a:solidFill>
                  <a:schemeClr val="accent1"/>
                </a:solidFill>
              </a:rPr>
              <a:t> </a:t>
            </a:r>
            <a:r>
              <a:rPr lang="en-US" sz="2400" dirty="0" smtClean="0">
                <a:solidFill>
                  <a:schemeClr val="accent1"/>
                </a:solidFill>
              </a:rPr>
              <a:t>example less than 1</a:t>
            </a: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 Last five test extremes</a:t>
            </a:r>
          </a:p>
          <a:p>
            <a:pPr marL="800100" lvl="1" indent="-342900">
              <a:buFont typeface="Wingdings" charset="2"/>
              <a:buChar char="§"/>
            </a:pPr>
            <a:r>
              <a:rPr lang="en-US" sz="2400" dirty="0">
                <a:solidFill>
                  <a:schemeClr val="accent1"/>
                </a:solidFill>
              </a:rPr>
              <a:t> </a:t>
            </a:r>
            <a:r>
              <a:rPr lang="en-US" sz="2400" dirty="0" smtClean="0">
                <a:solidFill>
                  <a:schemeClr val="accent1"/>
                </a:solidFill>
              </a:rPr>
              <a:t>if bug, might be code, or might be spec </a:t>
            </a:r>
          </a:p>
        </p:txBody>
      </p:sp>
      <p:sp>
        <p:nvSpPr>
          <p:cNvPr id="6" name="TextBox 5"/>
          <p:cNvSpPr txBox="1"/>
          <p:nvPr/>
        </p:nvSpPr>
        <p:spPr bwMode="auto">
          <a:xfrm>
            <a:off x="709358" y="1259269"/>
            <a:ext cx="7892822" cy="138499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def</a:t>
            </a:r>
            <a:r>
              <a:rPr lang="en-US" sz="1400" dirty="0" smtClean="0">
                <a:latin typeface="Courier"/>
                <a:cs typeface="Courier"/>
              </a:rPr>
              <a:t> </a:t>
            </a:r>
            <a:r>
              <a:rPr lang="en-US" sz="1400" dirty="0" err="1" smtClean="0">
                <a:latin typeface="Courier"/>
                <a:cs typeface="Courier"/>
              </a:rPr>
              <a:t>sqrt</a:t>
            </a:r>
            <a:r>
              <a:rPr lang="en-US" sz="1400" dirty="0" smtClean="0">
                <a:latin typeface="Courier"/>
                <a:cs typeface="Courier"/>
              </a:rPr>
              <a:t>(x, </a:t>
            </a:r>
            <a:r>
              <a:rPr lang="en-US" sz="1400" dirty="0" err="1" smtClean="0">
                <a:latin typeface="Courier"/>
                <a:cs typeface="Courier"/>
              </a:rPr>
              <a:t>eps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"""Assumes x, </a:t>
            </a:r>
            <a:r>
              <a:rPr lang="en-US" sz="1400" dirty="0" err="1" smtClean="0">
                <a:latin typeface="Courier"/>
                <a:cs typeface="Courier"/>
              </a:rPr>
              <a:t>eps</a:t>
            </a:r>
            <a:r>
              <a:rPr lang="en-US" sz="1400" dirty="0" smtClean="0">
                <a:latin typeface="Courier"/>
                <a:cs typeface="Courier"/>
              </a:rPr>
              <a:t> floats</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x&gt;=0,  </a:t>
            </a:r>
            <a:r>
              <a:rPr lang="en-US" sz="1400" dirty="0" err="1" smtClean="0">
                <a:latin typeface="Courier"/>
                <a:cs typeface="Courier"/>
              </a:rPr>
              <a:t>eps</a:t>
            </a:r>
            <a:r>
              <a:rPr lang="en-US" sz="1400" dirty="0" smtClean="0">
                <a:latin typeface="Courier"/>
                <a:cs typeface="Courier"/>
              </a:rPr>
              <a:t>&gt;0</a:t>
            </a:r>
          </a:p>
          <a:p>
            <a:pPr defTabSz="914400" fontAlgn="base">
              <a:spcBef>
                <a:spcPct val="0"/>
              </a:spcBef>
              <a:spcAft>
                <a:spcPct val="0"/>
              </a:spcAft>
            </a:pPr>
            <a:r>
              <a:rPr lang="en-US" sz="1400" dirty="0" smtClean="0">
                <a:latin typeface="Courier"/>
                <a:cs typeface="Courier"/>
              </a:rPr>
              <a:t>       Returns res such that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x – </a:t>
            </a:r>
            <a:r>
              <a:rPr lang="en-US" sz="1400" dirty="0" err="1" smtClean="0">
                <a:latin typeface="Courier"/>
                <a:cs typeface="Courier"/>
              </a:rPr>
              <a:t>eps</a:t>
            </a:r>
            <a:r>
              <a:rPr lang="en-US" sz="1400" dirty="0" smtClean="0">
                <a:latin typeface="Courier"/>
                <a:cs typeface="Courier"/>
              </a:rPr>
              <a:t> &lt;= res*res &lt;= x + </a:t>
            </a:r>
            <a:r>
              <a:rPr lang="en-US" sz="1400" dirty="0" err="1" smtClean="0">
                <a:latin typeface="Courier"/>
                <a:cs typeface="Courier"/>
              </a:rPr>
              <a:t>eps</a:t>
            </a:r>
            <a:r>
              <a:rPr lang="en-US" sz="1400" dirty="0" smtClean="0">
                <a:latin typeface="Courier"/>
                <a:cs typeface="Courier"/>
              </a:rPr>
              <a:t> """</a:t>
            </a:r>
          </a:p>
          <a:p>
            <a:pPr defTabSz="914400" fontAlgn="base">
              <a:spcBef>
                <a:spcPct val="0"/>
              </a:spcBef>
              <a:spcAft>
                <a:spcPct val="0"/>
              </a:spcAft>
            </a:pPr>
            <a:endParaRPr lang="en-US" sz="1400"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2518889096"/>
              </p:ext>
            </p:extLst>
          </p:nvPr>
        </p:nvGraphicFramePr>
        <p:xfrm>
          <a:off x="4898724" y="2865396"/>
          <a:ext cx="3141080" cy="3708400"/>
        </p:xfrm>
        <a:graphic>
          <a:graphicData uri="http://schemas.openxmlformats.org/drawingml/2006/table">
            <a:tbl>
              <a:tblPr firstRow="1" bandRow="1">
                <a:tableStyleId>{3C2FFA5D-87B4-456A-9821-1D502468CF0F}</a:tableStyleId>
              </a:tblPr>
              <a:tblGrid>
                <a:gridCol w="1610228"/>
                <a:gridCol w="1530852"/>
              </a:tblGrid>
              <a:tr h="370840">
                <a:tc>
                  <a:txBody>
                    <a:bodyPr/>
                    <a:lstStyle/>
                    <a:p>
                      <a:r>
                        <a:rPr lang="en-US" dirty="0" smtClean="0"/>
                        <a:t>x</a:t>
                      </a:r>
                      <a:endParaRPr lang="en-US" dirty="0"/>
                    </a:p>
                  </a:txBody>
                  <a:tcPr/>
                </a:tc>
                <a:tc>
                  <a:txBody>
                    <a:bodyPr/>
                    <a:lstStyle/>
                    <a:p>
                      <a:r>
                        <a:rPr lang="en-US" dirty="0" err="1" smtClean="0"/>
                        <a:t>eps</a:t>
                      </a:r>
                      <a:endParaRPr lang="en-US" dirty="0"/>
                    </a:p>
                  </a:txBody>
                  <a:tcPr/>
                </a:tc>
              </a:tr>
              <a:tr h="370840">
                <a:tc>
                  <a:txBody>
                    <a:bodyPr/>
                    <a:lstStyle/>
                    <a:p>
                      <a:r>
                        <a:rPr lang="en-US" dirty="0" smtClean="0"/>
                        <a:t>0.0</a:t>
                      </a:r>
                      <a:endParaRPr lang="en-US" dirty="0"/>
                    </a:p>
                  </a:txBody>
                  <a:tcPr/>
                </a:tc>
                <a:tc>
                  <a:txBody>
                    <a:bodyPr/>
                    <a:lstStyle/>
                    <a:p>
                      <a:r>
                        <a:rPr lang="en-US" dirty="0" smtClean="0"/>
                        <a:t>0.0001</a:t>
                      </a:r>
                      <a:endParaRPr lang="en-US" dirty="0"/>
                    </a:p>
                  </a:txBody>
                  <a:tcPr/>
                </a:tc>
              </a:tr>
              <a:tr h="370840">
                <a:tc>
                  <a:txBody>
                    <a:bodyPr/>
                    <a:lstStyle/>
                    <a:p>
                      <a:r>
                        <a:rPr lang="en-US" dirty="0" smtClean="0"/>
                        <a:t>25.0</a:t>
                      </a:r>
                      <a:endParaRPr lang="en-US" dirty="0"/>
                    </a:p>
                  </a:txBody>
                  <a:tcPr/>
                </a:tc>
                <a:tc>
                  <a:txBody>
                    <a:bodyPr/>
                    <a:lstStyle/>
                    <a:p>
                      <a:r>
                        <a:rPr lang="en-US" dirty="0" smtClean="0"/>
                        <a:t>0.0001</a:t>
                      </a:r>
                      <a:endParaRPr lang="en-US" dirty="0"/>
                    </a:p>
                  </a:txBody>
                  <a:tcPr/>
                </a:tc>
              </a:tr>
              <a:tr h="370840">
                <a:tc>
                  <a:txBody>
                    <a:bodyPr/>
                    <a:lstStyle/>
                    <a:p>
                      <a:r>
                        <a:rPr lang="en-US" dirty="0" smtClean="0"/>
                        <a:t>0.05</a:t>
                      </a:r>
                      <a:endParaRPr lang="en-US" dirty="0"/>
                    </a:p>
                  </a:txBody>
                  <a:tcPr/>
                </a:tc>
                <a:tc>
                  <a:txBody>
                    <a:bodyPr/>
                    <a:lstStyle/>
                    <a:p>
                      <a:r>
                        <a:rPr lang="en-US" dirty="0" smtClean="0"/>
                        <a:t>0.0001</a:t>
                      </a:r>
                      <a:endParaRPr lang="en-US" dirty="0"/>
                    </a:p>
                  </a:txBody>
                  <a:tcPr/>
                </a:tc>
              </a:tr>
              <a:tr h="370840">
                <a:tc>
                  <a:txBody>
                    <a:bodyPr/>
                    <a:lstStyle/>
                    <a:p>
                      <a:r>
                        <a:rPr lang="en-US" dirty="0" smtClean="0"/>
                        <a:t>2.0</a:t>
                      </a:r>
                      <a:endParaRPr lang="en-US" dirty="0"/>
                    </a:p>
                  </a:txBody>
                  <a:tcPr/>
                </a:tc>
                <a:tc>
                  <a:txBody>
                    <a:bodyPr/>
                    <a:lstStyle/>
                    <a:p>
                      <a:r>
                        <a:rPr lang="en-US" dirty="0" smtClean="0"/>
                        <a:t>0.0001</a:t>
                      </a:r>
                      <a:endParaRPr lang="en-US" dirty="0"/>
                    </a:p>
                  </a:txBody>
                  <a:tcPr/>
                </a:tc>
              </a:tr>
              <a:tr h="370840">
                <a:tc>
                  <a:txBody>
                    <a:bodyPr/>
                    <a:lstStyle/>
                    <a:p>
                      <a:r>
                        <a:rPr lang="en-US" dirty="0" smtClean="0"/>
                        <a:t>2.0</a:t>
                      </a:r>
                      <a:endParaRPr lang="en-US" dirty="0"/>
                    </a:p>
                  </a:txBody>
                  <a:tcPr/>
                </a:tc>
                <a:tc>
                  <a:txBody>
                    <a:bodyPr/>
                    <a:lstStyle/>
                    <a:p>
                      <a:r>
                        <a:rPr lang="en-US" dirty="0" smtClean="0"/>
                        <a:t>1.0/2.0**64.0</a:t>
                      </a:r>
                      <a:endParaRPr lang="en-US" dirty="0"/>
                    </a:p>
                  </a:txBody>
                  <a:tcPr/>
                </a:tc>
              </a:tr>
              <a:tr h="370840">
                <a:tc>
                  <a:txBody>
                    <a:bodyPr/>
                    <a:lstStyle/>
                    <a:p>
                      <a:r>
                        <a:rPr lang="en-US" dirty="0" smtClean="0"/>
                        <a:t>1.0/2.0**64.0</a:t>
                      </a:r>
                      <a:endParaRPr lang="en-US" dirty="0"/>
                    </a:p>
                  </a:txBody>
                  <a:tcPr/>
                </a:tc>
                <a:tc>
                  <a:txBody>
                    <a:bodyPr/>
                    <a:lstStyle/>
                    <a:p>
                      <a:r>
                        <a:rPr lang="en-US" dirty="0" smtClean="0"/>
                        <a:t>1.0/2.0**64.0</a:t>
                      </a:r>
                      <a:endParaRPr lang="en-US" dirty="0"/>
                    </a:p>
                  </a:txBody>
                  <a:tcPr/>
                </a:tc>
              </a:tr>
              <a:tr h="370840">
                <a:tc>
                  <a:txBody>
                    <a:bodyPr/>
                    <a:lstStyle/>
                    <a:p>
                      <a:r>
                        <a:rPr lang="en-US" dirty="0" smtClean="0"/>
                        <a:t>2.0**64.0</a:t>
                      </a:r>
                      <a:endParaRPr lang="en-US" dirty="0"/>
                    </a:p>
                  </a:txBody>
                  <a:tcPr/>
                </a:tc>
                <a:tc>
                  <a:txBody>
                    <a:bodyPr/>
                    <a:lstStyle/>
                    <a:p>
                      <a:r>
                        <a:rPr lang="en-US" dirty="0" smtClean="0"/>
                        <a:t>1.0/2.0**64.0</a:t>
                      </a:r>
                      <a:endParaRPr lang="en-US" dirty="0"/>
                    </a:p>
                  </a:txBody>
                  <a:tcPr/>
                </a:tc>
              </a:tr>
              <a:tr h="370840">
                <a:tc>
                  <a:txBody>
                    <a:bodyPr/>
                    <a:lstStyle/>
                    <a:p>
                      <a:r>
                        <a:rPr lang="en-US" dirty="0" smtClean="0"/>
                        <a:t>1.0/2.0**64.0</a:t>
                      </a:r>
                      <a:endParaRPr lang="en-US" dirty="0"/>
                    </a:p>
                  </a:txBody>
                  <a:tcPr/>
                </a:tc>
                <a:tc>
                  <a:txBody>
                    <a:bodyPr/>
                    <a:lstStyle/>
                    <a:p>
                      <a:r>
                        <a:rPr lang="en-US" dirty="0" smtClean="0"/>
                        <a:t>2.0**64.0</a:t>
                      </a:r>
                      <a:endParaRPr lang="en-US" dirty="0"/>
                    </a:p>
                  </a:txBody>
                  <a:tcPr/>
                </a:tc>
              </a:tr>
              <a:tr h="370840">
                <a:tc>
                  <a:txBody>
                    <a:bodyPr/>
                    <a:lstStyle/>
                    <a:p>
                      <a:r>
                        <a:rPr lang="en-US" dirty="0" smtClean="0"/>
                        <a:t>2.0**64.0</a:t>
                      </a:r>
                      <a:endParaRPr lang="en-US" dirty="0"/>
                    </a:p>
                  </a:txBody>
                  <a:tcPr/>
                </a:tc>
                <a:tc>
                  <a:txBody>
                    <a:bodyPr/>
                    <a:lstStyle/>
                    <a:p>
                      <a:r>
                        <a:rPr lang="en-US" dirty="0" smtClean="0"/>
                        <a:t>2.0**64.0</a:t>
                      </a:r>
                      <a:endParaRPr lang="en-US" dirty="0"/>
                    </a:p>
                  </a:txBody>
                  <a:tcPr/>
                </a:tc>
              </a:tr>
            </a:tbl>
          </a:graphicData>
        </a:graphic>
      </p:graphicFrame>
    </p:spTree>
    <p:extLst>
      <p:ext uri="{BB962C8B-B14F-4D97-AF65-F5344CB8AC3E}">
        <p14:creationId xmlns:p14="http://schemas.microsoft.com/office/powerpoint/2010/main" val="3502607061"/>
      </p:ext>
    </p:extLst>
  </p:cSld>
  <p:clrMapOvr>
    <a:masterClrMapping/>
  </p:clrMapOvr>
  <p:timing>
    <p:tnLst>
      <p:par>
        <p:cTn xmlns:p14="http://schemas.microsoft.com/office/powerpoint/2010/mai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Glass-box Testing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a:xfrm>
            <a:off x="607302" y="1950434"/>
            <a:ext cx="7772400" cy="4154983"/>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 Black-box testing might not sufficient</a:t>
            </a:r>
          </a:p>
          <a:p>
            <a:pPr marL="342900" indent="-342900">
              <a:buFont typeface="Wingdings" charset="2"/>
              <a:buChar char="q"/>
            </a:pPr>
            <a:endParaRPr lang="en-US" sz="2400" dirty="0">
              <a:solidFill>
                <a:schemeClr val="accent1"/>
              </a:solidFill>
            </a:endParaRPr>
          </a:p>
          <a:p>
            <a:pPr marL="342900" indent="-342900">
              <a:buFont typeface="Wingdings" charset="2"/>
              <a:buChar char="q"/>
            </a:pPr>
            <a:endParaRPr lang="en-US" sz="2400" dirty="0" smtClean="0">
              <a:solidFill>
                <a:schemeClr val="accent1"/>
              </a:solidFill>
            </a:endParaRPr>
          </a:p>
          <a:p>
            <a:pPr marL="342900" indent="-342900">
              <a:buFont typeface="Wingdings" charset="2"/>
              <a:buChar char="q"/>
            </a:pPr>
            <a:endParaRPr lang="en-US" sz="2400" dirty="0">
              <a:solidFill>
                <a:schemeClr val="accent1"/>
              </a:solidFill>
            </a:endParaRPr>
          </a:p>
          <a:p>
            <a:pPr marL="342900" indent="-342900">
              <a:buFont typeface="Wingdings" charset="2"/>
              <a:buChar char="q"/>
            </a:pPr>
            <a:endParaRPr lang="en-US" sz="2400" dirty="0" smtClean="0">
              <a:solidFill>
                <a:schemeClr val="accent1"/>
              </a:solidFill>
            </a:endParaRPr>
          </a:p>
          <a:p>
            <a:pPr marL="342900" indent="-342900">
              <a:buFont typeface="Wingdings" charset="2"/>
              <a:buChar char="q"/>
            </a:pPr>
            <a:endParaRPr lang="en-US" sz="2400" dirty="0">
              <a:solidFill>
                <a:schemeClr val="accent1"/>
              </a:solidFill>
            </a:endParaRPr>
          </a:p>
          <a:p>
            <a:pPr marL="342900" indent="-342900">
              <a:buFont typeface="Wingdings" charset="2"/>
              <a:buChar char="q"/>
            </a:pPr>
            <a:r>
              <a:rPr lang="en-US" sz="2400" dirty="0" smtClean="0">
                <a:solidFill>
                  <a:schemeClr val="accent1"/>
                </a:solidFill>
              </a:rPr>
              <a:t> test suite</a:t>
            </a:r>
          </a:p>
          <a:p>
            <a:pPr marL="800100" lvl="1" indent="-342900">
              <a:buFont typeface="Wingdings" charset="2"/>
              <a:buChar char="q"/>
            </a:pPr>
            <a:r>
              <a:rPr lang="en-US" sz="2400" dirty="0" smtClean="0">
                <a:solidFill>
                  <a:schemeClr val="accent1"/>
                </a:solidFill>
              </a:rPr>
              <a:t> x=0</a:t>
            </a:r>
          </a:p>
          <a:p>
            <a:pPr marL="800100" lvl="1" indent="-342900">
              <a:buFont typeface="Wingdings" charset="2"/>
              <a:buChar char="q"/>
            </a:pPr>
            <a:r>
              <a:rPr lang="en-US" sz="2400" dirty="0">
                <a:solidFill>
                  <a:schemeClr val="accent1"/>
                </a:solidFill>
              </a:rPr>
              <a:t> </a:t>
            </a:r>
            <a:r>
              <a:rPr lang="en-US" sz="2400" dirty="0" smtClean="0">
                <a:solidFill>
                  <a:schemeClr val="accent1"/>
                </a:solidFill>
              </a:rPr>
              <a:t>x=3</a:t>
            </a:r>
          </a:p>
          <a:p>
            <a:pPr marL="800100" lvl="1" indent="-342900">
              <a:buFont typeface="Wingdings" charset="2"/>
              <a:buChar char="q"/>
            </a:pPr>
            <a:r>
              <a:rPr lang="en-US" sz="2400" dirty="0">
                <a:solidFill>
                  <a:schemeClr val="accent1"/>
                </a:solidFill>
              </a:rPr>
              <a:t> </a:t>
            </a:r>
            <a:r>
              <a:rPr lang="en-US" sz="2400" dirty="0" smtClean="0">
                <a:solidFill>
                  <a:schemeClr val="accent1"/>
                </a:solidFill>
              </a:rPr>
              <a:t>x=4</a:t>
            </a:r>
          </a:p>
          <a:p>
            <a:pPr marL="800100" lvl="1" indent="-342900">
              <a:buFont typeface="Wingdings" charset="2"/>
              <a:buChar char="q"/>
            </a:pPr>
            <a:r>
              <a:rPr lang="en-US" sz="2400" dirty="0" smtClean="0">
                <a:solidFill>
                  <a:schemeClr val="accent1"/>
                </a:solidFill>
              </a:rPr>
              <a:t> x=199354</a:t>
            </a:r>
          </a:p>
        </p:txBody>
      </p:sp>
      <p:sp>
        <p:nvSpPr>
          <p:cNvPr id="6" name="TextBox 5"/>
          <p:cNvSpPr txBox="1"/>
          <p:nvPr/>
        </p:nvSpPr>
        <p:spPr bwMode="auto">
          <a:xfrm>
            <a:off x="709358" y="2773147"/>
            <a:ext cx="7892822"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a:t>
            </a:r>
            <a:r>
              <a:rPr lang="en-US" sz="1400" dirty="0" err="1" smtClean="0">
                <a:latin typeface="Courier"/>
                <a:cs typeface="Courier"/>
              </a:rPr>
              <a:t>ef</a:t>
            </a:r>
            <a:r>
              <a:rPr lang="en-US" sz="1400" dirty="0" smtClean="0">
                <a:latin typeface="Courier"/>
                <a:cs typeface="Courier"/>
              </a:rPr>
              <a:t> </a:t>
            </a:r>
            <a:r>
              <a:rPr lang="en-US" sz="1400" dirty="0" err="1" smtClean="0">
                <a:latin typeface="Courier"/>
                <a:cs typeface="Courier"/>
              </a:rPr>
              <a:t>isPrime</a:t>
            </a:r>
            <a:r>
              <a:rPr lang="en-US" sz="1400" dirty="0" smtClean="0">
                <a:latin typeface="Courier"/>
                <a:cs typeface="Courier"/>
              </a:rPr>
              <a:t>(x):</a:t>
            </a:r>
          </a:p>
          <a:p>
            <a:pPr defTabSz="914400" fontAlgn="base">
              <a:spcBef>
                <a:spcPct val="0"/>
              </a:spcBef>
              <a:spcAft>
                <a:spcPct val="0"/>
              </a:spcAft>
            </a:pPr>
            <a:r>
              <a:rPr lang="en-US" sz="1400" dirty="0" smtClean="0">
                <a:latin typeface="Courier"/>
                <a:cs typeface="Courier"/>
              </a:rPr>
              <a:t>    """Assumes x is a nonnegative </a:t>
            </a:r>
            <a:r>
              <a:rPr lang="en-US" sz="1400" dirty="0" err="1" smtClean="0">
                <a:latin typeface="Courier"/>
                <a:cs typeface="Courier"/>
              </a:rPr>
              <a:t>int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True if x is prime; False otherwise """</a:t>
            </a: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293448593"/>
      </p:ext>
    </p:extLst>
  </p:cSld>
  <p:clrMapOvr>
    <a:masterClrMapping/>
  </p:clrMapOvr>
  <p:timing>
    <p:tnLst>
      <p:par>
        <p:cTn xmlns:p14="http://schemas.microsoft.com/office/powerpoint/2010/mai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Glass-box Testing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a:xfrm>
            <a:off x="726998" y="1446577"/>
            <a:ext cx="7772400" cy="4893647"/>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 Black-box testing might not sufficient</a:t>
            </a:r>
          </a:p>
          <a:p>
            <a:pPr marL="342900" indent="-342900">
              <a:buFont typeface="Wingdings" charset="2"/>
              <a:buChar char="q"/>
            </a:pPr>
            <a:endParaRPr lang="en-US" sz="2400" dirty="0">
              <a:solidFill>
                <a:schemeClr val="accent1"/>
              </a:solidFill>
            </a:endParaRPr>
          </a:p>
          <a:p>
            <a:pPr marL="342900" indent="-342900">
              <a:buFont typeface="Wingdings" charset="2"/>
              <a:buChar char="q"/>
            </a:pPr>
            <a:endParaRPr lang="en-US" sz="2400" dirty="0" smtClean="0">
              <a:solidFill>
                <a:schemeClr val="accent1"/>
              </a:solidFill>
            </a:endParaRPr>
          </a:p>
          <a:p>
            <a:pPr marL="342900" indent="-342900">
              <a:buFont typeface="Wingdings" charset="2"/>
              <a:buChar char="q"/>
            </a:pPr>
            <a:endParaRPr lang="en-US" sz="2400" dirty="0">
              <a:solidFill>
                <a:schemeClr val="accent1"/>
              </a:solidFill>
            </a:endParaRPr>
          </a:p>
          <a:p>
            <a:pPr marL="342900" indent="-342900">
              <a:buFont typeface="Wingdings" charset="2"/>
              <a:buChar char="q"/>
            </a:pPr>
            <a:endParaRPr lang="en-US" sz="2400" dirty="0" smtClean="0">
              <a:solidFill>
                <a:schemeClr val="accent1"/>
              </a:solidFill>
            </a:endParaRPr>
          </a:p>
          <a:p>
            <a:pPr marL="342900" indent="-342900">
              <a:buFont typeface="Wingdings" charset="2"/>
              <a:buChar char="q"/>
            </a:pPr>
            <a:endParaRPr lang="en-US" sz="2400" dirty="0" smtClean="0">
              <a:solidFill>
                <a:schemeClr val="accent1"/>
              </a:solidFill>
            </a:endParaRPr>
          </a:p>
          <a:p>
            <a:pPr marL="342900" indent="-342900">
              <a:buFont typeface="Wingdings" charset="2"/>
              <a:buChar char="q"/>
            </a:pPr>
            <a:endParaRPr lang="en-US" sz="2400" dirty="0">
              <a:solidFill>
                <a:schemeClr val="accent1"/>
              </a:solidFill>
            </a:endParaRPr>
          </a:p>
          <a:p>
            <a:endParaRPr lang="en-US" sz="2400" dirty="0">
              <a:solidFill>
                <a:schemeClr val="accent1"/>
              </a:solidFill>
            </a:endParaRPr>
          </a:p>
          <a:p>
            <a:pPr marL="342900" indent="-342900">
              <a:buFont typeface="Wingdings" charset="2"/>
              <a:buChar char="q"/>
            </a:pPr>
            <a:r>
              <a:rPr lang="en-US" sz="2400" dirty="0" smtClean="0">
                <a:solidFill>
                  <a:schemeClr val="accent1"/>
                </a:solidFill>
              </a:rPr>
              <a:t> test suite</a:t>
            </a:r>
          </a:p>
          <a:p>
            <a:pPr marL="800100" lvl="1" indent="-342900">
              <a:buFont typeface="Wingdings" charset="2"/>
              <a:buChar char="q"/>
            </a:pPr>
            <a:r>
              <a:rPr lang="en-US" sz="2400" dirty="0" smtClean="0">
                <a:solidFill>
                  <a:schemeClr val="accent1"/>
                </a:solidFill>
              </a:rPr>
              <a:t> x=0</a:t>
            </a:r>
          </a:p>
          <a:p>
            <a:pPr marL="800100" lvl="1" indent="-342900">
              <a:buFont typeface="Wingdings" charset="2"/>
              <a:buChar char="q"/>
            </a:pPr>
            <a:r>
              <a:rPr lang="en-US" sz="2400" dirty="0">
                <a:solidFill>
                  <a:schemeClr val="accent1"/>
                </a:solidFill>
              </a:rPr>
              <a:t> </a:t>
            </a:r>
            <a:r>
              <a:rPr lang="en-US" sz="2400" dirty="0" smtClean="0">
                <a:solidFill>
                  <a:schemeClr val="accent1"/>
                </a:solidFill>
              </a:rPr>
              <a:t>x=3</a:t>
            </a:r>
          </a:p>
          <a:p>
            <a:pPr marL="800100" lvl="1" indent="-342900">
              <a:buFont typeface="Wingdings" charset="2"/>
              <a:buChar char="q"/>
            </a:pPr>
            <a:r>
              <a:rPr lang="en-US" sz="2400" dirty="0">
                <a:solidFill>
                  <a:schemeClr val="accent1"/>
                </a:solidFill>
              </a:rPr>
              <a:t> </a:t>
            </a:r>
            <a:r>
              <a:rPr lang="en-US" sz="2400" dirty="0" smtClean="0">
                <a:solidFill>
                  <a:schemeClr val="accent1"/>
                </a:solidFill>
              </a:rPr>
              <a:t>x=4</a:t>
            </a:r>
          </a:p>
          <a:p>
            <a:pPr marL="800100" lvl="1" indent="-342900">
              <a:buFont typeface="Wingdings" charset="2"/>
              <a:buChar char="q"/>
            </a:pPr>
            <a:r>
              <a:rPr lang="en-US" sz="2400" dirty="0" smtClean="0">
                <a:solidFill>
                  <a:schemeClr val="accent1"/>
                </a:solidFill>
              </a:rPr>
              <a:t> x=199354</a:t>
            </a:r>
          </a:p>
        </p:txBody>
      </p:sp>
      <p:sp>
        <p:nvSpPr>
          <p:cNvPr id="6" name="TextBox 5"/>
          <p:cNvSpPr txBox="1"/>
          <p:nvPr/>
        </p:nvSpPr>
        <p:spPr bwMode="auto">
          <a:xfrm>
            <a:off x="709358" y="2234539"/>
            <a:ext cx="7892822" cy="203132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a:t>
            </a:r>
            <a:r>
              <a:rPr lang="en-US" sz="1400" dirty="0" err="1" smtClean="0">
                <a:latin typeface="Courier"/>
                <a:cs typeface="Courier"/>
              </a:rPr>
              <a:t>ef</a:t>
            </a:r>
            <a:r>
              <a:rPr lang="en-US" sz="1400" dirty="0" smtClean="0">
                <a:latin typeface="Courier"/>
                <a:cs typeface="Courier"/>
              </a:rPr>
              <a:t> </a:t>
            </a:r>
            <a:r>
              <a:rPr lang="en-US" sz="1400" dirty="0" err="1" smtClean="0">
                <a:latin typeface="Courier"/>
                <a:cs typeface="Courier"/>
              </a:rPr>
              <a:t>isPrime</a:t>
            </a:r>
            <a:r>
              <a:rPr lang="en-US" sz="1400" dirty="0" smtClean="0">
                <a:latin typeface="Courier"/>
                <a:cs typeface="Courier"/>
              </a:rPr>
              <a:t>(x, </a:t>
            </a:r>
            <a:r>
              <a:rPr lang="en-US" sz="1400" dirty="0" err="1" smtClean="0">
                <a:latin typeface="Courier"/>
                <a:cs typeface="Courier"/>
              </a:rPr>
              <a:t>eps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"""Assumes x is a nonnegative </a:t>
            </a:r>
            <a:r>
              <a:rPr lang="en-US" sz="1400" dirty="0" err="1" smtClean="0">
                <a:latin typeface="Courier"/>
                <a:cs typeface="Courier"/>
              </a:rPr>
              <a:t>int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True if x is prime; False otherwise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if x&lt;=2:</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return False</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for </a:t>
            </a:r>
            <a:r>
              <a:rPr lang="en-US" sz="1400" dirty="0" err="1" smtClean="0">
                <a:latin typeface="Courier"/>
                <a:cs typeface="Courier"/>
              </a:rPr>
              <a:t>i</a:t>
            </a:r>
            <a:r>
              <a:rPr lang="en-US" sz="1400" dirty="0" smtClean="0">
                <a:latin typeface="Courier"/>
                <a:cs typeface="Courier"/>
              </a:rPr>
              <a:t> in range(2, x):</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if </a:t>
            </a:r>
            <a:r>
              <a:rPr lang="en-US" sz="1400" dirty="0" err="1" smtClean="0">
                <a:latin typeface="Courier"/>
                <a:cs typeface="Courier"/>
              </a:rPr>
              <a:t>x%i</a:t>
            </a:r>
            <a:r>
              <a:rPr lang="en-US" sz="1400" dirty="0" smtClean="0">
                <a:latin typeface="Courier"/>
                <a:cs typeface="Courier"/>
              </a:rPr>
              <a:t>==0:</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return False</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return True</a:t>
            </a:r>
          </a:p>
        </p:txBody>
      </p:sp>
      <p:sp>
        <p:nvSpPr>
          <p:cNvPr id="4" name="TextBox 3"/>
          <p:cNvSpPr txBox="1"/>
          <p:nvPr/>
        </p:nvSpPr>
        <p:spPr>
          <a:xfrm>
            <a:off x="4637665" y="5817534"/>
            <a:ext cx="4343328" cy="646331"/>
          </a:xfrm>
          <a:prstGeom prst="rect">
            <a:avLst/>
          </a:prstGeom>
          <a:noFill/>
        </p:spPr>
        <p:txBody>
          <a:bodyPr wrap="square" rtlCol="0">
            <a:spAutoFit/>
          </a:bodyPr>
          <a:lstStyle/>
          <a:p>
            <a:r>
              <a:rPr lang="en-US" dirty="0">
                <a:solidFill>
                  <a:srgbClr val="FF0000"/>
                </a:solidFill>
              </a:rPr>
              <a:t>x</a:t>
            </a:r>
            <a:r>
              <a:rPr lang="en-US" dirty="0" smtClean="0">
                <a:solidFill>
                  <a:srgbClr val="FF0000"/>
                </a:solidFill>
              </a:rPr>
              <a:t> =  2  may be missed</a:t>
            </a:r>
          </a:p>
          <a:p>
            <a:r>
              <a:rPr lang="en-US" dirty="0">
                <a:solidFill>
                  <a:srgbClr val="FF0000"/>
                </a:solidFill>
              </a:rPr>
              <a:t>a</a:t>
            </a:r>
            <a:r>
              <a:rPr lang="en-US" dirty="0" smtClean="0">
                <a:solidFill>
                  <a:srgbClr val="FF0000"/>
                </a:solidFill>
              </a:rPr>
              <a:t>nd it causes an error</a:t>
            </a:r>
            <a:endParaRPr lang="en-US" dirty="0">
              <a:solidFill>
                <a:srgbClr val="FF0000"/>
              </a:solidFill>
            </a:endParaRPr>
          </a:p>
        </p:txBody>
      </p:sp>
      <p:sp>
        <p:nvSpPr>
          <p:cNvPr id="9" name="TextBox 8"/>
          <p:cNvSpPr txBox="1"/>
          <p:nvPr/>
        </p:nvSpPr>
        <p:spPr>
          <a:xfrm>
            <a:off x="4637665" y="4589029"/>
            <a:ext cx="3674043" cy="369332"/>
          </a:xfrm>
          <a:prstGeom prst="rect">
            <a:avLst/>
          </a:prstGeom>
          <a:noFill/>
        </p:spPr>
        <p:txBody>
          <a:bodyPr wrap="square" rtlCol="0">
            <a:spAutoFit/>
          </a:bodyPr>
          <a:lstStyle/>
          <a:p>
            <a:r>
              <a:rPr lang="en-US" dirty="0" smtClean="0">
                <a:solidFill>
                  <a:srgbClr val="FF0000"/>
                </a:solidFill>
              </a:rPr>
              <a:t>By definition neither 0 nor 1 is prime</a:t>
            </a:r>
            <a:endParaRPr lang="en-US" dirty="0">
              <a:solidFill>
                <a:srgbClr val="FF0000"/>
              </a:solidFill>
            </a:endParaRPr>
          </a:p>
        </p:txBody>
      </p:sp>
      <p:sp>
        <p:nvSpPr>
          <p:cNvPr id="10" name="TextBox 9"/>
          <p:cNvSpPr txBox="1"/>
          <p:nvPr/>
        </p:nvSpPr>
        <p:spPr>
          <a:xfrm>
            <a:off x="4637665" y="4958361"/>
            <a:ext cx="3674043" cy="369332"/>
          </a:xfrm>
          <a:prstGeom prst="rect">
            <a:avLst/>
          </a:prstGeom>
          <a:noFill/>
        </p:spPr>
        <p:txBody>
          <a:bodyPr wrap="square" rtlCol="0">
            <a:spAutoFit/>
          </a:bodyPr>
          <a:lstStyle/>
          <a:p>
            <a:r>
              <a:rPr lang="en-US" dirty="0" smtClean="0">
                <a:solidFill>
                  <a:srgbClr val="FF0000"/>
                </a:solidFill>
              </a:rPr>
              <a:t>By definition 2 is prime</a:t>
            </a:r>
            <a:endParaRPr lang="en-US" dirty="0">
              <a:solidFill>
                <a:srgbClr val="FF0000"/>
              </a:solidFill>
            </a:endParaRPr>
          </a:p>
        </p:txBody>
      </p:sp>
    </p:spTree>
    <p:extLst>
      <p:ext uri="{BB962C8B-B14F-4D97-AF65-F5344CB8AC3E}">
        <p14:creationId xmlns:p14="http://schemas.microsoft.com/office/powerpoint/2010/main" val="2832559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Glass-box Testing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a:xfrm>
            <a:off x="607302" y="1383423"/>
            <a:ext cx="7772400" cy="3785652"/>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Black-box testing is not sufficient </a:t>
            </a:r>
          </a:p>
          <a:p>
            <a:pPr marL="800100" lvl="1" indent="-342900">
              <a:buFont typeface="Wingdings" charset="2"/>
              <a:buChar char="§"/>
            </a:pPr>
            <a:r>
              <a:rPr lang="en-US" sz="2400" dirty="0" smtClean="0">
                <a:solidFill>
                  <a:schemeClr val="accent1"/>
                </a:solidFill>
              </a:rPr>
              <a:t>Specifications are usually </a:t>
            </a:r>
            <a:r>
              <a:rPr lang="en-US" sz="2400" dirty="0">
                <a:solidFill>
                  <a:schemeClr val="accent1"/>
                </a:solidFill>
              </a:rPr>
              <a:t> </a:t>
            </a:r>
            <a:r>
              <a:rPr lang="en-US" sz="2400" dirty="0" smtClean="0">
                <a:solidFill>
                  <a:schemeClr val="accent1"/>
                </a:solidFill>
              </a:rPr>
              <a:t>incomplete and often pretty sloppy</a:t>
            </a: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Glass-box testing:</a:t>
            </a:r>
          </a:p>
          <a:p>
            <a:pPr marL="800100" lvl="1" indent="-342900">
              <a:buFont typeface="Wingdings" charset="2"/>
              <a:buChar char="§"/>
            </a:pPr>
            <a:r>
              <a:rPr lang="en-US" sz="2400" dirty="0" smtClean="0">
                <a:solidFill>
                  <a:schemeClr val="accent1"/>
                </a:solidFill>
              </a:rPr>
              <a:t>Test suite designed  use code directly</a:t>
            </a:r>
            <a:endParaRPr lang="en-US" sz="2400" dirty="0">
              <a:solidFill>
                <a:schemeClr val="accent1"/>
              </a:solidFill>
            </a:endParaRPr>
          </a:p>
          <a:p>
            <a:pPr marL="800100" lvl="1" indent="-342900">
              <a:buFont typeface="Wingdings" charset="2"/>
              <a:buChar char="§"/>
            </a:pPr>
            <a:r>
              <a:rPr lang="en-US" sz="2400" dirty="0" smtClean="0">
                <a:solidFill>
                  <a:schemeClr val="accent1"/>
                </a:solidFill>
              </a:rPr>
              <a:t>Glass-box test suite is path-complete if every potential path through the code is tested at least once</a:t>
            </a:r>
          </a:p>
          <a:p>
            <a:pPr marL="800100" lvl="1" indent="-342900">
              <a:buFont typeface="Wingdings" charset="2"/>
              <a:buChar char="§"/>
            </a:pPr>
            <a:r>
              <a:rPr lang="en-US" sz="2400" dirty="0" smtClean="0">
                <a:solidFill>
                  <a:schemeClr val="accent1"/>
                </a:solidFill>
                <a:effectLst/>
              </a:rPr>
              <a:t>Not always possible if loop can be exercised arbitrary times, or recursion can be arbitrarily deep</a:t>
            </a:r>
            <a:endParaRPr lang="en-US" sz="2400" dirty="0">
              <a:solidFill>
                <a:schemeClr val="accent1"/>
              </a:solidFill>
            </a:endParaRPr>
          </a:p>
        </p:txBody>
      </p:sp>
    </p:spTree>
    <p:extLst>
      <p:ext uri="{BB962C8B-B14F-4D97-AF65-F5344CB8AC3E}">
        <p14:creationId xmlns:p14="http://schemas.microsoft.com/office/powerpoint/2010/main" val="2165217656"/>
      </p:ext>
    </p:extLst>
  </p:cSld>
  <p:clrMapOvr>
    <a:masterClrMapping/>
  </p:clrMapOvr>
  <p:timing>
    <p:tnLst>
      <p:par>
        <p:cTn xmlns:p14="http://schemas.microsoft.com/office/powerpoint/2010/mai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Glass-box Testing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a:xfrm>
            <a:off x="607302" y="1383423"/>
            <a:ext cx="7772400" cy="4524315"/>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Black-box testing is not sufficient </a:t>
            </a:r>
          </a:p>
          <a:p>
            <a:pPr marL="800100" lvl="1" indent="-342900">
              <a:buFont typeface="Wingdings" charset="2"/>
              <a:buChar char="§"/>
            </a:pPr>
            <a:r>
              <a:rPr lang="en-US" sz="2400" dirty="0" smtClean="0">
                <a:solidFill>
                  <a:schemeClr val="accent1"/>
                </a:solidFill>
              </a:rPr>
              <a:t>Specifications are usually </a:t>
            </a:r>
            <a:r>
              <a:rPr lang="en-US" sz="2400" dirty="0">
                <a:solidFill>
                  <a:schemeClr val="accent1"/>
                </a:solidFill>
              </a:rPr>
              <a:t> </a:t>
            </a:r>
            <a:r>
              <a:rPr lang="en-US" sz="2400" dirty="0" smtClean="0">
                <a:solidFill>
                  <a:schemeClr val="accent1"/>
                </a:solidFill>
              </a:rPr>
              <a:t>incomplete and often pretty sloppy</a:t>
            </a: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Glass-box testing:</a:t>
            </a:r>
          </a:p>
          <a:p>
            <a:pPr marL="800100" lvl="1" indent="-342900">
              <a:buFont typeface="Wingdings" charset="2"/>
              <a:buChar char="§"/>
            </a:pPr>
            <a:r>
              <a:rPr lang="en-US" sz="2400" dirty="0" smtClean="0">
                <a:solidFill>
                  <a:schemeClr val="accent1"/>
                </a:solidFill>
              </a:rPr>
              <a:t>Test suite designed  use code directly</a:t>
            </a:r>
            <a:endParaRPr lang="en-US" sz="2400" dirty="0">
              <a:solidFill>
                <a:schemeClr val="accent1"/>
              </a:solidFill>
            </a:endParaRPr>
          </a:p>
          <a:p>
            <a:pPr marL="800100" lvl="1" indent="-342900">
              <a:buFont typeface="Wingdings" charset="2"/>
              <a:buChar char="§"/>
            </a:pPr>
            <a:r>
              <a:rPr lang="en-US" sz="2400" dirty="0" smtClean="0">
                <a:solidFill>
                  <a:schemeClr val="accent1"/>
                </a:solidFill>
              </a:rPr>
              <a:t>Glass-box test suite is path-complete if every potential path through the code is tested at least once</a:t>
            </a:r>
          </a:p>
          <a:p>
            <a:pPr marL="800100" lvl="1" indent="-342900">
              <a:buFont typeface="Wingdings" charset="2"/>
              <a:buChar char="§"/>
            </a:pPr>
            <a:r>
              <a:rPr lang="en-US" sz="2400" dirty="0" smtClean="0">
                <a:solidFill>
                  <a:schemeClr val="accent1"/>
                </a:solidFill>
                <a:effectLst/>
              </a:rPr>
              <a:t>Not always possible if loop can be exercised arbitrary times, or recursion can be arbitrarily deep</a:t>
            </a:r>
            <a:endParaRPr lang="en-US" sz="2400" dirty="0">
              <a:solidFill>
                <a:schemeClr val="accent1"/>
              </a:solidFill>
            </a:endParaRPr>
          </a:p>
          <a:p>
            <a:pPr marL="800100" lvl="1" indent="-342900">
              <a:buFont typeface="Wingdings" charset="2"/>
              <a:buChar char="§"/>
            </a:pPr>
            <a:r>
              <a:rPr lang="en-US" sz="2400" dirty="0" smtClean="0">
                <a:solidFill>
                  <a:schemeClr val="accent1"/>
                </a:solidFill>
              </a:rPr>
              <a:t>Even path-complete suite can miss a bug, depending on choice of examples</a:t>
            </a:r>
            <a:endParaRPr lang="en-US" sz="2400" dirty="0">
              <a:solidFill>
                <a:srgbClr val="FF0000"/>
              </a:solidFill>
            </a:endParaRPr>
          </a:p>
        </p:txBody>
      </p:sp>
      <p:sp>
        <p:nvSpPr>
          <p:cNvPr id="6" name="TextBox 5"/>
          <p:cNvSpPr txBox="1"/>
          <p:nvPr/>
        </p:nvSpPr>
        <p:spPr bwMode="auto">
          <a:xfrm>
            <a:off x="486880" y="4169584"/>
            <a:ext cx="7892822" cy="160043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a:t>
            </a:r>
            <a:r>
              <a:rPr lang="en-US" sz="1400" dirty="0" err="1" smtClean="0">
                <a:latin typeface="Courier"/>
                <a:cs typeface="Courier"/>
              </a:rPr>
              <a:t>ef</a:t>
            </a:r>
            <a:r>
              <a:rPr lang="en-US" sz="1400" dirty="0" smtClean="0">
                <a:latin typeface="Courier"/>
                <a:cs typeface="Courier"/>
              </a:rPr>
              <a:t> abs(x):</a:t>
            </a:r>
          </a:p>
          <a:p>
            <a:pPr defTabSz="914400" fontAlgn="base">
              <a:spcBef>
                <a:spcPct val="0"/>
              </a:spcBef>
              <a:spcAft>
                <a:spcPct val="0"/>
              </a:spcAft>
            </a:pPr>
            <a:r>
              <a:rPr lang="en-US" sz="1400" dirty="0" smtClean="0">
                <a:latin typeface="Courier"/>
                <a:cs typeface="Courier"/>
              </a:rPr>
              <a:t>    """Assumes x is an </a:t>
            </a:r>
            <a:r>
              <a:rPr lang="en-US" sz="1400" dirty="0" err="1" smtClean="0">
                <a:latin typeface="Courier"/>
                <a:cs typeface="Courier"/>
              </a:rPr>
              <a:t>int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Returns x if x&gt;=0 and –x otherwise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if x&lt;-1:</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return –x</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else:</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return x</a:t>
            </a:r>
          </a:p>
        </p:txBody>
      </p:sp>
      <p:sp>
        <p:nvSpPr>
          <p:cNvPr id="4" name="TextBox 3"/>
          <p:cNvSpPr txBox="1"/>
          <p:nvPr/>
        </p:nvSpPr>
        <p:spPr>
          <a:xfrm>
            <a:off x="709358" y="5941758"/>
            <a:ext cx="6078046" cy="369332"/>
          </a:xfrm>
          <a:prstGeom prst="rect">
            <a:avLst/>
          </a:prstGeom>
          <a:noFill/>
        </p:spPr>
        <p:txBody>
          <a:bodyPr wrap="square" rtlCol="0">
            <a:spAutoFit/>
          </a:bodyPr>
          <a:lstStyle/>
          <a:p>
            <a:r>
              <a:rPr lang="en-US" dirty="0" smtClean="0"/>
              <a:t>Path complete test suite {-2, 2} will miss abs(-1) = -1</a:t>
            </a:r>
            <a:endParaRPr lang="en-US" dirty="0"/>
          </a:p>
        </p:txBody>
      </p:sp>
      <p:sp>
        <p:nvSpPr>
          <p:cNvPr id="9" name="TextBox 8"/>
          <p:cNvSpPr txBox="1"/>
          <p:nvPr/>
        </p:nvSpPr>
        <p:spPr>
          <a:xfrm>
            <a:off x="709358" y="6338229"/>
            <a:ext cx="6078046" cy="369332"/>
          </a:xfrm>
          <a:prstGeom prst="rect">
            <a:avLst/>
          </a:prstGeom>
          <a:noFill/>
        </p:spPr>
        <p:txBody>
          <a:bodyPr wrap="square" rtlCol="0">
            <a:spAutoFit/>
          </a:bodyPr>
          <a:lstStyle/>
          <a:p>
            <a:r>
              <a:rPr lang="en-US" dirty="0" smtClean="0"/>
              <a:t> boundary cases and typical cases would catch this {-2, - 1,  2}</a:t>
            </a:r>
            <a:endParaRPr lang="en-US" dirty="0"/>
          </a:p>
        </p:txBody>
      </p:sp>
    </p:spTree>
    <p:extLst>
      <p:ext uri="{BB962C8B-B14F-4D97-AF65-F5344CB8AC3E}">
        <p14:creationId xmlns:p14="http://schemas.microsoft.com/office/powerpoint/2010/main" val="4030782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9"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Rules of thumb of glass-box Testing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a:xfrm>
            <a:off x="607302" y="1383423"/>
            <a:ext cx="7772400" cy="5262979"/>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Exercise both branches of all if statements</a:t>
            </a:r>
          </a:p>
          <a:p>
            <a:pPr marL="342900" indent="-342900">
              <a:buFont typeface="Wingdings" charset="2"/>
              <a:buChar char="q"/>
            </a:pPr>
            <a:r>
              <a:rPr lang="en-US" sz="2400" dirty="0" smtClean="0">
                <a:solidFill>
                  <a:schemeClr val="accent1"/>
                </a:solidFill>
              </a:rPr>
              <a:t>Ensure each except clause is executed </a:t>
            </a:r>
          </a:p>
          <a:p>
            <a:pPr marL="342900" indent="-342900">
              <a:buFont typeface="Wingdings" charset="2"/>
              <a:buChar char="q"/>
            </a:pPr>
            <a:r>
              <a:rPr lang="en-US" sz="2400" dirty="0">
                <a:solidFill>
                  <a:schemeClr val="accent1"/>
                </a:solidFill>
              </a:rPr>
              <a:t> </a:t>
            </a:r>
            <a:r>
              <a:rPr lang="en-US" sz="2400" dirty="0" smtClean="0">
                <a:solidFill>
                  <a:schemeClr val="accent1"/>
                </a:solidFill>
              </a:rPr>
              <a:t>For each for loop, have tests where</a:t>
            </a:r>
          </a:p>
          <a:p>
            <a:pPr marL="800100" lvl="1" indent="-342900">
              <a:buFont typeface="Wingdings" charset="2"/>
              <a:buChar char="§"/>
            </a:pPr>
            <a:r>
              <a:rPr lang="en-US" sz="2400" dirty="0" smtClean="0">
                <a:solidFill>
                  <a:schemeClr val="accent1"/>
                </a:solidFill>
              </a:rPr>
              <a:t>Loop is not entered </a:t>
            </a:r>
          </a:p>
          <a:p>
            <a:pPr marL="800100" lvl="1" indent="-342900">
              <a:buFont typeface="Wingdings" charset="2"/>
              <a:buChar char="§"/>
            </a:pPr>
            <a:r>
              <a:rPr lang="en-US" sz="2400" dirty="0" smtClean="0">
                <a:solidFill>
                  <a:schemeClr val="accent1"/>
                </a:solidFill>
              </a:rPr>
              <a:t>Body of loop executed exactly once</a:t>
            </a:r>
          </a:p>
          <a:p>
            <a:pPr marL="800100" lvl="1" indent="-342900">
              <a:buFont typeface="Wingdings" charset="2"/>
              <a:buChar char="§"/>
            </a:pPr>
            <a:r>
              <a:rPr lang="en-US" sz="2400" dirty="0" smtClean="0">
                <a:solidFill>
                  <a:schemeClr val="accent1"/>
                </a:solidFill>
              </a:rPr>
              <a:t>Body of loop executed more than once</a:t>
            </a:r>
          </a:p>
          <a:p>
            <a:pPr marL="342900" indent="-342900">
              <a:buFont typeface="Wingdings" charset="2"/>
              <a:buChar char="q"/>
            </a:pPr>
            <a:r>
              <a:rPr lang="en-US" sz="2400" dirty="0" smtClean="0">
                <a:solidFill>
                  <a:schemeClr val="accent1"/>
                </a:solidFill>
              </a:rPr>
              <a:t>For each while loop:</a:t>
            </a:r>
          </a:p>
          <a:p>
            <a:pPr marL="800100" lvl="1" indent="-342900">
              <a:buFont typeface="Wingdings" charset="2"/>
              <a:buChar char="§"/>
            </a:pPr>
            <a:r>
              <a:rPr lang="en-US" sz="2400" dirty="0" smtClean="0">
                <a:solidFill>
                  <a:schemeClr val="accent1"/>
                </a:solidFill>
              </a:rPr>
              <a:t>Same cases as for loops</a:t>
            </a:r>
            <a:endParaRPr lang="en-US" sz="2400" dirty="0">
              <a:solidFill>
                <a:schemeClr val="accent1"/>
              </a:solidFill>
            </a:endParaRPr>
          </a:p>
          <a:p>
            <a:pPr marL="800100" lvl="1" indent="-342900">
              <a:buFont typeface="Wingdings" charset="2"/>
              <a:buChar char="§"/>
            </a:pPr>
            <a:r>
              <a:rPr lang="en-US" sz="2400" dirty="0" smtClean="0">
                <a:solidFill>
                  <a:schemeClr val="accent1"/>
                </a:solidFill>
              </a:rPr>
              <a:t>Cases that catch all ways to exit loop </a:t>
            </a:r>
          </a:p>
          <a:p>
            <a:pPr marL="800100" lvl="1" indent="-342900">
              <a:buFont typeface="Wingdings" charset="2"/>
              <a:buChar char="§"/>
            </a:pPr>
            <a:endParaRPr lang="en-US" sz="2400" dirty="0">
              <a:solidFill>
                <a:schemeClr val="accent1"/>
              </a:solidFill>
            </a:endParaRP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a:solidFill>
                  <a:schemeClr val="accent1"/>
                </a:solidFill>
              </a:rPr>
              <a:t>For recursive functions, test with not recursive class, one recursive call and more than on recursive call</a:t>
            </a:r>
          </a:p>
          <a:p>
            <a:pPr marL="800100" lvl="1" indent="-342900">
              <a:buFont typeface="Wingdings" charset="2"/>
              <a:buChar char="§"/>
            </a:pPr>
            <a:endParaRPr lang="en-US" sz="2400" dirty="0" smtClean="0">
              <a:solidFill>
                <a:schemeClr val="accent1"/>
              </a:solidFill>
            </a:endParaRPr>
          </a:p>
        </p:txBody>
      </p:sp>
      <p:sp>
        <p:nvSpPr>
          <p:cNvPr id="10" name="TextBox 9"/>
          <p:cNvSpPr txBox="1"/>
          <p:nvPr/>
        </p:nvSpPr>
        <p:spPr bwMode="auto">
          <a:xfrm>
            <a:off x="588936" y="4802572"/>
            <a:ext cx="7892822"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While </a:t>
            </a:r>
            <a:r>
              <a:rPr lang="en-US" sz="1400" dirty="0" err="1" smtClean="0">
                <a:latin typeface="Courier"/>
                <a:cs typeface="Courier"/>
              </a:rPr>
              <a:t>len</a:t>
            </a:r>
            <a:r>
              <a:rPr lang="en-US" sz="1400" dirty="0" smtClean="0">
                <a:latin typeface="Courier"/>
                <a:cs typeface="Courier"/>
              </a:rPr>
              <a:t>(L)&gt;0 and not L[</a:t>
            </a:r>
            <a:r>
              <a:rPr lang="en-US" sz="1400" dirty="0" err="1" smtClean="0">
                <a:latin typeface="Courier"/>
                <a:cs typeface="Courier"/>
              </a:rPr>
              <a:t>i</a:t>
            </a:r>
            <a:r>
              <a:rPr lang="en-US" sz="1400" dirty="0" smtClean="0">
                <a:latin typeface="Courier"/>
                <a:cs typeface="Courier"/>
              </a:rPr>
              <a:t>] ==e</a:t>
            </a:r>
          </a:p>
        </p:txBody>
      </p:sp>
    </p:spTree>
    <p:extLst>
      <p:ext uri="{BB962C8B-B14F-4D97-AF65-F5344CB8AC3E}">
        <p14:creationId xmlns:p14="http://schemas.microsoft.com/office/powerpoint/2010/main" val="23990225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Conducting tests</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a:xfrm>
            <a:off x="607302" y="1383423"/>
            <a:ext cx="7772400" cy="3785652"/>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Start with unit testing  </a:t>
            </a:r>
          </a:p>
          <a:p>
            <a:pPr marL="800100" lvl="1" indent="-342900">
              <a:buFont typeface="Wingdings" charset="2"/>
              <a:buChar char="§"/>
            </a:pPr>
            <a:r>
              <a:rPr lang="en-US" sz="2400" dirty="0" smtClean="0">
                <a:solidFill>
                  <a:schemeClr val="accent1"/>
                </a:solidFill>
              </a:rPr>
              <a:t>Check that each module (e.g., function) works correctly</a:t>
            </a: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Move to integration testing </a:t>
            </a:r>
          </a:p>
          <a:p>
            <a:pPr marL="800100" lvl="1" indent="-342900">
              <a:buFont typeface="Wingdings" charset="2"/>
              <a:buChar char="§"/>
            </a:pPr>
            <a:r>
              <a:rPr lang="en-US" sz="2400" dirty="0" smtClean="0">
                <a:solidFill>
                  <a:schemeClr val="accent1"/>
                </a:solidFill>
              </a:rPr>
              <a:t>Check that system as whole works correctly</a:t>
            </a:r>
            <a:endParaRPr lang="en-US" sz="2400" dirty="0">
              <a:solidFill>
                <a:schemeClr val="accent1"/>
              </a:solidFill>
            </a:endParaRPr>
          </a:p>
          <a:p>
            <a:pPr marL="800100" lvl="1" indent="-342900">
              <a:buFont typeface="Wingdings" charset="2"/>
              <a:buChar char="§"/>
            </a:pPr>
            <a:endParaRPr lang="en-US" sz="2400" dirty="0">
              <a:solidFill>
                <a:schemeClr val="accent1"/>
              </a:solidFill>
            </a:endParaRP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Cycle between these phases</a:t>
            </a:r>
            <a:endParaRPr lang="en-US" sz="2400" dirty="0">
              <a:solidFill>
                <a:schemeClr val="accent1"/>
              </a:solidFill>
            </a:endParaRPr>
          </a:p>
          <a:p>
            <a:pPr marL="800100" lvl="1" indent="-342900">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3494907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Good testing practice</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a:xfrm>
            <a:off x="607302" y="1383423"/>
            <a:ext cx="7772400" cy="4893647"/>
          </a:xfrm>
          <a:prstGeom prst="rect">
            <a:avLst/>
          </a:prstGeom>
          <a:noFill/>
        </p:spPr>
        <p:txBody>
          <a:bodyPr wrap="square" rtlCol="0">
            <a:spAutoFit/>
          </a:bodyPr>
          <a:lstStyle/>
          <a:p>
            <a:pPr marL="342900" indent="-342900">
              <a:buFont typeface="Wingdings" charset="2"/>
              <a:buChar char="q"/>
            </a:pPr>
            <a:r>
              <a:rPr lang="en-US" sz="2400" dirty="0" smtClean="0">
                <a:solidFill>
                  <a:schemeClr val="accent1"/>
                </a:solidFill>
              </a:rPr>
              <a:t>Start with unit testing </a:t>
            </a:r>
          </a:p>
          <a:p>
            <a:pPr marL="800100" lvl="1" indent="-342900">
              <a:buFont typeface="Wingdings" charset="2"/>
              <a:buChar char="§"/>
            </a:pPr>
            <a:r>
              <a:rPr lang="en-US" sz="2400" dirty="0" smtClean="0">
                <a:solidFill>
                  <a:schemeClr val="accent1"/>
                </a:solidFill>
              </a:rPr>
              <a:t>Check that each module (e.g., function) works correctly</a:t>
            </a: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Move to integration testing </a:t>
            </a:r>
          </a:p>
          <a:p>
            <a:pPr marL="800100" lvl="1" indent="-342900">
              <a:buFont typeface="Wingdings" charset="2"/>
              <a:buChar char="§"/>
            </a:pPr>
            <a:r>
              <a:rPr lang="en-US" sz="2400" dirty="0" smtClean="0">
                <a:solidFill>
                  <a:schemeClr val="accent1"/>
                </a:solidFill>
              </a:rPr>
              <a:t>Check that system as whole works correctly</a:t>
            </a:r>
            <a:endParaRPr lang="en-US" sz="2400" dirty="0">
              <a:solidFill>
                <a:schemeClr val="accent1"/>
              </a:solidFill>
            </a:endParaRPr>
          </a:p>
          <a:p>
            <a:pPr marL="800100" lvl="1" indent="-342900">
              <a:buFont typeface="Wingdings" charset="2"/>
              <a:buChar char="§"/>
            </a:pPr>
            <a:endParaRPr lang="en-US" sz="2400" dirty="0">
              <a:solidFill>
                <a:schemeClr val="accent1"/>
              </a:solidFill>
            </a:endParaRPr>
          </a:p>
          <a:p>
            <a:pPr marL="800100" lvl="1" indent="-342900">
              <a:buFont typeface="Wingdings" charset="2"/>
              <a:buChar char="§"/>
            </a:pPr>
            <a:endParaRPr lang="en-US" sz="2400" dirty="0" smtClean="0">
              <a:solidFill>
                <a:schemeClr val="accent1"/>
              </a:solidFill>
            </a:endParaRPr>
          </a:p>
          <a:p>
            <a:pPr marL="342900" indent="-342900">
              <a:buFont typeface="Wingdings" charset="2"/>
              <a:buChar char="q"/>
            </a:pPr>
            <a:r>
              <a:rPr lang="en-US" sz="2400" dirty="0" smtClean="0">
                <a:solidFill>
                  <a:schemeClr val="accent1"/>
                </a:solidFill>
              </a:rPr>
              <a:t> After code is corrected , be sure to do regression testing:</a:t>
            </a:r>
          </a:p>
          <a:p>
            <a:pPr marL="800100" lvl="1" indent="-342900">
              <a:buFont typeface="Wingdings" charset="2"/>
              <a:buChar char="§"/>
            </a:pPr>
            <a:r>
              <a:rPr lang="en-US" sz="2400" dirty="0">
                <a:solidFill>
                  <a:schemeClr val="accent1"/>
                </a:solidFill>
              </a:rPr>
              <a:t> </a:t>
            </a:r>
            <a:r>
              <a:rPr lang="en-US" sz="2400" dirty="0" smtClean="0">
                <a:solidFill>
                  <a:schemeClr val="accent1"/>
                </a:solidFill>
              </a:rPr>
              <a:t>check that program still passes all the tests it used to pass, i.e., that your code fix hasn’t broken something that used to work</a:t>
            </a:r>
            <a:endParaRPr lang="en-US" sz="2400" dirty="0">
              <a:solidFill>
                <a:schemeClr val="accent1"/>
              </a:solidFill>
            </a:endParaRPr>
          </a:p>
          <a:p>
            <a:pPr marL="1257300" lvl="2" indent="-342900">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1501375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Options of 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17</a:t>
            </a:fld>
            <a:endParaRPr lang="en-US"/>
          </a:p>
        </p:txBody>
      </p:sp>
      <p:grpSp>
        <p:nvGrpSpPr>
          <p:cNvPr id="13" name="Group 12"/>
          <p:cNvGrpSpPr/>
          <p:nvPr/>
        </p:nvGrpSpPr>
        <p:grpSpPr>
          <a:xfrm>
            <a:off x="1206500" y="1406587"/>
            <a:ext cx="6776046" cy="1670092"/>
            <a:chOff x="1022166" y="3324465"/>
            <a:chExt cx="6776046" cy="1670092"/>
          </a:xfrm>
        </p:grpSpPr>
        <p:sp>
          <p:nvSpPr>
            <p:cNvPr id="14" name="Rectangle 13"/>
            <p:cNvSpPr/>
            <p:nvPr/>
          </p:nvSpPr>
          <p:spPr>
            <a:xfrm>
              <a:off x="1022166"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15" name="Rectangle 14"/>
            <p:cNvSpPr/>
            <p:nvPr/>
          </p:nvSpPr>
          <p:spPr>
            <a:xfrm>
              <a:off x="2341281" y="3324465"/>
              <a:ext cx="1045290"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Checker</a:t>
              </a:r>
              <a:endParaRPr lang="en-US" dirty="0"/>
            </a:p>
          </p:txBody>
        </p:sp>
        <p:sp>
          <p:nvSpPr>
            <p:cNvPr id="16" name="Rectangle 15"/>
            <p:cNvSpPr/>
            <p:nvPr/>
          </p:nvSpPr>
          <p:spPr>
            <a:xfrm>
              <a:off x="5337979" y="3324465"/>
              <a:ext cx="1290614"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Interpreter</a:t>
              </a:r>
              <a:endParaRPr lang="en-US" dirty="0"/>
            </a:p>
          </p:txBody>
        </p:sp>
        <p:sp>
          <p:nvSpPr>
            <p:cNvPr id="17" name="Rectangle 16"/>
            <p:cNvSpPr/>
            <p:nvPr/>
          </p:nvSpPr>
          <p:spPr>
            <a:xfrm>
              <a:off x="6941244"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sp>
          <p:nvSpPr>
            <p:cNvPr id="18" name="Rectangle 17"/>
            <p:cNvSpPr/>
            <p:nvPr/>
          </p:nvSpPr>
          <p:spPr>
            <a:xfrm>
              <a:off x="2769764" y="4498984"/>
              <a:ext cx="1040127"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a:t>
              </a:r>
              <a:endParaRPr lang="en-US" dirty="0"/>
            </a:p>
          </p:txBody>
        </p:sp>
        <p:sp>
          <p:nvSpPr>
            <p:cNvPr id="28" name="Rectangle 27"/>
            <p:cNvSpPr/>
            <p:nvPr/>
          </p:nvSpPr>
          <p:spPr>
            <a:xfrm>
              <a:off x="4794898" y="4498984"/>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 Code</a:t>
              </a:r>
              <a:endParaRPr lang="en-US" dirty="0"/>
            </a:p>
          </p:txBody>
        </p:sp>
        <p:cxnSp>
          <p:nvCxnSpPr>
            <p:cNvPr id="29" name="Straight Arrow Connector 28"/>
            <p:cNvCxnSpPr>
              <a:stCxn id="14" idx="3"/>
              <a:endCxn id="15" idx="1"/>
            </p:cNvCxnSpPr>
            <p:nvPr/>
          </p:nvCxnSpPr>
          <p:spPr>
            <a:xfrm>
              <a:off x="1879134" y="3572252"/>
              <a:ext cx="462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6" idx="3"/>
              <a:endCxn id="17" idx="1"/>
            </p:cNvCxnSpPr>
            <p:nvPr/>
          </p:nvCxnSpPr>
          <p:spPr>
            <a:xfrm>
              <a:off x="6628593" y="3572252"/>
              <a:ext cx="3126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5" idx="2"/>
              <a:endCxn id="18" idx="0"/>
            </p:cNvCxnSpPr>
            <p:nvPr/>
          </p:nvCxnSpPr>
          <p:spPr>
            <a:xfrm>
              <a:off x="2863926" y="3820038"/>
              <a:ext cx="425902" cy="678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3"/>
              <a:endCxn id="28" idx="1"/>
            </p:cNvCxnSpPr>
            <p:nvPr/>
          </p:nvCxnSpPr>
          <p:spPr>
            <a:xfrm>
              <a:off x="3809891" y="4746771"/>
              <a:ext cx="9850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8" idx="0"/>
              <a:endCxn id="16" idx="2"/>
            </p:cNvCxnSpPr>
            <p:nvPr/>
          </p:nvCxnSpPr>
          <p:spPr>
            <a:xfrm flipV="1">
              <a:off x="5223382" y="3820038"/>
              <a:ext cx="759904" cy="678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bwMode="auto">
          <a:xfrm>
            <a:off x="1075520" y="1902160"/>
            <a:ext cx="127313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High level</a:t>
            </a:r>
          </a:p>
        </p:txBody>
      </p:sp>
      <p:sp>
        <p:nvSpPr>
          <p:cNvPr id="35" name="TextBox 34"/>
          <p:cNvSpPr txBox="1"/>
          <p:nvPr/>
        </p:nvSpPr>
        <p:spPr bwMode="auto">
          <a:xfrm>
            <a:off x="5852448" y="2584833"/>
            <a:ext cx="127313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low level</a:t>
            </a:r>
          </a:p>
        </p:txBody>
      </p:sp>
      <p:pic>
        <p:nvPicPr>
          <p:cNvPr id="20" name="Picture 19" descr="Screen Shot 2015-01-22 at 10.57.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076" y="3132323"/>
            <a:ext cx="4216693" cy="3962675"/>
          </a:xfrm>
          <a:prstGeom prst="rect">
            <a:avLst/>
          </a:prstGeom>
        </p:spPr>
      </p:pic>
      <p:sp>
        <p:nvSpPr>
          <p:cNvPr id="21" name="TextBox 20"/>
          <p:cNvSpPr txBox="1"/>
          <p:nvPr/>
        </p:nvSpPr>
        <p:spPr bwMode="auto">
          <a:xfrm>
            <a:off x="685800" y="3650245"/>
            <a:ext cx="1839815"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effectLst/>
                <a:uLnTx/>
                <a:uFillTx/>
                <a:latin typeface="Calibri" pitchFamily="34" charset="0"/>
                <a:ea typeface="+mj-ea"/>
                <a:cs typeface="+mj-cs"/>
              </a:rPr>
              <a:t>C/C++</a:t>
            </a:r>
          </a:p>
        </p:txBody>
      </p:sp>
    </p:spTree>
    <p:extLst>
      <p:ext uri="{BB962C8B-B14F-4D97-AF65-F5344CB8AC3E}">
        <p14:creationId xmlns:p14="http://schemas.microsoft.com/office/powerpoint/2010/main" val="2352271785"/>
      </p:ext>
    </p:extLst>
  </p:cSld>
  <p:clrMapOvr>
    <a:masterClrMapping/>
  </p:clrMapOvr>
  <p:timing>
    <p:tnLst>
      <p:par>
        <p:cTn xmlns:p14="http://schemas.microsoft.com/office/powerpoint/2010/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Testing and Debugging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2915404"/>
            <a:ext cx="7772400" cy="2985433"/>
          </a:xfrm>
          <a:prstGeom prst="rect">
            <a:avLst/>
          </a:prstGeom>
          <a:noFill/>
        </p:spPr>
        <p:txBody>
          <a:bodyPr wrap="square" rtlCol="0">
            <a:spAutoFit/>
          </a:bodyPr>
          <a:lstStyle/>
          <a:p>
            <a:pPr marL="344488" indent="-344488">
              <a:spcAft>
                <a:spcPts val="600"/>
              </a:spcAft>
              <a:buClr>
                <a:srgbClr val="FFFF00"/>
              </a:buClr>
              <a:buFont typeface="Wingdings" charset="2"/>
              <a:buChar char="§"/>
            </a:pPr>
            <a:r>
              <a:rPr lang="en-US" sz="2400" dirty="0" smtClean="0">
                <a:solidFill>
                  <a:schemeClr val="accent1"/>
                </a:solidFill>
              </a:rPr>
              <a:t>Testing</a:t>
            </a:r>
          </a:p>
          <a:p>
            <a:pPr marL="801688" lvl="1" indent="-344488">
              <a:spcAft>
                <a:spcPts val="600"/>
              </a:spcAft>
              <a:buClr>
                <a:srgbClr val="FFFF00"/>
              </a:buClr>
              <a:buFont typeface="Wingdings" charset="2"/>
              <a:buChar char="§"/>
            </a:pPr>
            <a:r>
              <a:rPr lang="en-US" sz="2400" dirty="0" smtClean="0">
                <a:solidFill>
                  <a:schemeClr val="accent1"/>
                </a:solidFill>
              </a:rPr>
              <a:t> process of running a program to try and ascertain whether or not its works as intended</a:t>
            </a:r>
          </a:p>
          <a:p>
            <a:pPr marL="801688" lvl="1" indent="-344488">
              <a:spcAft>
                <a:spcPts val="600"/>
              </a:spcAft>
              <a:buClr>
                <a:srgbClr val="FFFF00"/>
              </a:buClr>
              <a:buFont typeface="Wingdings" charset="2"/>
              <a:buChar char="§"/>
            </a:pPr>
            <a:endParaRPr lang="en-US" sz="2400" dirty="0" smtClean="0">
              <a:solidFill>
                <a:schemeClr val="accent1"/>
              </a:solidFill>
            </a:endParaRPr>
          </a:p>
          <a:p>
            <a:pPr marL="344488" indent="-344488">
              <a:spcAft>
                <a:spcPts val="600"/>
              </a:spcAft>
              <a:buClr>
                <a:srgbClr val="008000"/>
              </a:buClr>
              <a:buFont typeface="Wingdings" charset="2"/>
              <a:buChar char="§"/>
            </a:pPr>
            <a:r>
              <a:rPr lang="en-US" sz="2400" dirty="0" smtClean="0">
                <a:solidFill>
                  <a:srgbClr val="FF0000"/>
                </a:solidFill>
              </a:rPr>
              <a:t>Debugging</a:t>
            </a:r>
          </a:p>
          <a:p>
            <a:pPr marL="801688" lvl="1" indent="-344488">
              <a:spcAft>
                <a:spcPts val="600"/>
              </a:spcAft>
              <a:buClr>
                <a:srgbClr val="008000"/>
              </a:buClr>
              <a:buFont typeface="Wingdings" charset="2"/>
              <a:buChar char="§"/>
            </a:pPr>
            <a:r>
              <a:rPr lang="en-US" sz="2400" dirty="0" smtClean="0">
                <a:solidFill>
                  <a:srgbClr val="FF0000"/>
                </a:solidFill>
              </a:rPr>
              <a:t> process of trying to fix a program that you already know does not work as intended</a:t>
            </a:r>
          </a:p>
        </p:txBody>
      </p:sp>
    </p:spTree>
    <p:extLst>
      <p:ext uri="{BB962C8B-B14F-4D97-AF65-F5344CB8AC3E}">
        <p14:creationId xmlns:p14="http://schemas.microsoft.com/office/powerpoint/2010/main" val="753723588"/>
      </p:ext>
    </p:extLst>
  </p:cSld>
  <p:clrMapOvr>
    <a:masterClrMapping/>
  </p:clrMapOvr>
  <p:timing>
    <p:tnLst>
      <p:par>
        <p:cTn xmlns:p14="http://schemas.microsoft.com/office/powerpoint/2010/mai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Debugging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2234990"/>
            <a:ext cx="7772400" cy="2908489"/>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The history of debugging</a:t>
            </a:r>
          </a:p>
          <a:p>
            <a:pPr marL="801688" lvl="1" indent="-344488">
              <a:spcAft>
                <a:spcPts val="600"/>
              </a:spcAft>
              <a:buClr>
                <a:schemeClr val="accent1"/>
              </a:buClr>
              <a:buFont typeface="Wingdings" charset="2"/>
              <a:buChar char="§"/>
            </a:pPr>
            <a:r>
              <a:rPr lang="en-US" sz="2400" dirty="0">
                <a:solidFill>
                  <a:schemeClr val="accent1"/>
                </a:solidFill>
              </a:rPr>
              <a:t> </a:t>
            </a:r>
            <a:r>
              <a:rPr lang="en-US" sz="2400" dirty="0" smtClean="0">
                <a:solidFill>
                  <a:schemeClr val="accent1"/>
                </a:solidFill>
              </a:rPr>
              <a:t>often claimed that first bug was found by team at Harvard that was working on the Mark II Aiken Relay Calculator </a:t>
            </a:r>
          </a:p>
          <a:p>
            <a:pPr marL="801688" lvl="1" indent="-344488">
              <a:spcAft>
                <a:spcPts val="600"/>
              </a:spcAft>
              <a:buClr>
                <a:schemeClr val="accent1"/>
              </a:buClr>
              <a:buFont typeface="Wingdings" charset="2"/>
              <a:buChar char="§"/>
            </a:pPr>
            <a:r>
              <a:rPr lang="en-US" sz="2400" dirty="0" smtClean="0">
                <a:solidFill>
                  <a:schemeClr val="accent1"/>
                </a:solidFill>
              </a:rPr>
              <a:t>A set of tests on a module had failed; when staff inspected the actually machinery, they discovered this </a:t>
            </a:r>
          </a:p>
          <a:p>
            <a:pPr marL="1258888" lvl="2"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1525555016"/>
      </p:ext>
    </p:extLst>
  </p:cSld>
  <p:clrMapOvr>
    <a:masterClrMapping/>
  </p:clrMapOvr>
  <p:timing>
    <p:tnLst>
      <p:par>
        <p:cTn xmlns:p14="http://schemas.microsoft.com/office/powerpoint/2010/mai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Debugging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pic>
        <p:nvPicPr>
          <p:cNvPr id="5" name="Picture 4" descr="Screen Shot 2015-02-17 at 8.56.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265" y="1746316"/>
            <a:ext cx="7023488" cy="4965323"/>
          </a:xfrm>
          <a:prstGeom prst="rect">
            <a:avLst/>
          </a:prstGeom>
        </p:spPr>
      </p:pic>
      <p:sp>
        <p:nvSpPr>
          <p:cNvPr id="6" name="TextBox 5"/>
          <p:cNvSpPr txBox="1"/>
          <p:nvPr/>
        </p:nvSpPr>
        <p:spPr>
          <a:xfrm>
            <a:off x="6769763" y="1224744"/>
            <a:ext cx="1644248" cy="369332"/>
          </a:xfrm>
          <a:prstGeom prst="rect">
            <a:avLst/>
          </a:prstGeom>
          <a:noFill/>
        </p:spPr>
        <p:txBody>
          <a:bodyPr wrap="square" rtlCol="0">
            <a:spAutoFit/>
          </a:bodyPr>
          <a:lstStyle/>
          <a:p>
            <a:r>
              <a:rPr lang="en-US" dirty="0" smtClean="0"/>
              <a:t>1947</a:t>
            </a:r>
            <a:endParaRPr lang="en-US" dirty="0"/>
          </a:p>
        </p:txBody>
      </p:sp>
    </p:spTree>
    <p:extLst>
      <p:ext uri="{BB962C8B-B14F-4D97-AF65-F5344CB8AC3E}">
        <p14:creationId xmlns:p14="http://schemas.microsoft.com/office/powerpoint/2010/main" val="1913047205"/>
      </p:ext>
    </p:extLst>
  </p:cSld>
  <p:clrMapOvr>
    <a:masterClrMapping/>
  </p:clrMapOvr>
  <p:timing>
    <p:tnLst>
      <p:par>
        <p:cTn xmlns:p14="http://schemas.microsoft.com/office/powerpoint/2010/mai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Debugging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2234990"/>
            <a:ext cx="7772400" cy="2985433"/>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The term bug dates back even earlier:</a:t>
            </a:r>
          </a:p>
          <a:p>
            <a:pPr marL="801688" lvl="1" indent="-344488">
              <a:spcAft>
                <a:spcPts val="600"/>
              </a:spcAft>
              <a:buClr>
                <a:schemeClr val="accent1"/>
              </a:buClr>
              <a:buFont typeface="Wingdings" charset="2"/>
              <a:buChar char="§"/>
            </a:pPr>
            <a:r>
              <a:rPr lang="en-US" sz="2400" dirty="0">
                <a:solidFill>
                  <a:schemeClr val="accent1"/>
                </a:solidFill>
              </a:rPr>
              <a:t> </a:t>
            </a:r>
            <a:r>
              <a:rPr lang="en-US" sz="2400" dirty="0" err="1" smtClean="0">
                <a:solidFill>
                  <a:schemeClr val="accent1"/>
                </a:solidFill>
              </a:rPr>
              <a:t>Hawkin’s</a:t>
            </a:r>
            <a:r>
              <a:rPr lang="en-US" sz="2400" dirty="0" smtClean="0">
                <a:solidFill>
                  <a:schemeClr val="accent1"/>
                </a:solidFill>
              </a:rPr>
              <a:t> New Catechism of Electricity, 1896</a:t>
            </a:r>
          </a:p>
          <a:p>
            <a:pPr marL="1258888" lvl="2" indent="-344488">
              <a:spcAft>
                <a:spcPts val="600"/>
              </a:spcAft>
              <a:buClr>
                <a:schemeClr val="accent1"/>
              </a:buClr>
              <a:buFont typeface="Wingdings" charset="2"/>
              <a:buChar char="§"/>
            </a:pPr>
            <a:r>
              <a:rPr lang="en-US" sz="2400" dirty="0">
                <a:solidFill>
                  <a:schemeClr val="accent1"/>
                </a:solidFill>
              </a:rPr>
              <a:t> </a:t>
            </a:r>
            <a:r>
              <a:rPr lang="en-US" sz="2400" dirty="0" smtClean="0">
                <a:solidFill>
                  <a:schemeClr val="accent1"/>
                </a:solidFill>
              </a:rPr>
              <a:t>“The term ‘bug’ is used to a limited extent to designate any fault or trouble in the connections or working of electrical apparatus” </a:t>
            </a:r>
          </a:p>
          <a:p>
            <a:pPr marL="344488" indent="-344488">
              <a:spcAft>
                <a:spcPts val="600"/>
              </a:spcAft>
              <a:buClr>
                <a:schemeClr val="accent1"/>
              </a:buClr>
              <a:buFont typeface="Wingdings" charset="2"/>
              <a:buChar char="§"/>
            </a:pPr>
            <a:endParaRPr lang="en-US" sz="2400" dirty="0" smtClean="0">
              <a:solidFill>
                <a:schemeClr val="accent1"/>
              </a:solidFill>
            </a:endParaRPr>
          </a:p>
          <a:p>
            <a:pPr marL="801688" lvl="1"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1398402413"/>
      </p:ext>
    </p:extLst>
  </p:cSld>
  <p:clrMapOvr>
    <a:masterClrMapping/>
  </p:clrMapOvr>
  <p:timing>
    <p:tnLst>
      <p:par>
        <p:cTn xmlns:p14="http://schemas.microsoft.com/office/powerpoint/2010/mai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Runtime bugs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1701999"/>
            <a:ext cx="7772400" cy="4693592"/>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Overt </a:t>
            </a:r>
            <a:r>
              <a:rPr lang="en-US" sz="2400" dirty="0" err="1" smtClean="0">
                <a:solidFill>
                  <a:schemeClr val="accent1"/>
                </a:solidFill>
              </a:rPr>
              <a:t>vs</a:t>
            </a:r>
            <a:r>
              <a:rPr lang="en-US" sz="2400" dirty="0" smtClean="0">
                <a:solidFill>
                  <a:schemeClr val="accent1"/>
                </a:solidFill>
              </a:rPr>
              <a:t> Covert:</a:t>
            </a:r>
          </a:p>
          <a:p>
            <a:pPr marL="801688" lvl="1" indent="-344488">
              <a:spcAft>
                <a:spcPts val="600"/>
              </a:spcAft>
              <a:buClr>
                <a:schemeClr val="accent1"/>
              </a:buClr>
              <a:buFont typeface="Wingdings" charset="2"/>
              <a:buChar char="§"/>
            </a:pPr>
            <a:r>
              <a:rPr lang="en-US" sz="2400" dirty="0" smtClean="0">
                <a:solidFill>
                  <a:schemeClr val="accent1"/>
                </a:solidFill>
              </a:rPr>
              <a:t> Overt has an obvious manifestation – code crashes or runs forever</a:t>
            </a:r>
          </a:p>
          <a:p>
            <a:pPr marL="801688" lvl="1" indent="-344488">
              <a:spcAft>
                <a:spcPts val="600"/>
              </a:spcAft>
              <a:buClr>
                <a:schemeClr val="accent1"/>
              </a:buClr>
              <a:buFont typeface="Wingdings" charset="2"/>
              <a:buChar char="§"/>
            </a:pPr>
            <a:r>
              <a:rPr lang="en-US" sz="2400" dirty="0" smtClean="0">
                <a:solidFill>
                  <a:schemeClr val="accent1"/>
                </a:solidFill>
              </a:rPr>
              <a:t>Covert has no obvious manifestation – code returns a value, which may be incorrect but hard to determine</a:t>
            </a:r>
          </a:p>
          <a:p>
            <a:pPr marL="344488" indent="-344488">
              <a:spcAft>
                <a:spcPts val="600"/>
              </a:spcAft>
              <a:buClr>
                <a:schemeClr val="accent1"/>
              </a:buClr>
              <a:buFont typeface="Wingdings" charset="2"/>
              <a:buChar char="§"/>
            </a:pPr>
            <a:r>
              <a:rPr lang="en-US" sz="2400" dirty="0" smtClean="0">
                <a:solidFill>
                  <a:schemeClr val="accent1"/>
                </a:solidFill>
              </a:rPr>
              <a:t>Persistent </a:t>
            </a:r>
            <a:r>
              <a:rPr lang="en-US" sz="2400" dirty="0" err="1" smtClean="0">
                <a:solidFill>
                  <a:schemeClr val="accent1"/>
                </a:solidFill>
              </a:rPr>
              <a:t>vs</a:t>
            </a:r>
            <a:r>
              <a:rPr lang="en-US" sz="2400" dirty="0" smtClean="0">
                <a:solidFill>
                  <a:schemeClr val="accent1"/>
                </a:solidFill>
              </a:rPr>
              <a:t> intermittent:</a:t>
            </a:r>
          </a:p>
          <a:p>
            <a:pPr marL="801688" lvl="1" indent="-344488">
              <a:spcAft>
                <a:spcPts val="600"/>
              </a:spcAft>
              <a:buClr>
                <a:schemeClr val="accent1"/>
              </a:buClr>
              <a:buFont typeface="Wingdings" charset="2"/>
              <a:buChar char="§"/>
            </a:pPr>
            <a:r>
              <a:rPr lang="en-US" sz="2400" dirty="0" smtClean="0">
                <a:solidFill>
                  <a:schemeClr val="accent1"/>
                </a:solidFill>
              </a:rPr>
              <a:t> Persistent occurs every time code is run</a:t>
            </a:r>
          </a:p>
          <a:p>
            <a:pPr marL="801688" lvl="1" indent="-344488">
              <a:spcAft>
                <a:spcPts val="600"/>
              </a:spcAft>
              <a:buClr>
                <a:schemeClr val="accent1"/>
              </a:buClr>
              <a:buFont typeface="Wingdings" charset="2"/>
              <a:buChar char="§"/>
            </a:pPr>
            <a:r>
              <a:rPr lang="en-US" sz="2400" dirty="0">
                <a:solidFill>
                  <a:schemeClr val="accent1"/>
                </a:solidFill>
              </a:rPr>
              <a:t> </a:t>
            </a:r>
            <a:r>
              <a:rPr lang="en-US" sz="2400" dirty="0" smtClean="0">
                <a:solidFill>
                  <a:schemeClr val="accent1"/>
                </a:solidFill>
              </a:rPr>
              <a:t>Intermittent only occurs some times, even if run on same input</a:t>
            </a:r>
          </a:p>
          <a:p>
            <a:pPr marL="344488" indent="-344488">
              <a:spcAft>
                <a:spcPts val="600"/>
              </a:spcAft>
              <a:buClr>
                <a:schemeClr val="accent1"/>
              </a:buClr>
              <a:buFont typeface="Wingdings" charset="2"/>
              <a:buChar char="§"/>
            </a:pPr>
            <a:endParaRPr lang="en-US" sz="2400" dirty="0" smtClean="0">
              <a:solidFill>
                <a:schemeClr val="accent1"/>
              </a:solidFill>
            </a:endParaRPr>
          </a:p>
          <a:p>
            <a:pPr marL="801688" lvl="1"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2850030778"/>
      </p:ext>
    </p:extLst>
  </p:cSld>
  <p:clrMapOvr>
    <a:masterClrMapping/>
  </p:clrMapOvr>
  <p:timing>
    <p:tnLst>
      <p:par>
        <p:cTn xmlns:p14="http://schemas.microsoft.com/office/powerpoint/2010/mai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Categories of  bugs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1701999"/>
            <a:ext cx="7772400" cy="5139868"/>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Overt and  Persistent</a:t>
            </a:r>
          </a:p>
          <a:p>
            <a:pPr marL="801688" lvl="1" indent="-344488">
              <a:spcAft>
                <a:spcPts val="600"/>
              </a:spcAft>
              <a:buClr>
                <a:schemeClr val="accent1"/>
              </a:buClr>
              <a:buFont typeface="Wingdings" charset="2"/>
              <a:buChar char="§"/>
            </a:pPr>
            <a:r>
              <a:rPr lang="en-US" sz="2400" dirty="0" smtClean="0">
                <a:solidFill>
                  <a:schemeClr val="accent1"/>
                </a:solidFill>
              </a:rPr>
              <a:t> obvious to detect</a:t>
            </a:r>
          </a:p>
          <a:p>
            <a:pPr marL="801688" lvl="1" indent="-344488">
              <a:spcAft>
                <a:spcPts val="600"/>
              </a:spcAft>
              <a:buClr>
                <a:schemeClr val="accent1"/>
              </a:buClr>
              <a:buFont typeface="Wingdings" charset="2"/>
              <a:buChar char="§"/>
            </a:pPr>
            <a:endParaRPr lang="en-US" sz="2400" dirty="0" smtClean="0">
              <a:solidFill>
                <a:schemeClr val="accent1"/>
              </a:solidFill>
            </a:endParaRPr>
          </a:p>
          <a:p>
            <a:pPr marL="344488" indent="-344488">
              <a:spcAft>
                <a:spcPts val="600"/>
              </a:spcAft>
              <a:buClr>
                <a:schemeClr val="accent1"/>
              </a:buClr>
              <a:buFont typeface="Wingdings" charset="2"/>
              <a:buChar char="§"/>
            </a:pPr>
            <a:r>
              <a:rPr lang="en-US" sz="2400" dirty="0" smtClean="0">
                <a:solidFill>
                  <a:schemeClr val="accent1"/>
                </a:solidFill>
              </a:rPr>
              <a:t>Overt and intermittent:</a:t>
            </a:r>
          </a:p>
          <a:p>
            <a:pPr marL="801688" lvl="1" indent="-344488">
              <a:spcAft>
                <a:spcPts val="600"/>
              </a:spcAft>
              <a:buClr>
                <a:schemeClr val="accent1"/>
              </a:buClr>
              <a:buFont typeface="Wingdings" charset="2"/>
              <a:buChar char="§"/>
            </a:pPr>
            <a:r>
              <a:rPr lang="en-US" sz="2400" dirty="0" smtClean="0">
                <a:solidFill>
                  <a:schemeClr val="accent1"/>
                </a:solidFill>
              </a:rPr>
              <a:t> more frustrating, can be harder to debug, but if conditions that prompt bug can be reproduced, can be handled</a:t>
            </a:r>
          </a:p>
          <a:p>
            <a:pPr marL="344488" indent="-344488">
              <a:spcAft>
                <a:spcPts val="600"/>
              </a:spcAft>
              <a:buClr>
                <a:schemeClr val="accent1"/>
              </a:buClr>
              <a:buFont typeface="Wingdings" charset="2"/>
              <a:buChar char="§"/>
            </a:pPr>
            <a:r>
              <a:rPr lang="en-US" sz="2400" dirty="0" smtClean="0">
                <a:solidFill>
                  <a:schemeClr val="accent1"/>
                </a:solidFill>
              </a:rPr>
              <a:t>Covert</a:t>
            </a:r>
          </a:p>
          <a:p>
            <a:pPr marL="801688" lvl="1" indent="-344488">
              <a:spcAft>
                <a:spcPts val="600"/>
              </a:spcAft>
              <a:buClr>
                <a:schemeClr val="accent1"/>
              </a:buClr>
              <a:buFont typeface="Wingdings" charset="2"/>
              <a:buChar char="§"/>
            </a:pPr>
            <a:r>
              <a:rPr lang="en-US" sz="2400" dirty="0" smtClean="0">
                <a:solidFill>
                  <a:schemeClr val="accent1"/>
                </a:solidFill>
              </a:rPr>
              <a:t> highly dangerous, as users may not realize answers are incorrect until code has been run for long period</a:t>
            </a:r>
          </a:p>
          <a:p>
            <a:pPr marL="344488" indent="-344488">
              <a:spcAft>
                <a:spcPts val="600"/>
              </a:spcAft>
              <a:buClr>
                <a:schemeClr val="accent1"/>
              </a:buClr>
              <a:buFont typeface="Wingdings" charset="2"/>
              <a:buChar char="§"/>
            </a:pPr>
            <a:endParaRPr lang="en-US" sz="2400" dirty="0" smtClean="0">
              <a:solidFill>
                <a:schemeClr val="accent1"/>
              </a:solidFill>
            </a:endParaRPr>
          </a:p>
          <a:p>
            <a:pPr marL="801688" lvl="1"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3452579030"/>
      </p:ext>
    </p:extLst>
  </p:cSld>
  <p:clrMapOvr>
    <a:masterClrMapping/>
  </p:clrMapOvr>
  <p:timing>
    <p:tnLst>
      <p:par>
        <p:cTn xmlns:p14="http://schemas.microsoft.com/office/powerpoint/2010/mai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Debugging skills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1701999"/>
            <a:ext cx="7772400" cy="5155257"/>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Treat as a search problem: looking for explanation for incorrect behavior</a:t>
            </a:r>
          </a:p>
          <a:p>
            <a:pPr marL="801688" lvl="1" indent="-344488">
              <a:spcAft>
                <a:spcPts val="600"/>
              </a:spcAft>
              <a:buClr>
                <a:schemeClr val="accent1"/>
              </a:buClr>
              <a:buFont typeface="Wingdings" charset="2"/>
              <a:buChar char="§"/>
            </a:pPr>
            <a:r>
              <a:rPr lang="en-US" sz="2400" dirty="0" smtClean="0">
                <a:solidFill>
                  <a:schemeClr val="accent1"/>
                </a:solidFill>
              </a:rPr>
              <a:t>study available data – both correct test cases and incorrect ones</a:t>
            </a:r>
          </a:p>
          <a:p>
            <a:pPr marL="801688" lvl="1" indent="-344488">
              <a:spcAft>
                <a:spcPts val="600"/>
              </a:spcAft>
              <a:buClr>
                <a:schemeClr val="accent1"/>
              </a:buClr>
              <a:buFont typeface="Wingdings" charset="2"/>
              <a:buChar char="§"/>
            </a:pPr>
            <a:r>
              <a:rPr lang="en-US" sz="2400" dirty="0" smtClean="0">
                <a:solidFill>
                  <a:schemeClr val="accent1"/>
                </a:solidFill>
              </a:rPr>
              <a:t>Form an hypothesis consistent with the data</a:t>
            </a:r>
          </a:p>
          <a:p>
            <a:pPr marL="1258888" lvl="2" indent="-344488">
              <a:spcAft>
                <a:spcPts val="600"/>
              </a:spcAft>
              <a:buClr>
                <a:schemeClr val="accent1"/>
              </a:buClr>
              <a:buFont typeface="Wingdings" charset="2"/>
              <a:buChar char="§"/>
            </a:pPr>
            <a:r>
              <a:rPr lang="en-US" dirty="0" smtClean="0">
                <a:solidFill>
                  <a:schemeClr val="accent2"/>
                </a:solidFill>
              </a:rPr>
              <a:t>if I change line 403 from x&lt;y to x&lt;=y, the problem will go away</a:t>
            </a:r>
          </a:p>
          <a:p>
            <a:pPr marL="1258888" lvl="2" indent="-344488">
              <a:spcAft>
                <a:spcPts val="600"/>
              </a:spcAft>
              <a:buClr>
                <a:schemeClr val="accent1"/>
              </a:buClr>
              <a:buFont typeface="Wingdings" charset="2"/>
              <a:buChar char="§"/>
            </a:pPr>
            <a:r>
              <a:rPr lang="en-US" dirty="0">
                <a:solidFill>
                  <a:schemeClr val="accent2"/>
                </a:solidFill>
              </a:rPr>
              <a:t>m</a:t>
            </a:r>
            <a:r>
              <a:rPr lang="en-US" dirty="0" smtClean="0">
                <a:solidFill>
                  <a:schemeClr val="accent2"/>
                </a:solidFill>
              </a:rPr>
              <a:t>y program does not terminate because I have wrong exit condition</a:t>
            </a:r>
          </a:p>
          <a:p>
            <a:pPr marL="801688" lvl="1" indent="-344488">
              <a:spcAft>
                <a:spcPts val="600"/>
              </a:spcAft>
              <a:buClr>
                <a:schemeClr val="accent1"/>
              </a:buClr>
              <a:buFont typeface="Wingdings" charset="2"/>
              <a:buChar char="§"/>
            </a:pPr>
            <a:r>
              <a:rPr lang="en-US" sz="2400" dirty="0" smtClean="0">
                <a:solidFill>
                  <a:schemeClr val="accent1"/>
                </a:solidFill>
              </a:rPr>
              <a:t>Design and run a repeatable experiment with potential to refute the hypothesis</a:t>
            </a:r>
          </a:p>
          <a:p>
            <a:pPr marL="801688" lvl="1" indent="-344488">
              <a:spcAft>
                <a:spcPts val="600"/>
              </a:spcAft>
              <a:buClr>
                <a:schemeClr val="accent1"/>
              </a:buClr>
              <a:buFont typeface="Wingdings" charset="2"/>
              <a:buChar char="§"/>
            </a:pPr>
            <a:r>
              <a:rPr lang="en-US" sz="2400" dirty="0" smtClean="0">
                <a:solidFill>
                  <a:schemeClr val="accent1"/>
                </a:solidFill>
              </a:rPr>
              <a:t>Keep record of experiments performed: use narrow range of hypotheses</a:t>
            </a:r>
          </a:p>
          <a:p>
            <a:pPr marL="801688" lvl="1"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24336328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Debugging as search</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2291690"/>
            <a:ext cx="7772400" cy="2169825"/>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Want to narrow down space of possible sources of error</a:t>
            </a:r>
          </a:p>
          <a:p>
            <a:pPr marL="344488" indent="-344488">
              <a:spcAft>
                <a:spcPts val="600"/>
              </a:spcAft>
              <a:buClr>
                <a:schemeClr val="accent1"/>
              </a:buClr>
              <a:buFont typeface="Wingdings" charset="2"/>
              <a:buChar char="§"/>
            </a:pPr>
            <a:r>
              <a:rPr lang="en-US" sz="2400" dirty="0" smtClean="0">
                <a:solidFill>
                  <a:schemeClr val="accent1"/>
                </a:solidFill>
              </a:rPr>
              <a:t>Design experiments that expose intermediate stages of computation (use </a:t>
            </a:r>
            <a:r>
              <a:rPr lang="en-US" sz="2400" dirty="0" smtClean="0">
                <a:solidFill>
                  <a:srgbClr val="C0504D"/>
                </a:solidFill>
              </a:rPr>
              <a:t>print</a:t>
            </a:r>
            <a:r>
              <a:rPr lang="en-US" sz="2400" dirty="0" smtClean="0">
                <a:solidFill>
                  <a:schemeClr val="accent1"/>
                </a:solidFill>
              </a:rPr>
              <a:t> statements)</a:t>
            </a:r>
          </a:p>
          <a:p>
            <a:pPr marL="344488" indent="-344488">
              <a:spcAft>
                <a:spcPts val="600"/>
              </a:spcAft>
              <a:buClr>
                <a:schemeClr val="accent1"/>
              </a:buClr>
              <a:buFont typeface="Wingdings" charset="2"/>
              <a:buChar char="§"/>
            </a:pPr>
            <a:r>
              <a:rPr lang="en-US" sz="2400" dirty="0" smtClean="0">
                <a:solidFill>
                  <a:schemeClr val="accent1"/>
                </a:solidFill>
              </a:rPr>
              <a:t>Binary search can be powerful tool for this</a:t>
            </a:r>
          </a:p>
          <a:p>
            <a:pPr marL="801688" lvl="1"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3447311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1"/>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361486"/>
            <a:ext cx="7892822" cy="504753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x</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temp.reverse</a:t>
            </a:r>
            <a:endParaRPr lang="en-US" sz="1400" dirty="0">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a:latin typeface="Courier"/>
                <a:cs typeface="Courier"/>
              </a:rPr>
              <a:t>        result = []</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elem</a:t>
            </a:r>
            <a:r>
              <a:rPr lang="en-US" sz="1400" dirty="0">
                <a:latin typeface="Courier"/>
                <a:cs typeface="Courier"/>
              </a:rPr>
              <a:t> = </a:t>
            </a:r>
            <a:r>
              <a:rPr lang="en-US" sz="1400" dirty="0" err="1">
                <a:latin typeface="Courier"/>
                <a:cs typeface="Courier"/>
              </a:rPr>
              <a:t>raw_input</a:t>
            </a:r>
            <a:r>
              <a:rPr lang="en-US" sz="1400" dirty="0">
                <a:latin typeface="Courier"/>
                <a:cs typeface="Courier"/>
              </a:rPr>
              <a:t>('Enter element: ')</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a:latin typeface="Courier"/>
                <a:cs typeface="Courier"/>
              </a:rPr>
              <a:t>)</a:t>
            </a:r>
          </a:p>
          <a:p>
            <a:pPr defTabSz="914400" fontAlgn="base">
              <a:spcBef>
                <a:spcPct val="0"/>
              </a:spcBef>
              <a:spcAft>
                <a:spcPct val="0"/>
              </a:spcAft>
            </a:pPr>
            <a:r>
              <a:rPr lang="en-US" sz="1400" dirty="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Tree>
    <p:extLst>
      <p:ext uri="{BB962C8B-B14F-4D97-AF65-F5344CB8AC3E}">
        <p14:creationId xmlns:p14="http://schemas.microsoft.com/office/powerpoint/2010/main" val="3330352345"/>
      </p:ext>
    </p:extLst>
  </p:cSld>
  <p:clrMapOvr>
    <a:masterClrMapping/>
  </p:clrMapOvr>
  <p:timing>
    <p:tnLst>
      <p:par>
        <p:cTn xmlns:p14="http://schemas.microsoft.com/office/powerpoint/2010/mai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Debugging as search</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4693592"/>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Suppose we run this code</a:t>
            </a:r>
          </a:p>
          <a:p>
            <a:pPr marL="801688" lvl="1" indent="-344488">
              <a:spcAft>
                <a:spcPts val="600"/>
              </a:spcAft>
              <a:buClr>
                <a:schemeClr val="accent1"/>
              </a:buClr>
              <a:buFont typeface="Wingdings" charset="2"/>
              <a:buChar char="§"/>
            </a:pPr>
            <a:r>
              <a:rPr lang="en-US" sz="2400" dirty="0">
                <a:solidFill>
                  <a:schemeClr val="accent1"/>
                </a:solidFill>
              </a:rPr>
              <a:t> </a:t>
            </a:r>
            <a:r>
              <a:rPr lang="en-US" sz="2400" dirty="0" smtClean="0">
                <a:solidFill>
                  <a:schemeClr val="accent1"/>
                </a:solidFill>
              </a:rPr>
              <a:t>we try the input ‘a’ ‘b’ ‘c’ ‘b’ ‘a’, which succeeds</a:t>
            </a:r>
          </a:p>
          <a:p>
            <a:pPr marL="801688" lvl="1" indent="-344488">
              <a:spcAft>
                <a:spcPts val="600"/>
              </a:spcAft>
              <a:buClr>
                <a:schemeClr val="accent1"/>
              </a:buClr>
              <a:buFont typeface="Wingdings" charset="2"/>
              <a:buChar char="§"/>
            </a:pPr>
            <a:r>
              <a:rPr lang="en-US" sz="2400" dirty="0">
                <a:solidFill>
                  <a:schemeClr val="accent1"/>
                </a:solidFill>
              </a:rPr>
              <a:t> </a:t>
            </a:r>
            <a:r>
              <a:rPr lang="en-US" sz="2400" dirty="0" smtClean="0">
                <a:solidFill>
                  <a:schemeClr val="accent1"/>
                </a:solidFill>
              </a:rPr>
              <a:t>we try the input ‘p’ ‘a’ ‘l’ ‘I’ ‘n’ ‘n’ ‘I’ ‘l’ ‘a’ ‘p’, which succeeds</a:t>
            </a:r>
          </a:p>
          <a:p>
            <a:pPr marL="801688" lvl="1" indent="-344488">
              <a:spcAft>
                <a:spcPts val="600"/>
              </a:spcAft>
              <a:buClr>
                <a:schemeClr val="accent1"/>
              </a:buClr>
              <a:buFont typeface="Wingdings" charset="2"/>
              <a:buChar char="§"/>
            </a:pPr>
            <a:r>
              <a:rPr lang="en-US" sz="2400" dirty="0">
                <a:solidFill>
                  <a:schemeClr val="accent1"/>
                </a:solidFill>
              </a:rPr>
              <a:t> </a:t>
            </a:r>
            <a:r>
              <a:rPr lang="en-US" sz="2400" dirty="0" smtClean="0">
                <a:solidFill>
                  <a:schemeClr val="accent1"/>
                </a:solidFill>
              </a:rPr>
              <a:t>but we try the input ‘a’ ‘b’, which also succeeds</a:t>
            </a:r>
          </a:p>
          <a:p>
            <a:pPr marL="344488" indent="-344488">
              <a:spcAft>
                <a:spcPts val="600"/>
              </a:spcAft>
              <a:buClr>
                <a:schemeClr val="accent1"/>
              </a:buClr>
              <a:buFont typeface="Wingdings" charset="2"/>
              <a:buChar char="§"/>
            </a:pPr>
            <a:r>
              <a:rPr lang="en-US" sz="2400" dirty="0" smtClean="0">
                <a:solidFill>
                  <a:schemeClr val="accent1"/>
                </a:solidFill>
              </a:rPr>
              <a:t>Let’s use binary search to isolate bugs</a:t>
            </a:r>
          </a:p>
          <a:p>
            <a:pPr marL="344488" indent="-344488">
              <a:spcAft>
                <a:spcPts val="600"/>
              </a:spcAft>
              <a:buClr>
                <a:schemeClr val="accent1"/>
              </a:buClr>
              <a:buFont typeface="Wingdings" charset="2"/>
              <a:buChar char="§"/>
            </a:pPr>
            <a:r>
              <a:rPr lang="en-US" sz="2400" dirty="0" smtClean="0">
                <a:solidFill>
                  <a:schemeClr val="accent1"/>
                </a:solidFill>
              </a:rPr>
              <a:t>Pick a spot about halfway through code, and devise experiment</a:t>
            </a:r>
          </a:p>
          <a:p>
            <a:pPr marL="801688" lvl="1" indent="-344488">
              <a:spcAft>
                <a:spcPts val="600"/>
              </a:spcAft>
              <a:buClr>
                <a:schemeClr val="accent1"/>
              </a:buClr>
              <a:buFont typeface="Wingdings" charset="2"/>
              <a:buChar char="§"/>
            </a:pPr>
            <a:r>
              <a:rPr lang="en-US" sz="2400" dirty="0" smtClean="0">
                <a:solidFill>
                  <a:schemeClr val="accent1"/>
                </a:solidFill>
              </a:rPr>
              <a:t>Pick a spot where easy to examine intermediate values</a:t>
            </a:r>
          </a:p>
          <a:p>
            <a:pPr marL="1258888" lvl="2"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20723348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Options of 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18</a:t>
            </a:fld>
            <a:endParaRPr lang="en-US"/>
          </a:p>
        </p:txBody>
      </p:sp>
      <p:sp>
        <p:nvSpPr>
          <p:cNvPr id="27" name="Content Placeholder 2"/>
          <p:cNvSpPr>
            <a:spLocks noGrp="1"/>
          </p:cNvSpPr>
          <p:nvPr>
            <p:ph idx="1"/>
          </p:nvPr>
        </p:nvSpPr>
        <p:spPr>
          <a:xfrm>
            <a:off x="457200" y="3323401"/>
            <a:ext cx="8229600" cy="3239564"/>
          </a:xfrm>
        </p:spPr>
        <p:txBody>
          <a:bodyPr>
            <a:normAutofit/>
          </a:bodyPr>
          <a:lstStyle/>
          <a:p>
            <a:pPr defTabSz="914400" fontAlgn="base">
              <a:spcBef>
                <a:spcPct val="0"/>
              </a:spcBef>
              <a:spcAft>
                <a:spcPct val="0"/>
              </a:spcAft>
            </a:pPr>
            <a:r>
              <a:rPr lang="en-US" sz="2400" kern="0" dirty="0" smtClean="0">
                <a:solidFill>
                  <a:srgbClr val="000000"/>
                </a:solidFill>
                <a:latin typeface="Calibri" pitchFamily="34" charset="0"/>
              </a:rPr>
              <a:t>High level Programming </a:t>
            </a:r>
            <a:r>
              <a:rPr lang="en-US" sz="2400" kern="0" dirty="0">
                <a:solidFill>
                  <a:srgbClr val="000000"/>
                </a:solidFill>
                <a:latin typeface="Calibri" pitchFamily="34" charset="0"/>
              </a:rPr>
              <a:t>Language: Interpreted </a:t>
            </a:r>
            <a:r>
              <a:rPr lang="en-US" sz="2400" kern="0" dirty="0" smtClean="0">
                <a:solidFill>
                  <a:srgbClr val="000000"/>
                </a:solidFill>
                <a:latin typeface="Calibri" pitchFamily="34" charset="0"/>
              </a:rPr>
              <a:t>Language</a:t>
            </a:r>
            <a:endParaRPr lang="en-US" sz="2000" kern="0" dirty="0" smtClean="0">
              <a:solidFill>
                <a:srgbClr val="000000"/>
              </a:solidFill>
              <a:latin typeface="Calibri" pitchFamily="34" charset="0"/>
            </a:endParaRPr>
          </a:p>
          <a:p>
            <a:pPr marL="685800" lvl="1" defTabSz="914400" fontAlgn="base">
              <a:spcBef>
                <a:spcPct val="0"/>
              </a:spcBef>
              <a:spcAft>
                <a:spcPct val="0"/>
              </a:spcAft>
            </a:pPr>
            <a:r>
              <a:rPr lang="en-US" sz="2200" kern="0" dirty="0">
                <a:solidFill>
                  <a:srgbClr val="000000"/>
                </a:solidFill>
                <a:latin typeface="Calibri" pitchFamily="34" charset="0"/>
              </a:rPr>
              <a:t>Special program converts source code into internal data </a:t>
            </a:r>
            <a:r>
              <a:rPr lang="en-US" sz="2200" kern="0" dirty="0" smtClean="0">
                <a:solidFill>
                  <a:srgbClr val="000000"/>
                </a:solidFill>
                <a:latin typeface="Calibri" pitchFamily="34" charset="0"/>
              </a:rPr>
              <a:t>structure</a:t>
            </a:r>
            <a:endParaRPr lang="en-US" sz="2400" kern="0" dirty="0">
              <a:solidFill>
                <a:srgbClr val="000000"/>
              </a:solidFill>
              <a:latin typeface="Calibri" pitchFamily="34" charset="0"/>
            </a:endParaRPr>
          </a:p>
          <a:p>
            <a:pPr marL="685800" lvl="1" defTabSz="914400" fontAlgn="base">
              <a:spcBef>
                <a:spcPct val="0"/>
              </a:spcBef>
              <a:spcAft>
                <a:spcPct val="0"/>
              </a:spcAft>
            </a:pPr>
            <a:r>
              <a:rPr lang="en-US" sz="2200" kern="0" dirty="0">
                <a:solidFill>
                  <a:srgbClr val="000000"/>
                </a:solidFill>
                <a:latin typeface="Calibri" pitchFamily="34" charset="0"/>
              </a:rPr>
              <a:t>Interpreter sequentially converts each step into low level instructions and executes them</a:t>
            </a:r>
          </a:p>
          <a:p>
            <a:pPr marL="0" indent="0" defTabSz="914400" fontAlgn="base">
              <a:spcBef>
                <a:spcPct val="0"/>
              </a:spcBef>
              <a:spcAft>
                <a:spcPct val="0"/>
              </a:spcAft>
              <a:buNone/>
            </a:pPr>
            <a:endParaRPr lang="en-US" sz="2400" kern="0" dirty="0" smtClean="0">
              <a:solidFill>
                <a:srgbClr val="000000"/>
              </a:solidFill>
              <a:latin typeface="Calibri" pitchFamily="34" charset="0"/>
            </a:endParaRPr>
          </a:p>
          <a:p>
            <a:pPr defTabSz="914400" fontAlgn="base">
              <a:spcBef>
                <a:spcPct val="0"/>
              </a:spcBef>
              <a:spcAft>
                <a:spcPct val="0"/>
              </a:spcAft>
            </a:pPr>
            <a:r>
              <a:rPr lang="en-US" sz="2400" kern="0" dirty="0" smtClean="0">
                <a:solidFill>
                  <a:srgbClr val="000000"/>
                </a:solidFill>
                <a:latin typeface="Calibri" pitchFamily="34" charset="0"/>
              </a:rPr>
              <a:t>E.g., Python</a:t>
            </a:r>
            <a:endParaRPr lang="en-US" sz="2400" kern="0" dirty="0">
              <a:solidFill>
                <a:srgbClr val="000000"/>
              </a:solidFill>
              <a:latin typeface="Calibri" pitchFamily="34" charset="0"/>
            </a:endParaRPr>
          </a:p>
        </p:txBody>
      </p:sp>
      <p:grpSp>
        <p:nvGrpSpPr>
          <p:cNvPr id="19" name="Group 18"/>
          <p:cNvGrpSpPr/>
          <p:nvPr/>
        </p:nvGrpSpPr>
        <p:grpSpPr>
          <a:xfrm>
            <a:off x="567520" y="1654373"/>
            <a:ext cx="6894326" cy="935670"/>
            <a:chOff x="567520" y="1654373"/>
            <a:chExt cx="6894326" cy="935670"/>
          </a:xfrm>
        </p:grpSpPr>
        <p:grpSp>
          <p:nvGrpSpPr>
            <p:cNvPr id="20" name="Group 19"/>
            <p:cNvGrpSpPr/>
            <p:nvPr/>
          </p:nvGrpSpPr>
          <p:grpSpPr>
            <a:xfrm>
              <a:off x="685800" y="1654373"/>
              <a:ext cx="6776046" cy="495573"/>
              <a:chOff x="1022166" y="3324465"/>
              <a:chExt cx="6776046" cy="495573"/>
            </a:xfrm>
          </p:grpSpPr>
          <p:sp>
            <p:nvSpPr>
              <p:cNvPr id="23" name="Rectangle 22"/>
              <p:cNvSpPr/>
              <p:nvPr/>
            </p:nvSpPr>
            <p:spPr>
              <a:xfrm>
                <a:off x="1022166"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24" name="Rectangle 23"/>
              <p:cNvSpPr/>
              <p:nvPr/>
            </p:nvSpPr>
            <p:spPr>
              <a:xfrm>
                <a:off x="2341281" y="3324465"/>
                <a:ext cx="1045290"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Checker</a:t>
                </a:r>
                <a:endParaRPr lang="en-US" dirty="0"/>
              </a:p>
            </p:txBody>
          </p:sp>
          <p:sp>
            <p:nvSpPr>
              <p:cNvPr id="25" name="Rectangle 24"/>
              <p:cNvSpPr/>
              <p:nvPr/>
            </p:nvSpPr>
            <p:spPr>
              <a:xfrm>
                <a:off x="5337979" y="3324465"/>
                <a:ext cx="1290614"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Interpreter</a:t>
                </a:r>
                <a:endParaRPr lang="en-US" dirty="0"/>
              </a:p>
            </p:txBody>
          </p:sp>
          <p:sp>
            <p:nvSpPr>
              <p:cNvPr id="26" name="Rectangle 25"/>
              <p:cNvSpPr/>
              <p:nvPr/>
            </p:nvSpPr>
            <p:spPr>
              <a:xfrm>
                <a:off x="6941244"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cxnSp>
            <p:nvCxnSpPr>
              <p:cNvPr id="36" name="Straight Arrow Connector 35"/>
              <p:cNvCxnSpPr>
                <a:stCxn id="23" idx="3"/>
                <a:endCxn id="24" idx="1"/>
              </p:cNvCxnSpPr>
              <p:nvPr/>
            </p:nvCxnSpPr>
            <p:spPr>
              <a:xfrm>
                <a:off x="1879134" y="3572252"/>
                <a:ext cx="462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5" idx="3"/>
                <a:endCxn id="26" idx="1"/>
              </p:cNvCxnSpPr>
              <p:nvPr/>
            </p:nvCxnSpPr>
            <p:spPr>
              <a:xfrm>
                <a:off x="6628593" y="3572252"/>
                <a:ext cx="3126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4" idx="3"/>
                <a:endCxn id="25" idx="1"/>
              </p:cNvCxnSpPr>
              <p:nvPr/>
            </p:nvCxnSpPr>
            <p:spPr>
              <a:xfrm>
                <a:off x="3386571" y="3572252"/>
                <a:ext cx="19514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bwMode="auto">
            <a:xfrm>
              <a:off x="567520" y="2184723"/>
              <a:ext cx="127313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High level</a:t>
              </a:r>
            </a:p>
          </p:txBody>
        </p:sp>
        <p:sp>
          <p:nvSpPr>
            <p:cNvPr id="22" name="TextBox 21"/>
            <p:cNvSpPr txBox="1"/>
            <p:nvPr/>
          </p:nvSpPr>
          <p:spPr bwMode="auto">
            <a:xfrm>
              <a:off x="5019097" y="2189933"/>
              <a:ext cx="127313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low level</a:t>
              </a:r>
            </a:p>
          </p:txBody>
        </p:sp>
      </p:grpSp>
    </p:spTree>
    <p:extLst>
      <p:ext uri="{BB962C8B-B14F-4D97-AF65-F5344CB8AC3E}">
        <p14:creationId xmlns:p14="http://schemas.microsoft.com/office/powerpoint/2010/main" val="2394106563"/>
      </p:ext>
    </p:extLst>
  </p:cSld>
  <p:clrMapOvr>
    <a:masterClrMapping/>
  </p:clrMapOvr>
  <p:timing>
    <p:tnLst>
      <p:par>
        <p:cTn xmlns:p14="http://schemas.microsoft.com/office/powerpoint/2010/mai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2"/>
            <a:ext cx="7772400" cy="1264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253765"/>
            <a:ext cx="7892822" cy="526297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x</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temp.reverse</a:t>
            </a:r>
            <a:endParaRPr lang="en-US" sz="1400" dirty="0">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a:latin typeface="Courier"/>
                <a:cs typeface="Courier"/>
              </a:rPr>
              <a:t>        result = []</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elem</a:t>
            </a:r>
            <a:r>
              <a:rPr lang="en-US" sz="1400" dirty="0">
                <a:latin typeface="Courier"/>
                <a:cs typeface="Courier"/>
              </a:rPr>
              <a:t> = </a:t>
            </a:r>
            <a:r>
              <a:rPr lang="en-US" sz="1400" dirty="0" err="1">
                <a:latin typeface="Courier"/>
                <a:cs typeface="Courier"/>
              </a:rPr>
              <a:t>raw_input</a:t>
            </a:r>
            <a:r>
              <a:rPr lang="en-US" sz="1400" dirty="0">
                <a:latin typeface="Courier"/>
                <a:cs typeface="Courier"/>
              </a:rPr>
              <a:t>('Enter element: ')</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smtClean="0">
                <a:latin typeface="Courier"/>
                <a:cs typeface="Courier"/>
              </a:rPr>
              <a:t>)</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a:t>
            </a:r>
            <a:r>
              <a:rPr lang="en-US" sz="1400" dirty="0" smtClean="0">
                <a:solidFill>
                  <a:srgbClr val="FF0000"/>
                </a:solidFill>
                <a:latin typeface="Courier"/>
                <a:cs typeface="Courier"/>
              </a:rPr>
              <a:t>print result</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Tree>
    <p:extLst>
      <p:ext uri="{BB962C8B-B14F-4D97-AF65-F5344CB8AC3E}">
        <p14:creationId xmlns:p14="http://schemas.microsoft.com/office/powerpoint/2010/main" val="1075756947"/>
      </p:ext>
    </p:extLst>
  </p:cSld>
  <p:clrMapOvr>
    <a:masterClrMapping/>
  </p:clrMapOvr>
  <p:timing>
    <p:tnLst>
      <p:par>
        <p:cTn xmlns:p14="http://schemas.microsoft.com/office/powerpoint/2010/mai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Stepping through the test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2985433"/>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At this point in the code, we expect (for our test case of ‘a’ ‘b’), that result should be a list [‘a’, ‘b’]</a:t>
            </a:r>
          </a:p>
          <a:p>
            <a:pPr marL="801688" lvl="1" indent="-344488">
              <a:spcAft>
                <a:spcPts val="600"/>
              </a:spcAft>
              <a:buClr>
                <a:schemeClr val="accent1"/>
              </a:buClr>
              <a:buFont typeface="Wingdings" charset="2"/>
              <a:buChar char="§"/>
            </a:pPr>
            <a:r>
              <a:rPr lang="en-US" sz="2400" dirty="0">
                <a:solidFill>
                  <a:schemeClr val="accent1"/>
                </a:solidFill>
              </a:rPr>
              <a:t> </a:t>
            </a:r>
            <a:r>
              <a:rPr lang="en-US" sz="2400" dirty="0" smtClean="0">
                <a:solidFill>
                  <a:schemeClr val="accent1"/>
                </a:solidFill>
              </a:rPr>
              <a:t>we run the code, and get [‘b’]</a:t>
            </a:r>
          </a:p>
          <a:p>
            <a:pPr marL="344488" indent="-344488">
              <a:spcAft>
                <a:spcPts val="600"/>
              </a:spcAft>
              <a:buClr>
                <a:schemeClr val="accent1"/>
              </a:buClr>
              <a:buFont typeface="Wingdings" charset="2"/>
              <a:buChar char="§"/>
            </a:pPr>
            <a:r>
              <a:rPr lang="en-US" sz="2400" dirty="0" smtClean="0">
                <a:solidFill>
                  <a:schemeClr val="accent1"/>
                </a:solidFill>
              </a:rPr>
              <a:t>Because of binary search, we know that at least one bug must be present earlier in the code</a:t>
            </a:r>
          </a:p>
          <a:p>
            <a:pPr marL="344488" indent="-344488">
              <a:spcAft>
                <a:spcPts val="600"/>
              </a:spcAft>
              <a:buClr>
                <a:schemeClr val="accent1"/>
              </a:buClr>
              <a:buFont typeface="Wingdings" charset="2"/>
              <a:buChar char="§"/>
            </a:pPr>
            <a:r>
              <a:rPr lang="en-US" sz="2400" dirty="0" smtClean="0">
                <a:solidFill>
                  <a:schemeClr val="accent1"/>
                </a:solidFill>
              </a:rPr>
              <a:t>So we add a second print</a:t>
            </a:r>
          </a:p>
          <a:p>
            <a:pPr marL="1258888" lvl="2"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2396200028"/>
      </p:ext>
    </p:extLst>
  </p:cSld>
  <p:clrMapOvr>
    <a:masterClrMapping/>
  </p:clrMapOvr>
  <p:timing>
    <p:tnLst>
      <p:par>
        <p:cTn xmlns:p14="http://schemas.microsoft.com/office/powerpoint/2010/mai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2"/>
            <a:ext cx="7772400" cy="125267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253765"/>
            <a:ext cx="7892822" cy="526297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x</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temp.reverse</a:t>
            </a:r>
            <a:endParaRPr lang="en-US" sz="1400" dirty="0">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a:latin typeface="Courier"/>
                <a:cs typeface="Courier"/>
              </a:rPr>
              <a:t>        result = []</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elem</a:t>
            </a:r>
            <a:r>
              <a:rPr lang="en-US" sz="1400" dirty="0">
                <a:latin typeface="Courier"/>
                <a:cs typeface="Courier"/>
              </a:rPr>
              <a:t> = </a:t>
            </a:r>
            <a:r>
              <a:rPr lang="en-US" sz="1400" dirty="0" err="1">
                <a:latin typeface="Courier"/>
                <a:cs typeface="Courier"/>
              </a:rPr>
              <a:t>raw_input</a:t>
            </a:r>
            <a:r>
              <a:rPr lang="en-US" sz="1400" dirty="0">
                <a:latin typeface="Courier"/>
                <a:cs typeface="Courier"/>
              </a:rPr>
              <a:t>('Enter element: ')</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smtClean="0">
                <a:latin typeface="Courier"/>
                <a:cs typeface="Courier"/>
              </a:rPr>
              <a:t>)</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a:t>
            </a:r>
            <a:r>
              <a:rPr lang="en-US" sz="1400" dirty="0" smtClean="0">
                <a:solidFill>
                  <a:srgbClr val="FF0000"/>
                </a:solidFill>
                <a:latin typeface="Courier"/>
                <a:cs typeface="Courier"/>
              </a:rPr>
              <a:t>print result</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Tree>
    <p:extLst>
      <p:ext uri="{BB962C8B-B14F-4D97-AF65-F5344CB8AC3E}">
        <p14:creationId xmlns:p14="http://schemas.microsoft.com/office/powerpoint/2010/main" val="3444284232"/>
      </p:ext>
    </p:extLst>
  </p:cSld>
  <p:clrMapOvr>
    <a:masterClrMapping/>
  </p:clrMapOvr>
  <p:timing>
    <p:tnLst>
      <p:par>
        <p:cTn xmlns:p14="http://schemas.microsoft.com/office/powerpoint/2010/mai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Stepping through the test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3431709"/>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When we run with our example, the print statement prints</a:t>
            </a:r>
          </a:p>
          <a:p>
            <a:pPr marL="801688" lvl="1" indent="-344488">
              <a:spcAft>
                <a:spcPts val="600"/>
              </a:spcAft>
              <a:buClr>
                <a:schemeClr val="accent1"/>
              </a:buClr>
              <a:buFont typeface="Wingdings" charset="2"/>
              <a:buChar char="§"/>
            </a:pPr>
            <a:r>
              <a:rPr lang="en-US" sz="2400" dirty="0" smtClean="0">
                <a:solidFill>
                  <a:schemeClr val="accent1"/>
                </a:solidFill>
              </a:rPr>
              <a:t>[‘a’]</a:t>
            </a:r>
          </a:p>
          <a:p>
            <a:pPr marL="801688" lvl="1" indent="-344488">
              <a:spcAft>
                <a:spcPts val="600"/>
              </a:spcAft>
              <a:buClr>
                <a:schemeClr val="accent1"/>
              </a:buClr>
              <a:buFont typeface="Wingdings" charset="2"/>
              <a:buChar char="§"/>
            </a:pPr>
            <a:r>
              <a:rPr lang="en-US" sz="2400" dirty="0" smtClean="0">
                <a:solidFill>
                  <a:schemeClr val="accent1"/>
                </a:solidFill>
              </a:rPr>
              <a:t>[‘b’]</a:t>
            </a:r>
          </a:p>
          <a:p>
            <a:pPr marL="344488" indent="-344488">
              <a:spcAft>
                <a:spcPts val="600"/>
              </a:spcAft>
              <a:buClr>
                <a:schemeClr val="accent1"/>
              </a:buClr>
              <a:buFont typeface="Wingdings" charset="2"/>
              <a:buChar char="§"/>
            </a:pPr>
            <a:r>
              <a:rPr lang="en-US" sz="2400" dirty="0" smtClean="0">
                <a:solidFill>
                  <a:schemeClr val="accent1"/>
                </a:solidFill>
              </a:rPr>
              <a:t>This suggests that result is not keeping all elements</a:t>
            </a:r>
          </a:p>
          <a:p>
            <a:pPr marL="801688" lvl="1" indent="-344488">
              <a:spcAft>
                <a:spcPts val="600"/>
              </a:spcAft>
              <a:buClr>
                <a:schemeClr val="accent1"/>
              </a:buClr>
              <a:buFont typeface="Wingdings" charset="2"/>
              <a:buChar char="§"/>
            </a:pPr>
            <a:r>
              <a:rPr lang="en-US" sz="2400" dirty="0" smtClean="0">
                <a:solidFill>
                  <a:schemeClr val="accent1"/>
                </a:solidFill>
              </a:rPr>
              <a:t>So let’s move the initialization of result outside the loop and retry</a:t>
            </a:r>
          </a:p>
          <a:p>
            <a:pPr marL="1716088" lvl="3"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1429713499"/>
      </p:ext>
    </p:extLst>
  </p:cSld>
  <p:clrMapOvr>
    <a:masterClrMapping/>
  </p:clrMapOvr>
  <p:timing>
    <p:tnLst>
      <p:par>
        <p:cTn xmlns:p14="http://schemas.microsoft.com/office/powerpoint/2010/mai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1"/>
            <a:ext cx="7772400" cy="120690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253765"/>
            <a:ext cx="7892822" cy="526297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x</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temp.reverse</a:t>
            </a:r>
            <a:endParaRPr lang="en-US" sz="1400" dirty="0">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a:solidFill>
                  <a:srgbClr val="FF0000"/>
                </a:solidFill>
                <a:latin typeface="Courier"/>
                <a:cs typeface="Courier"/>
              </a:rPr>
              <a:t>        result = []</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elem</a:t>
            </a:r>
            <a:r>
              <a:rPr lang="en-US" sz="1400" dirty="0">
                <a:latin typeface="Courier"/>
                <a:cs typeface="Courier"/>
              </a:rPr>
              <a:t> = </a:t>
            </a:r>
            <a:r>
              <a:rPr lang="en-US" sz="1400" dirty="0" err="1">
                <a:latin typeface="Courier"/>
                <a:cs typeface="Courier"/>
              </a:rPr>
              <a:t>raw_input</a:t>
            </a:r>
            <a:r>
              <a:rPr lang="en-US" sz="1400" dirty="0">
                <a:latin typeface="Courier"/>
                <a:cs typeface="Courier"/>
              </a:rPr>
              <a:t>('Enter element: ')</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smtClean="0">
                <a:latin typeface="Courier"/>
                <a:cs typeface="Courier"/>
              </a:rPr>
              <a:t>)</a:t>
            </a:r>
          </a:p>
          <a:p>
            <a:pPr defTabSz="914400" fontAlgn="base">
              <a:spcBef>
                <a:spcPct val="0"/>
              </a:spcBef>
              <a:spcAft>
                <a:spcPct val="0"/>
              </a:spcAft>
            </a:pPr>
            <a:r>
              <a:rPr lang="en-US" sz="1400" dirty="0">
                <a:solidFill>
                  <a:schemeClr val="tx1"/>
                </a:solidFill>
                <a:latin typeface="Courier"/>
                <a:cs typeface="Courier"/>
              </a:rPr>
              <a:t> </a:t>
            </a:r>
            <a:r>
              <a:rPr lang="en-US" sz="1400" dirty="0" smtClean="0">
                <a:solidFill>
                  <a:schemeClr val="tx1"/>
                </a:solidFill>
                <a:latin typeface="Courier"/>
                <a:cs typeface="Courier"/>
              </a:rPr>
              <a:t>       print result</a:t>
            </a:r>
            <a:endParaRPr lang="en-US" sz="1400" dirty="0">
              <a:solidFill>
                <a:schemeClr val="tx1"/>
              </a:solidFill>
              <a:latin typeface="Courier"/>
              <a:cs typeface="Courier"/>
            </a:endParaRPr>
          </a:p>
          <a:p>
            <a:pPr defTabSz="914400" fontAlgn="base">
              <a:spcBef>
                <a:spcPct val="0"/>
              </a:spcBef>
              <a:spcAft>
                <a:spcPct val="0"/>
              </a:spcAft>
            </a:pPr>
            <a:r>
              <a:rPr lang="en-US" sz="1400" dirty="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
        <p:nvSpPr>
          <p:cNvPr id="5" name="Left Arrow 4"/>
          <p:cNvSpPr/>
          <p:nvPr/>
        </p:nvSpPr>
        <p:spPr>
          <a:xfrm>
            <a:off x="3640023" y="4558770"/>
            <a:ext cx="2494720" cy="43092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282158" y="4558770"/>
            <a:ext cx="1406115" cy="369332"/>
          </a:xfrm>
          <a:prstGeom prst="rect">
            <a:avLst/>
          </a:prstGeom>
          <a:noFill/>
        </p:spPr>
        <p:txBody>
          <a:bodyPr wrap="square" rtlCol="0">
            <a:spAutoFit/>
          </a:bodyPr>
          <a:lstStyle/>
          <a:p>
            <a:r>
              <a:rPr lang="en-US" dirty="0" smtClean="0"/>
              <a:t>Bug here</a:t>
            </a:r>
            <a:endParaRPr lang="en-US" dirty="0"/>
          </a:p>
        </p:txBody>
      </p:sp>
    </p:spTree>
    <p:extLst>
      <p:ext uri="{BB962C8B-B14F-4D97-AF65-F5344CB8AC3E}">
        <p14:creationId xmlns:p14="http://schemas.microsoft.com/office/powerpoint/2010/main" val="2835307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2"/>
            <a:ext cx="7772400" cy="12755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253765"/>
            <a:ext cx="7892822" cy="526297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x</a:t>
            </a:r>
          </a:p>
          <a:p>
            <a:pPr defTabSz="914400" fontAlgn="base">
              <a:spcBef>
                <a:spcPct val="0"/>
              </a:spcBef>
              <a:spcAft>
                <a:spcPct val="0"/>
              </a:spcAft>
            </a:pPr>
            <a:r>
              <a:rPr lang="en-US" sz="1400" dirty="0">
                <a:latin typeface="Courier"/>
                <a:cs typeface="Courier"/>
              </a:rPr>
              <a:t>    </a:t>
            </a:r>
            <a:r>
              <a:rPr lang="en-US" sz="1400" dirty="0" err="1">
                <a:latin typeface="Courier"/>
                <a:cs typeface="Courier"/>
              </a:rPr>
              <a:t>temp.reverse</a:t>
            </a:r>
            <a:endParaRPr lang="en-US" sz="1400" dirty="0">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latin typeface="Courier"/>
                <a:cs typeface="Courier"/>
              </a:rPr>
              <a:t>    </a:t>
            </a:r>
            <a:r>
              <a:rPr lang="en-US" sz="1400" dirty="0">
                <a:solidFill>
                  <a:srgbClr val="FF0000"/>
                </a:solidFill>
                <a:latin typeface="Courier"/>
                <a:cs typeface="Courier"/>
              </a:rPr>
              <a:t>result = [</a:t>
            </a:r>
            <a:r>
              <a:rPr lang="en-US" sz="1400" dirty="0" smtClean="0">
                <a:solidFill>
                  <a:srgbClr val="FF0000"/>
                </a:solidFill>
                <a:latin typeface="Courier"/>
                <a:cs typeface="Courier"/>
              </a:rPr>
              <a:t>]</a:t>
            </a:r>
            <a:endParaRPr lang="en-US" sz="1400" dirty="0" smtClean="0">
              <a:latin typeface="Courier"/>
              <a:cs typeface="Courier"/>
            </a:endParaRP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elem</a:t>
            </a:r>
            <a:r>
              <a:rPr lang="en-US" sz="1400" dirty="0" smtClean="0">
                <a:latin typeface="Courier"/>
                <a:cs typeface="Courier"/>
              </a:rPr>
              <a:t> = </a:t>
            </a:r>
            <a:r>
              <a:rPr lang="en-US" sz="1400" dirty="0" err="1" smtClean="0">
                <a:latin typeface="Courier"/>
                <a:cs typeface="Courier"/>
              </a:rPr>
              <a:t>raw_input</a:t>
            </a:r>
            <a:r>
              <a:rPr lang="en-US" sz="1400" dirty="0" smtClean="0">
                <a:latin typeface="Courier"/>
                <a:cs typeface="Courier"/>
              </a:rPr>
              <a:t>('Enter element: ')</a:t>
            </a:r>
          </a:p>
          <a:p>
            <a:pPr defTabSz="914400" fontAlgn="base">
              <a:spcBef>
                <a:spcPct val="0"/>
              </a:spcBef>
              <a:spcAft>
                <a:spcPct val="0"/>
              </a:spcAft>
            </a:pPr>
            <a:r>
              <a:rPr lang="en-US" sz="1400" dirty="0" smtClean="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smtClean="0">
                <a:latin typeface="Courier"/>
                <a:cs typeface="Courier"/>
              </a:rPr>
              <a:t>)</a:t>
            </a:r>
          </a:p>
          <a:p>
            <a:pPr defTabSz="914400" fontAlgn="base">
              <a:spcBef>
                <a:spcPct val="0"/>
              </a:spcBef>
              <a:spcAft>
                <a:spcPct val="0"/>
              </a:spcAft>
            </a:pPr>
            <a:r>
              <a:rPr lang="en-US" sz="1400" dirty="0">
                <a:solidFill>
                  <a:schemeClr val="tx1"/>
                </a:solidFill>
                <a:latin typeface="Courier"/>
                <a:cs typeface="Courier"/>
              </a:rPr>
              <a:t> </a:t>
            </a:r>
            <a:r>
              <a:rPr lang="en-US" sz="1400" dirty="0" smtClean="0">
                <a:solidFill>
                  <a:schemeClr val="tx1"/>
                </a:solidFill>
                <a:latin typeface="Courier"/>
                <a:cs typeface="Courier"/>
              </a:rPr>
              <a:t>       print result</a:t>
            </a:r>
            <a:endParaRPr lang="en-US" sz="1400" dirty="0">
              <a:solidFill>
                <a:schemeClr val="tx1"/>
              </a:solidFill>
              <a:latin typeface="Courier"/>
              <a:cs typeface="Courier"/>
            </a:endParaRPr>
          </a:p>
          <a:p>
            <a:pPr defTabSz="914400" fontAlgn="base">
              <a:spcBef>
                <a:spcPct val="0"/>
              </a:spcBef>
              <a:spcAft>
                <a:spcPct val="0"/>
              </a:spcAft>
            </a:pPr>
            <a:r>
              <a:rPr lang="en-US" sz="1400" dirty="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Tree>
    <p:extLst>
      <p:ext uri="{BB962C8B-B14F-4D97-AF65-F5344CB8AC3E}">
        <p14:creationId xmlns:p14="http://schemas.microsoft.com/office/powerpoint/2010/main" val="3517999888"/>
      </p:ext>
    </p:extLst>
  </p:cSld>
  <p:clrMapOvr>
    <a:masterClrMapping/>
  </p:clrMapOvr>
  <p:timing>
    <p:tnLst>
      <p:par>
        <p:cTn xmlns:p14="http://schemas.microsoft.com/office/powerpoint/2010/mai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Stepping through the test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3354765"/>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So this now show we are getting the data structure result properly set up, but still have a bug somewhere</a:t>
            </a:r>
          </a:p>
          <a:p>
            <a:pPr marL="801688" lvl="1" indent="-344488">
              <a:spcAft>
                <a:spcPts val="600"/>
              </a:spcAft>
              <a:buClr>
                <a:schemeClr val="accent1"/>
              </a:buClr>
              <a:buFont typeface="Wingdings" charset="2"/>
              <a:buChar char="§"/>
            </a:pPr>
            <a:r>
              <a:rPr lang="en-US" sz="2400" dirty="0" smtClean="0">
                <a:solidFill>
                  <a:schemeClr val="accent1"/>
                </a:solidFill>
              </a:rPr>
              <a:t>A reminder that there may be more than one problem</a:t>
            </a:r>
          </a:p>
          <a:p>
            <a:pPr marL="801688" lvl="1" indent="-344488">
              <a:spcAft>
                <a:spcPts val="600"/>
              </a:spcAft>
              <a:buClr>
                <a:schemeClr val="accent1"/>
              </a:buClr>
              <a:buFont typeface="Wingdings" charset="2"/>
              <a:buChar char="§"/>
            </a:pPr>
            <a:r>
              <a:rPr lang="en-US" sz="2400" dirty="0" smtClean="0">
                <a:solidFill>
                  <a:schemeClr val="accent1"/>
                </a:solidFill>
              </a:rPr>
              <a:t>This suggests second bug must lie below print statement</a:t>
            </a:r>
          </a:p>
          <a:p>
            <a:pPr marL="801688" lvl="1" indent="-344488">
              <a:spcAft>
                <a:spcPts val="600"/>
              </a:spcAft>
              <a:buClr>
                <a:schemeClr val="accent1"/>
              </a:buClr>
              <a:buFont typeface="Wingdings" charset="2"/>
              <a:buChar char="§"/>
            </a:pPr>
            <a:r>
              <a:rPr lang="en-US" sz="2400" dirty="0" smtClean="0">
                <a:solidFill>
                  <a:schemeClr val="accent1"/>
                </a:solidFill>
              </a:rPr>
              <a:t>Pick a point in the middle of the code, and add print statement again</a:t>
            </a:r>
          </a:p>
          <a:p>
            <a:pPr marL="1716088" lvl="3"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3598779066"/>
      </p:ext>
    </p:extLst>
  </p:cSld>
  <p:clrMapOvr>
    <a:masterClrMapping/>
  </p:clrMapOvr>
  <p:timing>
    <p:tnLst>
      <p:par>
        <p:cTn xmlns:p14="http://schemas.microsoft.com/office/powerpoint/2010/mai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1"/>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253765"/>
            <a:ext cx="7892822" cy="526297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x</a:t>
            </a:r>
          </a:p>
          <a:p>
            <a:pPr defTabSz="914400" fontAlgn="base">
              <a:spcBef>
                <a:spcPct val="0"/>
              </a:spcBef>
              <a:spcAft>
                <a:spcPct val="0"/>
              </a:spcAft>
            </a:pPr>
            <a:r>
              <a:rPr lang="en-US" sz="1400" dirty="0">
                <a:latin typeface="Courier"/>
                <a:cs typeface="Courier"/>
              </a:rPr>
              <a:t>    </a:t>
            </a:r>
            <a:r>
              <a:rPr lang="en-US" sz="1400" dirty="0" err="1" smtClean="0">
                <a:latin typeface="Courier"/>
                <a:cs typeface="Courier"/>
              </a:rPr>
              <a:t>temp.reverse</a:t>
            </a:r>
            <a:endParaRPr lang="en-US" sz="1400" dirty="0" smtClean="0">
              <a:latin typeface="Courier"/>
              <a:cs typeface="Courier"/>
            </a:endParaRP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temp, x</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solidFill>
                  <a:schemeClr val="tx1"/>
                </a:solidFill>
                <a:latin typeface="Courier"/>
                <a:cs typeface="Courier"/>
              </a:rPr>
              <a:t>    result = [</a:t>
            </a:r>
            <a:r>
              <a:rPr lang="en-US" sz="1400" dirty="0" smtClean="0">
                <a:solidFill>
                  <a:schemeClr val="tx1"/>
                </a:solidFill>
                <a:latin typeface="Courier"/>
                <a:cs typeface="Courier"/>
              </a:rPr>
              <a:t>]</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elem</a:t>
            </a:r>
            <a:r>
              <a:rPr lang="en-US" sz="1400" dirty="0" smtClean="0">
                <a:latin typeface="Courier"/>
                <a:cs typeface="Courier"/>
              </a:rPr>
              <a:t> = </a:t>
            </a:r>
            <a:r>
              <a:rPr lang="en-US" sz="1400" dirty="0" err="1" smtClean="0">
                <a:latin typeface="Courier"/>
                <a:cs typeface="Courier"/>
              </a:rPr>
              <a:t>raw_input</a:t>
            </a:r>
            <a:r>
              <a:rPr lang="en-US" sz="1400" dirty="0" smtClean="0">
                <a:latin typeface="Courier"/>
                <a:cs typeface="Courier"/>
              </a:rPr>
              <a:t>('Enter element: ')</a:t>
            </a:r>
          </a:p>
          <a:p>
            <a:pPr defTabSz="914400" fontAlgn="base">
              <a:spcBef>
                <a:spcPct val="0"/>
              </a:spcBef>
              <a:spcAft>
                <a:spcPct val="0"/>
              </a:spcAft>
            </a:pPr>
            <a:r>
              <a:rPr lang="en-US" sz="1400" dirty="0" smtClean="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Tree>
    <p:extLst>
      <p:ext uri="{BB962C8B-B14F-4D97-AF65-F5344CB8AC3E}">
        <p14:creationId xmlns:p14="http://schemas.microsoft.com/office/powerpoint/2010/main" val="2791483800"/>
      </p:ext>
    </p:extLst>
  </p:cSld>
  <p:clrMapOvr>
    <a:masterClrMapping/>
  </p:clrMapOvr>
  <p:timing>
    <p:tnLst>
      <p:par>
        <p:cTn xmlns:p14="http://schemas.microsoft.com/office/powerpoint/2010/mai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Stepping through the test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2616101"/>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At this point in the code, we expect (for our example of ‘a’ ‘b’) that x should be [‘a’, ‘b’], but temp should be [‘b’, ‘a’]</a:t>
            </a:r>
          </a:p>
          <a:p>
            <a:pPr marL="344488" indent="-344488">
              <a:spcAft>
                <a:spcPts val="600"/>
              </a:spcAft>
              <a:buClr>
                <a:schemeClr val="accent1"/>
              </a:buClr>
              <a:buFont typeface="Wingdings" charset="2"/>
              <a:buChar char="§"/>
            </a:pPr>
            <a:r>
              <a:rPr lang="en-US" sz="2400" dirty="0" smtClean="0">
                <a:solidFill>
                  <a:schemeClr val="accent1"/>
                </a:solidFill>
              </a:rPr>
              <a:t>However thy both have the  value [‘a’, ‘b’]</a:t>
            </a:r>
          </a:p>
          <a:p>
            <a:pPr marL="344488" indent="-344488">
              <a:spcAft>
                <a:spcPts val="600"/>
              </a:spcAft>
              <a:buClr>
                <a:schemeClr val="accent1"/>
              </a:buClr>
              <a:buFont typeface="Wingdings" charset="2"/>
              <a:buChar char="§"/>
            </a:pPr>
            <a:endParaRPr lang="en-US" sz="2400" dirty="0">
              <a:solidFill>
                <a:schemeClr val="accent1"/>
              </a:solidFill>
            </a:endParaRPr>
          </a:p>
          <a:p>
            <a:pPr marL="344488" indent="-344488">
              <a:spcAft>
                <a:spcPts val="600"/>
              </a:spcAft>
              <a:buClr>
                <a:schemeClr val="accent1"/>
              </a:buClr>
              <a:buFont typeface="Wingdings" charset="2"/>
              <a:buChar char="§"/>
            </a:pPr>
            <a:r>
              <a:rPr lang="en-US" sz="2400" dirty="0" smtClean="0">
                <a:solidFill>
                  <a:schemeClr val="accent1"/>
                </a:solidFill>
              </a:rPr>
              <a:t> So let’s add another print statement, earlier in the code</a:t>
            </a:r>
          </a:p>
          <a:p>
            <a:pPr marL="1716088" lvl="3"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1720149628"/>
      </p:ext>
    </p:extLst>
  </p:cSld>
  <p:clrMapOvr>
    <a:masterClrMapping/>
  </p:clrMapOvr>
  <p:timing>
    <p:tnLst>
      <p:par>
        <p:cTn xmlns:p14="http://schemas.microsoft.com/office/powerpoint/2010/mai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2"/>
            <a:ext cx="7772400" cy="10009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146043"/>
            <a:ext cx="7892822" cy="547842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a:t>
            </a:r>
            <a:r>
              <a:rPr lang="en-US" sz="1400" dirty="0" smtClean="0">
                <a:latin typeface="Courier"/>
                <a:cs typeface="Courier"/>
              </a:rPr>
              <a:t>x</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temp, x</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a:t>
            </a:r>
            <a:r>
              <a:rPr lang="en-US" sz="1400" dirty="0" err="1" smtClean="0">
                <a:latin typeface="Courier"/>
                <a:cs typeface="Courier"/>
              </a:rPr>
              <a:t>temp.reverse</a:t>
            </a:r>
            <a:endParaRPr lang="en-US" sz="1400" dirty="0" smtClean="0">
              <a:latin typeface="Courier"/>
              <a:cs typeface="Courier"/>
            </a:endParaRP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temp, x</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solidFill>
                  <a:schemeClr val="tx1"/>
                </a:solidFill>
                <a:latin typeface="Courier"/>
                <a:cs typeface="Courier"/>
              </a:rPr>
              <a:t>    result = [</a:t>
            </a:r>
            <a:r>
              <a:rPr lang="en-US" sz="1400" dirty="0" smtClean="0">
                <a:solidFill>
                  <a:schemeClr val="tx1"/>
                </a:solidFill>
                <a:latin typeface="Courier"/>
                <a:cs typeface="Courier"/>
              </a:rPr>
              <a:t>]</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elem</a:t>
            </a:r>
            <a:r>
              <a:rPr lang="en-US" sz="1400" dirty="0" smtClean="0">
                <a:latin typeface="Courier"/>
                <a:cs typeface="Courier"/>
              </a:rPr>
              <a:t> = </a:t>
            </a:r>
            <a:r>
              <a:rPr lang="en-US" sz="1400" dirty="0" err="1" smtClean="0">
                <a:latin typeface="Courier"/>
                <a:cs typeface="Courier"/>
              </a:rPr>
              <a:t>raw_input</a:t>
            </a:r>
            <a:r>
              <a:rPr lang="en-US" sz="1400" dirty="0" smtClean="0">
                <a:latin typeface="Courier"/>
                <a:cs typeface="Courier"/>
              </a:rPr>
              <a:t>('Enter element: ')</a:t>
            </a:r>
          </a:p>
          <a:p>
            <a:pPr defTabSz="914400" fontAlgn="base">
              <a:spcBef>
                <a:spcPct val="0"/>
              </a:spcBef>
              <a:spcAft>
                <a:spcPct val="0"/>
              </a:spcAft>
            </a:pPr>
            <a:r>
              <a:rPr lang="en-US" sz="1400" dirty="0" smtClean="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Tree>
    <p:extLst>
      <p:ext uri="{BB962C8B-B14F-4D97-AF65-F5344CB8AC3E}">
        <p14:creationId xmlns:p14="http://schemas.microsoft.com/office/powerpoint/2010/main" val="31822660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Python programming class for you</a:t>
            </a:r>
            <a:endParaRPr lang="en-US" dirty="0"/>
          </a:p>
        </p:txBody>
      </p:sp>
      <p:sp>
        <p:nvSpPr>
          <p:cNvPr id="3" name="Content Placeholder 2"/>
          <p:cNvSpPr>
            <a:spLocks noGrp="1"/>
          </p:cNvSpPr>
          <p:nvPr>
            <p:ph idx="1"/>
          </p:nvPr>
        </p:nvSpPr>
        <p:spPr/>
        <p:txBody>
          <a:bodyPr/>
          <a:lstStyle/>
          <a:p>
            <a:r>
              <a:rPr lang="en-US" dirty="0"/>
              <a:t> </a:t>
            </a:r>
            <a:r>
              <a:rPr lang="en-US" dirty="0" smtClean="0"/>
              <a:t>CS:5110, Introduction to Informatics</a:t>
            </a:r>
            <a:endParaRPr lang="en-US" dirty="0" smtClean="0"/>
          </a:p>
          <a:p>
            <a:endParaRPr lang="en-US" dirty="0" smtClean="0"/>
          </a:p>
          <a:p>
            <a:r>
              <a:rPr lang="en-US" dirty="0"/>
              <a:t> </a:t>
            </a:r>
            <a:r>
              <a:rPr lang="en-US" dirty="0" smtClean="0"/>
              <a:t>Will Cover: </a:t>
            </a:r>
            <a:endParaRPr lang="en-US" dirty="0" smtClean="0"/>
          </a:p>
          <a:p>
            <a:pPr lvl="1"/>
            <a:r>
              <a:rPr lang="en-US" dirty="0"/>
              <a:t> </a:t>
            </a:r>
            <a:r>
              <a:rPr lang="en-US" dirty="0" smtClean="0"/>
              <a:t>Python programming</a:t>
            </a:r>
          </a:p>
          <a:p>
            <a:pPr lvl="1"/>
            <a:r>
              <a:rPr lang="en-US" dirty="0"/>
              <a:t> </a:t>
            </a:r>
            <a:r>
              <a:rPr lang="en-US" dirty="0" smtClean="0"/>
              <a:t>Algorithmic/Computational thinking </a:t>
            </a:r>
          </a:p>
          <a:p>
            <a:pPr lvl="1"/>
            <a:r>
              <a:rPr lang="en-US" dirty="0"/>
              <a:t> </a:t>
            </a:r>
            <a:r>
              <a:rPr lang="en-US" dirty="0" smtClean="0"/>
              <a:t>Little machine learning</a:t>
            </a:r>
            <a:endParaRPr lang="en-US" dirty="0" smtClean="0"/>
          </a:p>
        </p:txBody>
      </p:sp>
      <p:sp>
        <p:nvSpPr>
          <p:cNvPr id="4" name="Slide Number Placeholder 3"/>
          <p:cNvSpPr>
            <a:spLocks noGrp="1"/>
          </p:cNvSpPr>
          <p:nvPr>
            <p:ph type="sldNum" sz="quarter" idx="12"/>
          </p:nvPr>
        </p:nvSpPr>
        <p:spPr/>
        <p:txBody>
          <a:bodyPr/>
          <a:lstStyle/>
          <a:p>
            <a:fld id="{AD5BCBD4-06E4-6A40-B191-E14EF8309009}" type="slidenum">
              <a:rPr lang="en-US" smtClean="0"/>
              <a:t>1</a:t>
            </a:fld>
            <a:endParaRPr lang="en-US" dirty="0"/>
          </a:p>
        </p:txBody>
      </p:sp>
    </p:spTree>
    <p:extLst>
      <p:ext uri="{BB962C8B-B14F-4D97-AF65-F5344CB8AC3E}">
        <p14:creationId xmlns:p14="http://schemas.microsoft.com/office/powerpoint/2010/main" val="30427832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Options of 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19</a:t>
            </a:fld>
            <a:endParaRPr lang="en-US"/>
          </a:p>
        </p:txBody>
      </p:sp>
      <p:sp>
        <p:nvSpPr>
          <p:cNvPr id="27" name="Content Placeholder 2"/>
          <p:cNvSpPr>
            <a:spLocks noGrp="1"/>
          </p:cNvSpPr>
          <p:nvPr>
            <p:ph idx="1"/>
          </p:nvPr>
        </p:nvSpPr>
        <p:spPr>
          <a:xfrm>
            <a:off x="457200" y="3323401"/>
            <a:ext cx="8229600" cy="3239564"/>
          </a:xfrm>
        </p:spPr>
        <p:txBody>
          <a:bodyPr>
            <a:normAutofit/>
          </a:bodyPr>
          <a:lstStyle/>
          <a:p>
            <a:pPr defTabSz="914400" fontAlgn="base">
              <a:spcBef>
                <a:spcPct val="0"/>
              </a:spcBef>
              <a:spcAft>
                <a:spcPct val="0"/>
              </a:spcAft>
            </a:pPr>
            <a:r>
              <a:rPr lang="en-US" sz="2400" kern="0" dirty="0" smtClean="0">
                <a:solidFill>
                  <a:srgbClr val="000000"/>
                </a:solidFill>
                <a:latin typeface="Calibri" pitchFamily="34" charset="0"/>
              </a:rPr>
              <a:t>Low </a:t>
            </a:r>
            <a:r>
              <a:rPr lang="en-US" sz="2400" kern="0" dirty="0">
                <a:solidFill>
                  <a:srgbClr val="000000"/>
                </a:solidFill>
                <a:latin typeface="Calibri" pitchFamily="34" charset="0"/>
              </a:rPr>
              <a:t>level languages: hard to read</a:t>
            </a:r>
          </a:p>
          <a:p>
            <a:pPr marL="0" indent="0" defTabSz="914400" fontAlgn="base">
              <a:spcBef>
                <a:spcPct val="0"/>
              </a:spcBef>
              <a:spcAft>
                <a:spcPct val="0"/>
              </a:spcAft>
              <a:buNone/>
            </a:pPr>
            <a:endParaRPr lang="en-US" sz="2400" kern="0" dirty="0" smtClean="0">
              <a:solidFill>
                <a:srgbClr val="000000"/>
              </a:solidFill>
              <a:latin typeface="Calibri" pitchFamily="34" charset="0"/>
            </a:endParaRPr>
          </a:p>
          <a:p>
            <a:pPr defTabSz="914400" fontAlgn="base">
              <a:spcBef>
                <a:spcPct val="0"/>
              </a:spcBef>
              <a:spcAft>
                <a:spcPct val="0"/>
              </a:spcAft>
            </a:pPr>
            <a:r>
              <a:rPr lang="en-US" sz="2400" kern="0" dirty="0">
                <a:solidFill>
                  <a:srgbClr val="000000"/>
                </a:solidFill>
                <a:latin typeface="Calibri" pitchFamily="34" charset="0"/>
              </a:rPr>
              <a:t>High level languages:</a:t>
            </a:r>
          </a:p>
          <a:p>
            <a:pPr lvl="1" defTabSz="914400" fontAlgn="base">
              <a:spcBef>
                <a:spcPct val="0"/>
              </a:spcBef>
              <a:spcAft>
                <a:spcPct val="0"/>
              </a:spcAft>
            </a:pPr>
            <a:r>
              <a:rPr lang="en-US" sz="2000" kern="0" dirty="0">
                <a:solidFill>
                  <a:srgbClr val="000000"/>
                </a:solidFill>
                <a:latin typeface="Calibri" pitchFamily="34" charset="0"/>
              </a:rPr>
              <a:t>compiled : difficult to debug, run quickly, use less space</a:t>
            </a:r>
          </a:p>
          <a:p>
            <a:pPr lvl="1" defTabSz="914400" fontAlgn="base">
              <a:spcBef>
                <a:spcPct val="0"/>
              </a:spcBef>
              <a:spcAft>
                <a:spcPct val="0"/>
              </a:spcAft>
            </a:pPr>
            <a:r>
              <a:rPr lang="en-US" sz="2000" kern="0" dirty="0">
                <a:solidFill>
                  <a:srgbClr val="000000"/>
                </a:solidFill>
                <a:latin typeface="Calibri" pitchFamily="34" charset="0"/>
              </a:rPr>
              <a:t>interpreted: easy to debug,  run less efficient </a:t>
            </a:r>
          </a:p>
        </p:txBody>
      </p:sp>
      <p:grpSp>
        <p:nvGrpSpPr>
          <p:cNvPr id="16" name="Group 15"/>
          <p:cNvGrpSpPr/>
          <p:nvPr/>
        </p:nvGrpSpPr>
        <p:grpSpPr>
          <a:xfrm>
            <a:off x="1022166" y="1527373"/>
            <a:ext cx="6776046" cy="1670092"/>
            <a:chOff x="1022166" y="3324465"/>
            <a:chExt cx="6776046" cy="1670092"/>
          </a:xfrm>
        </p:grpSpPr>
        <p:sp>
          <p:nvSpPr>
            <p:cNvPr id="17" name="Rectangle 16"/>
            <p:cNvSpPr/>
            <p:nvPr/>
          </p:nvSpPr>
          <p:spPr>
            <a:xfrm>
              <a:off x="1022166"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18" name="Rectangle 17"/>
            <p:cNvSpPr/>
            <p:nvPr/>
          </p:nvSpPr>
          <p:spPr>
            <a:xfrm>
              <a:off x="2341281" y="3324465"/>
              <a:ext cx="1045290"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Checker</a:t>
              </a:r>
              <a:endParaRPr lang="en-US" dirty="0"/>
            </a:p>
          </p:txBody>
        </p:sp>
        <p:sp>
          <p:nvSpPr>
            <p:cNvPr id="28" name="Rectangle 27"/>
            <p:cNvSpPr/>
            <p:nvPr/>
          </p:nvSpPr>
          <p:spPr>
            <a:xfrm>
              <a:off x="5337979" y="3324465"/>
              <a:ext cx="1290614"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Interpreter</a:t>
              </a:r>
              <a:endParaRPr lang="en-US" dirty="0"/>
            </a:p>
          </p:txBody>
        </p:sp>
        <p:sp>
          <p:nvSpPr>
            <p:cNvPr id="29" name="Rectangle 28"/>
            <p:cNvSpPr/>
            <p:nvPr/>
          </p:nvSpPr>
          <p:spPr>
            <a:xfrm>
              <a:off x="6941244" y="3324465"/>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sp>
          <p:nvSpPr>
            <p:cNvPr id="30" name="Rectangle 29"/>
            <p:cNvSpPr/>
            <p:nvPr/>
          </p:nvSpPr>
          <p:spPr>
            <a:xfrm>
              <a:off x="2769764" y="4498984"/>
              <a:ext cx="1040127"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a:t>
              </a:r>
              <a:endParaRPr lang="en-US" dirty="0"/>
            </a:p>
          </p:txBody>
        </p:sp>
        <p:sp>
          <p:nvSpPr>
            <p:cNvPr id="31" name="Rectangle 30"/>
            <p:cNvSpPr/>
            <p:nvPr/>
          </p:nvSpPr>
          <p:spPr>
            <a:xfrm>
              <a:off x="4794898" y="4498984"/>
              <a:ext cx="856968" cy="49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 Code</a:t>
              </a:r>
              <a:endParaRPr lang="en-US" dirty="0"/>
            </a:p>
          </p:txBody>
        </p:sp>
        <p:cxnSp>
          <p:nvCxnSpPr>
            <p:cNvPr id="32" name="Straight Arrow Connector 31"/>
            <p:cNvCxnSpPr>
              <a:stCxn id="17" idx="3"/>
              <a:endCxn id="18" idx="1"/>
            </p:cNvCxnSpPr>
            <p:nvPr/>
          </p:nvCxnSpPr>
          <p:spPr>
            <a:xfrm>
              <a:off x="1879134" y="3572252"/>
              <a:ext cx="462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8" idx="3"/>
              <a:endCxn id="28" idx="1"/>
            </p:cNvCxnSpPr>
            <p:nvPr/>
          </p:nvCxnSpPr>
          <p:spPr>
            <a:xfrm>
              <a:off x="3386571" y="3572252"/>
              <a:ext cx="19514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8" idx="3"/>
              <a:endCxn id="29" idx="1"/>
            </p:cNvCxnSpPr>
            <p:nvPr/>
          </p:nvCxnSpPr>
          <p:spPr>
            <a:xfrm>
              <a:off x="6628593" y="3572252"/>
              <a:ext cx="3126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8" idx="2"/>
              <a:endCxn id="30" idx="0"/>
            </p:cNvCxnSpPr>
            <p:nvPr/>
          </p:nvCxnSpPr>
          <p:spPr>
            <a:xfrm>
              <a:off x="2863926" y="3820038"/>
              <a:ext cx="425902" cy="678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0" idx="3"/>
              <a:endCxn id="31" idx="1"/>
            </p:cNvCxnSpPr>
            <p:nvPr/>
          </p:nvCxnSpPr>
          <p:spPr>
            <a:xfrm>
              <a:off x="3809891" y="4746771"/>
              <a:ext cx="9850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1" idx="0"/>
              <a:endCxn id="28" idx="2"/>
            </p:cNvCxnSpPr>
            <p:nvPr/>
          </p:nvCxnSpPr>
          <p:spPr>
            <a:xfrm flipV="1">
              <a:off x="5223382" y="3820038"/>
              <a:ext cx="759904" cy="6789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31062275"/>
      </p:ext>
    </p:extLst>
  </p:cSld>
  <p:clrMapOvr>
    <a:masterClrMapping/>
  </p:clrMapOvr>
  <p:timing>
    <p:tnLst>
      <p:par>
        <p:cTn xmlns:p14="http://schemas.microsoft.com/office/powerpoint/2010/mai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Stepping through the test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2908489"/>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And we see that temp has the same value before and after the call to reverse</a:t>
            </a:r>
          </a:p>
          <a:p>
            <a:pPr marL="344488" indent="-344488">
              <a:spcAft>
                <a:spcPts val="600"/>
              </a:spcAft>
              <a:buClr>
                <a:schemeClr val="accent1"/>
              </a:buClr>
              <a:buFont typeface="Wingdings" charset="2"/>
              <a:buChar char="§"/>
            </a:pPr>
            <a:r>
              <a:rPr lang="en-US" sz="2400" dirty="0" smtClean="0">
                <a:solidFill>
                  <a:schemeClr val="accent1"/>
                </a:solidFill>
              </a:rPr>
              <a:t>If we look at our code, we realize we have committed a standard bug – we forgot to actually invoke the reverse method </a:t>
            </a:r>
          </a:p>
          <a:p>
            <a:pPr marL="801688" lvl="1" indent="-344488">
              <a:spcAft>
                <a:spcPts val="600"/>
              </a:spcAft>
              <a:buClr>
                <a:schemeClr val="accent1"/>
              </a:buClr>
              <a:buFont typeface="Wingdings" charset="2"/>
              <a:buChar char="§"/>
            </a:pPr>
            <a:r>
              <a:rPr lang="en-US" sz="2400" dirty="0" smtClean="0">
                <a:solidFill>
                  <a:schemeClr val="accent1"/>
                </a:solidFill>
              </a:rPr>
              <a:t> need </a:t>
            </a:r>
            <a:r>
              <a:rPr lang="en-US" sz="2400" dirty="0" err="1" smtClean="0">
                <a:solidFill>
                  <a:srgbClr val="FF0000"/>
                </a:solidFill>
              </a:rPr>
              <a:t>temp.reverse</a:t>
            </a:r>
            <a:r>
              <a:rPr lang="en-US" sz="2400" dirty="0" smtClean="0">
                <a:solidFill>
                  <a:srgbClr val="FF0000"/>
                </a:solidFill>
              </a:rPr>
              <a:t>()</a:t>
            </a:r>
          </a:p>
          <a:p>
            <a:pPr marL="2173288" lvl="4"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2124683346"/>
      </p:ext>
    </p:extLst>
  </p:cSld>
  <p:clrMapOvr>
    <a:masterClrMapping/>
  </p:clrMapOvr>
  <p:timing>
    <p:tnLst>
      <p:par>
        <p:cTn xmlns:p14="http://schemas.microsoft.com/office/powerpoint/2010/mai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2"/>
            <a:ext cx="7772400" cy="7949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146043"/>
            <a:ext cx="7892822" cy="547842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a:t>
            </a:r>
            <a:r>
              <a:rPr lang="en-US" sz="1400" dirty="0" smtClean="0">
                <a:latin typeface="Courier"/>
                <a:cs typeface="Courier"/>
              </a:rPr>
              <a:t>x</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temp, x</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a:t>
            </a:r>
            <a:r>
              <a:rPr lang="en-US" sz="1400" dirty="0" err="1" smtClean="0">
                <a:latin typeface="Courier"/>
                <a:cs typeface="Courier"/>
              </a:rPr>
              <a:t>temp.reverse</a:t>
            </a:r>
            <a:r>
              <a:rPr lang="en-US" sz="1400" dirty="0" smtClean="0">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temp, x</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solidFill>
                  <a:schemeClr val="tx1"/>
                </a:solidFill>
                <a:latin typeface="Courier"/>
                <a:cs typeface="Courier"/>
              </a:rPr>
              <a:t>    result = [</a:t>
            </a:r>
            <a:r>
              <a:rPr lang="en-US" sz="1400" dirty="0" smtClean="0">
                <a:solidFill>
                  <a:schemeClr val="tx1"/>
                </a:solidFill>
                <a:latin typeface="Courier"/>
                <a:cs typeface="Courier"/>
              </a:rPr>
              <a:t>]</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elem</a:t>
            </a:r>
            <a:r>
              <a:rPr lang="en-US" sz="1400" dirty="0" smtClean="0">
                <a:latin typeface="Courier"/>
                <a:cs typeface="Courier"/>
              </a:rPr>
              <a:t> = </a:t>
            </a:r>
            <a:r>
              <a:rPr lang="en-US" sz="1400" dirty="0" err="1" smtClean="0">
                <a:latin typeface="Courier"/>
                <a:cs typeface="Courier"/>
              </a:rPr>
              <a:t>raw_input</a:t>
            </a:r>
            <a:r>
              <a:rPr lang="en-US" sz="1400" dirty="0" smtClean="0">
                <a:latin typeface="Courier"/>
                <a:cs typeface="Courier"/>
              </a:rPr>
              <a:t>('Enter element: ')</a:t>
            </a:r>
          </a:p>
          <a:p>
            <a:pPr defTabSz="914400" fontAlgn="base">
              <a:spcBef>
                <a:spcPct val="0"/>
              </a:spcBef>
              <a:spcAft>
                <a:spcPct val="0"/>
              </a:spcAft>
            </a:pPr>
            <a:r>
              <a:rPr lang="en-US" sz="1400" dirty="0" smtClean="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Tree>
    <p:extLst>
      <p:ext uri="{BB962C8B-B14F-4D97-AF65-F5344CB8AC3E}">
        <p14:creationId xmlns:p14="http://schemas.microsoft.com/office/powerpoint/2010/main" val="69559379"/>
      </p:ext>
    </p:extLst>
  </p:cSld>
  <p:clrMapOvr>
    <a:masterClrMapping/>
  </p:clrMapOvr>
  <p:timing>
    <p:tnLst>
      <p:par>
        <p:cTn xmlns:p14="http://schemas.microsoft.com/office/powerpoint/2010/mai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Stepping through the test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4324260"/>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But now when we run on our simple example, </a:t>
            </a:r>
          </a:p>
          <a:p>
            <a:pPr marL="344488" indent="-344488">
              <a:spcAft>
                <a:spcPts val="600"/>
              </a:spcAft>
              <a:buClr>
                <a:schemeClr val="accent1"/>
              </a:buClr>
              <a:buFont typeface="Wingdings" charset="2"/>
              <a:buChar char="§"/>
            </a:pPr>
            <a:r>
              <a:rPr lang="en-US" sz="2400" dirty="0" smtClean="0">
                <a:solidFill>
                  <a:schemeClr val="accent1"/>
                </a:solidFill>
              </a:rPr>
              <a:t>Both x and temp have been reversed</a:t>
            </a:r>
          </a:p>
          <a:p>
            <a:pPr marL="344488" indent="-344488">
              <a:spcAft>
                <a:spcPts val="600"/>
              </a:spcAft>
              <a:buClr>
                <a:schemeClr val="accent1"/>
              </a:buClr>
              <a:buFont typeface="Wingdings" charset="2"/>
              <a:buChar char="§"/>
            </a:pPr>
            <a:endParaRPr lang="en-US" sz="2400" dirty="0">
              <a:solidFill>
                <a:schemeClr val="accent1"/>
              </a:solidFill>
            </a:endParaRPr>
          </a:p>
          <a:p>
            <a:pPr marL="344488" indent="-344488">
              <a:spcAft>
                <a:spcPts val="600"/>
              </a:spcAft>
              <a:buClr>
                <a:schemeClr val="accent1"/>
              </a:buClr>
              <a:buFont typeface="Wingdings" charset="2"/>
              <a:buChar char="§"/>
            </a:pPr>
            <a:r>
              <a:rPr lang="en-US" sz="2400" dirty="0" smtClean="0">
                <a:solidFill>
                  <a:schemeClr val="accent1"/>
                </a:solidFill>
              </a:rPr>
              <a:t> We have also narrowed down this bug to a single line. The error must be in the reverse step</a:t>
            </a:r>
          </a:p>
          <a:p>
            <a:pPr marL="344488" indent="-344488">
              <a:spcAft>
                <a:spcPts val="600"/>
              </a:spcAft>
              <a:buClr>
                <a:schemeClr val="accent1"/>
              </a:buClr>
              <a:buFont typeface="Wingdings" charset="2"/>
              <a:buChar char="§"/>
            </a:pPr>
            <a:r>
              <a:rPr lang="en-US" sz="2400" dirty="0">
                <a:solidFill>
                  <a:schemeClr val="accent1"/>
                </a:solidFill>
              </a:rPr>
              <a:t> </a:t>
            </a:r>
            <a:r>
              <a:rPr lang="en-US" sz="2400" dirty="0" smtClean="0">
                <a:solidFill>
                  <a:schemeClr val="accent1"/>
                </a:solidFill>
              </a:rPr>
              <a:t>In fact, we have an aliasing bug (side effect of mutability of list) </a:t>
            </a:r>
          </a:p>
          <a:p>
            <a:pPr marL="344488" indent="-344488">
              <a:spcAft>
                <a:spcPts val="600"/>
              </a:spcAft>
              <a:buClr>
                <a:schemeClr val="accent1"/>
              </a:buClr>
              <a:buFont typeface="Wingdings" charset="2"/>
              <a:buChar char="§"/>
            </a:pPr>
            <a:r>
              <a:rPr lang="en-US" sz="2400" dirty="0" smtClean="0">
                <a:solidFill>
                  <a:schemeClr val="accent1"/>
                </a:solidFill>
              </a:rPr>
              <a:t>Reversing temp has also caused x to be reversed</a:t>
            </a:r>
          </a:p>
          <a:p>
            <a:pPr marL="801688" lvl="1" indent="-344488">
              <a:spcAft>
                <a:spcPts val="600"/>
              </a:spcAft>
              <a:buClr>
                <a:schemeClr val="accent1"/>
              </a:buClr>
              <a:buFont typeface="Wingdings" charset="2"/>
              <a:buChar char="§"/>
            </a:pPr>
            <a:r>
              <a:rPr lang="en-US" sz="2400" dirty="0" smtClean="0">
                <a:solidFill>
                  <a:schemeClr val="accent1"/>
                </a:solidFill>
              </a:rPr>
              <a:t>Because they are referring to the same object</a:t>
            </a:r>
            <a:endParaRPr lang="en-US" sz="2400" dirty="0" smtClean="0">
              <a:solidFill>
                <a:srgbClr val="FF0000"/>
              </a:solidFill>
            </a:endParaRPr>
          </a:p>
          <a:p>
            <a:pPr marL="2630488" lvl="5"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162814257"/>
      </p:ext>
    </p:extLst>
  </p:cSld>
  <p:clrMapOvr>
    <a:masterClrMapping/>
  </p:clrMapOvr>
  <p:timing>
    <p:tnLst>
      <p:par>
        <p:cTn xmlns:p14="http://schemas.microsoft.com/office/powerpoint/2010/mai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246221"/>
            <a:ext cx="7772400" cy="116113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470347" y="1146043"/>
            <a:ext cx="7892822" cy="547842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latin typeface="Courier"/>
                <a:cs typeface="Courier"/>
              </a:rPr>
              <a:t>def</a:t>
            </a:r>
            <a:r>
              <a:rPr lang="en-US" sz="1400" dirty="0">
                <a:latin typeface="Courier"/>
                <a:cs typeface="Courier"/>
              </a:rPr>
              <a:t> </a:t>
            </a:r>
            <a:r>
              <a:rPr lang="en-US" sz="1400" dirty="0" err="1">
                <a:latin typeface="Courier"/>
                <a:cs typeface="Courier"/>
              </a:rPr>
              <a:t>isPal</a:t>
            </a:r>
            <a:r>
              <a:rPr lang="en-US" sz="1400" dirty="0">
                <a:latin typeface="Courier"/>
                <a:cs typeface="Courier"/>
              </a:rPr>
              <a:t>(x):</a:t>
            </a:r>
          </a:p>
          <a:p>
            <a:pPr defTabSz="914400" fontAlgn="base">
              <a:spcBef>
                <a:spcPct val="0"/>
              </a:spcBef>
              <a:spcAft>
                <a:spcPct val="0"/>
              </a:spcAft>
            </a:pPr>
            <a:r>
              <a:rPr lang="en-US" sz="1400" dirty="0">
                <a:latin typeface="Courier"/>
                <a:cs typeface="Courier"/>
              </a:rPr>
              <a:t>    """Assumes x is a list</a:t>
            </a:r>
          </a:p>
          <a:p>
            <a:pPr defTabSz="914400" fontAlgn="base">
              <a:spcBef>
                <a:spcPct val="0"/>
              </a:spcBef>
              <a:spcAft>
                <a:spcPct val="0"/>
              </a:spcAft>
            </a:pPr>
            <a:r>
              <a:rPr lang="en-US" sz="1400" dirty="0">
                <a:latin typeface="Courier"/>
                <a:cs typeface="Courier"/>
              </a:rPr>
              <a:t>       Returns True if the list is a palindrome; False otherwise"""</a:t>
            </a:r>
          </a:p>
          <a:p>
            <a:pPr defTabSz="914400" fontAlgn="base">
              <a:spcBef>
                <a:spcPct val="0"/>
              </a:spcBef>
              <a:spcAft>
                <a:spcPct val="0"/>
              </a:spcAft>
            </a:pPr>
            <a:r>
              <a:rPr lang="en-US" sz="1400" dirty="0">
                <a:latin typeface="Courier"/>
                <a:cs typeface="Courier"/>
              </a:rPr>
              <a:t>    temp = </a:t>
            </a:r>
            <a:r>
              <a:rPr lang="en-US" sz="1400" dirty="0" smtClean="0">
                <a:latin typeface="Courier"/>
                <a:cs typeface="Courier"/>
              </a:rPr>
              <a:t>x[:]</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temp, x</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a:t>
            </a:r>
            <a:r>
              <a:rPr lang="en-US" sz="1400" dirty="0" err="1" smtClean="0">
                <a:latin typeface="Courier"/>
                <a:cs typeface="Courier"/>
              </a:rPr>
              <a:t>temp.reverse</a:t>
            </a:r>
            <a:r>
              <a:rPr lang="en-US" sz="1400" dirty="0" smtClean="0">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temp, x</a:t>
            </a:r>
            <a:endParaRPr lang="en-US" sz="1400" dirty="0">
              <a:solidFill>
                <a:srgbClr val="FF0000"/>
              </a:solidFill>
              <a:latin typeface="Courier"/>
              <a:cs typeface="Courier"/>
            </a:endParaRPr>
          </a:p>
          <a:p>
            <a:pPr defTabSz="914400" fontAlgn="base">
              <a:spcBef>
                <a:spcPct val="0"/>
              </a:spcBef>
              <a:spcAft>
                <a:spcPct val="0"/>
              </a:spcAft>
            </a:pPr>
            <a:r>
              <a:rPr lang="en-US" sz="1400" dirty="0">
                <a:latin typeface="Courier"/>
                <a:cs typeface="Courier"/>
              </a:rPr>
              <a:t>    if temp == x:</a:t>
            </a:r>
          </a:p>
          <a:p>
            <a:pPr defTabSz="914400" fontAlgn="base">
              <a:spcBef>
                <a:spcPct val="0"/>
              </a:spcBef>
              <a:spcAft>
                <a:spcPct val="0"/>
              </a:spcAft>
            </a:pPr>
            <a:r>
              <a:rPr lang="en-US" sz="1400" dirty="0">
                <a:latin typeface="Courier"/>
                <a:cs typeface="Courier"/>
              </a:rPr>
              <a:t>        return True</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return False</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r>
              <a:rPr lang="en-US" sz="1400" dirty="0" err="1">
                <a:latin typeface="Courier"/>
                <a:cs typeface="Courier"/>
              </a:rPr>
              <a:t>def</a:t>
            </a:r>
            <a:r>
              <a:rPr lang="en-US" sz="1400" dirty="0">
                <a:latin typeface="Courier"/>
                <a:cs typeface="Courier"/>
              </a:rPr>
              <a:t> silly(n):</a:t>
            </a:r>
          </a:p>
          <a:p>
            <a:pPr defTabSz="914400" fontAlgn="base">
              <a:spcBef>
                <a:spcPct val="0"/>
              </a:spcBef>
              <a:spcAft>
                <a:spcPct val="0"/>
              </a:spcAft>
            </a:pPr>
            <a:r>
              <a:rPr lang="en-US" sz="1400" dirty="0">
                <a:latin typeface="Courier"/>
                <a:cs typeface="Courier"/>
              </a:rPr>
              <a:t>    """Assumes n is an </a:t>
            </a:r>
            <a:r>
              <a:rPr lang="en-US" sz="1400" dirty="0" err="1">
                <a:latin typeface="Courier"/>
                <a:cs typeface="Courier"/>
              </a:rPr>
              <a:t>int</a:t>
            </a:r>
            <a:r>
              <a:rPr lang="en-US" sz="1400" dirty="0">
                <a:latin typeface="Courier"/>
                <a:cs typeface="Courier"/>
              </a:rPr>
              <a:t> &gt; 0</a:t>
            </a:r>
          </a:p>
          <a:p>
            <a:pPr defTabSz="914400" fontAlgn="base">
              <a:spcBef>
                <a:spcPct val="0"/>
              </a:spcBef>
              <a:spcAft>
                <a:spcPct val="0"/>
              </a:spcAft>
            </a:pPr>
            <a:r>
              <a:rPr lang="en-US" sz="1400" dirty="0">
                <a:latin typeface="Courier"/>
                <a:cs typeface="Courier"/>
              </a:rPr>
              <a:t>       Gets n inputs from user</a:t>
            </a:r>
          </a:p>
          <a:p>
            <a:pPr defTabSz="914400" fontAlgn="base">
              <a:spcBef>
                <a:spcPct val="0"/>
              </a:spcBef>
              <a:spcAft>
                <a:spcPct val="0"/>
              </a:spcAft>
            </a:pPr>
            <a:r>
              <a:rPr lang="en-US" sz="1400" dirty="0">
                <a:latin typeface="Courier"/>
                <a:cs typeface="Courier"/>
              </a:rPr>
              <a:t>       Prints 'Yes' if the sequence of inputs forms a palindrome;</a:t>
            </a:r>
          </a:p>
          <a:p>
            <a:pPr defTabSz="914400" fontAlgn="base">
              <a:spcBef>
                <a:spcPct val="0"/>
              </a:spcBef>
              <a:spcAft>
                <a:spcPct val="0"/>
              </a:spcAft>
            </a:pPr>
            <a:r>
              <a:rPr lang="en-US" sz="1400" dirty="0">
                <a:latin typeface="Courier"/>
                <a:cs typeface="Courier"/>
              </a:rPr>
              <a:t>       'No' otherwise"""</a:t>
            </a:r>
          </a:p>
          <a:p>
            <a:pPr defTabSz="914400" fontAlgn="base">
              <a:spcBef>
                <a:spcPct val="0"/>
              </a:spcBef>
              <a:spcAft>
                <a:spcPct val="0"/>
              </a:spcAft>
            </a:pPr>
            <a:r>
              <a:rPr lang="en-US" sz="1400" dirty="0">
                <a:solidFill>
                  <a:schemeClr val="tx1"/>
                </a:solidFill>
                <a:latin typeface="Courier"/>
                <a:cs typeface="Courier"/>
              </a:rPr>
              <a:t>    result = [</a:t>
            </a:r>
            <a:r>
              <a:rPr lang="en-US" sz="1400" dirty="0" smtClean="0">
                <a:solidFill>
                  <a:schemeClr val="tx1"/>
                </a:solidFill>
                <a:latin typeface="Courier"/>
                <a:cs typeface="Courier"/>
              </a:rPr>
              <a:t>]</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range(n):</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elem</a:t>
            </a:r>
            <a:r>
              <a:rPr lang="en-US" sz="1400" dirty="0" smtClean="0">
                <a:latin typeface="Courier"/>
                <a:cs typeface="Courier"/>
              </a:rPr>
              <a:t> = </a:t>
            </a:r>
            <a:r>
              <a:rPr lang="en-US" sz="1400" dirty="0" err="1" smtClean="0">
                <a:latin typeface="Courier"/>
                <a:cs typeface="Courier"/>
              </a:rPr>
              <a:t>raw_input</a:t>
            </a:r>
            <a:r>
              <a:rPr lang="en-US" sz="1400" dirty="0" smtClean="0">
                <a:latin typeface="Courier"/>
                <a:cs typeface="Courier"/>
              </a:rPr>
              <a:t>('Enter element: ')</a:t>
            </a:r>
          </a:p>
          <a:p>
            <a:pPr defTabSz="914400" fontAlgn="base">
              <a:spcBef>
                <a:spcPct val="0"/>
              </a:spcBef>
              <a:spcAft>
                <a:spcPct val="0"/>
              </a:spcAft>
            </a:pPr>
            <a:r>
              <a:rPr lang="en-US" sz="1400" dirty="0" smtClean="0">
                <a:latin typeface="Courier"/>
                <a:cs typeface="Courier"/>
              </a:rPr>
              <a:t>        </a:t>
            </a:r>
            <a:r>
              <a:rPr lang="en-US" sz="1400" dirty="0" err="1">
                <a:latin typeface="Courier"/>
                <a:cs typeface="Courier"/>
              </a:rPr>
              <a:t>result.append</a:t>
            </a:r>
            <a:r>
              <a:rPr lang="en-US" sz="1400" dirty="0">
                <a:latin typeface="Courier"/>
                <a:cs typeface="Courier"/>
              </a:rPr>
              <a:t>(</a:t>
            </a:r>
            <a:r>
              <a:rPr lang="en-US" sz="1400" dirty="0" err="1">
                <a:latin typeface="Courier"/>
                <a:cs typeface="Courier"/>
              </a:rPr>
              <a:t>elem</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a:t>
            </a:r>
            <a:r>
              <a:rPr lang="en-US" sz="1400" dirty="0" err="1">
                <a:latin typeface="Courier"/>
                <a:cs typeface="Courier"/>
              </a:rPr>
              <a:t>isPal</a:t>
            </a:r>
            <a:r>
              <a:rPr lang="en-US" sz="1400" dirty="0">
                <a:latin typeface="Courier"/>
                <a:cs typeface="Courier"/>
              </a:rPr>
              <a:t>(result):</a:t>
            </a:r>
          </a:p>
          <a:p>
            <a:pPr defTabSz="914400" fontAlgn="base">
              <a:spcBef>
                <a:spcPct val="0"/>
              </a:spcBef>
              <a:spcAft>
                <a:spcPct val="0"/>
              </a:spcAft>
            </a:pPr>
            <a:r>
              <a:rPr lang="en-US" sz="1400" dirty="0">
                <a:latin typeface="Courier"/>
                <a:cs typeface="Courier"/>
              </a:rPr>
              <a:t>        print 'Yes'</a:t>
            </a:r>
          </a:p>
          <a:p>
            <a:pPr defTabSz="914400" fontAlgn="base">
              <a:spcBef>
                <a:spcPct val="0"/>
              </a:spcBef>
              <a:spcAft>
                <a:spcPct val="0"/>
              </a:spcAft>
            </a:pPr>
            <a:r>
              <a:rPr lang="en-US" sz="1400" dirty="0">
                <a:latin typeface="Courier"/>
                <a:cs typeface="Courier"/>
              </a:rPr>
              <a:t>    else:</a:t>
            </a:r>
          </a:p>
          <a:p>
            <a:pPr defTabSz="914400" fontAlgn="base">
              <a:spcBef>
                <a:spcPct val="0"/>
              </a:spcBef>
              <a:spcAft>
                <a:spcPct val="0"/>
              </a:spcAft>
            </a:pPr>
            <a:r>
              <a:rPr lang="en-US" sz="1400" dirty="0">
                <a:latin typeface="Courier"/>
                <a:cs typeface="Courier"/>
              </a:rPr>
              <a:t>        print 'No'</a:t>
            </a:r>
            <a:endParaRPr lang="en-US" sz="1400" dirty="0" smtClean="0">
              <a:latin typeface="Courier"/>
              <a:cs typeface="Courier"/>
            </a:endParaRPr>
          </a:p>
        </p:txBody>
      </p:sp>
    </p:spTree>
    <p:extLst>
      <p:ext uri="{BB962C8B-B14F-4D97-AF65-F5344CB8AC3E}">
        <p14:creationId xmlns:p14="http://schemas.microsoft.com/office/powerpoint/2010/main" val="3840826477"/>
      </p:ext>
    </p:extLst>
  </p:cSld>
  <p:clrMapOvr>
    <a:masterClrMapping/>
  </p:clrMapOvr>
  <p:timing>
    <p:tnLst>
      <p:par>
        <p:cTn xmlns:p14="http://schemas.microsoft.com/office/powerpoint/2010/mai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Stepping through the test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2985433"/>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And now running this shows that before the reverse step, the two variables have the same form </a:t>
            </a:r>
          </a:p>
          <a:p>
            <a:pPr marL="344488" indent="-344488">
              <a:spcAft>
                <a:spcPts val="600"/>
              </a:spcAft>
              <a:buClr>
                <a:schemeClr val="accent1"/>
              </a:buClr>
              <a:buFont typeface="Wingdings" charset="2"/>
              <a:buChar char="§"/>
            </a:pPr>
            <a:r>
              <a:rPr lang="en-US" sz="2400" dirty="0" smtClean="0">
                <a:solidFill>
                  <a:schemeClr val="accent1"/>
                </a:solidFill>
              </a:rPr>
              <a:t>But afterwards only temp is reversed</a:t>
            </a:r>
          </a:p>
          <a:p>
            <a:pPr marL="344488" indent="-344488">
              <a:spcAft>
                <a:spcPts val="600"/>
              </a:spcAft>
              <a:buClr>
                <a:schemeClr val="accent1"/>
              </a:buClr>
              <a:buFont typeface="Wingdings" charset="2"/>
              <a:buChar char="§"/>
            </a:pPr>
            <a:endParaRPr lang="en-US" sz="2400" dirty="0">
              <a:solidFill>
                <a:schemeClr val="accent1"/>
              </a:solidFill>
            </a:endParaRPr>
          </a:p>
          <a:p>
            <a:pPr marL="344488" indent="-344488">
              <a:spcAft>
                <a:spcPts val="600"/>
              </a:spcAft>
              <a:buClr>
                <a:schemeClr val="accent1"/>
              </a:buClr>
              <a:buFont typeface="Wingdings" charset="2"/>
              <a:buChar char="§"/>
            </a:pPr>
            <a:r>
              <a:rPr lang="en-US" sz="2400" dirty="0" smtClean="0">
                <a:solidFill>
                  <a:schemeClr val="accent1"/>
                </a:solidFill>
              </a:rPr>
              <a:t>We can now go back and check that our other test cases still work correctly</a:t>
            </a:r>
            <a:endParaRPr lang="en-US" sz="2400" dirty="0" smtClean="0">
              <a:solidFill>
                <a:srgbClr val="FF0000"/>
              </a:solidFill>
            </a:endParaRPr>
          </a:p>
          <a:p>
            <a:pPr marL="2630488" lvl="5"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273485232"/>
      </p:ext>
    </p:extLst>
  </p:cSld>
  <p:clrMapOvr>
    <a:masterClrMapping/>
  </p:clrMapOvr>
  <p:timing>
    <p:tnLst>
      <p:par>
        <p:cTn xmlns:p14="http://schemas.microsoft.com/office/powerpoint/2010/mai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Some pragmatic hints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611277"/>
            <a:ext cx="7772400" cy="4909036"/>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Look for the usual suspects, e.g. have you</a:t>
            </a:r>
          </a:p>
          <a:p>
            <a:pPr marL="801688" lvl="1" indent="-344488">
              <a:spcAft>
                <a:spcPts val="600"/>
              </a:spcAft>
              <a:buFont typeface="Wingdings" charset="2"/>
              <a:buChar char="§"/>
            </a:pPr>
            <a:r>
              <a:rPr lang="en-US" sz="2400" dirty="0" smtClean="0">
                <a:solidFill>
                  <a:schemeClr val="accent1"/>
                </a:solidFill>
              </a:rPr>
              <a:t> passed arguments to a function in the wrong order</a:t>
            </a:r>
          </a:p>
          <a:p>
            <a:pPr marL="801688" lvl="1" indent="-344488">
              <a:spcAft>
                <a:spcPts val="600"/>
              </a:spcAft>
              <a:buFont typeface="Wingdings" charset="2"/>
              <a:buChar char="§"/>
            </a:pPr>
            <a:r>
              <a:rPr lang="en-US" sz="2400" dirty="0" smtClean="0">
                <a:solidFill>
                  <a:schemeClr val="accent1"/>
                </a:solidFill>
              </a:rPr>
              <a:t> misspelled a name, e.g., typed a lowercase letter when you should have typed an uppercase cone</a:t>
            </a:r>
          </a:p>
          <a:p>
            <a:pPr marL="801688" lvl="1" indent="-344488">
              <a:spcAft>
                <a:spcPts val="600"/>
              </a:spcAft>
              <a:buFont typeface="Wingdings" charset="2"/>
              <a:buChar char="§"/>
            </a:pPr>
            <a:r>
              <a:rPr lang="en-US" sz="2400" dirty="0" smtClean="0">
                <a:solidFill>
                  <a:schemeClr val="accent1"/>
                </a:solidFill>
              </a:rPr>
              <a:t>Failed to reinitialize a variable </a:t>
            </a:r>
          </a:p>
          <a:p>
            <a:pPr marL="801688" lvl="1" indent="-344488">
              <a:spcAft>
                <a:spcPts val="600"/>
              </a:spcAft>
              <a:buFont typeface="Wingdings" charset="2"/>
              <a:buChar char="§"/>
            </a:pPr>
            <a:r>
              <a:rPr lang="en-US" sz="2400" dirty="0">
                <a:solidFill>
                  <a:schemeClr val="accent1"/>
                </a:solidFill>
              </a:rPr>
              <a:t> </a:t>
            </a:r>
            <a:r>
              <a:rPr lang="en-US" sz="2400" dirty="0" smtClean="0">
                <a:solidFill>
                  <a:schemeClr val="accent1"/>
                </a:solidFill>
              </a:rPr>
              <a:t>tested that two floating point values are equal (==) instead of nearly equal (remember that float point arithmetic is not the same as the arithmetic you learned in school)</a:t>
            </a:r>
          </a:p>
          <a:p>
            <a:pPr marL="801688" lvl="1" indent="-344488">
              <a:spcAft>
                <a:spcPts val="600"/>
              </a:spcAft>
              <a:buFont typeface="Wingdings" charset="2"/>
              <a:buChar char="§"/>
            </a:pPr>
            <a:r>
              <a:rPr lang="en-US" sz="2400" dirty="0" smtClean="0">
                <a:solidFill>
                  <a:schemeClr val="accent1"/>
                </a:solidFill>
              </a:rPr>
              <a:t>Tested for value equality (e.g., compared to lists by writing the expression L1==L2) when you meant object equality (e.g., id(L1) == id(L2))</a:t>
            </a:r>
          </a:p>
        </p:txBody>
      </p:sp>
    </p:spTree>
    <p:extLst>
      <p:ext uri="{BB962C8B-B14F-4D97-AF65-F5344CB8AC3E}">
        <p14:creationId xmlns:p14="http://schemas.microsoft.com/office/powerpoint/2010/main" val="1972657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Some pragmatic hints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611277"/>
            <a:ext cx="7772400" cy="2616101"/>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Look for the usual suspects, e.g. have you</a:t>
            </a:r>
          </a:p>
          <a:p>
            <a:pPr marL="801688" lvl="1" indent="-344488">
              <a:spcAft>
                <a:spcPts val="600"/>
              </a:spcAft>
              <a:buFont typeface="Wingdings" charset="2"/>
              <a:buChar char="§"/>
            </a:pPr>
            <a:r>
              <a:rPr lang="en-US" sz="2400" dirty="0" smtClean="0">
                <a:solidFill>
                  <a:schemeClr val="accent1"/>
                </a:solidFill>
              </a:rPr>
              <a:t>Forgotten that some built-in function has a side effect</a:t>
            </a:r>
          </a:p>
          <a:p>
            <a:pPr marL="801688" lvl="1" indent="-344488">
              <a:spcAft>
                <a:spcPts val="600"/>
              </a:spcAft>
              <a:buFont typeface="Wingdings" charset="2"/>
              <a:buChar char="§"/>
            </a:pPr>
            <a:r>
              <a:rPr lang="en-US" sz="2400" dirty="0" smtClean="0">
                <a:solidFill>
                  <a:schemeClr val="accent1"/>
                </a:solidFill>
              </a:rPr>
              <a:t>Forgotten the () that turns a reference to an object of type function into a function invocation</a:t>
            </a:r>
          </a:p>
          <a:p>
            <a:pPr marL="801688" lvl="1" indent="-344488">
              <a:spcAft>
                <a:spcPts val="600"/>
              </a:spcAft>
              <a:buFont typeface="Wingdings" charset="2"/>
              <a:buChar char="§"/>
            </a:pPr>
            <a:r>
              <a:rPr lang="en-US" sz="2400" dirty="0">
                <a:solidFill>
                  <a:schemeClr val="accent1"/>
                </a:solidFill>
              </a:rPr>
              <a:t> </a:t>
            </a:r>
            <a:r>
              <a:rPr lang="en-US" sz="2400" dirty="0" smtClean="0">
                <a:solidFill>
                  <a:schemeClr val="accent1"/>
                </a:solidFill>
              </a:rPr>
              <a:t>created an unintentional alias</a:t>
            </a:r>
          </a:p>
          <a:p>
            <a:pPr marL="801688" lvl="1" indent="-344488">
              <a:spcAft>
                <a:spcPts val="600"/>
              </a:spcAft>
              <a:buFont typeface="Wingdings" charset="2"/>
              <a:buChar char="§"/>
            </a:pPr>
            <a:r>
              <a:rPr lang="en-US" sz="2400" dirty="0" smtClean="0">
                <a:solidFill>
                  <a:schemeClr val="accent1"/>
                </a:solidFill>
              </a:rPr>
              <a:t>Made any other mistake that is typical for you</a:t>
            </a:r>
          </a:p>
        </p:txBody>
      </p:sp>
    </p:spTree>
    <p:extLst>
      <p:ext uri="{BB962C8B-B14F-4D97-AF65-F5344CB8AC3E}">
        <p14:creationId xmlns:p14="http://schemas.microsoft.com/office/powerpoint/2010/main" val="2246889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Some pragmatic hints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4324260"/>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Look for the usual suspects</a:t>
            </a:r>
          </a:p>
          <a:p>
            <a:pPr marL="344488" indent="-344488">
              <a:spcAft>
                <a:spcPts val="600"/>
              </a:spcAft>
              <a:buClr>
                <a:schemeClr val="accent1"/>
              </a:buClr>
              <a:buFont typeface="Wingdings" charset="2"/>
              <a:buChar char="§"/>
            </a:pPr>
            <a:r>
              <a:rPr lang="en-US" sz="2400" dirty="0" smtClean="0">
                <a:solidFill>
                  <a:schemeClr val="accent1"/>
                </a:solidFill>
              </a:rPr>
              <a:t>Ask why the code is doing what it is , not why is not doing what you want</a:t>
            </a:r>
            <a:endParaRPr lang="en-US" sz="2400" dirty="0">
              <a:solidFill>
                <a:schemeClr val="accent1"/>
              </a:solidFill>
            </a:endParaRPr>
          </a:p>
          <a:p>
            <a:pPr marL="344488" indent="-344488">
              <a:spcAft>
                <a:spcPts val="600"/>
              </a:spcAft>
              <a:buClr>
                <a:schemeClr val="accent1"/>
              </a:buClr>
              <a:buFont typeface="Wingdings" charset="2"/>
              <a:buChar char="§"/>
            </a:pPr>
            <a:r>
              <a:rPr lang="en-US" sz="2400" dirty="0" smtClean="0">
                <a:solidFill>
                  <a:schemeClr val="accent1"/>
                </a:solidFill>
              </a:rPr>
              <a:t>The bug is probably not where you think it is </a:t>
            </a:r>
          </a:p>
          <a:p>
            <a:pPr marL="801688" lvl="1" indent="-344488">
              <a:spcAft>
                <a:spcPts val="600"/>
              </a:spcAft>
              <a:buClr>
                <a:schemeClr val="accent1"/>
              </a:buClr>
              <a:buFont typeface="Wingdings" charset="2"/>
              <a:buChar char="§"/>
            </a:pPr>
            <a:r>
              <a:rPr lang="en-US" sz="2400" dirty="0" smtClean="0">
                <a:solidFill>
                  <a:srgbClr val="000000"/>
                </a:solidFill>
              </a:rPr>
              <a:t>Sherlock Holmes said “Eliminate all other factors, and the one which remains must be the truth”</a:t>
            </a:r>
            <a:endParaRPr lang="en-US" sz="2400" dirty="0">
              <a:solidFill>
                <a:srgbClr val="000000"/>
              </a:solidFill>
            </a:endParaRPr>
          </a:p>
          <a:p>
            <a:pPr marL="344488" indent="-344488">
              <a:spcAft>
                <a:spcPts val="600"/>
              </a:spcAft>
              <a:buClr>
                <a:schemeClr val="accent1"/>
              </a:buClr>
              <a:buFont typeface="Wingdings" charset="2"/>
              <a:buChar char="§"/>
            </a:pPr>
            <a:r>
              <a:rPr lang="en-US" sz="2400" dirty="0" smtClean="0">
                <a:solidFill>
                  <a:schemeClr val="accent1"/>
                </a:solidFill>
              </a:rPr>
              <a:t>Explain the problem to someone else</a:t>
            </a:r>
          </a:p>
          <a:p>
            <a:pPr marL="344488" indent="-344488">
              <a:spcAft>
                <a:spcPts val="600"/>
              </a:spcAft>
              <a:buClr>
                <a:schemeClr val="accent1"/>
              </a:buClr>
              <a:buFont typeface="Wingdings" charset="2"/>
              <a:buChar char="§"/>
            </a:pPr>
            <a:r>
              <a:rPr lang="en-US" sz="2400" dirty="0" smtClean="0">
                <a:solidFill>
                  <a:schemeClr val="accent1"/>
                </a:solidFill>
              </a:rPr>
              <a:t>Do not believe the documentation</a:t>
            </a:r>
          </a:p>
          <a:p>
            <a:pPr marL="344488" indent="-344488">
              <a:spcAft>
                <a:spcPts val="600"/>
              </a:spcAft>
              <a:buClr>
                <a:schemeClr val="accent1"/>
              </a:buClr>
              <a:buFont typeface="Wingdings" charset="2"/>
              <a:buChar char="§"/>
            </a:pPr>
            <a:r>
              <a:rPr lang="en-US" sz="2400" dirty="0" smtClean="0">
                <a:solidFill>
                  <a:schemeClr val="accent1"/>
                </a:solidFill>
              </a:rPr>
              <a:t>Take a break and come back later</a:t>
            </a:r>
            <a:endParaRPr lang="en-US" sz="2400" dirty="0" smtClean="0">
              <a:solidFill>
                <a:srgbClr val="FF0000"/>
              </a:solidFill>
            </a:endParaRPr>
          </a:p>
          <a:p>
            <a:pPr marL="2630488" lvl="5"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552991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470347" y="481513"/>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When you find “the” bug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95083" y="1838081"/>
            <a:ext cx="7772400" cy="3062377"/>
          </a:xfrm>
          <a:prstGeom prst="rect">
            <a:avLst/>
          </a:prstGeom>
          <a:noFill/>
        </p:spPr>
        <p:txBody>
          <a:bodyPr wrap="square" rtlCol="0">
            <a:spAutoFit/>
          </a:bodyPr>
          <a:lstStyle/>
          <a:p>
            <a:pPr marL="344488" indent="-344488">
              <a:spcAft>
                <a:spcPts val="600"/>
              </a:spcAft>
              <a:buClr>
                <a:schemeClr val="accent1"/>
              </a:buClr>
              <a:buFont typeface="Wingdings" charset="2"/>
              <a:buChar char="§"/>
            </a:pPr>
            <a:r>
              <a:rPr lang="en-US" sz="2400" dirty="0" smtClean="0">
                <a:solidFill>
                  <a:schemeClr val="accent1"/>
                </a:solidFill>
              </a:rPr>
              <a:t>Ask yourself if the bug explains all the observed symptoms </a:t>
            </a:r>
          </a:p>
          <a:p>
            <a:pPr marL="344488" indent="-344488">
              <a:spcAft>
                <a:spcPts val="600"/>
              </a:spcAft>
              <a:buClr>
                <a:schemeClr val="accent1"/>
              </a:buClr>
              <a:buFont typeface="Wingdings" charset="2"/>
              <a:buChar char="§"/>
            </a:pPr>
            <a:r>
              <a:rPr lang="en-US" sz="2400" dirty="0" smtClean="0">
                <a:solidFill>
                  <a:schemeClr val="accent1"/>
                </a:solidFill>
              </a:rPr>
              <a:t>Or it is just the tip of the iceberg</a:t>
            </a:r>
            <a:endParaRPr lang="en-US" sz="2400" dirty="0">
              <a:solidFill>
                <a:schemeClr val="accent1"/>
              </a:solidFill>
            </a:endParaRPr>
          </a:p>
          <a:p>
            <a:pPr marL="344488" indent="-344488">
              <a:spcAft>
                <a:spcPts val="600"/>
              </a:spcAft>
              <a:buClr>
                <a:schemeClr val="accent1"/>
              </a:buClr>
              <a:buFont typeface="Wingdings" charset="2"/>
              <a:buChar char="§"/>
            </a:pPr>
            <a:r>
              <a:rPr lang="en-US" sz="2400" dirty="0" smtClean="0">
                <a:solidFill>
                  <a:schemeClr val="accent1"/>
                </a:solidFill>
              </a:rPr>
              <a:t>Before making any change, try and understand the ramification of the proposed fix</a:t>
            </a:r>
          </a:p>
          <a:p>
            <a:pPr marL="801688" lvl="1" indent="-344488">
              <a:spcAft>
                <a:spcPts val="600"/>
              </a:spcAft>
              <a:buClr>
                <a:schemeClr val="accent1"/>
              </a:buClr>
              <a:buFont typeface="Wingdings" charset="2"/>
              <a:buChar char="§"/>
            </a:pPr>
            <a:r>
              <a:rPr lang="en-US" sz="2400" dirty="0">
                <a:solidFill>
                  <a:schemeClr val="accent1"/>
                </a:solidFill>
              </a:rPr>
              <a:t>Will it break something else? </a:t>
            </a:r>
          </a:p>
          <a:p>
            <a:pPr marL="344488" indent="-344488">
              <a:spcAft>
                <a:spcPts val="600"/>
              </a:spcAft>
              <a:buClr>
                <a:schemeClr val="accent1"/>
              </a:buClr>
              <a:buFont typeface="Wingdings" charset="2"/>
              <a:buChar char="§"/>
            </a:pPr>
            <a:r>
              <a:rPr lang="en-US" sz="2400" dirty="0">
                <a:solidFill>
                  <a:schemeClr val="accent1"/>
                </a:solidFill>
              </a:rPr>
              <a:t>Always make sure that you can get back to where you are</a:t>
            </a:r>
          </a:p>
          <a:p>
            <a:pPr marL="2630488" lvl="5" indent="-344488">
              <a:spcAft>
                <a:spcPts val="600"/>
              </a:spcAft>
              <a:buClr>
                <a:srgbClr val="FFFF00"/>
              </a:buClr>
              <a:buFont typeface="Wingdings" charset="2"/>
              <a:buChar char="§"/>
            </a:pPr>
            <a:endParaRPr lang="en-US" sz="2400" dirty="0" smtClean="0">
              <a:solidFill>
                <a:schemeClr val="accent1"/>
              </a:solidFill>
            </a:endParaRPr>
          </a:p>
        </p:txBody>
      </p:sp>
    </p:spTree>
    <p:extLst>
      <p:ext uri="{BB962C8B-B14F-4D97-AF65-F5344CB8AC3E}">
        <p14:creationId xmlns:p14="http://schemas.microsoft.com/office/powerpoint/2010/main" val="2359507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Program</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20</a:t>
            </a:fld>
            <a:endParaRPr lang="en-US"/>
          </a:p>
        </p:txBody>
      </p:sp>
      <p:sp>
        <p:nvSpPr>
          <p:cNvPr id="3" name="Content Placeholder 2"/>
          <p:cNvSpPr>
            <a:spLocks noGrp="1"/>
          </p:cNvSpPr>
          <p:nvPr>
            <p:ph idx="1"/>
          </p:nvPr>
        </p:nvSpPr>
        <p:spPr/>
        <p:txBody>
          <a:bodyPr/>
          <a:lstStyle/>
          <a:p>
            <a:pPr>
              <a:spcAft>
                <a:spcPts val="600"/>
              </a:spcAft>
            </a:pPr>
            <a:r>
              <a:rPr lang="en-US" sz="2400" dirty="0">
                <a:solidFill>
                  <a:srgbClr val="000000"/>
                </a:solidFill>
              </a:rPr>
              <a:t>Program (or script) is a sequence of definitions and commands</a:t>
            </a:r>
          </a:p>
          <a:p>
            <a:pPr lvl="1">
              <a:spcAft>
                <a:spcPts val="600"/>
              </a:spcAft>
            </a:pPr>
            <a:r>
              <a:rPr lang="en-US" sz="2400" dirty="0" smtClean="0">
                <a:solidFill>
                  <a:srgbClr val="000000"/>
                </a:solidFill>
              </a:rPr>
              <a:t> Can </a:t>
            </a:r>
            <a:r>
              <a:rPr lang="en-US" sz="2400" dirty="0">
                <a:solidFill>
                  <a:srgbClr val="000000"/>
                </a:solidFill>
              </a:rPr>
              <a:t>be typed directly into a shell</a:t>
            </a:r>
          </a:p>
          <a:p>
            <a:pPr lvl="1">
              <a:spcAft>
                <a:spcPts val="600"/>
              </a:spcAft>
            </a:pPr>
            <a:r>
              <a:rPr lang="en-US" sz="2400" dirty="0" smtClean="0">
                <a:solidFill>
                  <a:srgbClr val="000000"/>
                </a:solidFill>
              </a:rPr>
              <a:t> Stored </a:t>
            </a:r>
            <a:r>
              <a:rPr lang="en-US" sz="2400" dirty="0">
                <a:solidFill>
                  <a:srgbClr val="000000"/>
                </a:solidFill>
              </a:rPr>
              <a:t>in a file (can be executed)</a:t>
            </a:r>
          </a:p>
          <a:p>
            <a:endParaRPr lang="en-US" dirty="0"/>
          </a:p>
        </p:txBody>
      </p:sp>
    </p:spTree>
    <p:extLst>
      <p:ext uri="{BB962C8B-B14F-4D97-AF65-F5344CB8AC3E}">
        <p14:creationId xmlns:p14="http://schemas.microsoft.com/office/powerpoint/2010/main" val="38049393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Program</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21</a:t>
            </a:fld>
            <a:endParaRPr lang="en-US"/>
          </a:p>
        </p:txBody>
      </p:sp>
      <p:sp>
        <p:nvSpPr>
          <p:cNvPr id="3" name="Content Placeholder 2"/>
          <p:cNvSpPr>
            <a:spLocks noGrp="1"/>
          </p:cNvSpPr>
          <p:nvPr>
            <p:ph idx="1"/>
          </p:nvPr>
        </p:nvSpPr>
        <p:spPr/>
        <p:txBody>
          <a:bodyPr/>
          <a:lstStyle/>
          <a:p>
            <a:pPr>
              <a:spcAft>
                <a:spcPts val="600"/>
              </a:spcAft>
            </a:pPr>
            <a:r>
              <a:rPr lang="en-US" sz="2400" dirty="0">
                <a:solidFill>
                  <a:srgbClr val="000000"/>
                </a:solidFill>
              </a:rPr>
              <a:t>Program (or script) is a sequence of definitions and commands</a:t>
            </a:r>
          </a:p>
          <a:p>
            <a:pPr lvl="1">
              <a:spcAft>
                <a:spcPts val="600"/>
              </a:spcAft>
            </a:pPr>
            <a:r>
              <a:rPr lang="en-US" sz="2400" dirty="0" smtClean="0">
                <a:solidFill>
                  <a:srgbClr val="000000"/>
                </a:solidFill>
              </a:rPr>
              <a:t> Can </a:t>
            </a:r>
            <a:r>
              <a:rPr lang="en-US" sz="2400" dirty="0">
                <a:solidFill>
                  <a:srgbClr val="000000"/>
                </a:solidFill>
              </a:rPr>
              <a:t>be typed directly into a shell</a:t>
            </a:r>
          </a:p>
          <a:p>
            <a:pPr marL="0" indent="0">
              <a:buNone/>
            </a:pPr>
            <a:endParaRPr lang="en-US" dirty="0"/>
          </a:p>
        </p:txBody>
      </p:sp>
      <p:pic>
        <p:nvPicPr>
          <p:cNvPr id="5" name="Picture 4" descr="Screen Shot 2015-01-22 at 10.29.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585" y="2530048"/>
            <a:ext cx="5007582" cy="3917070"/>
          </a:xfrm>
          <a:prstGeom prst="rect">
            <a:avLst/>
          </a:prstGeom>
        </p:spPr>
      </p:pic>
      <p:sp>
        <p:nvSpPr>
          <p:cNvPr id="6" name="TextBox 5"/>
          <p:cNvSpPr txBox="1"/>
          <p:nvPr/>
        </p:nvSpPr>
        <p:spPr>
          <a:xfrm>
            <a:off x="685800" y="3657600"/>
            <a:ext cx="1257300" cy="369332"/>
          </a:xfrm>
          <a:prstGeom prst="rect">
            <a:avLst/>
          </a:prstGeom>
          <a:noFill/>
        </p:spPr>
        <p:txBody>
          <a:bodyPr wrap="square" rtlCol="0">
            <a:spAutoFit/>
          </a:bodyPr>
          <a:lstStyle/>
          <a:p>
            <a:r>
              <a:rPr lang="en-US" dirty="0" smtClean="0"/>
              <a:t>Canopy</a:t>
            </a:r>
            <a:endParaRPr lang="en-US" dirty="0"/>
          </a:p>
        </p:txBody>
      </p:sp>
      <p:sp>
        <p:nvSpPr>
          <p:cNvPr id="7" name="Rectangle 6"/>
          <p:cNvSpPr/>
          <p:nvPr/>
        </p:nvSpPr>
        <p:spPr>
          <a:xfrm>
            <a:off x="3911098" y="4804969"/>
            <a:ext cx="3593069" cy="164214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9816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Program</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22</a:t>
            </a:fld>
            <a:endParaRPr lang="en-US"/>
          </a:p>
        </p:txBody>
      </p:sp>
      <p:sp>
        <p:nvSpPr>
          <p:cNvPr id="3" name="Content Placeholder 2"/>
          <p:cNvSpPr>
            <a:spLocks noGrp="1"/>
          </p:cNvSpPr>
          <p:nvPr>
            <p:ph idx="1"/>
          </p:nvPr>
        </p:nvSpPr>
        <p:spPr/>
        <p:txBody>
          <a:bodyPr/>
          <a:lstStyle/>
          <a:p>
            <a:pPr>
              <a:spcAft>
                <a:spcPts val="600"/>
              </a:spcAft>
            </a:pPr>
            <a:r>
              <a:rPr lang="en-US" sz="2400" dirty="0">
                <a:solidFill>
                  <a:srgbClr val="000000"/>
                </a:solidFill>
              </a:rPr>
              <a:t>Program (or script) is a sequence of definitions and commands</a:t>
            </a:r>
          </a:p>
          <a:p>
            <a:pPr lvl="1">
              <a:spcAft>
                <a:spcPts val="600"/>
              </a:spcAft>
            </a:pPr>
            <a:r>
              <a:rPr lang="en-US" sz="2400" dirty="0" smtClean="0">
                <a:solidFill>
                  <a:srgbClr val="000000"/>
                </a:solidFill>
              </a:rPr>
              <a:t> Can </a:t>
            </a:r>
            <a:r>
              <a:rPr lang="en-US" sz="2400" dirty="0">
                <a:solidFill>
                  <a:srgbClr val="000000"/>
                </a:solidFill>
              </a:rPr>
              <a:t>be typed directly into a shell</a:t>
            </a:r>
          </a:p>
          <a:p>
            <a:pPr marL="0" indent="0">
              <a:buNone/>
            </a:pPr>
            <a:endParaRPr lang="en-US" dirty="0"/>
          </a:p>
        </p:txBody>
      </p:sp>
      <p:sp>
        <p:nvSpPr>
          <p:cNvPr id="6" name="TextBox 5"/>
          <p:cNvSpPr txBox="1"/>
          <p:nvPr/>
        </p:nvSpPr>
        <p:spPr>
          <a:xfrm>
            <a:off x="57150" y="2949321"/>
            <a:ext cx="1257300" cy="369332"/>
          </a:xfrm>
          <a:prstGeom prst="rect">
            <a:avLst/>
          </a:prstGeom>
          <a:noFill/>
        </p:spPr>
        <p:txBody>
          <a:bodyPr wrap="square" rtlCol="0">
            <a:spAutoFit/>
          </a:bodyPr>
          <a:lstStyle/>
          <a:p>
            <a:r>
              <a:rPr lang="en-US" dirty="0" smtClean="0"/>
              <a:t>Terminal</a:t>
            </a:r>
            <a:endParaRPr lang="en-US" dirty="0"/>
          </a:p>
        </p:txBody>
      </p:sp>
      <p:pic>
        <p:nvPicPr>
          <p:cNvPr id="8" name="Picture 7" descr="Screen Shot 2015-01-22 at 10.3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548" y="2848753"/>
            <a:ext cx="7733520" cy="2749762"/>
          </a:xfrm>
          <a:prstGeom prst="rect">
            <a:avLst/>
          </a:prstGeom>
        </p:spPr>
      </p:pic>
    </p:spTree>
    <p:extLst>
      <p:ext uri="{BB962C8B-B14F-4D97-AF65-F5344CB8AC3E}">
        <p14:creationId xmlns:p14="http://schemas.microsoft.com/office/powerpoint/2010/main" val="27005087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Program</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23</a:t>
            </a:fld>
            <a:endParaRPr lang="en-US"/>
          </a:p>
        </p:txBody>
      </p:sp>
      <p:sp>
        <p:nvSpPr>
          <p:cNvPr id="3" name="Content Placeholder 2"/>
          <p:cNvSpPr>
            <a:spLocks noGrp="1"/>
          </p:cNvSpPr>
          <p:nvPr>
            <p:ph idx="1"/>
          </p:nvPr>
        </p:nvSpPr>
        <p:spPr/>
        <p:txBody>
          <a:bodyPr/>
          <a:lstStyle/>
          <a:p>
            <a:pPr>
              <a:spcAft>
                <a:spcPts val="600"/>
              </a:spcAft>
            </a:pPr>
            <a:r>
              <a:rPr lang="en-US" sz="2400" dirty="0">
                <a:solidFill>
                  <a:srgbClr val="000000"/>
                </a:solidFill>
              </a:rPr>
              <a:t>Program (or script) is a sequence of definitions and commands</a:t>
            </a:r>
          </a:p>
          <a:p>
            <a:pPr lvl="1">
              <a:spcAft>
                <a:spcPts val="600"/>
              </a:spcAft>
            </a:pPr>
            <a:r>
              <a:rPr lang="en-US" sz="2400" dirty="0" smtClean="0">
                <a:solidFill>
                  <a:srgbClr val="000000"/>
                </a:solidFill>
              </a:rPr>
              <a:t> Can be </a:t>
            </a:r>
            <a:r>
              <a:rPr lang="en-US" sz="2400" dirty="0">
                <a:solidFill>
                  <a:srgbClr val="000000"/>
                </a:solidFill>
              </a:rPr>
              <a:t>stored into a file </a:t>
            </a:r>
          </a:p>
          <a:p>
            <a:pPr lvl="1">
              <a:spcAft>
                <a:spcPts val="600"/>
              </a:spcAft>
            </a:pPr>
            <a:endParaRPr lang="en-US" sz="2400" dirty="0" smtClean="0">
              <a:solidFill>
                <a:srgbClr val="000000"/>
              </a:solidFill>
            </a:endParaRPr>
          </a:p>
          <a:p>
            <a:pPr marL="0" indent="0">
              <a:buNone/>
            </a:pPr>
            <a:endParaRPr lang="en-US" dirty="0"/>
          </a:p>
        </p:txBody>
      </p:sp>
      <p:pic>
        <p:nvPicPr>
          <p:cNvPr id="7" name="Picture 6" descr="Screen Shot 2015-01-22 at 10.29.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818" y="2479247"/>
            <a:ext cx="5276030" cy="4127057"/>
          </a:xfrm>
          <a:prstGeom prst="rect">
            <a:avLst/>
          </a:prstGeom>
        </p:spPr>
      </p:pic>
      <p:sp>
        <p:nvSpPr>
          <p:cNvPr id="9" name="Rectangle 8"/>
          <p:cNvSpPr/>
          <p:nvPr/>
        </p:nvSpPr>
        <p:spPr>
          <a:xfrm>
            <a:off x="3148605" y="2771879"/>
            <a:ext cx="3789243" cy="218877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8626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Program</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24</a:t>
            </a:fld>
            <a:endParaRPr lang="en-US"/>
          </a:p>
        </p:txBody>
      </p:sp>
      <p:sp>
        <p:nvSpPr>
          <p:cNvPr id="3" name="Content Placeholder 2"/>
          <p:cNvSpPr>
            <a:spLocks noGrp="1"/>
          </p:cNvSpPr>
          <p:nvPr>
            <p:ph idx="1"/>
          </p:nvPr>
        </p:nvSpPr>
        <p:spPr/>
        <p:txBody>
          <a:bodyPr/>
          <a:lstStyle/>
          <a:p>
            <a:pPr>
              <a:spcAft>
                <a:spcPts val="600"/>
              </a:spcAft>
            </a:pPr>
            <a:r>
              <a:rPr lang="en-US" sz="2400" dirty="0">
                <a:solidFill>
                  <a:srgbClr val="000000"/>
                </a:solidFill>
              </a:rPr>
              <a:t>Program (or script) is a sequence of definitions and commands</a:t>
            </a:r>
          </a:p>
          <a:p>
            <a:pPr lvl="1">
              <a:spcAft>
                <a:spcPts val="600"/>
              </a:spcAft>
            </a:pPr>
            <a:r>
              <a:rPr lang="en-US" sz="2400" dirty="0" smtClean="0">
                <a:solidFill>
                  <a:srgbClr val="000000"/>
                </a:solidFill>
              </a:rPr>
              <a:t> Can be </a:t>
            </a:r>
            <a:r>
              <a:rPr lang="en-US" sz="2400" dirty="0">
                <a:solidFill>
                  <a:srgbClr val="000000"/>
                </a:solidFill>
              </a:rPr>
              <a:t>stored into a file </a:t>
            </a:r>
          </a:p>
          <a:p>
            <a:pPr lvl="1">
              <a:spcAft>
                <a:spcPts val="600"/>
              </a:spcAft>
            </a:pPr>
            <a:endParaRPr lang="en-US" sz="2400" dirty="0" smtClean="0">
              <a:solidFill>
                <a:srgbClr val="000000"/>
              </a:solidFill>
            </a:endParaRPr>
          </a:p>
          <a:p>
            <a:pPr marL="0" indent="0">
              <a:buNone/>
            </a:pPr>
            <a:endParaRPr lang="en-US" dirty="0"/>
          </a:p>
        </p:txBody>
      </p:sp>
      <p:pic>
        <p:nvPicPr>
          <p:cNvPr id="8" name="Picture 7" descr="Screen Shot 2015-01-22 at 10.39.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526" y="2889322"/>
            <a:ext cx="5004147" cy="1041472"/>
          </a:xfrm>
          <a:prstGeom prst="rect">
            <a:avLst/>
          </a:prstGeom>
        </p:spPr>
      </p:pic>
    </p:spTree>
    <p:extLst>
      <p:ext uri="{BB962C8B-B14F-4D97-AF65-F5344CB8AC3E}">
        <p14:creationId xmlns:p14="http://schemas.microsoft.com/office/powerpoint/2010/main" val="31676625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Introduction to Python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1354217"/>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Basic Elements of Python</a:t>
            </a:r>
          </a:p>
          <a:p>
            <a:pPr marL="344488" indent="-344488">
              <a:spcAft>
                <a:spcPts val="600"/>
              </a:spcAft>
              <a:buClr>
                <a:srgbClr val="800000"/>
              </a:buClr>
              <a:buFont typeface="Wingdings" charset="2"/>
              <a:buChar char="§"/>
            </a:pPr>
            <a:r>
              <a:rPr lang="en-US" sz="2400" dirty="0" smtClean="0">
                <a:solidFill>
                  <a:schemeClr val="accent1"/>
                </a:solidFill>
              </a:rPr>
              <a:t>Branching Programs</a:t>
            </a:r>
          </a:p>
          <a:p>
            <a:pPr marL="344488" indent="-344488">
              <a:spcAft>
                <a:spcPts val="600"/>
              </a:spcAft>
              <a:buClr>
                <a:srgbClr val="800000"/>
              </a:buClr>
              <a:buFont typeface="Wingdings" charset="2"/>
              <a:buChar char="§"/>
            </a:pPr>
            <a:r>
              <a:rPr lang="en-US" sz="2400" dirty="0" smtClean="0">
                <a:solidFill>
                  <a:schemeClr val="accent1"/>
                </a:solidFill>
              </a:rPr>
              <a:t>Iteration </a:t>
            </a:r>
          </a:p>
        </p:txBody>
      </p:sp>
    </p:spTree>
    <p:extLst>
      <p:ext uri="{BB962C8B-B14F-4D97-AF65-F5344CB8AC3E}">
        <p14:creationId xmlns:p14="http://schemas.microsoft.com/office/powerpoint/2010/main" val="5367689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The Basic Elements of Python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1354217"/>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Objects</a:t>
            </a:r>
          </a:p>
          <a:p>
            <a:pPr marL="344488" indent="-344488">
              <a:spcAft>
                <a:spcPts val="600"/>
              </a:spcAft>
              <a:buClr>
                <a:srgbClr val="FF0000"/>
              </a:buClr>
              <a:buFont typeface="Wingdings" charset="2"/>
              <a:buChar char="§"/>
            </a:pPr>
            <a:r>
              <a:rPr lang="en-US" sz="2400" dirty="0" smtClean="0">
                <a:solidFill>
                  <a:schemeClr val="accent1"/>
                </a:solidFill>
              </a:rPr>
              <a:t>Expressions</a:t>
            </a:r>
          </a:p>
          <a:p>
            <a:pPr marL="344488" indent="-344488">
              <a:spcAft>
                <a:spcPts val="600"/>
              </a:spcAft>
              <a:buClr>
                <a:srgbClr val="FFFF00"/>
              </a:buClr>
              <a:buFont typeface="Wingdings" charset="2"/>
              <a:buChar char="§"/>
            </a:pPr>
            <a:r>
              <a:rPr lang="en-US" sz="2400" dirty="0" smtClean="0">
                <a:solidFill>
                  <a:schemeClr val="accent1"/>
                </a:solidFill>
              </a:rPr>
              <a:t>Variables</a:t>
            </a:r>
          </a:p>
        </p:txBody>
      </p:sp>
    </p:spTree>
    <p:extLst>
      <p:ext uri="{BB962C8B-B14F-4D97-AF65-F5344CB8AC3E}">
        <p14:creationId xmlns:p14="http://schemas.microsoft.com/office/powerpoint/2010/main" val="330802716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Objects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1723549"/>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Core things that python programs manipulate</a:t>
            </a:r>
          </a:p>
          <a:p>
            <a:pPr marL="801688" lvl="1" indent="-344488">
              <a:spcAft>
                <a:spcPts val="600"/>
              </a:spcAft>
              <a:buClr>
                <a:srgbClr val="FF0000"/>
              </a:buClr>
              <a:buFont typeface="Wingdings" charset="2"/>
              <a:buChar char="§"/>
            </a:pPr>
            <a:r>
              <a:rPr lang="en-US" sz="2400" dirty="0" smtClean="0">
                <a:solidFill>
                  <a:schemeClr val="accent1"/>
                </a:solidFill>
              </a:rPr>
              <a:t>Every object has a type</a:t>
            </a:r>
          </a:p>
          <a:p>
            <a:pPr marL="801688" lvl="1" indent="-344488">
              <a:spcAft>
                <a:spcPts val="600"/>
              </a:spcAft>
              <a:buClr>
                <a:srgbClr val="FFFF00"/>
              </a:buClr>
              <a:buFont typeface="Wingdings" charset="2"/>
              <a:buChar char="§"/>
            </a:pPr>
            <a:r>
              <a:rPr lang="en-US" sz="2400" dirty="0" smtClean="0">
                <a:solidFill>
                  <a:schemeClr val="accent1"/>
                </a:solidFill>
              </a:rPr>
              <a:t>Type defines the kinds of things that programs can do with the object of that type</a:t>
            </a:r>
          </a:p>
        </p:txBody>
      </p:sp>
    </p:spTree>
    <p:extLst>
      <p:ext uri="{BB962C8B-B14F-4D97-AF65-F5344CB8AC3E}">
        <p14:creationId xmlns:p14="http://schemas.microsoft.com/office/powerpoint/2010/main" val="230191967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592875" y="359598"/>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Objects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1558175"/>
            <a:ext cx="8224599" cy="3585597"/>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Scalar Type</a:t>
            </a:r>
          </a:p>
          <a:p>
            <a:pPr marL="801688" lvl="1" indent="-344488">
              <a:spcAft>
                <a:spcPts val="600"/>
              </a:spcAft>
              <a:buClr>
                <a:srgbClr val="FF0000"/>
              </a:buClr>
              <a:buFont typeface="Wingdings" charset="2"/>
              <a:buChar char="§"/>
            </a:pPr>
            <a:r>
              <a:rPr lang="en-US" sz="2400" dirty="0" smtClean="0">
                <a:solidFill>
                  <a:schemeClr val="accent1"/>
                </a:solidFill>
              </a:rPr>
              <a:t>Scalar objects are indivisible </a:t>
            </a:r>
          </a:p>
          <a:p>
            <a:pPr marL="1258888" lvl="2" indent="-344488">
              <a:spcAft>
                <a:spcPts val="600"/>
              </a:spcAft>
              <a:buClr>
                <a:srgbClr val="FF0000"/>
              </a:buClr>
              <a:buFont typeface="Wingdings" charset="2"/>
              <a:buChar char="§"/>
            </a:pPr>
            <a:r>
              <a:rPr lang="en-US" sz="2400" dirty="0" smtClean="0">
                <a:solidFill>
                  <a:schemeClr val="accent1"/>
                </a:solidFill>
              </a:rPr>
              <a:t>Integer (</a:t>
            </a:r>
            <a:r>
              <a:rPr lang="en-US" sz="2400" dirty="0" err="1" smtClean="0">
                <a:solidFill>
                  <a:schemeClr val="accent1"/>
                </a:solidFill>
              </a:rPr>
              <a:t>int</a:t>
            </a:r>
            <a:r>
              <a:rPr lang="en-US" sz="2400" dirty="0" smtClean="0">
                <a:solidFill>
                  <a:schemeClr val="accent1"/>
                </a:solidFill>
              </a:rPr>
              <a:t>), e.g. 1, 2, 3, 4</a:t>
            </a:r>
          </a:p>
          <a:p>
            <a:pPr marL="1258888" lvl="2" indent="-344488">
              <a:spcAft>
                <a:spcPts val="600"/>
              </a:spcAft>
              <a:buClr>
                <a:srgbClr val="FF0000"/>
              </a:buClr>
              <a:buFont typeface="Wingdings" charset="2"/>
              <a:buChar char="§"/>
            </a:pPr>
            <a:r>
              <a:rPr lang="en-US" sz="2400" dirty="0" smtClean="0">
                <a:solidFill>
                  <a:schemeClr val="accent1"/>
                </a:solidFill>
              </a:rPr>
              <a:t>Float (represent real numbers), e.g., 3.2, -29, 1.6E3</a:t>
            </a:r>
          </a:p>
          <a:p>
            <a:pPr marL="1258888" lvl="2" indent="-344488">
              <a:spcAft>
                <a:spcPts val="600"/>
              </a:spcAft>
              <a:buClr>
                <a:srgbClr val="FF0000"/>
              </a:buClr>
              <a:buFont typeface="Wingdings" charset="2"/>
              <a:buChar char="§"/>
            </a:pPr>
            <a:r>
              <a:rPr lang="en-US" sz="2400" dirty="0" smtClean="0">
                <a:solidFill>
                  <a:schemeClr val="accent1"/>
                </a:solidFill>
              </a:rPr>
              <a:t>Boolean (</a:t>
            </a:r>
            <a:r>
              <a:rPr lang="en-US" sz="2400" dirty="0" err="1" smtClean="0">
                <a:solidFill>
                  <a:schemeClr val="accent1"/>
                </a:solidFill>
              </a:rPr>
              <a:t>bool</a:t>
            </a:r>
            <a:r>
              <a:rPr lang="en-US" sz="2400" dirty="0" smtClean="0">
                <a:solidFill>
                  <a:schemeClr val="accent1"/>
                </a:solidFill>
              </a:rPr>
              <a:t>): True or False</a:t>
            </a:r>
          </a:p>
          <a:p>
            <a:pPr marL="1258888" lvl="2" indent="-344488">
              <a:spcAft>
                <a:spcPts val="600"/>
              </a:spcAft>
              <a:buClr>
                <a:srgbClr val="FF0000"/>
              </a:buClr>
              <a:buFont typeface="Wingdings" charset="2"/>
              <a:buChar char="§"/>
            </a:pPr>
            <a:r>
              <a:rPr lang="en-US" sz="2400" dirty="0">
                <a:solidFill>
                  <a:schemeClr val="accent1"/>
                </a:solidFill>
              </a:rPr>
              <a:t> </a:t>
            </a:r>
            <a:r>
              <a:rPr lang="en-US" sz="2400" dirty="0" smtClean="0">
                <a:solidFill>
                  <a:schemeClr val="accent1"/>
                </a:solidFill>
              </a:rPr>
              <a:t>None: single value</a:t>
            </a:r>
          </a:p>
          <a:p>
            <a:pPr marL="344488" indent="-344488">
              <a:spcAft>
                <a:spcPts val="600"/>
              </a:spcAft>
              <a:buClr>
                <a:srgbClr val="FFFF00"/>
              </a:buClr>
              <a:buFont typeface="Wingdings" charset="2"/>
              <a:buChar char="§"/>
            </a:pPr>
            <a:r>
              <a:rPr lang="en-US" sz="2400" dirty="0" smtClean="0">
                <a:solidFill>
                  <a:schemeClr val="accent1"/>
                </a:solidFill>
              </a:rPr>
              <a:t>Non-scalar Type</a:t>
            </a:r>
          </a:p>
          <a:p>
            <a:pPr marL="1258888" lvl="2" indent="-344488">
              <a:spcAft>
                <a:spcPts val="600"/>
              </a:spcAft>
              <a:buClr>
                <a:srgbClr val="FFFF00"/>
              </a:buClr>
              <a:buFont typeface="Wingdings" charset="2"/>
              <a:buChar char="§"/>
            </a:pPr>
            <a:r>
              <a:rPr lang="en-US" sz="2400" dirty="0" smtClean="0">
                <a:solidFill>
                  <a:schemeClr val="accent1"/>
                </a:solidFill>
              </a:rPr>
              <a:t>String, list, </a:t>
            </a:r>
            <a:r>
              <a:rPr lang="en-US" sz="2400" dirty="0" err="1" smtClean="0">
                <a:solidFill>
                  <a:schemeClr val="accent1"/>
                </a:solidFill>
              </a:rPr>
              <a:t>dict</a:t>
            </a:r>
            <a:r>
              <a:rPr lang="en-US" sz="2400" dirty="0" smtClean="0">
                <a:solidFill>
                  <a:schemeClr val="accent1"/>
                </a:solidFill>
              </a:rPr>
              <a:t>, … </a:t>
            </a:r>
          </a:p>
        </p:txBody>
      </p:sp>
    </p:spTree>
    <p:extLst>
      <p:ext uri="{BB962C8B-B14F-4D97-AF65-F5344CB8AC3E}">
        <p14:creationId xmlns:p14="http://schemas.microsoft.com/office/powerpoint/2010/main" val="31089415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0000"/>
                </a:solidFill>
              </a:rPr>
              <a:t> </a:t>
            </a:r>
            <a:r>
              <a:rPr lang="en-US" dirty="0">
                <a:solidFill>
                  <a:srgbClr val="000000"/>
                </a:solidFill>
              </a:rPr>
              <a:t>H</a:t>
            </a:r>
            <a:r>
              <a:rPr lang="en-US" dirty="0" smtClean="0">
                <a:solidFill>
                  <a:srgbClr val="000000"/>
                </a:solidFill>
              </a:rPr>
              <a:t>omework assignments (one week or so): 45%</a:t>
            </a:r>
          </a:p>
          <a:p>
            <a:pPr lvl="1"/>
            <a:r>
              <a:rPr lang="en-US" dirty="0" smtClean="0">
                <a:solidFill>
                  <a:srgbClr val="4F81BD"/>
                </a:solidFill>
              </a:rPr>
              <a:t> </a:t>
            </a:r>
            <a:r>
              <a:rPr lang="en-US" dirty="0" smtClean="0">
                <a:solidFill>
                  <a:srgbClr val="000000"/>
                </a:solidFill>
              </a:rPr>
              <a:t>mostly programming</a:t>
            </a:r>
          </a:p>
          <a:p>
            <a:pPr lvl="1"/>
            <a:r>
              <a:rPr lang="en-US" dirty="0">
                <a:solidFill>
                  <a:srgbClr val="000000"/>
                </a:solidFill>
              </a:rPr>
              <a:t> </a:t>
            </a:r>
            <a:r>
              <a:rPr lang="en-US" dirty="0" smtClean="0">
                <a:solidFill>
                  <a:srgbClr val="000000"/>
                </a:solidFill>
              </a:rPr>
              <a:t>enrolled students </a:t>
            </a:r>
          </a:p>
          <a:p>
            <a:pPr lvl="1"/>
            <a:r>
              <a:rPr lang="en-US" dirty="0">
                <a:solidFill>
                  <a:srgbClr val="000000"/>
                </a:solidFill>
              </a:rPr>
              <a:t> </a:t>
            </a:r>
            <a:r>
              <a:rPr lang="en-US" dirty="0" smtClean="0">
                <a:solidFill>
                  <a:srgbClr val="000000"/>
                </a:solidFill>
              </a:rPr>
              <a:t>auditing students (60%+) homework assignments</a:t>
            </a:r>
          </a:p>
          <a:p>
            <a:pPr lvl="1"/>
            <a:endParaRPr lang="en-US" dirty="0" smtClean="0">
              <a:solidFill>
                <a:srgbClr val="000000"/>
              </a:solidFill>
            </a:endParaRPr>
          </a:p>
          <a:p>
            <a:r>
              <a:rPr lang="en-US" dirty="0" smtClean="0">
                <a:solidFill>
                  <a:srgbClr val="000000"/>
                </a:solidFill>
              </a:rPr>
              <a:t> Exams: 50%</a:t>
            </a:r>
          </a:p>
          <a:p>
            <a:pPr lvl="1"/>
            <a:r>
              <a:rPr lang="en-US" dirty="0" smtClean="0">
                <a:solidFill>
                  <a:srgbClr val="000000"/>
                </a:solidFill>
              </a:rPr>
              <a:t> Mid-term (in-class): 20% </a:t>
            </a:r>
          </a:p>
          <a:p>
            <a:pPr lvl="1"/>
            <a:r>
              <a:rPr lang="en-US" dirty="0">
                <a:solidFill>
                  <a:srgbClr val="000000"/>
                </a:solidFill>
              </a:rPr>
              <a:t> </a:t>
            </a:r>
            <a:r>
              <a:rPr lang="en-US" dirty="0" smtClean="0">
                <a:solidFill>
                  <a:srgbClr val="000000"/>
                </a:solidFill>
              </a:rPr>
              <a:t>Final (in-class): 30%</a:t>
            </a:r>
          </a:p>
          <a:p>
            <a:pPr lvl="1"/>
            <a:r>
              <a:rPr lang="en-US" dirty="0">
                <a:solidFill>
                  <a:srgbClr val="000000"/>
                </a:solidFill>
              </a:rPr>
              <a:t> </a:t>
            </a:r>
            <a:r>
              <a:rPr lang="en-US" dirty="0" smtClean="0">
                <a:solidFill>
                  <a:srgbClr val="000000"/>
                </a:solidFill>
              </a:rPr>
              <a:t>enrolled students </a:t>
            </a:r>
          </a:p>
          <a:p>
            <a:pPr lvl="1"/>
            <a:endParaRPr lang="en-US" dirty="0" smtClean="0">
              <a:solidFill>
                <a:srgbClr val="000000"/>
              </a:solidFill>
            </a:endParaRPr>
          </a:p>
          <a:p>
            <a:r>
              <a:rPr lang="en-US" dirty="0" smtClean="0">
                <a:solidFill>
                  <a:srgbClr val="000000"/>
                </a:solidFill>
              </a:rPr>
              <a:t> Participation: </a:t>
            </a:r>
            <a:r>
              <a:rPr lang="en-US" dirty="0">
                <a:solidFill>
                  <a:srgbClr val="000000"/>
                </a:solidFill>
              </a:rPr>
              <a:t>5</a:t>
            </a:r>
            <a:r>
              <a:rPr lang="en-US" dirty="0" smtClean="0">
                <a:solidFill>
                  <a:srgbClr val="000000"/>
                </a:solidFill>
              </a:rPr>
              <a:t>%</a:t>
            </a:r>
          </a:p>
          <a:p>
            <a:pPr lvl="1"/>
            <a:r>
              <a:rPr lang="en-US" dirty="0" smtClean="0">
                <a:solidFill>
                  <a:srgbClr val="000000"/>
                </a:solidFill>
              </a:rPr>
              <a:t> enrolled students and auditing students</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AD5BCBD4-06E4-6A40-B191-E14EF8309009}" type="slidenum">
              <a:rPr lang="en-US" smtClean="0"/>
              <a:t>2</a:t>
            </a:fld>
            <a:endParaRPr lang="en-US"/>
          </a:p>
        </p:txBody>
      </p:sp>
    </p:spTree>
    <p:extLst>
      <p:ext uri="{BB962C8B-B14F-4D97-AF65-F5344CB8AC3E}">
        <p14:creationId xmlns:p14="http://schemas.microsoft.com/office/powerpoint/2010/main" val="33168358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Expressions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907941"/>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Expressions: Objects and Operators combined</a:t>
            </a:r>
          </a:p>
          <a:p>
            <a:pPr marL="801688" lvl="1" indent="-344488">
              <a:spcAft>
                <a:spcPts val="600"/>
              </a:spcAft>
              <a:buClr>
                <a:srgbClr val="FF0000"/>
              </a:buClr>
              <a:buFont typeface="Wingdings" charset="2"/>
              <a:buChar char="§"/>
            </a:pPr>
            <a:r>
              <a:rPr lang="en-US" sz="2400" dirty="0" smtClean="0">
                <a:solidFill>
                  <a:schemeClr val="accent1"/>
                </a:solidFill>
              </a:rPr>
              <a:t>Operators: +, -, *, /, %, &gt;, &lt;, ==, !=, &gt;=, &lt;=</a:t>
            </a:r>
          </a:p>
        </p:txBody>
      </p:sp>
    </p:spTree>
    <p:extLst>
      <p:ext uri="{BB962C8B-B14F-4D97-AF65-F5344CB8AC3E}">
        <p14:creationId xmlns:p14="http://schemas.microsoft.com/office/powerpoint/2010/main" val="784953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Algebraic expressions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TextBox 4"/>
          <p:cNvSpPr txBox="1"/>
          <p:nvPr/>
        </p:nvSpPr>
        <p:spPr bwMode="auto">
          <a:xfrm>
            <a:off x="5773266" y="166439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3" name="TextBox 12"/>
          <p:cNvSpPr txBox="1"/>
          <p:nvPr/>
        </p:nvSpPr>
        <p:spPr bwMode="auto">
          <a:xfrm>
            <a:off x="5773266" y="1683653"/>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2*(3+1)</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5.0/</a:t>
            </a:r>
            <a:r>
              <a:rPr lang="en-US" sz="1400" dirty="0">
                <a:latin typeface="Courier"/>
                <a:cs typeface="Courier"/>
              </a:rPr>
              <a:t>2</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14%3</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6" name="TextBox 15"/>
          <p:cNvSpPr txBox="1"/>
          <p:nvPr/>
        </p:nvSpPr>
        <p:spPr bwMode="auto">
          <a:xfrm>
            <a:off x="5773266" y="1646610"/>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2*(3+1)</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5.0/2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14%3</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abs(-3.2)</a:t>
            </a:r>
          </a:p>
          <a:p>
            <a:pPr defTabSz="914400" fontAlgn="base">
              <a:spcBef>
                <a:spcPct val="0"/>
              </a:spcBef>
              <a:spcAft>
                <a:spcPct val="0"/>
              </a:spcAft>
            </a:pPr>
            <a:r>
              <a:rPr lang="en-US" sz="1400" dirty="0" smtClean="0">
                <a:latin typeface="Courier"/>
                <a:cs typeface="Courier"/>
              </a:rPr>
              <a:t>3.2</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7" name="TextBox 16"/>
          <p:cNvSpPr txBox="1"/>
          <p:nvPr/>
        </p:nvSpPr>
        <p:spPr bwMode="auto">
          <a:xfrm>
            <a:off x="5773266" y="1683653"/>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2*(3+1)</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5.0/2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14%3</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abs(-3.2)</a:t>
            </a:r>
          </a:p>
          <a:p>
            <a:pPr defTabSz="914400" fontAlgn="base">
              <a:spcBef>
                <a:spcPct val="0"/>
              </a:spcBef>
              <a:spcAft>
                <a:spcPct val="0"/>
              </a:spcAft>
            </a:pPr>
            <a:r>
              <a:rPr lang="en-US" sz="1400" dirty="0" smtClean="0">
                <a:latin typeface="Courier"/>
                <a:cs typeface="Courier"/>
              </a:rPr>
              <a:t>3.2</a:t>
            </a:r>
          </a:p>
          <a:p>
            <a:pPr defTabSz="914400" fontAlgn="base">
              <a:spcBef>
                <a:spcPct val="0"/>
              </a:spcBef>
              <a:spcAft>
                <a:spcPct val="0"/>
              </a:spcAft>
            </a:pPr>
            <a:r>
              <a:rPr lang="en-US" sz="1400" dirty="0" smtClean="0">
                <a:latin typeface="Courier"/>
                <a:cs typeface="Courier"/>
              </a:rPr>
              <a:t>&gt;&gt;&gt; min(23,41,15,24)</a:t>
            </a:r>
          </a:p>
          <a:p>
            <a:pPr defTabSz="914400" fontAlgn="base">
              <a:spcBef>
                <a:spcPct val="0"/>
              </a:spcBef>
              <a:spcAft>
                <a:spcPct val="0"/>
              </a:spcAft>
            </a:pPr>
            <a:r>
              <a:rPr lang="en-US" sz="1400" dirty="0" smtClean="0">
                <a:latin typeface="Courier"/>
                <a:cs typeface="Courier"/>
              </a:rPr>
              <a:t>15</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8" name="TextBox 17"/>
          <p:cNvSpPr txBox="1"/>
          <p:nvPr/>
        </p:nvSpPr>
        <p:spPr bwMode="auto">
          <a:xfrm>
            <a:off x="5773266" y="164247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2*(3+1)</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5.0/2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14%3</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abs(-3.2)</a:t>
            </a:r>
          </a:p>
          <a:p>
            <a:pPr defTabSz="914400" fontAlgn="base">
              <a:spcBef>
                <a:spcPct val="0"/>
              </a:spcBef>
              <a:spcAft>
                <a:spcPct val="0"/>
              </a:spcAft>
            </a:pPr>
            <a:r>
              <a:rPr lang="en-US" sz="1400" dirty="0" smtClean="0">
                <a:latin typeface="Courier"/>
                <a:cs typeface="Courier"/>
              </a:rPr>
              <a:t>3.2</a:t>
            </a:r>
          </a:p>
          <a:p>
            <a:pPr defTabSz="914400" fontAlgn="base">
              <a:spcBef>
                <a:spcPct val="0"/>
              </a:spcBef>
              <a:spcAft>
                <a:spcPct val="0"/>
              </a:spcAft>
            </a:pPr>
            <a:r>
              <a:rPr lang="en-US" sz="1400" dirty="0" smtClean="0">
                <a:latin typeface="Courier"/>
                <a:cs typeface="Courier"/>
              </a:rPr>
              <a:t>&gt;&gt;&gt; min(23,41,15,24)</a:t>
            </a:r>
          </a:p>
          <a:p>
            <a:pPr defTabSz="914400" fontAlgn="base">
              <a:spcBef>
                <a:spcPct val="0"/>
              </a:spcBef>
              <a:spcAft>
                <a:spcPct val="0"/>
              </a:spcAft>
            </a:pPr>
            <a:r>
              <a:rPr lang="en-US" sz="1400" dirty="0" smtClean="0">
                <a:latin typeface="Courier"/>
                <a:cs typeface="Courier"/>
              </a:rPr>
              <a:t>15</a:t>
            </a:r>
          </a:p>
          <a:p>
            <a:pPr defTabSz="914400" fontAlgn="base">
              <a:spcBef>
                <a:spcPct val="0"/>
              </a:spcBef>
              <a:spcAft>
                <a:spcPct val="0"/>
              </a:spcAft>
            </a:pPr>
            <a:r>
              <a:rPr lang="en-US" sz="1400" dirty="0" smtClean="0">
                <a:latin typeface="Courier"/>
                <a:cs typeface="Courier"/>
              </a:rPr>
              <a:t>&gt;&gt;&gt; max(23,41,15,24)</a:t>
            </a:r>
          </a:p>
          <a:p>
            <a:pPr defTabSz="914400" fontAlgn="base">
              <a:spcBef>
                <a:spcPct val="0"/>
              </a:spcBef>
              <a:spcAft>
                <a:spcPct val="0"/>
              </a:spcAft>
            </a:pPr>
            <a:r>
              <a:rPr lang="en-US" sz="1400" dirty="0" smtClean="0">
                <a:latin typeface="Courier"/>
                <a:cs typeface="Courier"/>
              </a:rPr>
              <a:t>41</a:t>
            </a:r>
            <a:endParaRPr lang="en-US" sz="1400" dirty="0" smtClean="0">
              <a:solidFill>
                <a:srgbClr val="000000"/>
              </a:solidFill>
              <a:latin typeface="Courier"/>
              <a:cs typeface="Courier"/>
            </a:endParaRPr>
          </a:p>
        </p:txBody>
      </p:sp>
      <p:sp>
        <p:nvSpPr>
          <p:cNvPr id="19" name="TextBox 18"/>
          <p:cNvSpPr txBox="1"/>
          <p:nvPr/>
        </p:nvSpPr>
        <p:spPr bwMode="auto">
          <a:xfrm>
            <a:off x="5773266" y="1685062"/>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0" name="TextBox 19"/>
          <p:cNvSpPr txBox="1"/>
          <p:nvPr/>
        </p:nvSpPr>
        <p:spPr bwMode="auto">
          <a:xfrm>
            <a:off x="5773266" y="1660540"/>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2*(3+1)</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1" name="TextBox 20"/>
          <p:cNvSpPr txBox="1"/>
          <p:nvPr/>
        </p:nvSpPr>
        <p:spPr bwMode="auto">
          <a:xfrm>
            <a:off x="5773266" y="1683653"/>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2*(3+1)</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2" name="TextBox 21"/>
          <p:cNvSpPr txBox="1"/>
          <p:nvPr/>
        </p:nvSpPr>
        <p:spPr bwMode="auto">
          <a:xfrm>
            <a:off x="5773266" y="1659406"/>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2*(3+1)</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3" name="TextBox 22"/>
          <p:cNvSpPr txBox="1"/>
          <p:nvPr/>
        </p:nvSpPr>
        <p:spPr bwMode="auto">
          <a:xfrm>
            <a:off x="709358" y="1823734"/>
            <a:ext cx="4379649"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Python</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interactive shell can be used </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to evaluate algebraic expressions</a:t>
            </a:r>
          </a:p>
        </p:txBody>
      </p:sp>
      <p:sp>
        <p:nvSpPr>
          <p:cNvPr id="26" name="TextBox 25"/>
          <p:cNvSpPr txBox="1"/>
          <p:nvPr/>
        </p:nvSpPr>
        <p:spPr bwMode="auto">
          <a:xfrm>
            <a:off x="709358" y="2703034"/>
            <a:ext cx="4616915"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latin typeface="Courier"/>
                <a:cs typeface="Courier"/>
              </a:rPr>
              <a:t>14//3</a:t>
            </a:r>
            <a:r>
              <a:rPr lang="en-US" sz="2000" kern="0" dirty="0" smtClean="0">
                <a:solidFill>
                  <a:schemeClr val="accent1"/>
                </a:solidFill>
                <a:latin typeface="Calibri" pitchFamily="34" charset="0"/>
              </a:rPr>
              <a:t> is the quotient when </a:t>
            </a:r>
            <a:r>
              <a:rPr lang="en-US" sz="2000" kern="0" dirty="0" smtClean="0">
                <a:solidFill>
                  <a:srgbClr val="000000"/>
                </a:solidFill>
                <a:latin typeface="Calibri" pitchFamily="34" charset="0"/>
              </a:rPr>
              <a:t>14</a:t>
            </a:r>
            <a:r>
              <a:rPr lang="en-US" sz="2000" kern="0" dirty="0" smtClean="0">
                <a:solidFill>
                  <a:schemeClr val="accent1"/>
                </a:solidFill>
                <a:latin typeface="Calibri" pitchFamily="34" charset="0"/>
              </a:rPr>
              <a:t> is divided by </a:t>
            </a:r>
            <a:r>
              <a:rPr lang="en-US" sz="2000" kern="0" dirty="0" smtClean="0">
                <a:solidFill>
                  <a:srgbClr val="000000"/>
                </a:solidFill>
                <a:latin typeface="Courier"/>
                <a:cs typeface="Courier"/>
              </a:rPr>
              <a:t>3</a:t>
            </a:r>
            <a:r>
              <a:rPr lang="en-US" sz="2000" kern="0" dirty="0" smtClean="0">
                <a:solidFill>
                  <a:schemeClr val="accent1"/>
                </a:solidFill>
                <a:latin typeface="Calibri" pitchFamily="34" charset="0"/>
              </a:rPr>
              <a:t> and </a:t>
            </a:r>
            <a:r>
              <a:rPr lang="en-US" sz="2000" kern="0" dirty="0" smtClean="0">
                <a:solidFill>
                  <a:srgbClr val="000000"/>
                </a:solidFill>
                <a:latin typeface="Courier"/>
                <a:cs typeface="Courier"/>
              </a:rPr>
              <a:t>14%3</a:t>
            </a:r>
            <a:r>
              <a:rPr lang="en-US" sz="2000" kern="0" dirty="0" smtClean="0">
                <a:solidFill>
                  <a:schemeClr val="accent1"/>
                </a:solidFill>
                <a:latin typeface="Calibri" pitchFamily="34" charset="0"/>
              </a:rPr>
              <a:t> is the remainder</a:t>
            </a:r>
          </a:p>
        </p:txBody>
      </p:sp>
      <p:sp>
        <p:nvSpPr>
          <p:cNvPr id="27" name="TextBox 26"/>
          <p:cNvSpPr txBox="1"/>
          <p:nvPr/>
        </p:nvSpPr>
        <p:spPr bwMode="auto">
          <a:xfrm>
            <a:off x="709358" y="3682891"/>
            <a:ext cx="4616915"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rgbClr val="000000"/>
                </a:solidFill>
                <a:latin typeface="Courier"/>
                <a:cs typeface="Courier"/>
              </a:rPr>
              <a:t>2**3 </a:t>
            </a:r>
            <a:r>
              <a:rPr lang="en-US" sz="2000" kern="0" dirty="0" smtClean="0">
                <a:solidFill>
                  <a:schemeClr val="accent1"/>
                </a:solidFill>
                <a:latin typeface="Calibri" pitchFamily="34" charset="0"/>
              </a:rPr>
              <a:t>is </a:t>
            </a:r>
            <a:r>
              <a:rPr lang="en-US" sz="2000" kern="0" dirty="0" smtClean="0">
                <a:solidFill>
                  <a:srgbClr val="000000"/>
                </a:solidFill>
                <a:latin typeface="Courier"/>
                <a:cs typeface="Courier"/>
              </a:rPr>
              <a:t>2</a:t>
            </a:r>
            <a:r>
              <a:rPr lang="en-US" sz="2000" kern="0" dirty="0" smtClean="0">
                <a:solidFill>
                  <a:schemeClr val="accent1"/>
                </a:solidFill>
                <a:latin typeface="Calibri" pitchFamily="34" charset="0"/>
              </a:rPr>
              <a:t> to the </a:t>
            </a:r>
            <a:r>
              <a:rPr lang="en-US" sz="2000" kern="0" dirty="0" smtClean="0">
                <a:solidFill>
                  <a:srgbClr val="000000"/>
                </a:solidFill>
                <a:latin typeface="Courier"/>
                <a:cs typeface="Courier"/>
              </a:rPr>
              <a:t>3</a:t>
            </a:r>
            <a:r>
              <a:rPr lang="en-US" sz="2000" kern="0" baseline="30000" dirty="0" smtClean="0">
                <a:solidFill>
                  <a:schemeClr val="accent1"/>
                </a:solidFill>
                <a:latin typeface="Calibri" pitchFamily="34" charset="0"/>
              </a:rPr>
              <a:t>rd</a:t>
            </a:r>
            <a:r>
              <a:rPr lang="en-US" sz="2000" kern="0" dirty="0" smtClean="0">
                <a:solidFill>
                  <a:schemeClr val="accent1"/>
                </a:solidFill>
                <a:latin typeface="Calibri" pitchFamily="34" charset="0"/>
              </a:rPr>
              <a:t> power</a:t>
            </a:r>
          </a:p>
        </p:txBody>
      </p:sp>
      <p:sp>
        <p:nvSpPr>
          <p:cNvPr id="15" name="TextBox 14"/>
          <p:cNvSpPr txBox="1"/>
          <p:nvPr/>
        </p:nvSpPr>
        <p:spPr bwMode="auto">
          <a:xfrm>
            <a:off x="5773266" y="166439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 7 - 5</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2*(3+1)</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5//2</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5.0/2</a:t>
            </a:r>
          </a:p>
          <a:p>
            <a:pPr defTabSz="914400" fontAlgn="base">
              <a:spcBef>
                <a:spcPct val="0"/>
              </a:spcBef>
              <a:spcAft>
                <a:spcPct val="0"/>
              </a:spcAft>
            </a:pPr>
            <a:r>
              <a:rPr lang="en-US" sz="1400" dirty="0" smtClean="0">
                <a:latin typeface="Courier"/>
                <a:cs typeface="Courier"/>
              </a:rPr>
              <a:t>2.5</a:t>
            </a:r>
          </a:p>
          <a:p>
            <a:pPr defTabSz="914400" fontAlgn="base">
              <a:spcBef>
                <a:spcPct val="0"/>
              </a:spcBef>
              <a:spcAft>
                <a:spcPct val="0"/>
              </a:spcAft>
            </a:pPr>
            <a:r>
              <a:rPr lang="en-US" sz="1400" dirty="0" smtClean="0">
                <a:latin typeface="Courier"/>
                <a:cs typeface="Courier"/>
              </a:rPr>
              <a:t>&gt;&gt;&gt; 14%3</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 2**3</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4" name="Rectangle 23"/>
          <p:cNvSpPr/>
          <p:nvPr/>
        </p:nvSpPr>
        <p:spPr>
          <a:xfrm>
            <a:off x="5773266" y="3034294"/>
            <a:ext cx="1556620" cy="3884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bwMode="auto">
          <a:xfrm>
            <a:off x="7452289" y="2915626"/>
            <a:ext cx="1476462"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Python 3.0</a:t>
            </a:r>
          </a:p>
        </p:txBody>
      </p:sp>
      <p:pic>
        <p:nvPicPr>
          <p:cNvPr id="7" name="Picture 6" descr="Screen Shot 2015-01-22 at 11.05.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58" y="4636217"/>
            <a:ext cx="4673924" cy="1803525"/>
          </a:xfrm>
          <a:prstGeom prst="rect">
            <a:avLst/>
          </a:prstGeom>
        </p:spPr>
      </p:pic>
    </p:spTree>
    <p:extLst>
      <p:ext uri="{BB962C8B-B14F-4D97-AF65-F5344CB8AC3E}">
        <p14:creationId xmlns:p14="http://schemas.microsoft.com/office/powerpoint/2010/main" val="2809841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6"/>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P spid="13" grpId="1" animBg="1"/>
      <p:bldP spid="16" grpId="0" animBg="1"/>
      <p:bldP spid="16" grpId="1" animBg="1"/>
      <p:bldP spid="17" grpId="0" animBg="1"/>
      <p:bldP spid="17" grpId="1" animBg="1"/>
      <p:bldP spid="18" grpId="0" animBg="1"/>
      <p:bldP spid="19" grpId="0" animBg="1"/>
      <p:bldP spid="19" grpId="1" animBg="1"/>
      <p:bldP spid="20" grpId="0" animBg="1"/>
      <p:bldP spid="20" grpId="1" animBg="1"/>
      <p:bldP spid="21" grpId="0" animBg="1"/>
      <p:bldP spid="21" grpId="1" animBg="1"/>
      <p:bldP spid="22" grpId="0" animBg="1"/>
      <p:bldP spid="22" grpId="1" animBg="1"/>
      <p:bldP spid="26" grpId="0"/>
      <p:bldP spid="27" grpId="0"/>
      <p:bldP spid="15" grpId="0" animBg="1"/>
      <p:bldP spid="15" grpId="1" animBg="1"/>
      <p:bldP spid="24"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Boolean expressions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3" name="TextBox 22"/>
          <p:cNvSpPr txBox="1"/>
          <p:nvPr/>
        </p:nvSpPr>
        <p:spPr bwMode="auto">
          <a:xfrm>
            <a:off x="709359" y="1981200"/>
            <a:ext cx="4510341" cy="23698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In addition to algebraic expressions,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Python can evaluate Boolean expressions</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a:p>
            <a:pPr marL="571500" lvl="1" indent="-228600"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Boolean e</a:t>
            </a:r>
            <a:r>
              <a:rPr kumimoji="0" lang="en-US" b="0" i="0" u="none" strike="noStrike" kern="0" cap="none" spc="0" normalizeH="0" noProof="0" dirty="0" err="1" smtClean="0">
                <a:ln>
                  <a:noFill/>
                </a:ln>
                <a:solidFill>
                  <a:schemeClr val="accent1"/>
                </a:solidFill>
                <a:effectLst/>
                <a:uLnTx/>
                <a:uFillTx/>
                <a:latin typeface="Calibri" pitchFamily="34" charset="0"/>
                <a:ea typeface="+mj-ea"/>
                <a:cs typeface="+mj-cs"/>
              </a:rPr>
              <a:t>xpressions</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 evaluate to</a:t>
            </a:r>
          </a:p>
          <a:p>
            <a:pPr marL="571500" lvl="1" indent="-228600" defTabSz="914400" fontAlgn="base">
              <a:spcBef>
                <a:spcPct val="0"/>
              </a:spcBef>
              <a:spcAft>
                <a:spcPct val="0"/>
              </a:spcAft>
            </a:pPr>
            <a:r>
              <a:rPr lang="en-US" kern="0" dirty="0" smtClean="0">
                <a:solidFill>
                  <a:schemeClr val="accent1"/>
                </a:solidFill>
                <a:latin typeface="Calibri" pitchFamily="34" charset="0"/>
                <a:ea typeface="+mj-ea"/>
                <a:cs typeface="+mj-cs"/>
              </a:rPr>
              <a:t>	</a:t>
            </a:r>
            <a:r>
              <a:rPr kumimoji="0" lang="en-US" b="0" i="0" u="none" strike="noStrike" kern="0" cap="none" spc="0" normalizeH="0" noProof="0" dirty="0" smtClean="0">
                <a:ln>
                  <a:noFill/>
                </a:ln>
                <a:solidFill>
                  <a:srgbClr val="000000"/>
                </a:solidFill>
                <a:effectLst/>
                <a:uLnTx/>
                <a:uFillTx/>
                <a:latin typeface="Courier"/>
                <a:ea typeface="+mj-ea"/>
                <a:cs typeface="Courier"/>
              </a:rPr>
              <a:t>True </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or </a:t>
            </a:r>
            <a:r>
              <a:rPr kumimoji="0" lang="en-US" b="0" i="0" u="none" strike="noStrike" kern="0" cap="none" spc="0" normalizeH="0" noProof="0" dirty="0" smtClean="0">
                <a:ln>
                  <a:noFill/>
                </a:ln>
                <a:solidFill>
                  <a:srgbClr val="000000"/>
                </a:solidFill>
                <a:effectLst/>
                <a:uLnTx/>
                <a:uFillTx/>
                <a:latin typeface="Courier"/>
                <a:ea typeface="+mj-ea"/>
                <a:cs typeface="Courier"/>
              </a:rPr>
              <a:t>False</a:t>
            </a:r>
          </a:p>
          <a:p>
            <a:pPr marL="571500" lvl="1" indent="-228600"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rPr>
              <a:t>Boolean expressions often involve </a:t>
            </a:r>
            <a:r>
              <a:rPr lang="en-US" b="1" kern="0" dirty="0" smtClean="0">
                <a:solidFill>
                  <a:srgbClr val="FF0000"/>
                </a:solidFill>
                <a:latin typeface="Calibri" pitchFamily="34" charset="0"/>
              </a:rPr>
              <a:t>comparison operators</a:t>
            </a:r>
          </a:p>
          <a:p>
            <a:pPr marL="571500" lvl="1" indent="-228600" defTabSz="914400" fontAlgn="base">
              <a:spcBef>
                <a:spcPct val="0"/>
              </a:spcBef>
              <a:spcAft>
                <a:spcPct val="0"/>
              </a:spcAft>
            </a:pPr>
            <a:r>
              <a:rPr lang="en-US" kern="0" dirty="0" smtClean="0">
                <a:solidFill>
                  <a:schemeClr val="accent1"/>
                </a:solidFill>
                <a:latin typeface="Calibri" pitchFamily="34" charset="0"/>
              </a:rPr>
              <a:t>	</a:t>
            </a:r>
            <a:r>
              <a:rPr lang="en-US" kern="0" dirty="0" smtClean="0">
                <a:solidFill>
                  <a:srgbClr val="000000"/>
                </a:solidFill>
                <a:latin typeface="Courier"/>
                <a:cs typeface="Courier"/>
              </a:rPr>
              <a:t>&lt;</a:t>
            </a:r>
            <a:r>
              <a:rPr lang="en-US" kern="0" dirty="0" smtClean="0">
                <a:solidFill>
                  <a:schemeClr val="accent1"/>
                </a:solidFill>
                <a:latin typeface="Calibri" pitchFamily="34" charset="0"/>
              </a:rPr>
              <a:t>, </a:t>
            </a:r>
            <a:r>
              <a:rPr lang="en-US" kern="0" dirty="0" smtClean="0">
                <a:solidFill>
                  <a:srgbClr val="000000"/>
                </a:solidFill>
                <a:latin typeface="Courier"/>
                <a:cs typeface="Courier"/>
              </a:rPr>
              <a:t>&gt;</a:t>
            </a:r>
            <a:r>
              <a:rPr lang="en-US" kern="0" dirty="0" smtClean="0">
                <a:solidFill>
                  <a:schemeClr val="accent1"/>
                </a:solidFill>
                <a:latin typeface="Calibri" pitchFamily="34" charset="0"/>
              </a:rPr>
              <a:t>, </a:t>
            </a:r>
            <a:r>
              <a:rPr lang="en-US" kern="0" dirty="0" smtClean="0">
                <a:solidFill>
                  <a:srgbClr val="000000"/>
                </a:solidFill>
                <a:latin typeface="Courier"/>
                <a:cs typeface="Courier"/>
              </a:rPr>
              <a:t>==</a:t>
            </a:r>
            <a:r>
              <a:rPr lang="en-US" kern="0" dirty="0" smtClean="0">
                <a:solidFill>
                  <a:schemeClr val="accent1"/>
                </a:solidFill>
                <a:latin typeface="Calibri" pitchFamily="34" charset="0"/>
              </a:rPr>
              <a:t>, </a:t>
            </a:r>
            <a:r>
              <a:rPr lang="en-US" kern="0" dirty="0" smtClean="0">
                <a:solidFill>
                  <a:srgbClr val="000000"/>
                </a:solidFill>
                <a:latin typeface="Courier"/>
                <a:cs typeface="Courier"/>
              </a:rPr>
              <a:t>!=</a:t>
            </a:r>
            <a:r>
              <a:rPr lang="en-US" kern="0" dirty="0" smtClean="0">
                <a:solidFill>
                  <a:schemeClr val="accent1"/>
                </a:solidFill>
                <a:latin typeface="Calibri" pitchFamily="34" charset="0"/>
              </a:rPr>
              <a:t>, </a:t>
            </a:r>
            <a:r>
              <a:rPr lang="en-US" kern="0" dirty="0" smtClean="0">
                <a:solidFill>
                  <a:srgbClr val="000000"/>
                </a:solidFill>
                <a:latin typeface="Courier"/>
                <a:cs typeface="Courier"/>
              </a:rPr>
              <a:t>&lt;=</a:t>
            </a:r>
            <a:r>
              <a:rPr lang="en-US" kern="0" dirty="0" smtClean="0">
                <a:solidFill>
                  <a:schemeClr val="accent1"/>
                </a:solidFill>
                <a:latin typeface="Calibri" pitchFamily="34" charset="0"/>
              </a:rPr>
              <a:t>, and </a:t>
            </a:r>
            <a:r>
              <a:rPr lang="en-US" kern="0" dirty="0" smtClean="0">
                <a:solidFill>
                  <a:srgbClr val="000000"/>
                </a:solidFill>
                <a:latin typeface="Courier"/>
                <a:cs typeface="Courier"/>
              </a:rPr>
              <a:t>&gt;=</a:t>
            </a:r>
            <a:r>
              <a:rPr lang="en-US" kern="0" dirty="0" smtClean="0">
                <a:solidFill>
                  <a:srgbClr val="294171"/>
                </a:solidFill>
                <a:cs typeface="Courier"/>
              </a:rPr>
              <a:t> </a:t>
            </a:r>
          </a:p>
        </p:txBody>
      </p:sp>
      <p:sp>
        <p:nvSpPr>
          <p:cNvPr id="24" name="TextBox 23"/>
          <p:cNvSpPr txBox="1"/>
          <p:nvPr/>
        </p:nvSpPr>
        <p:spPr bwMode="auto">
          <a:xfrm>
            <a:off x="5491373" y="1981200"/>
            <a:ext cx="3155485"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 &lt; 3</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2 &gt; 3</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2 != 3</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2 &lt;= 3</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2 &gt;= 3</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2+4 == 2*(9/3)</a:t>
            </a:r>
          </a:p>
          <a:p>
            <a:pPr defTabSz="914400" fontAlgn="base">
              <a:spcBef>
                <a:spcPct val="0"/>
              </a:spcBef>
              <a:spcAft>
                <a:spcPct val="0"/>
              </a:spcAft>
            </a:pPr>
            <a:r>
              <a:rPr lang="en-US" sz="1400" dirty="0" smtClean="0">
                <a:latin typeface="Courier"/>
                <a:cs typeface="Courier"/>
              </a:rPr>
              <a:t>True</a:t>
            </a:r>
          </a:p>
        </p:txBody>
      </p:sp>
      <p:sp>
        <p:nvSpPr>
          <p:cNvPr id="26" name="TextBox 25"/>
          <p:cNvSpPr txBox="1"/>
          <p:nvPr/>
        </p:nvSpPr>
        <p:spPr bwMode="auto">
          <a:xfrm>
            <a:off x="709358" y="5411450"/>
            <a:ext cx="7937500" cy="95410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smtClean="0">
                <a:solidFill>
                  <a:schemeClr val="accent1"/>
                </a:solidFill>
                <a:ea typeface="+mj-ea"/>
                <a:cs typeface="Courier"/>
              </a:rPr>
              <a:t>In an expression containing algebraic and comparison operators:</a:t>
            </a:r>
          </a:p>
          <a:p>
            <a:pPr marL="571500" lvl="2" indent="-228600" defTabSz="914400" fontAlgn="base">
              <a:spcBef>
                <a:spcPct val="0"/>
              </a:spcBef>
              <a:spcAft>
                <a:spcPct val="0"/>
              </a:spcAft>
              <a:buClr>
                <a:schemeClr val="accent1"/>
              </a:buClr>
              <a:buFont typeface="Arial"/>
              <a:buChar char="•"/>
            </a:pPr>
            <a:r>
              <a:rPr lang="en-US" kern="0" dirty="0" smtClean="0">
                <a:solidFill>
                  <a:srgbClr val="000000"/>
                </a:solidFill>
                <a:ea typeface="+mj-ea"/>
                <a:cs typeface="Courier"/>
              </a:rPr>
              <a:t>Algebraic operators are evaluated first</a:t>
            </a:r>
          </a:p>
          <a:p>
            <a:pPr marL="571500" lvl="2" indent="-228600" defTabSz="914400" fontAlgn="base">
              <a:spcBef>
                <a:spcPct val="0"/>
              </a:spcBef>
              <a:spcAft>
                <a:spcPct val="0"/>
              </a:spcAft>
              <a:buClr>
                <a:schemeClr val="accent1"/>
              </a:buClr>
              <a:buFont typeface="Arial"/>
              <a:buChar char="•"/>
            </a:pPr>
            <a:r>
              <a:rPr lang="en-US" kern="0" dirty="0" smtClean="0">
                <a:solidFill>
                  <a:srgbClr val="000000"/>
                </a:solidFill>
                <a:ea typeface="+mj-ea"/>
                <a:cs typeface="Courier"/>
              </a:rPr>
              <a:t>Comparison operators are evaluated next</a:t>
            </a:r>
          </a:p>
        </p:txBody>
      </p:sp>
    </p:spTree>
    <p:extLst>
      <p:ext uri="{BB962C8B-B14F-4D97-AF65-F5344CB8AC3E}">
        <p14:creationId xmlns:p14="http://schemas.microsoft.com/office/powerpoint/2010/main" val="565814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Boolean operators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3" name="TextBox 22"/>
          <p:cNvSpPr txBox="1"/>
          <p:nvPr/>
        </p:nvSpPr>
        <p:spPr bwMode="auto">
          <a:xfrm>
            <a:off x="709359" y="1981200"/>
            <a:ext cx="4510341" cy="209288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In addition to algebraic expressions,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Python can evaluate Boolean expressions</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a:p>
            <a:pPr marL="571500" lvl="1" indent="-228600"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Boolean e</a:t>
            </a:r>
            <a:r>
              <a:rPr kumimoji="0" lang="en-US" b="0" i="0" u="none" strike="noStrike" kern="0" cap="none" spc="0" normalizeH="0" noProof="0" dirty="0" err="1" smtClean="0">
                <a:ln>
                  <a:noFill/>
                </a:ln>
                <a:solidFill>
                  <a:schemeClr val="accent1"/>
                </a:solidFill>
                <a:effectLst/>
                <a:uLnTx/>
                <a:uFillTx/>
                <a:latin typeface="Calibri" pitchFamily="34" charset="0"/>
                <a:ea typeface="+mj-ea"/>
                <a:cs typeface="+mj-cs"/>
              </a:rPr>
              <a:t>xpressions</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 evaluate to</a:t>
            </a:r>
            <a:r>
              <a:rPr lang="en-US" kern="0" dirty="0" smtClean="0">
                <a:solidFill>
                  <a:schemeClr val="accent1"/>
                </a:solidFill>
                <a:latin typeface="Calibri" pitchFamily="34" charset="0"/>
                <a:ea typeface="+mj-ea"/>
                <a:cs typeface="+mj-cs"/>
              </a:rPr>
              <a:t> </a:t>
            </a:r>
            <a:r>
              <a:rPr kumimoji="0" lang="en-US" b="0" i="0" u="none" strike="noStrike" kern="0" cap="none" spc="0" normalizeH="0" noProof="0" dirty="0" smtClean="0">
                <a:ln>
                  <a:noFill/>
                </a:ln>
                <a:solidFill>
                  <a:srgbClr val="000000"/>
                </a:solidFill>
                <a:effectLst/>
                <a:uLnTx/>
                <a:uFillTx/>
                <a:latin typeface="Courier"/>
                <a:ea typeface="+mj-ea"/>
                <a:cs typeface="Courier"/>
              </a:rPr>
              <a:t>True </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or </a:t>
            </a:r>
            <a:r>
              <a:rPr kumimoji="0" lang="en-US" b="0" i="0" u="none" strike="noStrike" kern="0" cap="none" spc="0" normalizeH="0" noProof="0" dirty="0" smtClean="0">
                <a:ln>
                  <a:noFill/>
                </a:ln>
                <a:solidFill>
                  <a:srgbClr val="000000"/>
                </a:solidFill>
                <a:effectLst/>
                <a:uLnTx/>
                <a:uFillTx/>
                <a:latin typeface="Courier"/>
                <a:ea typeface="+mj-ea"/>
                <a:cs typeface="Courier"/>
              </a:rPr>
              <a:t>False</a:t>
            </a:r>
          </a:p>
          <a:p>
            <a:pPr marL="571500" lvl="1" indent="-228600" defTabSz="914400" fontAlgn="base">
              <a:spcBef>
                <a:spcPct val="0"/>
              </a:spcBef>
              <a:spcAft>
                <a:spcPct val="0"/>
              </a:spcAft>
              <a:buClr>
                <a:schemeClr val="tx1"/>
              </a:buClr>
              <a:buFont typeface="Arial"/>
              <a:buChar char="•"/>
            </a:pPr>
            <a:r>
              <a:rPr lang="en-US" kern="0" dirty="0" smtClean="0">
                <a:latin typeface="Calibri" pitchFamily="34" charset="0"/>
              </a:rPr>
              <a:t>Boolean expressions may include </a:t>
            </a:r>
            <a:r>
              <a:rPr lang="en-US" b="1" kern="0" dirty="0" smtClean="0">
                <a:solidFill>
                  <a:srgbClr val="FF0000"/>
                </a:solidFill>
                <a:latin typeface="Calibri" pitchFamily="34" charset="0"/>
              </a:rPr>
              <a:t>Boolean operators </a:t>
            </a:r>
            <a:r>
              <a:rPr lang="en-US" b="1" kern="0" dirty="0" smtClean="0">
                <a:solidFill>
                  <a:srgbClr val="FF0000"/>
                </a:solidFill>
                <a:latin typeface="Courier"/>
                <a:cs typeface="Courier"/>
              </a:rPr>
              <a:t>and</a:t>
            </a:r>
            <a:r>
              <a:rPr lang="en-US" b="1" kern="0" dirty="0" smtClean="0">
                <a:solidFill>
                  <a:srgbClr val="FF0000"/>
                </a:solidFill>
                <a:latin typeface="Calibri" pitchFamily="34" charset="0"/>
                <a:cs typeface="Courier"/>
              </a:rPr>
              <a:t>, </a:t>
            </a:r>
            <a:r>
              <a:rPr lang="en-US" b="1" kern="0" dirty="0" smtClean="0">
                <a:solidFill>
                  <a:srgbClr val="FF0000"/>
                </a:solidFill>
                <a:latin typeface="Courier"/>
                <a:cs typeface="Courier"/>
              </a:rPr>
              <a:t>or</a:t>
            </a:r>
            <a:r>
              <a:rPr lang="en-US" b="1" kern="0" dirty="0" smtClean="0">
                <a:solidFill>
                  <a:srgbClr val="FF0000"/>
                </a:solidFill>
                <a:latin typeface="Calibri" pitchFamily="34" charset="0"/>
                <a:cs typeface="Courier"/>
              </a:rPr>
              <a:t>, and </a:t>
            </a:r>
            <a:r>
              <a:rPr lang="en-US" b="1" kern="0" dirty="0" smtClean="0">
                <a:solidFill>
                  <a:srgbClr val="FF0000"/>
                </a:solidFill>
                <a:latin typeface="Courier"/>
                <a:cs typeface="Courier"/>
              </a:rPr>
              <a:t>not </a:t>
            </a:r>
          </a:p>
        </p:txBody>
      </p:sp>
      <p:sp>
        <p:nvSpPr>
          <p:cNvPr id="24" name="TextBox 23"/>
          <p:cNvSpPr txBox="1"/>
          <p:nvPr/>
        </p:nvSpPr>
        <p:spPr bwMode="auto">
          <a:xfrm>
            <a:off x="5640794" y="228600"/>
            <a:ext cx="3155485" cy="526297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2&lt;3 and 3&lt;4</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4==5 and 3&lt;4</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False and True</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True and True</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4==5 or 3&lt;4</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False or True</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False or False</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not(3&lt;4)</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not(True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not(False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not True</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4+1==5 or 4-1&lt;4</a:t>
            </a:r>
          </a:p>
          <a:p>
            <a:pPr defTabSz="914400" fontAlgn="base">
              <a:spcBef>
                <a:spcPct val="0"/>
              </a:spcBef>
              <a:spcAft>
                <a:spcPct val="0"/>
              </a:spcAft>
            </a:pPr>
            <a:r>
              <a:rPr lang="en-US" sz="1400" dirty="0" smtClean="0">
                <a:latin typeface="Courier"/>
                <a:cs typeface="Courier"/>
              </a:rPr>
              <a:t>True</a:t>
            </a:r>
          </a:p>
        </p:txBody>
      </p:sp>
      <p:sp>
        <p:nvSpPr>
          <p:cNvPr id="8" name="TextBox 7"/>
          <p:cNvSpPr txBox="1"/>
          <p:nvPr/>
        </p:nvSpPr>
        <p:spPr bwMode="auto">
          <a:xfrm>
            <a:off x="709357" y="5411450"/>
            <a:ext cx="8086921"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smtClean="0">
                <a:solidFill>
                  <a:schemeClr val="accent1"/>
                </a:solidFill>
                <a:ea typeface="+mj-ea"/>
                <a:cs typeface="Courier"/>
              </a:rPr>
              <a:t>In an expression containing algebraic, comparison, and Boolean operators:</a:t>
            </a:r>
          </a:p>
          <a:p>
            <a:pPr marL="571500" lvl="2" indent="-228600" defTabSz="914400" fontAlgn="base">
              <a:spcBef>
                <a:spcPct val="0"/>
              </a:spcBef>
              <a:spcAft>
                <a:spcPct val="0"/>
              </a:spcAft>
              <a:buClr>
                <a:schemeClr val="accent1"/>
              </a:buClr>
              <a:buFont typeface="Arial"/>
              <a:buChar char="•"/>
            </a:pPr>
            <a:r>
              <a:rPr lang="en-US" kern="0" dirty="0" smtClean="0">
                <a:ea typeface="+mj-ea"/>
                <a:cs typeface="Courier"/>
              </a:rPr>
              <a:t>Algebraic operators are evaluated first</a:t>
            </a:r>
          </a:p>
          <a:p>
            <a:pPr marL="571500" lvl="2" indent="-228600" defTabSz="914400" fontAlgn="base">
              <a:spcBef>
                <a:spcPct val="0"/>
              </a:spcBef>
              <a:spcAft>
                <a:spcPct val="0"/>
              </a:spcAft>
              <a:buClr>
                <a:schemeClr val="accent1"/>
              </a:buClr>
              <a:buFont typeface="Arial"/>
              <a:buChar char="•"/>
            </a:pPr>
            <a:r>
              <a:rPr lang="en-US" kern="0" dirty="0" smtClean="0">
                <a:ea typeface="+mj-ea"/>
                <a:cs typeface="Courier"/>
              </a:rPr>
              <a:t>Comparison operators are evaluated next</a:t>
            </a:r>
          </a:p>
          <a:p>
            <a:pPr marL="571500" lvl="2" indent="-228600" defTabSz="914400" fontAlgn="base">
              <a:spcBef>
                <a:spcPct val="0"/>
              </a:spcBef>
              <a:spcAft>
                <a:spcPct val="0"/>
              </a:spcAft>
              <a:buClr>
                <a:schemeClr val="accent1"/>
              </a:buClr>
              <a:buFont typeface="Arial"/>
              <a:buChar char="•"/>
            </a:pPr>
            <a:r>
              <a:rPr lang="en-US" kern="0" dirty="0" smtClean="0">
                <a:ea typeface="+mj-ea"/>
                <a:cs typeface="Courier"/>
              </a:rPr>
              <a:t>Boolean operators are evaluated last</a:t>
            </a:r>
          </a:p>
        </p:txBody>
      </p:sp>
    </p:spTree>
    <p:extLst>
      <p:ext uri="{BB962C8B-B14F-4D97-AF65-F5344CB8AC3E}">
        <p14:creationId xmlns:p14="http://schemas.microsoft.com/office/powerpoint/2010/main" val="3744621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TextBox 4"/>
          <p:cNvSpPr txBox="1"/>
          <p:nvPr/>
        </p:nvSpPr>
        <p:spPr bwMode="auto">
          <a:xfrm>
            <a:off x="5765800" y="2025908"/>
            <a:ext cx="3390900"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25 - 21</a:t>
            </a:r>
          </a:p>
          <a:p>
            <a:pPr defTabSz="914400" fontAlgn="base">
              <a:spcBef>
                <a:spcPct val="0"/>
              </a:spcBef>
              <a:spcAft>
                <a:spcPct val="0"/>
              </a:spcAft>
            </a:pPr>
            <a:r>
              <a:rPr lang="en-US" sz="1400" dirty="0" smtClean="0">
                <a:latin typeface="Courier"/>
                <a:cs typeface="Courier"/>
              </a:rPr>
              <a:t>4</a:t>
            </a:r>
          </a:p>
          <a:p>
            <a:pPr defTabSz="914400" fontAlgn="base">
              <a:spcBef>
                <a:spcPct val="0"/>
              </a:spcBef>
              <a:spcAft>
                <a:spcPct val="0"/>
              </a:spcAft>
            </a:pPr>
            <a:r>
              <a:rPr lang="en-US" sz="1400" dirty="0" smtClean="0">
                <a:latin typeface="Courier"/>
                <a:cs typeface="Courier"/>
              </a:rPr>
              <a:t>&gt;&gt;&gt; 14.99 + 27.95 + 19.83</a:t>
            </a:r>
          </a:p>
          <a:p>
            <a:pPr defTabSz="914400" fontAlgn="base">
              <a:spcBef>
                <a:spcPct val="0"/>
              </a:spcBef>
              <a:spcAft>
                <a:spcPct val="0"/>
              </a:spcAft>
            </a:pPr>
            <a:r>
              <a:rPr lang="en-US" sz="1400" dirty="0" smtClean="0">
                <a:latin typeface="Courier"/>
                <a:cs typeface="Courier"/>
              </a:rPr>
              <a:t>62.769999999999996</a:t>
            </a:r>
          </a:p>
          <a:p>
            <a:pPr defTabSz="914400" fontAlgn="base">
              <a:spcBef>
                <a:spcPct val="0"/>
              </a:spcBef>
              <a:spcAft>
                <a:spcPct val="0"/>
              </a:spcAft>
            </a:pPr>
            <a:r>
              <a:rPr lang="en-US" sz="1400" dirty="0" smtClean="0">
                <a:latin typeface="Courier"/>
                <a:cs typeface="Courier"/>
              </a:rPr>
              <a:t>&gt;&gt;&gt; 20*15</a:t>
            </a:r>
          </a:p>
          <a:p>
            <a:pPr defTabSz="914400" fontAlgn="base">
              <a:spcBef>
                <a:spcPct val="0"/>
              </a:spcBef>
              <a:spcAft>
                <a:spcPct val="0"/>
              </a:spcAft>
            </a:pPr>
            <a:r>
              <a:rPr lang="en-US" sz="1400" dirty="0" smtClean="0">
                <a:latin typeface="Courier"/>
                <a:cs typeface="Courier"/>
              </a:rPr>
              <a:t>300</a:t>
            </a:r>
          </a:p>
          <a:p>
            <a:pPr defTabSz="914400" fontAlgn="base">
              <a:spcBef>
                <a:spcPct val="0"/>
              </a:spcBef>
              <a:spcAft>
                <a:spcPct val="0"/>
              </a:spcAft>
            </a:pPr>
            <a:r>
              <a:rPr lang="en-US" sz="1400" dirty="0" smtClean="0">
                <a:latin typeface="Courier"/>
                <a:cs typeface="Courier"/>
              </a:rPr>
              <a:t>&gt;&gt;&gt; 2**10</a:t>
            </a:r>
          </a:p>
          <a:p>
            <a:pPr defTabSz="914400" fontAlgn="base">
              <a:spcBef>
                <a:spcPct val="0"/>
              </a:spcBef>
              <a:spcAft>
                <a:spcPct val="0"/>
              </a:spcAft>
            </a:pPr>
            <a:r>
              <a:rPr lang="en-US" sz="1400" dirty="0" smtClean="0">
                <a:latin typeface="Courier"/>
                <a:cs typeface="Courier"/>
              </a:rPr>
              <a:t>1024</a:t>
            </a:r>
          </a:p>
          <a:p>
            <a:pPr defTabSz="914400" fontAlgn="base">
              <a:spcBef>
                <a:spcPct val="0"/>
              </a:spcBef>
              <a:spcAft>
                <a:spcPct val="0"/>
              </a:spcAft>
            </a:pPr>
            <a:r>
              <a:rPr lang="en-US" sz="1400" dirty="0" smtClean="0">
                <a:latin typeface="Courier"/>
                <a:cs typeface="Courier"/>
              </a:rPr>
              <a:t>&gt;&gt;&gt; min(3, 1, 8, -2, 5, -3, 0)</a:t>
            </a:r>
          </a:p>
          <a:p>
            <a:pPr defTabSz="914400" fontAlgn="base">
              <a:spcBef>
                <a:spcPct val="0"/>
              </a:spcBef>
              <a:spcAft>
                <a:spcPct val="0"/>
              </a:spcAft>
            </a:pP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 3 == 4-2</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17//5 == 3</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17%5 == 3</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284%2 == 0</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284%2 == 0 and 284%3 == 0</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284%2 == 0 or 284%3 == 0</a:t>
            </a:r>
          </a:p>
          <a:p>
            <a:pPr defTabSz="914400" fontAlgn="base">
              <a:spcBef>
                <a:spcPct val="0"/>
              </a:spcBef>
              <a:spcAft>
                <a:spcPct val="0"/>
              </a:spcAft>
            </a:pPr>
            <a:r>
              <a:rPr lang="en-US" sz="1400" dirty="0" smtClean="0">
                <a:latin typeface="Courier"/>
                <a:cs typeface="Courier"/>
              </a:rPr>
              <a:t>True</a:t>
            </a:r>
            <a:endParaRPr lang="en-US" sz="1400" dirty="0" smtClean="0">
              <a:solidFill>
                <a:srgbClr val="000000"/>
              </a:solidFill>
              <a:latin typeface="Courier"/>
              <a:cs typeface="Courier"/>
            </a:endParaRPr>
          </a:p>
        </p:txBody>
      </p:sp>
      <p:sp>
        <p:nvSpPr>
          <p:cNvPr id="6" name="Rectangle 5"/>
          <p:cNvSpPr/>
          <p:nvPr/>
        </p:nvSpPr>
        <p:spPr>
          <a:xfrm>
            <a:off x="190500" y="1689100"/>
            <a:ext cx="5575300" cy="4647427"/>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Translate the following into Python algebraic or Boolean expressions and then evaluate them:</a:t>
            </a:r>
          </a:p>
          <a:p>
            <a:pPr marL="800100" lvl="1" indent="-342900" defTabSz="914400" fontAlgn="base">
              <a:spcBef>
                <a:spcPct val="0"/>
              </a:spcBef>
              <a:spcAft>
                <a:spcPct val="0"/>
              </a:spcAft>
              <a:buClr>
                <a:schemeClr val="tx1"/>
              </a:buClr>
              <a:buFont typeface="+mj-lt"/>
              <a:buAutoNum type="alphaLcParenR"/>
            </a:pPr>
            <a:endParaRPr lang="en-US" sz="2000" dirty="0" smtClean="0">
              <a:solidFill>
                <a:schemeClr val="accent1"/>
              </a:solidFill>
            </a:endParaRPr>
          </a:p>
          <a:p>
            <a:pPr marL="800100" lvl="1" indent="-342900" defTabSz="914400" fontAlgn="base">
              <a:spcBef>
                <a:spcPct val="0"/>
              </a:spcBef>
              <a:spcAft>
                <a:spcPct val="0"/>
              </a:spcAft>
              <a:buClr>
                <a:schemeClr val="accent1"/>
              </a:buClr>
              <a:buFont typeface="+mj-lt"/>
              <a:buAutoNum type="alphaLcParenR"/>
            </a:pPr>
            <a:r>
              <a:rPr lang="en-US" dirty="0" smtClean="0"/>
              <a:t>The difference between Annie’s age (25) and Ellie’s (21)</a:t>
            </a:r>
          </a:p>
          <a:p>
            <a:pPr marL="800100" lvl="1" indent="-342900" defTabSz="914400" fontAlgn="base">
              <a:spcBef>
                <a:spcPct val="0"/>
              </a:spcBef>
              <a:spcAft>
                <a:spcPct val="0"/>
              </a:spcAft>
              <a:buClr>
                <a:schemeClr val="accent1"/>
              </a:buClr>
              <a:buFont typeface="+mj-lt"/>
              <a:buAutoNum type="alphaLcParenR"/>
            </a:pPr>
            <a:r>
              <a:rPr lang="en-US" dirty="0" smtClean="0"/>
              <a:t>The total of $14.99, $27.95, and $19.83</a:t>
            </a:r>
          </a:p>
          <a:p>
            <a:pPr marL="800100" lvl="1" indent="-342900" defTabSz="914400" fontAlgn="base">
              <a:spcBef>
                <a:spcPct val="0"/>
              </a:spcBef>
              <a:spcAft>
                <a:spcPct val="0"/>
              </a:spcAft>
              <a:buClr>
                <a:schemeClr val="accent1"/>
              </a:buClr>
              <a:buFont typeface="+mj-lt"/>
              <a:buAutoNum type="alphaLcParenR"/>
            </a:pPr>
            <a:r>
              <a:rPr lang="en-US" dirty="0" smtClean="0"/>
              <a:t>The area of a rectangle of length 20 and width 15</a:t>
            </a:r>
          </a:p>
          <a:p>
            <a:pPr marL="800100" lvl="1" indent="-342900" defTabSz="914400" fontAlgn="base">
              <a:spcBef>
                <a:spcPct val="0"/>
              </a:spcBef>
              <a:spcAft>
                <a:spcPct val="0"/>
              </a:spcAft>
              <a:buClr>
                <a:schemeClr val="accent1"/>
              </a:buClr>
              <a:buFont typeface="+mj-lt"/>
              <a:buAutoNum type="alphaLcParenR"/>
            </a:pPr>
            <a:r>
              <a:rPr lang="en-US" dirty="0" smtClean="0"/>
              <a:t>2 to the 10</a:t>
            </a:r>
            <a:r>
              <a:rPr lang="en-US" baseline="30000" dirty="0" smtClean="0"/>
              <a:t>th</a:t>
            </a:r>
            <a:r>
              <a:rPr lang="en-US" dirty="0" smtClean="0"/>
              <a:t> power</a:t>
            </a:r>
          </a:p>
          <a:p>
            <a:pPr marL="800100" lvl="1" indent="-342900" defTabSz="914400" fontAlgn="base">
              <a:spcBef>
                <a:spcPct val="0"/>
              </a:spcBef>
              <a:spcAft>
                <a:spcPct val="0"/>
              </a:spcAft>
              <a:buClr>
                <a:schemeClr val="accent1"/>
              </a:buClr>
              <a:buFont typeface="+mj-lt"/>
              <a:buAutoNum type="alphaLcParenR"/>
            </a:pPr>
            <a:r>
              <a:rPr lang="en-US" dirty="0" smtClean="0"/>
              <a:t>The minimum of 3, 1, 8, -2, 5, -3, and 0</a:t>
            </a:r>
          </a:p>
          <a:p>
            <a:pPr marL="800100" lvl="1" indent="-342900" defTabSz="914400" fontAlgn="base">
              <a:spcBef>
                <a:spcPct val="0"/>
              </a:spcBef>
              <a:spcAft>
                <a:spcPct val="0"/>
              </a:spcAft>
              <a:buClr>
                <a:schemeClr val="accent1"/>
              </a:buClr>
              <a:buFont typeface="+mj-lt"/>
              <a:buAutoNum type="alphaLcParenR"/>
            </a:pPr>
            <a:r>
              <a:rPr lang="en-US" dirty="0" smtClean="0"/>
              <a:t>3 equals 4-2?</a:t>
            </a:r>
          </a:p>
          <a:p>
            <a:pPr marL="800100" lvl="1" indent="-342900" defTabSz="914400" fontAlgn="base">
              <a:spcBef>
                <a:spcPct val="0"/>
              </a:spcBef>
              <a:spcAft>
                <a:spcPct val="0"/>
              </a:spcAft>
              <a:buClr>
                <a:schemeClr val="accent1"/>
              </a:buClr>
              <a:buFont typeface="+mj-lt"/>
              <a:buAutoNum type="alphaLcParenR"/>
            </a:pPr>
            <a:r>
              <a:rPr lang="en-US" dirty="0" smtClean="0"/>
              <a:t>The value of 17//5 is 3?</a:t>
            </a:r>
          </a:p>
          <a:p>
            <a:pPr marL="800100" lvl="1" indent="-342900" defTabSz="914400" fontAlgn="base">
              <a:spcBef>
                <a:spcPct val="0"/>
              </a:spcBef>
              <a:spcAft>
                <a:spcPct val="0"/>
              </a:spcAft>
              <a:buClr>
                <a:schemeClr val="accent1"/>
              </a:buClr>
              <a:buFont typeface="+mj-lt"/>
              <a:buAutoNum type="alphaLcParenR"/>
            </a:pPr>
            <a:r>
              <a:rPr lang="en-US" dirty="0" smtClean="0"/>
              <a:t>The value of 17%5 is 3?</a:t>
            </a:r>
          </a:p>
          <a:p>
            <a:pPr marL="800100" lvl="1" indent="-342900" defTabSz="914400" fontAlgn="base">
              <a:spcBef>
                <a:spcPct val="0"/>
              </a:spcBef>
              <a:spcAft>
                <a:spcPct val="0"/>
              </a:spcAft>
              <a:buClr>
                <a:schemeClr val="accent1"/>
              </a:buClr>
              <a:buFont typeface="+mj-lt"/>
              <a:buAutoNum type="alphaLcParenR"/>
            </a:pPr>
            <a:r>
              <a:rPr lang="en-US" dirty="0" smtClean="0"/>
              <a:t>284 is even?</a:t>
            </a:r>
          </a:p>
          <a:p>
            <a:pPr marL="800100" lvl="1" indent="-342900" defTabSz="914400" fontAlgn="base">
              <a:spcBef>
                <a:spcPct val="0"/>
              </a:spcBef>
              <a:spcAft>
                <a:spcPct val="0"/>
              </a:spcAft>
              <a:buClr>
                <a:schemeClr val="accent1"/>
              </a:buClr>
              <a:buFont typeface="+mj-lt"/>
              <a:buAutoNum type="alphaLcParenR"/>
            </a:pPr>
            <a:r>
              <a:rPr lang="en-US" dirty="0" smtClean="0"/>
              <a:t>284 is even and 284 is divisible by 3?</a:t>
            </a:r>
          </a:p>
          <a:p>
            <a:pPr marL="800100" lvl="1" indent="-342900" defTabSz="914400" fontAlgn="base">
              <a:spcBef>
                <a:spcPct val="0"/>
              </a:spcBef>
              <a:spcAft>
                <a:spcPct val="0"/>
              </a:spcAft>
              <a:buClr>
                <a:schemeClr val="accent1"/>
              </a:buClr>
              <a:buFont typeface="+mj-lt"/>
              <a:buAutoNum type="alphaLcParenR"/>
            </a:pPr>
            <a:r>
              <a:rPr lang="en-US" dirty="0" smtClean="0"/>
              <a:t>284 is even or 284 is divisible by 3?</a:t>
            </a:r>
          </a:p>
          <a:p>
            <a:pPr marL="800100" lvl="1" indent="-342900" defTabSz="914400" fontAlgn="base">
              <a:spcBef>
                <a:spcPct val="0"/>
              </a:spcBef>
              <a:spcAft>
                <a:spcPct val="0"/>
              </a:spcAft>
              <a:buClr>
                <a:schemeClr val="tx1"/>
              </a:buClr>
              <a:buFont typeface="+mj-lt"/>
              <a:buAutoNum type="alphaLcParenR"/>
            </a:pPr>
            <a:endParaRPr lang="en-US" sz="2000" dirty="0" smtClean="0">
              <a:solidFill>
                <a:schemeClr val="accent1"/>
              </a:solidFill>
            </a:endParaRPr>
          </a:p>
        </p:txBody>
      </p:sp>
    </p:spTree>
    <p:extLst>
      <p:ext uri="{BB962C8B-B14F-4D97-AF65-F5344CB8AC3E}">
        <p14:creationId xmlns:p14="http://schemas.microsoft.com/office/powerpoint/2010/main" val="4077195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Variables and assignments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4" name="TextBox 23"/>
          <p:cNvSpPr txBox="1"/>
          <p:nvPr/>
        </p:nvSpPr>
        <p:spPr bwMode="auto">
          <a:xfrm>
            <a:off x="5500218" y="2294757"/>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 3</a:t>
            </a:r>
            <a:br>
              <a:rPr lang="en-US" sz="1400" dirty="0" smtClean="0">
                <a:latin typeface="Courier"/>
                <a:cs typeface="Courier"/>
              </a:rPr>
            </a:b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8" name="TextBox 7"/>
          <p:cNvSpPr txBox="1"/>
          <p:nvPr/>
        </p:nvSpPr>
        <p:spPr bwMode="auto">
          <a:xfrm>
            <a:off x="1291964" y="5002638"/>
            <a:ext cx="2878149"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&lt;variable&gt; = &lt;expression&gt;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1" name="TextBox 10"/>
          <p:cNvSpPr txBox="1"/>
          <p:nvPr/>
        </p:nvSpPr>
        <p:spPr bwMode="auto">
          <a:xfrm>
            <a:off x="559302" y="1913562"/>
            <a:ext cx="4695803"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Just as in algebra, a value can be assigned</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to a variable, such as </a:t>
            </a:r>
            <a:r>
              <a:rPr lang="en-US" sz="2000" kern="0" dirty="0" err="1" smtClean="0">
                <a:solidFill>
                  <a:srgbClr val="000000"/>
                </a:solidFill>
                <a:latin typeface="Calibri" pitchFamily="34" charset="0"/>
                <a:ea typeface="+mj-ea"/>
                <a:cs typeface="+mj-cs"/>
              </a:rPr>
              <a:t>x</a:t>
            </a:r>
            <a:endParaRPr lang="en-US" sz="2000" kern="0" dirty="0" smtClean="0">
              <a:solidFill>
                <a:srgbClr val="000000"/>
              </a:solidFill>
              <a:latin typeface="Calibri" pitchFamily="34" charset="0"/>
              <a:ea typeface="+mj-ea"/>
              <a:cs typeface="+mj-cs"/>
            </a:endParaRPr>
          </a:p>
        </p:txBody>
      </p:sp>
      <p:sp>
        <p:nvSpPr>
          <p:cNvPr id="12" name="TextBox 11"/>
          <p:cNvSpPr txBox="1"/>
          <p:nvPr/>
        </p:nvSpPr>
        <p:spPr bwMode="auto">
          <a:xfrm>
            <a:off x="5491373" y="2294757"/>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 3</a:t>
            </a:r>
            <a:br>
              <a:rPr lang="en-US" sz="1400" dirty="0" smtClean="0">
                <a:latin typeface="Courier"/>
                <a:cs typeface="Courier"/>
              </a:rPr>
            </a:b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 4*x</a:t>
            </a:r>
            <a:br>
              <a:rPr lang="en-US" sz="1400" dirty="0" smtClean="0">
                <a:latin typeface="Courier"/>
                <a:cs typeface="Courier"/>
              </a:rPr>
            </a:br>
            <a:r>
              <a:rPr lang="en-US" sz="1400" dirty="0" smtClean="0">
                <a:latin typeface="Courier"/>
                <a:cs typeface="Courier"/>
              </a:rPr>
              <a:t>12</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3" name="TextBox 12"/>
          <p:cNvSpPr txBox="1"/>
          <p:nvPr/>
        </p:nvSpPr>
        <p:spPr bwMode="auto">
          <a:xfrm>
            <a:off x="559302" y="2775336"/>
            <a:ext cx="4932071"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When variable </a:t>
            </a:r>
            <a:r>
              <a:rPr lang="en-US" sz="2000" kern="0" dirty="0" err="1" smtClean="0">
                <a:solidFill>
                  <a:srgbClr val="000000"/>
                </a:solidFill>
                <a:latin typeface="Courier"/>
                <a:cs typeface="Courier"/>
              </a:rPr>
              <a:t>x</a:t>
            </a:r>
            <a:r>
              <a:rPr lang="en-US" sz="2000" kern="0" dirty="0" smtClean="0">
                <a:solidFill>
                  <a:schemeClr val="accent1"/>
                </a:solidFill>
                <a:latin typeface="Calibri" pitchFamily="34" charset="0"/>
              </a:rPr>
              <a:t> appears inside an expression, it evaluates to its assigned value</a:t>
            </a:r>
          </a:p>
        </p:txBody>
      </p:sp>
      <p:sp>
        <p:nvSpPr>
          <p:cNvPr id="14" name="TextBox 13"/>
          <p:cNvSpPr txBox="1"/>
          <p:nvPr/>
        </p:nvSpPr>
        <p:spPr bwMode="auto">
          <a:xfrm>
            <a:off x="5491373" y="2306898"/>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 3</a:t>
            </a:r>
            <a:br>
              <a:rPr lang="en-US" sz="1400" dirty="0" smtClean="0">
                <a:latin typeface="Courier"/>
                <a:cs typeface="Courier"/>
              </a:rPr>
            </a:b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 4*x</a:t>
            </a:r>
            <a:br>
              <a:rPr lang="en-US" sz="1400" dirty="0" smtClean="0">
                <a:latin typeface="Courier"/>
                <a:cs typeface="Courier"/>
              </a:rPr>
            </a:br>
            <a:r>
              <a:rPr lang="en-US" sz="1400" dirty="0" smtClean="0">
                <a:latin typeface="Courier"/>
                <a:cs typeface="Courier"/>
              </a:rPr>
              <a:t>12</a:t>
            </a:r>
          </a:p>
          <a:p>
            <a:pPr defTabSz="914400" fontAlgn="base">
              <a:spcBef>
                <a:spcPct val="0"/>
              </a:spcBef>
              <a:spcAft>
                <a:spcPct val="0"/>
              </a:spcAft>
            </a:pPr>
            <a:r>
              <a:rPr lang="en-US" sz="1400" dirty="0" smtClean="0">
                <a:latin typeface="Courier"/>
                <a:cs typeface="Courier"/>
              </a:rPr>
              <a:t>&gt;&gt;&gt; y</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"&lt;pyshell#59&gt;", line 1, in &lt;module&gt;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y</a:t>
            </a:r>
            <a:endParaRPr lang="en-US" sz="1400" dirty="0" smtClean="0">
              <a:latin typeface="Courier"/>
              <a:cs typeface="Courier"/>
            </a:endParaRPr>
          </a:p>
          <a:p>
            <a:pPr defTabSz="914400" fontAlgn="base">
              <a:spcBef>
                <a:spcPct val="0"/>
              </a:spcBef>
              <a:spcAft>
                <a:spcPct val="0"/>
              </a:spcAft>
            </a:pPr>
            <a:r>
              <a:rPr lang="en-US" sz="1400" dirty="0" err="1" smtClean="0">
                <a:latin typeface="Courier"/>
                <a:cs typeface="Courier"/>
              </a:rPr>
              <a:t>NameError</a:t>
            </a:r>
            <a:r>
              <a:rPr lang="en-US" sz="1400" dirty="0" smtClean="0">
                <a:latin typeface="Courier"/>
                <a:cs typeface="Courier"/>
              </a:rPr>
              <a:t>: name '</a:t>
            </a:r>
            <a:r>
              <a:rPr lang="en-US" sz="1400" dirty="0" err="1" smtClean="0">
                <a:latin typeface="Courier"/>
                <a:cs typeface="Courier"/>
              </a:rPr>
              <a:t>y</a:t>
            </a:r>
            <a:r>
              <a:rPr lang="en-US" sz="1400" dirty="0" smtClean="0">
                <a:latin typeface="Courier"/>
                <a:cs typeface="Courier"/>
              </a:rPr>
              <a:t>' is not defined</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5" name="TextBox 14"/>
          <p:cNvSpPr txBox="1"/>
          <p:nvPr/>
        </p:nvSpPr>
        <p:spPr bwMode="auto">
          <a:xfrm>
            <a:off x="5491373" y="2324166"/>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 3</a:t>
            </a:r>
            <a:br>
              <a:rPr lang="en-US" sz="1400" dirty="0" smtClean="0">
                <a:latin typeface="Courier"/>
                <a:cs typeface="Courier"/>
              </a:rPr>
            </a:b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 4*x</a:t>
            </a:r>
            <a:br>
              <a:rPr lang="en-US" sz="1400" dirty="0" smtClean="0">
                <a:latin typeface="Courier"/>
                <a:cs typeface="Courier"/>
              </a:rPr>
            </a:br>
            <a:r>
              <a:rPr lang="en-US" sz="1400" dirty="0" smtClean="0">
                <a:latin typeface="Courier"/>
                <a:cs typeface="Courier"/>
              </a:rPr>
              <a:t>12</a:t>
            </a:r>
          </a:p>
          <a:p>
            <a:pPr defTabSz="914400" fontAlgn="base">
              <a:spcBef>
                <a:spcPct val="0"/>
              </a:spcBef>
              <a:spcAft>
                <a:spcPct val="0"/>
              </a:spcAft>
            </a:pPr>
            <a:r>
              <a:rPr lang="en-US" sz="1400" dirty="0" smtClean="0">
                <a:latin typeface="Courier"/>
                <a:cs typeface="Courier"/>
              </a:rPr>
              <a:t>&gt;&gt;&gt; y</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"&lt;pyshell#59&gt;", line 1, in &lt;module&gt;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y</a:t>
            </a:r>
            <a:endParaRPr lang="en-US" sz="1400" dirty="0" smtClean="0">
              <a:latin typeface="Courier"/>
              <a:cs typeface="Courier"/>
            </a:endParaRPr>
          </a:p>
          <a:p>
            <a:pPr defTabSz="914400" fontAlgn="base">
              <a:spcBef>
                <a:spcPct val="0"/>
              </a:spcBef>
              <a:spcAft>
                <a:spcPct val="0"/>
              </a:spcAft>
            </a:pPr>
            <a:r>
              <a:rPr lang="en-US" sz="1400" dirty="0" err="1" smtClean="0">
                <a:latin typeface="Courier"/>
                <a:cs typeface="Courier"/>
              </a:rPr>
              <a:t>NameError</a:t>
            </a:r>
            <a:r>
              <a:rPr lang="en-US" sz="1400" dirty="0" smtClean="0">
                <a:latin typeface="Courier"/>
                <a:cs typeface="Courier"/>
              </a:rPr>
              <a:t>: name '</a:t>
            </a:r>
            <a:r>
              <a:rPr lang="en-US" sz="1400" dirty="0" err="1" smtClean="0">
                <a:latin typeface="Courier"/>
                <a:cs typeface="Courier"/>
              </a:rPr>
              <a:t>y</a:t>
            </a:r>
            <a:r>
              <a:rPr lang="en-US" sz="1400" dirty="0" smtClean="0">
                <a:latin typeface="Courier"/>
                <a:cs typeface="Courier"/>
              </a:rPr>
              <a:t>' is not defined</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y</a:t>
            </a:r>
            <a:r>
              <a:rPr lang="en-US" sz="1400" dirty="0" smtClean="0">
                <a:latin typeface="Courier"/>
                <a:cs typeface="Courier"/>
              </a:rPr>
              <a:t> = 4*</a:t>
            </a:r>
            <a:r>
              <a:rPr lang="en-US" sz="1400" dirty="0" err="1" smtClean="0">
                <a:latin typeface="Courier"/>
                <a:cs typeface="Courier"/>
              </a:rPr>
              <a:t>x</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p:txBody>
      </p:sp>
      <p:sp>
        <p:nvSpPr>
          <p:cNvPr id="16" name="TextBox 15"/>
          <p:cNvSpPr txBox="1"/>
          <p:nvPr/>
        </p:nvSpPr>
        <p:spPr bwMode="auto">
          <a:xfrm>
            <a:off x="559302" y="3637111"/>
            <a:ext cx="4695803"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A variable (name) does not exist until it is assigned</a:t>
            </a:r>
          </a:p>
        </p:txBody>
      </p:sp>
      <p:sp>
        <p:nvSpPr>
          <p:cNvPr id="17" name="TextBox 16"/>
          <p:cNvSpPr txBox="1"/>
          <p:nvPr/>
        </p:nvSpPr>
        <p:spPr bwMode="auto">
          <a:xfrm>
            <a:off x="559302" y="4479420"/>
            <a:ext cx="4695803"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The assignment statement has the format</a:t>
            </a:r>
          </a:p>
          <a:p>
            <a:pPr defTabSz="914400" fontAlgn="base">
              <a:spcBef>
                <a:spcPct val="0"/>
              </a:spcBef>
              <a:spcAft>
                <a:spcPct val="0"/>
              </a:spcAft>
            </a:pPr>
            <a:endParaRPr lang="en-US" sz="2000" kern="0" dirty="0" smtClean="0">
              <a:solidFill>
                <a:schemeClr val="accent1"/>
              </a:solidFill>
              <a:latin typeface="Calibri" pitchFamily="34" charset="0"/>
            </a:endParaRPr>
          </a:p>
          <a:p>
            <a:pPr defTabSz="914400" fontAlgn="base">
              <a:spcBef>
                <a:spcPct val="0"/>
              </a:spcBef>
              <a:spcAft>
                <a:spcPct val="0"/>
              </a:spcAft>
            </a:pPr>
            <a:endParaRPr lang="en-US" sz="2000" kern="0" dirty="0" smtClean="0">
              <a:solidFill>
                <a:schemeClr val="accent1"/>
              </a:solidFill>
              <a:latin typeface="Calibri" pitchFamily="34" charset="0"/>
            </a:endParaRPr>
          </a:p>
          <a:p>
            <a:pPr defTabSz="914400" fontAlgn="base">
              <a:spcBef>
                <a:spcPct val="0"/>
              </a:spcBef>
              <a:spcAft>
                <a:spcPct val="0"/>
              </a:spcAft>
            </a:pPr>
            <a:r>
              <a:rPr lang="en-US" kern="0" dirty="0" smtClean="0">
                <a:solidFill>
                  <a:srgbClr val="000000"/>
                </a:solidFill>
                <a:latin typeface="Courier"/>
                <a:cs typeface="Courier"/>
              </a:rPr>
              <a:t>&lt;expression&gt;</a:t>
            </a:r>
            <a:r>
              <a:rPr lang="en-US" kern="0" dirty="0" smtClean="0">
                <a:solidFill>
                  <a:schemeClr val="accent1"/>
                </a:solidFill>
                <a:latin typeface="Calibri" pitchFamily="34" charset="0"/>
              </a:rPr>
              <a:t> </a:t>
            </a:r>
            <a:r>
              <a:rPr lang="en-US" sz="2000" kern="0" dirty="0" smtClean="0">
                <a:solidFill>
                  <a:schemeClr val="accent1"/>
                </a:solidFill>
                <a:latin typeface="Calibri" pitchFamily="34" charset="0"/>
              </a:rPr>
              <a:t>is evaluated first, and the resulting value is assigned to variable </a:t>
            </a:r>
            <a:r>
              <a:rPr lang="en-US" kern="0" dirty="0" smtClean="0">
                <a:solidFill>
                  <a:srgbClr val="000000"/>
                </a:solidFill>
                <a:latin typeface="Courier"/>
                <a:cs typeface="Courier"/>
              </a:rPr>
              <a:t>&lt;variable&gt;</a:t>
            </a:r>
            <a:endParaRPr lang="en-US" sz="2000" kern="0" dirty="0" smtClean="0">
              <a:solidFill>
                <a:srgbClr val="000000"/>
              </a:solidFill>
              <a:latin typeface="Courier"/>
              <a:cs typeface="Courier"/>
            </a:endParaRPr>
          </a:p>
        </p:txBody>
      </p:sp>
      <p:sp>
        <p:nvSpPr>
          <p:cNvPr id="18" name="TextBox 17"/>
          <p:cNvSpPr txBox="1"/>
          <p:nvPr/>
        </p:nvSpPr>
        <p:spPr bwMode="auto">
          <a:xfrm>
            <a:off x="5491373" y="2294757"/>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 3</a:t>
            </a:r>
            <a:br>
              <a:rPr lang="en-US" sz="1400" dirty="0" smtClean="0">
                <a:latin typeface="Courier"/>
                <a:cs typeface="Courier"/>
              </a:rPr>
            </a:b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 4*x</a:t>
            </a:r>
            <a:br>
              <a:rPr lang="en-US" sz="1400" dirty="0" smtClean="0">
                <a:latin typeface="Courier"/>
                <a:cs typeface="Courier"/>
              </a:rPr>
            </a:br>
            <a:r>
              <a:rPr lang="en-US" sz="1400" dirty="0" smtClean="0">
                <a:latin typeface="Courier"/>
                <a:cs typeface="Courier"/>
              </a:rPr>
              <a:t>12</a:t>
            </a:r>
          </a:p>
          <a:p>
            <a:pPr defTabSz="914400" fontAlgn="base">
              <a:spcBef>
                <a:spcPct val="0"/>
              </a:spcBef>
              <a:spcAft>
                <a:spcPct val="0"/>
              </a:spcAft>
            </a:pPr>
            <a:r>
              <a:rPr lang="en-US" sz="1400" dirty="0" smtClean="0">
                <a:latin typeface="Courier"/>
                <a:cs typeface="Courier"/>
              </a:rPr>
              <a:t>&gt;&gt;&gt; y</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"&lt;pyshell#59&gt;", line 1, in &lt;module&gt;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y</a:t>
            </a:r>
            <a:endParaRPr lang="en-US" sz="1400" dirty="0" smtClean="0">
              <a:latin typeface="Courier"/>
              <a:cs typeface="Courier"/>
            </a:endParaRPr>
          </a:p>
          <a:p>
            <a:pPr defTabSz="914400" fontAlgn="base">
              <a:spcBef>
                <a:spcPct val="0"/>
              </a:spcBef>
              <a:spcAft>
                <a:spcPct val="0"/>
              </a:spcAft>
            </a:pPr>
            <a:r>
              <a:rPr lang="en-US" sz="1400" dirty="0" err="1" smtClean="0">
                <a:latin typeface="Courier"/>
                <a:cs typeface="Courier"/>
              </a:rPr>
              <a:t>NameError</a:t>
            </a:r>
            <a:r>
              <a:rPr lang="en-US" sz="1400" dirty="0" smtClean="0">
                <a:latin typeface="Courier"/>
                <a:cs typeface="Courier"/>
              </a:rPr>
              <a:t>: name '</a:t>
            </a:r>
            <a:r>
              <a:rPr lang="en-US" sz="1400" dirty="0" err="1" smtClean="0">
                <a:latin typeface="Courier"/>
                <a:cs typeface="Courier"/>
              </a:rPr>
              <a:t>y</a:t>
            </a:r>
            <a:r>
              <a:rPr lang="en-US" sz="1400" dirty="0" smtClean="0">
                <a:latin typeface="Courier"/>
                <a:cs typeface="Courier"/>
              </a:rPr>
              <a:t>' is not defined</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y</a:t>
            </a:r>
            <a:r>
              <a:rPr lang="en-US" sz="1400" dirty="0" smtClean="0">
                <a:latin typeface="Courier"/>
                <a:cs typeface="Courier"/>
              </a:rPr>
              <a:t> = 4*</a:t>
            </a:r>
            <a:r>
              <a:rPr lang="en-US" sz="1400" dirty="0" err="1" smtClean="0">
                <a:latin typeface="Courier"/>
                <a:cs typeface="Courier"/>
              </a:rPr>
              <a:t>x</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y</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12</a:t>
            </a:r>
          </a:p>
        </p:txBody>
      </p:sp>
    </p:spTree>
    <p:extLst>
      <p:ext uri="{BB962C8B-B14F-4D97-AF65-F5344CB8AC3E}">
        <p14:creationId xmlns:p14="http://schemas.microsoft.com/office/powerpoint/2010/main" val="3902520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animBg="1"/>
      <p:bldP spid="12" grpId="0" animBg="1"/>
      <p:bldP spid="12" grpId="1" animBg="1"/>
      <p:bldP spid="13" grpId="0"/>
      <p:bldP spid="14" grpId="0" animBg="1"/>
      <p:bldP spid="15" grpId="0" animBg="1"/>
      <p:bldP spid="16" grpId="0"/>
      <p:bldP spid="17" grpId="0"/>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Naming rules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1750494"/>
            <a:ext cx="5279157"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(Variable) names can contain these</a:t>
            </a:r>
            <a:r>
              <a:rPr lang="en-US" sz="2000" dirty="0" smtClean="0">
                <a:solidFill>
                  <a:schemeClr val="accent1"/>
                </a:solidFill>
              </a:rPr>
              <a:t> characters:</a:t>
            </a:r>
          </a:p>
          <a:p>
            <a:pPr marL="687388" lvl="1" indent="-230188" defTabSz="914400" fontAlgn="base">
              <a:spcBef>
                <a:spcPct val="0"/>
              </a:spcBef>
              <a:spcAft>
                <a:spcPct val="0"/>
              </a:spcAft>
              <a:buClr>
                <a:schemeClr val="tx1"/>
              </a:buClr>
              <a:buFont typeface="Arial"/>
              <a:buChar char="•"/>
            </a:pPr>
            <a:r>
              <a:rPr lang="en-US" sz="2000" dirty="0" smtClean="0"/>
              <a:t>a </a:t>
            </a:r>
            <a:r>
              <a:rPr lang="en-US" sz="2000" dirty="0" smtClean="0">
                <a:solidFill>
                  <a:schemeClr val="accent1"/>
                </a:solidFill>
              </a:rPr>
              <a:t>through </a:t>
            </a:r>
            <a:r>
              <a:rPr lang="en-US" sz="2000" dirty="0" err="1" smtClean="0"/>
              <a:t>z</a:t>
            </a:r>
            <a:endParaRPr lang="en-US" sz="2000" dirty="0" smtClean="0"/>
          </a:p>
          <a:p>
            <a:pPr marL="687388" lvl="1" indent="-230188" defTabSz="914400" fontAlgn="base">
              <a:spcBef>
                <a:spcPct val="0"/>
              </a:spcBef>
              <a:spcAft>
                <a:spcPct val="0"/>
              </a:spcAft>
              <a:buClr>
                <a:schemeClr val="tx1"/>
              </a:buClr>
              <a:buFont typeface="Arial"/>
              <a:buChar char="•"/>
            </a:pPr>
            <a:r>
              <a:rPr lang="en-US" sz="2000" dirty="0" smtClean="0"/>
              <a:t>A </a:t>
            </a:r>
            <a:r>
              <a:rPr lang="en-US" sz="2000" dirty="0" smtClean="0">
                <a:solidFill>
                  <a:srgbClr val="294171"/>
                </a:solidFill>
              </a:rPr>
              <a:t>through </a:t>
            </a:r>
            <a:r>
              <a:rPr lang="en-US" sz="2000" dirty="0" smtClean="0"/>
              <a:t>Z</a:t>
            </a:r>
          </a:p>
          <a:p>
            <a:pPr marL="687388" lvl="1" indent="-230188" defTabSz="914400" fontAlgn="base">
              <a:spcBef>
                <a:spcPct val="0"/>
              </a:spcBef>
              <a:spcAft>
                <a:spcPct val="0"/>
              </a:spcAft>
              <a:buClr>
                <a:schemeClr val="tx1"/>
              </a:buClr>
              <a:buFont typeface="Arial"/>
              <a:buChar char="•"/>
            </a:pPr>
            <a:r>
              <a:rPr lang="en-US" sz="2000" dirty="0" smtClean="0">
                <a:solidFill>
                  <a:srgbClr val="294171"/>
                </a:solidFill>
              </a:rPr>
              <a:t>the underscore character </a:t>
            </a:r>
            <a:r>
              <a:rPr lang="en-US" sz="2000" dirty="0" smtClean="0"/>
              <a:t>_</a:t>
            </a:r>
          </a:p>
          <a:p>
            <a:pPr marL="687388" lvl="1" indent="-230188" defTabSz="914400" fontAlgn="base">
              <a:spcBef>
                <a:spcPct val="0"/>
              </a:spcBef>
              <a:spcAft>
                <a:spcPct val="0"/>
              </a:spcAft>
              <a:buClr>
                <a:schemeClr val="tx1"/>
              </a:buClr>
              <a:buFont typeface="Arial"/>
              <a:buChar char="•"/>
            </a:pPr>
            <a:r>
              <a:rPr lang="en-US" sz="2000" dirty="0" smtClean="0">
                <a:solidFill>
                  <a:srgbClr val="294171"/>
                </a:solidFill>
              </a:rPr>
              <a:t>digits </a:t>
            </a:r>
            <a:r>
              <a:rPr lang="en-US" sz="2000" dirty="0" smtClean="0"/>
              <a:t>0 </a:t>
            </a:r>
            <a:r>
              <a:rPr lang="en-US" sz="2000" dirty="0" smtClean="0">
                <a:solidFill>
                  <a:srgbClr val="294171"/>
                </a:solidFill>
              </a:rPr>
              <a:t>through </a:t>
            </a:r>
            <a:r>
              <a:rPr lang="en-US" sz="2000" dirty="0" smtClean="0"/>
              <a:t>9</a:t>
            </a:r>
          </a:p>
        </p:txBody>
      </p:sp>
      <p:sp>
        <p:nvSpPr>
          <p:cNvPr id="18" name="TextBox 17"/>
          <p:cNvSpPr txBox="1"/>
          <p:nvPr/>
        </p:nvSpPr>
        <p:spPr bwMode="auto">
          <a:xfrm>
            <a:off x="709358" y="3699010"/>
            <a:ext cx="42511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smtClean="0">
                <a:solidFill>
                  <a:schemeClr val="accent1"/>
                </a:solidFill>
                <a:latin typeface="Calibri" pitchFamily="34" charset="0"/>
              </a:rPr>
              <a:t>Names cannot start with a digit though</a:t>
            </a:r>
            <a:endParaRPr lang="en-US" sz="2000" dirty="0" smtClean="0">
              <a:solidFill>
                <a:schemeClr val="accent1"/>
              </a:solidFill>
            </a:endParaRPr>
          </a:p>
        </p:txBody>
      </p:sp>
      <p:sp>
        <p:nvSpPr>
          <p:cNvPr id="19" name="TextBox 18"/>
          <p:cNvSpPr txBox="1"/>
          <p:nvPr/>
        </p:nvSpPr>
        <p:spPr bwMode="auto">
          <a:xfrm>
            <a:off x="709358" y="4501624"/>
            <a:ext cx="4826962" cy="1015663"/>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230188" indent="-230188" defTabSz="914400" fontAlgn="base">
              <a:spcBef>
                <a:spcPct val="0"/>
              </a:spcBef>
              <a:spcAft>
                <a:spcPct val="0"/>
              </a:spcAft>
            </a:pPr>
            <a:r>
              <a:rPr lang="en-US" sz="2000" dirty="0" smtClean="0">
                <a:solidFill>
                  <a:srgbClr val="294171"/>
                </a:solidFill>
              </a:rPr>
              <a:t>For a multiple-word name, use </a:t>
            </a:r>
          </a:p>
          <a:p>
            <a:pPr marL="687388" lvl="1" indent="-230188" defTabSz="914400" fontAlgn="base">
              <a:spcBef>
                <a:spcPct val="0"/>
              </a:spcBef>
              <a:spcAft>
                <a:spcPct val="0"/>
              </a:spcAft>
              <a:buClr>
                <a:schemeClr val="accent1"/>
              </a:buClr>
              <a:buFont typeface="Arial"/>
              <a:buChar char="•"/>
            </a:pPr>
            <a:r>
              <a:rPr lang="en-US" sz="2000" dirty="0" smtClean="0"/>
              <a:t>either the underscore as the delimiter </a:t>
            </a:r>
          </a:p>
          <a:p>
            <a:pPr marL="687388" lvl="1" indent="-230188" defTabSz="914400" fontAlgn="base">
              <a:spcBef>
                <a:spcPct val="0"/>
              </a:spcBef>
              <a:spcAft>
                <a:spcPct val="0"/>
              </a:spcAft>
              <a:buClr>
                <a:schemeClr val="accent1"/>
              </a:buClr>
              <a:buFont typeface="Arial"/>
              <a:buChar char="•"/>
            </a:pPr>
            <a:r>
              <a:rPr lang="en-US" sz="2000" dirty="0" smtClean="0"/>
              <a:t>or </a:t>
            </a:r>
            <a:r>
              <a:rPr lang="en-US" sz="2000" i="1" dirty="0" err="1" smtClean="0"/>
              <a:t>camelCase</a:t>
            </a:r>
            <a:r>
              <a:rPr lang="en-US" sz="2000" i="1" dirty="0" smtClean="0"/>
              <a:t> </a:t>
            </a:r>
            <a:r>
              <a:rPr lang="en-US" sz="2000" dirty="0" smtClean="0"/>
              <a:t>capitalization</a:t>
            </a:r>
          </a:p>
        </p:txBody>
      </p:sp>
      <p:sp>
        <p:nvSpPr>
          <p:cNvPr id="20" name="TextBox 19"/>
          <p:cNvSpPr txBox="1"/>
          <p:nvPr/>
        </p:nvSpPr>
        <p:spPr bwMode="auto">
          <a:xfrm>
            <a:off x="709358" y="5967678"/>
            <a:ext cx="413631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Short and meaningful names are ideal</a:t>
            </a:r>
            <a:endParaRPr lang="en-US" sz="2000" kern="0" dirty="0" smtClean="0">
              <a:solidFill>
                <a:srgbClr val="294171"/>
              </a:solidFill>
              <a:latin typeface="Calibri" pitchFamily="34" charset="0"/>
            </a:endParaRPr>
          </a:p>
        </p:txBody>
      </p:sp>
      <p:sp>
        <p:nvSpPr>
          <p:cNvPr id="21" name="TextBox 20"/>
          <p:cNvSpPr txBox="1"/>
          <p:nvPr/>
        </p:nvSpPr>
        <p:spPr bwMode="auto">
          <a:xfrm>
            <a:off x="5988515" y="2868013"/>
            <a:ext cx="3155485"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My_x2 = 21</a:t>
            </a:r>
          </a:p>
          <a:p>
            <a:pPr defTabSz="914400" fontAlgn="base">
              <a:spcBef>
                <a:spcPct val="0"/>
              </a:spcBef>
              <a:spcAft>
                <a:spcPct val="0"/>
              </a:spcAft>
            </a:pPr>
            <a:r>
              <a:rPr lang="en-US" sz="1400" dirty="0" smtClean="0">
                <a:latin typeface="Courier"/>
                <a:cs typeface="Courier"/>
              </a:rPr>
              <a:t>&gt;&gt;&gt; My_x2</a:t>
            </a:r>
          </a:p>
          <a:p>
            <a:pPr defTabSz="914400" fontAlgn="base">
              <a:spcBef>
                <a:spcPct val="0"/>
              </a:spcBef>
              <a:spcAft>
                <a:spcPct val="0"/>
              </a:spcAft>
            </a:pPr>
            <a:r>
              <a:rPr lang="en-US" sz="1400" dirty="0" smtClean="0">
                <a:latin typeface="Courier"/>
                <a:cs typeface="Courier"/>
              </a:rPr>
              <a:t>21</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2" name="TextBox 21"/>
          <p:cNvSpPr txBox="1"/>
          <p:nvPr/>
        </p:nvSpPr>
        <p:spPr bwMode="auto">
          <a:xfrm>
            <a:off x="6001215" y="2868013"/>
            <a:ext cx="3155485"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My_x2 = 21</a:t>
            </a:r>
          </a:p>
          <a:p>
            <a:pPr defTabSz="914400" fontAlgn="base">
              <a:spcBef>
                <a:spcPct val="0"/>
              </a:spcBef>
              <a:spcAft>
                <a:spcPct val="0"/>
              </a:spcAft>
            </a:pPr>
            <a:r>
              <a:rPr lang="en-US" sz="1400" dirty="0" smtClean="0">
                <a:latin typeface="Courier"/>
                <a:cs typeface="Courier"/>
              </a:rPr>
              <a:t>&gt;&gt;&gt; My_x2</a:t>
            </a:r>
          </a:p>
          <a:p>
            <a:pPr defTabSz="914400" fontAlgn="base">
              <a:spcBef>
                <a:spcPct val="0"/>
              </a:spcBef>
              <a:spcAft>
                <a:spcPct val="0"/>
              </a:spcAft>
            </a:pPr>
            <a:r>
              <a:rPr lang="en-US" sz="1400" dirty="0" smtClean="0">
                <a:latin typeface="Courier"/>
                <a:cs typeface="Courier"/>
              </a:rPr>
              <a:t>21</a:t>
            </a:r>
          </a:p>
          <a:p>
            <a:pPr defTabSz="914400" fontAlgn="base">
              <a:spcBef>
                <a:spcPct val="0"/>
              </a:spcBef>
              <a:spcAft>
                <a:spcPct val="0"/>
              </a:spcAft>
            </a:pPr>
            <a:r>
              <a:rPr lang="en-US" sz="1400" dirty="0" smtClean="0">
                <a:latin typeface="Courier"/>
                <a:cs typeface="Courier"/>
              </a:rPr>
              <a:t>&gt;&gt;&gt; 2x = 22</a:t>
            </a:r>
          </a:p>
          <a:p>
            <a:pPr defTabSz="914400" fontAlgn="base">
              <a:spcBef>
                <a:spcPct val="0"/>
              </a:spcBef>
              <a:spcAft>
                <a:spcPct val="0"/>
              </a:spcAft>
            </a:pPr>
            <a:r>
              <a:rPr lang="en-US" sz="1400" dirty="0" err="1" smtClean="0">
                <a:latin typeface="Courier"/>
                <a:cs typeface="Courier"/>
              </a:rPr>
              <a:t>SyntaxError</a:t>
            </a:r>
            <a:r>
              <a:rPr lang="en-US" sz="1400" dirty="0" smtClean="0">
                <a:latin typeface="Courier"/>
                <a:cs typeface="Courier"/>
              </a:rPr>
              <a:t>: invalid syntax</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3" name="TextBox 22"/>
          <p:cNvSpPr txBox="1"/>
          <p:nvPr/>
        </p:nvSpPr>
        <p:spPr bwMode="auto">
          <a:xfrm>
            <a:off x="5988515" y="2868013"/>
            <a:ext cx="3155485"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My_x2 = 21</a:t>
            </a:r>
          </a:p>
          <a:p>
            <a:pPr defTabSz="914400" fontAlgn="base">
              <a:spcBef>
                <a:spcPct val="0"/>
              </a:spcBef>
              <a:spcAft>
                <a:spcPct val="0"/>
              </a:spcAft>
            </a:pPr>
            <a:r>
              <a:rPr lang="en-US" sz="1400" dirty="0" smtClean="0">
                <a:latin typeface="Courier"/>
                <a:cs typeface="Courier"/>
              </a:rPr>
              <a:t>&gt;&gt;&gt; My_x2</a:t>
            </a:r>
          </a:p>
          <a:p>
            <a:pPr defTabSz="914400" fontAlgn="base">
              <a:spcBef>
                <a:spcPct val="0"/>
              </a:spcBef>
              <a:spcAft>
                <a:spcPct val="0"/>
              </a:spcAft>
            </a:pPr>
            <a:r>
              <a:rPr lang="en-US" sz="1400" dirty="0" smtClean="0">
                <a:latin typeface="Courier"/>
                <a:cs typeface="Courier"/>
              </a:rPr>
              <a:t>21</a:t>
            </a:r>
          </a:p>
          <a:p>
            <a:pPr defTabSz="914400" fontAlgn="base">
              <a:spcBef>
                <a:spcPct val="0"/>
              </a:spcBef>
              <a:spcAft>
                <a:spcPct val="0"/>
              </a:spcAft>
            </a:pPr>
            <a:r>
              <a:rPr lang="en-US" sz="1400" dirty="0" smtClean="0">
                <a:latin typeface="Courier"/>
                <a:cs typeface="Courier"/>
              </a:rPr>
              <a:t>&gt;&gt;&gt; 2x = 22</a:t>
            </a:r>
          </a:p>
          <a:p>
            <a:pPr defTabSz="914400" fontAlgn="base">
              <a:spcBef>
                <a:spcPct val="0"/>
              </a:spcBef>
              <a:spcAft>
                <a:spcPct val="0"/>
              </a:spcAft>
            </a:pPr>
            <a:r>
              <a:rPr lang="en-US" sz="1400" dirty="0" err="1" smtClean="0">
                <a:latin typeface="Courier"/>
                <a:cs typeface="Courier"/>
              </a:rPr>
              <a:t>SyntaxError</a:t>
            </a:r>
            <a:r>
              <a:rPr lang="en-US" sz="1400" dirty="0" smtClean="0">
                <a:latin typeface="Courier"/>
                <a:cs typeface="Courier"/>
              </a:rPr>
              <a:t>: invalid syntax</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new_temp</a:t>
            </a:r>
            <a:r>
              <a:rPr lang="en-US" sz="1400" dirty="0" smtClean="0">
                <a:latin typeface="Courier"/>
                <a:cs typeface="Courier"/>
              </a:rPr>
              <a:t> = 23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newTemp</a:t>
            </a:r>
            <a:r>
              <a:rPr lang="en-US" sz="1400" dirty="0" smtClean="0">
                <a:latin typeface="Courier"/>
                <a:cs typeface="Courier"/>
              </a:rPr>
              <a:t> = 23</a:t>
            </a:r>
          </a:p>
          <a:p>
            <a:pPr defTabSz="914400" fontAlgn="base">
              <a:spcBef>
                <a:spcPct val="0"/>
              </a:spcBef>
              <a:spcAft>
                <a:spcPct val="0"/>
              </a:spcAft>
            </a:pPr>
            <a:r>
              <a:rPr lang="en-US" sz="1400" dirty="0" smtClean="0">
                <a:latin typeface="Courier"/>
                <a:cs typeface="Courier"/>
              </a:rPr>
              <a:t>&gt;&gt;&gt;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5" name="TextBox 24"/>
          <p:cNvSpPr txBox="1"/>
          <p:nvPr/>
        </p:nvSpPr>
        <p:spPr bwMode="auto">
          <a:xfrm>
            <a:off x="5988515" y="2868013"/>
            <a:ext cx="3155485"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My_x2 = 21</a:t>
            </a:r>
          </a:p>
          <a:p>
            <a:pPr defTabSz="914400" fontAlgn="base">
              <a:spcBef>
                <a:spcPct val="0"/>
              </a:spcBef>
              <a:spcAft>
                <a:spcPct val="0"/>
              </a:spcAft>
            </a:pPr>
            <a:r>
              <a:rPr lang="en-US" sz="1400" dirty="0" smtClean="0">
                <a:latin typeface="Courier"/>
                <a:cs typeface="Courier"/>
              </a:rPr>
              <a:t>&gt;&gt;&gt; My_x2</a:t>
            </a:r>
          </a:p>
          <a:p>
            <a:pPr defTabSz="914400" fontAlgn="base">
              <a:spcBef>
                <a:spcPct val="0"/>
              </a:spcBef>
              <a:spcAft>
                <a:spcPct val="0"/>
              </a:spcAft>
            </a:pPr>
            <a:r>
              <a:rPr lang="en-US" sz="1400" dirty="0" smtClean="0">
                <a:latin typeface="Courier"/>
                <a:cs typeface="Courier"/>
              </a:rPr>
              <a:t>21</a:t>
            </a:r>
          </a:p>
          <a:p>
            <a:pPr defTabSz="914400" fontAlgn="base">
              <a:spcBef>
                <a:spcPct val="0"/>
              </a:spcBef>
              <a:spcAft>
                <a:spcPct val="0"/>
              </a:spcAft>
            </a:pPr>
            <a:r>
              <a:rPr lang="en-US" sz="1400" dirty="0" smtClean="0">
                <a:latin typeface="Courier"/>
                <a:cs typeface="Courier"/>
              </a:rPr>
              <a:t>&gt;&gt;&gt; 2x = 22</a:t>
            </a:r>
          </a:p>
          <a:p>
            <a:pPr defTabSz="914400" fontAlgn="base">
              <a:spcBef>
                <a:spcPct val="0"/>
              </a:spcBef>
              <a:spcAft>
                <a:spcPct val="0"/>
              </a:spcAft>
            </a:pPr>
            <a:r>
              <a:rPr lang="en-US" sz="1400" dirty="0" err="1" smtClean="0">
                <a:latin typeface="Courier"/>
                <a:cs typeface="Courier"/>
              </a:rPr>
              <a:t>SyntaxError</a:t>
            </a:r>
            <a:r>
              <a:rPr lang="en-US" sz="1400" dirty="0" smtClean="0">
                <a:latin typeface="Courier"/>
                <a:cs typeface="Courier"/>
              </a:rPr>
              <a:t>: invalid syntax</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new_temp</a:t>
            </a:r>
            <a:r>
              <a:rPr lang="en-US" sz="1400" dirty="0" smtClean="0">
                <a:latin typeface="Courier"/>
                <a:cs typeface="Courier"/>
              </a:rPr>
              <a:t> = 23</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newTemp</a:t>
            </a:r>
            <a:r>
              <a:rPr lang="en-US" sz="1400" dirty="0" smtClean="0">
                <a:latin typeface="Courier"/>
                <a:cs typeface="Courier"/>
              </a:rPr>
              <a:t> = 23</a:t>
            </a:r>
          </a:p>
          <a:p>
            <a:pPr defTabSz="914400" fontAlgn="base">
              <a:spcBef>
                <a:spcPct val="0"/>
              </a:spcBef>
              <a:spcAft>
                <a:spcPct val="0"/>
              </a:spcAft>
            </a:pPr>
            <a:r>
              <a:rPr lang="en-US" sz="1400" dirty="0" smtClean="0">
                <a:latin typeface="Courier"/>
                <a:cs typeface="Courier"/>
              </a:rPr>
              <a:t>&gt;&gt;&gt; counter = 0</a:t>
            </a:r>
          </a:p>
          <a:p>
            <a:pPr defTabSz="914400" fontAlgn="base">
              <a:spcBef>
                <a:spcPct val="0"/>
              </a:spcBef>
              <a:spcAft>
                <a:spcPct val="0"/>
              </a:spcAft>
            </a:pPr>
            <a:r>
              <a:rPr lang="en-US" sz="1400" dirty="0" smtClean="0">
                <a:latin typeface="Courier"/>
                <a:cs typeface="Courier"/>
              </a:rPr>
              <a:t>&gt;&gt;&gt; temp = 1</a:t>
            </a:r>
          </a:p>
          <a:p>
            <a:pPr defTabSz="914400" fontAlgn="base">
              <a:spcBef>
                <a:spcPct val="0"/>
              </a:spcBef>
              <a:spcAft>
                <a:spcPct val="0"/>
              </a:spcAft>
            </a:pPr>
            <a:r>
              <a:rPr lang="en-US" sz="1400" dirty="0" smtClean="0">
                <a:latin typeface="Courier"/>
                <a:cs typeface="Courier"/>
              </a:rPr>
              <a:t>&gt;&gt;&gt; price = 2</a:t>
            </a:r>
          </a:p>
          <a:p>
            <a:pPr defTabSz="914400" fontAlgn="base">
              <a:spcBef>
                <a:spcPct val="0"/>
              </a:spcBef>
              <a:spcAft>
                <a:spcPct val="0"/>
              </a:spcAft>
            </a:pPr>
            <a:r>
              <a:rPr lang="en-US" sz="1400" dirty="0" smtClean="0">
                <a:latin typeface="Courier"/>
                <a:cs typeface="Courier"/>
              </a:rPr>
              <a:t>&gt;&gt;&gt; age = 3</a:t>
            </a:r>
          </a:p>
        </p:txBody>
      </p:sp>
    </p:spTree>
    <p:extLst>
      <p:ext uri="{BB962C8B-B14F-4D97-AF65-F5344CB8AC3E}">
        <p14:creationId xmlns:p14="http://schemas.microsoft.com/office/powerpoint/2010/main" val="3036525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animBg="1"/>
      <p:bldP spid="22" grpId="0" animBg="1"/>
      <p:bldP spid="22" grpId="1" animBg="1"/>
      <p:bldP spid="23" grpId="0" animBg="1"/>
      <p:bldP spid="23" grpId="1"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A Variable is just a Name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616434" y="1656229"/>
            <a:ext cx="6631654"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Assignment statement associates</a:t>
            </a:r>
            <a:endParaRPr lang="en-US" sz="2000" dirty="0" smtClean="0">
              <a:solidFill>
                <a:schemeClr val="accent1"/>
              </a:solidFill>
            </a:endParaRPr>
          </a:p>
          <a:p>
            <a:pPr marL="687388" lvl="1" indent="-230188" defTabSz="914400" fontAlgn="base">
              <a:spcBef>
                <a:spcPct val="0"/>
              </a:spcBef>
              <a:spcAft>
                <a:spcPct val="0"/>
              </a:spcAft>
              <a:buClr>
                <a:schemeClr val="tx1"/>
              </a:buClr>
              <a:buFont typeface="Arial"/>
              <a:buChar char="•"/>
            </a:pPr>
            <a:r>
              <a:rPr lang="en-US" sz="2000" dirty="0" smtClean="0"/>
              <a:t>The name to the left of the = symbol</a:t>
            </a:r>
          </a:p>
          <a:p>
            <a:pPr marL="687388" lvl="1" indent="-230188" defTabSz="914400" fontAlgn="base">
              <a:spcBef>
                <a:spcPct val="0"/>
              </a:spcBef>
              <a:spcAft>
                <a:spcPct val="0"/>
              </a:spcAft>
              <a:buClr>
                <a:schemeClr val="tx1"/>
              </a:buClr>
              <a:buFont typeface="Arial"/>
              <a:buChar char="•"/>
            </a:pPr>
            <a:r>
              <a:rPr lang="en-US" sz="2000" dirty="0" smtClean="0"/>
              <a:t>With the object denoted by the expression to the right of the =</a:t>
            </a:r>
          </a:p>
          <a:p>
            <a:pPr marL="687388" lvl="1" indent="-230188" defTabSz="914400" fontAlgn="base">
              <a:spcBef>
                <a:spcPct val="0"/>
              </a:spcBef>
              <a:spcAft>
                <a:spcPct val="0"/>
              </a:spcAft>
              <a:buClr>
                <a:schemeClr val="tx1"/>
              </a:buClr>
              <a:buFont typeface="Arial"/>
              <a:buChar char="•"/>
            </a:pPr>
            <a:r>
              <a:rPr lang="en-US" sz="2000" dirty="0" smtClean="0">
                <a:solidFill>
                  <a:srgbClr val="294171"/>
                </a:solidFill>
              </a:rPr>
              <a:t>An object can have one, more than one, or no name associated with it</a:t>
            </a:r>
            <a:endParaRPr lang="en-US" sz="2000" dirty="0" smtClean="0"/>
          </a:p>
        </p:txBody>
      </p:sp>
      <p:pic>
        <p:nvPicPr>
          <p:cNvPr id="3" name="Picture 2" descr="Screen Shot 2015-01-22 at 11.31.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64" y="3991815"/>
            <a:ext cx="4953344" cy="1917833"/>
          </a:xfrm>
          <a:prstGeom prst="rect">
            <a:avLst/>
          </a:prstGeom>
        </p:spPr>
      </p:pic>
    </p:spTree>
    <p:extLst>
      <p:ext uri="{BB962C8B-B14F-4D97-AF65-F5344CB8AC3E}">
        <p14:creationId xmlns:p14="http://schemas.microsoft.com/office/powerpoint/2010/main" val="240841210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592875" y="359598"/>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Objects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1558175"/>
            <a:ext cx="8224599" cy="3585597"/>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Scalar Type</a:t>
            </a:r>
          </a:p>
          <a:p>
            <a:pPr marL="801688" lvl="1" indent="-344488">
              <a:spcAft>
                <a:spcPts val="600"/>
              </a:spcAft>
              <a:buClr>
                <a:srgbClr val="FF0000"/>
              </a:buClr>
              <a:buFont typeface="Wingdings" charset="2"/>
              <a:buChar char="§"/>
            </a:pPr>
            <a:r>
              <a:rPr lang="en-US" sz="2400" dirty="0" smtClean="0">
                <a:solidFill>
                  <a:schemeClr val="accent1"/>
                </a:solidFill>
              </a:rPr>
              <a:t>Scalar objects are indivisible </a:t>
            </a:r>
          </a:p>
          <a:p>
            <a:pPr marL="1258888" lvl="2" indent="-344488">
              <a:spcAft>
                <a:spcPts val="600"/>
              </a:spcAft>
              <a:buClr>
                <a:srgbClr val="FF0000"/>
              </a:buClr>
              <a:buFont typeface="Wingdings" charset="2"/>
              <a:buChar char="§"/>
            </a:pPr>
            <a:r>
              <a:rPr lang="en-US" sz="2400" dirty="0" smtClean="0">
                <a:solidFill>
                  <a:schemeClr val="accent1"/>
                </a:solidFill>
              </a:rPr>
              <a:t>Integer (</a:t>
            </a:r>
            <a:r>
              <a:rPr lang="en-US" sz="2400" dirty="0" err="1" smtClean="0">
                <a:solidFill>
                  <a:schemeClr val="accent1"/>
                </a:solidFill>
              </a:rPr>
              <a:t>int</a:t>
            </a:r>
            <a:r>
              <a:rPr lang="en-US" sz="2400" dirty="0" smtClean="0">
                <a:solidFill>
                  <a:schemeClr val="accent1"/>
                </a:solidFill>
              </a:rPr>
              <a:t>), e.g. 1, 2, 3, 4</a:t>
            </a:r>
          </a:p>
          <a:p>
            <a:pPr marL="1258888" lvl="2" indent="-344488">
              <a:spcAft>
                <a:spcPts val="600"/>
              </a:spcAft>
              <a:buClr>
                <a:srgbClr val="FF0000"/>
              </a:buClr>
              <a:buFont typeface="Wingdings" charset="2"/>
              <a:buChar char="§"/>
            </a:pPr>
            <a:r>
              <a:rPr lang="en-US" sz="2400" dirty="0" smtClean="0">
                <a:solidFill>
                  <a:schemeClr val="accent1"/>
                </a:solidFill>
              </a:rPr>
              <a:t>Float (represent real numbers), e.g., 3.2, -29, 1.6E3</a:t>
            </a:r>
          </a:p>
          <a:p>
            <a:pPr marL="1258888" lvl="2" indent="-344488">
              <a:spcAft>
                <a:spcPts val="600"/>
              </a:spcAft>
              <a:buClr>
                <a:srgbClr val="FF0000"/>
              </a:buClr>
              <a:buFont typeface="Wingdings" charset="2"/>
              <a:buChar char="§"/>
            </a:pPr>
            <a:r>
              <a:rPr lang="en-US" sz="2400" dirty="0" smtClean="0">
                <a:solidFill>
                  <a:schemeClr val="accent1"/>
                </a:solidFill>
              </a:rPr>
              <a:t>Boolean (</a:t>
            </a:r>
            <a:r>
              <a:rPr lang="en-US" sz="2400" dirty="0" err="1" smtClean="0">
                <a:solidFill>
                  <a:schemeClr val="accent1"/>
                </a:solidFill>
              </a:rPr>
              <a:t>bool</a:t>
            </a:r>
            <a:r>
              <a:rPr lang="en-US" sz="2400" dirty="0" smtClean="0">
                <a:solidFill>
                  <a:schemeClr val="accent1"/>
                </a:solidFill>
              </a:rPr>
              <a:t>): True or False</a:t>
            </a:r>
          </a:p>
          <a:p>
            <a:pPr marL="1258888" lvl="2" indent="-344488">
              <a:spcAft>
                <a:spcPts val="600"/>
              </a:spcAft>
              <a:buClr>
                <a:srgbClr val="FF0000"/>
              </a:buClr>
              <a:buFont typeface="Wingdings" charset="2"/>
              <a:buChar char="§"/>
            </a:pPr>
            <a:r>
              <a:rPr lang="en-US" sz="2400" dirty="0">
                <a:solidFill>
                  <a:schemeClr val="accent1"/>
                </a:solidFill>
              </a:rPr>
              <a:t> </a:t>
            </a:r>
            <a:r>
              <a:rPr lang="en-US" sz="2400" dirty="0" smtClean="0">
                <a:solidFill>
                  <a:schemeClr val="accent1"/>
                </a:solidFill>
              </a:rPr>
              <a:t>None: single value</a:t>
            </a:r>
          </a:p>
          <a:p>
            <a:pPr marL="344488" indent="-344488">
              <a:spcAft>
                <a:spcPts val="600"/>
              </a:spcAft>
              <a:buClr>
                <a:srgbClr val="FFFF00"/>
              </a:buClr>
              <a:buFont typeface="Wingdings" charset="2"/>
              <a:buChar char="§"/>
            </a:pPr>
            <a:r>
              <a:rPr lang="en-US" sz="2400" dirty="0" smtClean="0">
                <a:solidFill>
                  <a:schemeClr val="accent1"/>
                </a:solidFill>
              </a:rPr>
              <a:t>Non-scalar Type</a:t>
            </a:r>
          </a:p>
          <a:p>
            <a:pPr marL="1258888" lvl="2" indent="-344488">
              <a:spcAft>
                <a:spcPts val="600"/>
              </a:spcAft>
              <a:buClr>
                <a:srgbClr val="FFFF00"/>
              </a:buClr>
              <a:buFont typeface="Wingdings" charset="2"/>
              <a:buChar char="§"/>
            </a:pPr>
            <a:r>
              <a:rPr lang="en-US" sz="2400" b="1" dirty="0" smtClean="0">
                <a:solidFill>
                  <a:srgbClr val="FF0000"/>
                </a:solidFill>
              </a:rPr>
              <a:t>String</a:t>
            </a:r>
            <a:r>
              <a:rPr lang="en-US" sz="2400" dirty="0" smtClean="0">
                <a:solidFill>
                  <a:schemeClr val="accent1"/>
                </a:solidFill>
              </a:rPr>
              <a:t>, list, </a:t>
            </a:r>
            <a:r>
              <a:rPr lang="en-US" sz="2400" dirty="0" err="1" smtClean="0">
                <a:solidFill>
                  <a:schemeClr val="accent1"/>
                </a:solidFill>
              </a:rPr>
              <a:t>dict</a:t>
            </a:r>
            <a:r>
              <a:rPr lang="en-US" sz="2400" dirty="0" smtClean="0">
                <a:solidFill>
                  <a:schemeClr val="accent1"/>
                </a:solidFill>
              </a:rPr>
              <a:t>, … </a:t>
            </a:r>
          </a:p>
        </p:txBody>
      </p:sp>
    </p:spTree>
    <p:extLst>
      <p:ext uri="{BB962C8B-B14F-4D97-AF65-F5344CB8AC3E}">
        <p14:creationId xmlns:p14="http://schemas.microsoft.com/office/powerpoint/2010/main" val="24364056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76864" y="2794702"/>
            <a:ext cx="3250941"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accent1"/>
                </a:solidFill>
                <a:latin typeface="Courier"/>
                <a:cs typeface="Courier"/>
              </a:rPr>
              <a:t>"Hello, World!"</a:t>
            </a:r>
            <a:endParaRPr lang="en-US" sz="2400" dirty="0">
              <a:solidFill>
                <a:schemeClr val="accent1"/>
              </a:solidFill>
              <a:latin typeface="Courier"/>
              <a:cs typeface="Courier"/>
            </a:endParaRP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Strings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1858216"/>
            <a:ext cx="5279157"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In addition to number and Boolean values, Python support string values</a:t>
            </a:r>
            <a:endParaRPr lang="en-US" sz="2000" dirty="0" smtClean="0">
              <a:solidFill>
                <a:schemeClr val="accent1"/>
              </a:solidFill>
            </a:endParaRPr>
          </a:p>
        </p:txBody>
      </p:sp>
      <p:sp>
        <p:nvSpPr>
          <p:cNvPr id="18" name="TextBox 17"/>
          <p:cNvSpPr txBox="1"/>
          <p:nvPr/>
        </p:nvSpPr>
        <p:spPr bwMode="auto">
          <a:xfrm>
            <a:off x="709358" y="3541868"/>
            <a:ext cx="475257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smtClean="0">
                <a:solidFill>
                  <a:schemeClr val="accent1"/>
                </a:solidFill>
                <a:latin typeface="Calibri" pitchFamily="34" charset="0"/>
              </a:rPr>
              <a:t>A string value is represented as a sequence of characters enclosed within </a:t>
            </a:r>
            <a:r>
              <a:rPr lang="en-US" sz="2000" kern="0" dirty="0" smtClean="0">
                <a:solidFill>
                  <a:srgbClr val="FF0000"/>
                </a:solidFill>
                <a:latin typeface="Calibri" pitchFamily="34" charset="0"/>
              </a:rPr>
              <a:t>quotes</a:t>
            </a:r>
            <a:endParaRPr lang="en-US" sz="2000" dirty="0" smtClean="0">
              <a:solidFill>
                <a:srgbClr val="FF0000"/>
              </a:solidFill>
            </a:endParaRPr>
          </a:p>
        </p:txBody>
      </p:sp>
      <p:sp>
        <p:nvSpPr>
          <p:cNvPr id="25" name="TextBox 24"/>
          <p:cNvSpPr txBox="1"/>
          <p:nvPr/>
        </p:nvSpPr>
        <p:spPr bwMode="auto">
          <a:xfrm>
            <a:off x="5461930" y="733254"/>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'Hello, World!'</a:t>
            </a:r>
          </a:p>
          <a:p>
            <a:pPr defTabSz="914400" fontAlgn="base">
              <a:spcBef>
                <a:spcPct val="0"/>
              </a:spcBef>
              <a:spcAft>
                <a:spcPct val="0"/>
              </a:spcAft>
            </a:pPr>
            <a:r>
              <a:rPr lang="en-US" sz="1400" dirty="0" smtClean="0">
                <a:latin typeface="Courier"/>
                <a:cs typeface="Courier"/>
              </a:rPr>
              <a:t>'Hello, World!'</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4" name="Rectangle 13"/>
          <p:cNvSpPr/>
          <p:nvPr/>
        </p:nvSpPr>
        <p:spPr>
          <a:xfrm>
            <a:off x="1176864" y="2794702"/>
            <a:ext cx="3250941"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accent1"/>
                </a:solidFill>
                <a:latin typeface="Courier"/>
                <a:cs typeface="Courier"/>
              </a:rPr>
              <a:t>'Hello, World!'</a:t>
            </a:r>
            <a:endParaRPr lang="en-US" sz="2400" dirty="0">
              <a:solidFill>
                <a:schemeClr val="accent1"/>
              </a:solidFill>
              <a:latin typeface="Courier"/>
              <a:cs typeface="Courier"/>
            </a:endParaRPr>
          </a:p>
        </p:txBody>
      </p:sp>
      <p:cxnSp>
        <p:nvCxnSpPr>
          <p:cNvPr id="16" name="Straight Arrow Connector 15"/>
          <p:cNvCxnSpPr/>
          <p:nvPr/>
        </p:nvCxnSpPr>
        <p:spPr>
          <a:xfrm rot="10800000" flipV="1">
            <a:off x="4167477" y="2566102"/>
            <a:ext cx="1015365" cy="404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12693" y="2566102"/>
            <a:ext cx="885561" cy="4048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bwMode="auto">
          <a:xfrm>
            <a:off x="709358" y="4541131"/>
            <a:ext cx="4752572"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smtClean="0">
                <a:solidFill>
                  <a:schemeClr val="accent1"/>
                </a:solidFill>
                <a:latin typeface="Calibri" pitchFamily="34" charset="0"/>
              </a:rPr>
              <a:t>A string value can be assigned to a variable</a:t>
            </a:r>
            <a:endParaRPr lang="en-US" sz="2000" dirty="0" smtClean="0">
              <a:solidFill>
                <a:srgbClr val="FF0000"/>
              </a:solidFill>
            </a:endParaRPr>
          </a:p>
        </p:txBody>
      </p:sp>
      <p:sp>
        <p:nvSpPr>
          <p:cNvPr id="38" name="TextBox 37"/>
          <p:cNvSpPr txBox="1"/>
          <p:nvPr/>
        </p:nvSpPr>
        <p:spPr bwMode="auto">
          <a:xfrm>
            <a:off x="5461930" y="733254"/>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'Hello, World!'</a:t>
            </a:r>
          </a:p>
          <a:p>
            <a:pPr defTabSz="914400" fontAlgn="base">
              <a:spcBef>
                <a:spcPct val="0"/>
              </a:spcBef>
              <a:spcAft>
                <a:spcPct val="0"/>
              </a:spcAft>
            </a:pPr>
            <a:r>
              <a:rPr lang="en-US" sz="1400" dirty="0" smtClean="0">
                <a:latin typeface="Courier"/>
                <a:cs typeface="Courier"/>
              </a:rPr>
              <a:t>'Hello, World!'</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'rock'</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a:t>
            </a:r>
            <a:r>
              <a:rPr lang="en-US" sz="1400" dirty="0" smtClean="0">
                <a:latin typeface="Courier"/>
                <a:cs typeface="Courier"/>
              </a:rPr>
              <a:t> = 'climbing'</a:t>
            </a:r>
          </a:p>
          <a:p>
            <a:pPr defTabSz="914400" fontAlgn="base">
              <a:spcBef>
                <a:spcPct val="0"/>
              </a:spcBef>
              <a:spcAft>
                <a:spcPct val="0"/>
              </a:spcAft>
            </a:pPr>
            <a:r>
              <a:rPr lang="en-US" sz="1400" dirty="0" smtClean="0">
                <a:latin typeface="Courier"/>
                <a:cs typeface="Courier"/>
              </a:rPr>
              <a:t>&gt;&gt;&gt;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115845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ntr" presetSubtype="0" fill="hold" grpId="2"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18" grpId="0"/>
      <p:bldP spid="25" grpId="0" animBg="1"/>
      <p:bldP spid="14" grpId="0" animBg="1"/>
      <p:bldP spid="14" grpId="1" animBg="1"/>
      <p:bldP spid="14" grpId="2" animBg="1"/>
      <p:bldP spid="36" grpId="0"/>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 </a:t>
            </a:r>
            <a:r>
              <a:rPr lang="en-US" dirty="0">
                <a:solidFill>
                  <a:srgbClr val="000000"/>
                </a:solidFill>
              </a:rPr>
              <a:t>High school algebra </a:t>
            </a:r>
            <a:r>
              <a:rPr lang="en-US" dirty="0" smtClean="0">
                <a:solidFill>
                  <a:srgbClr val="000000"/>
                </a:solidFill>
              </a:rPr>
              <a:t>and</a:t>
            </a:r>
          </a:p>
          <a:p>
            <a:r>
              <a:rPr lang="en-US" dirty="0" smtClean="0">
                <a:solidFill>
                  <a:srgbClr val="000000"/>
                </a:solidFill>
              </a:rPr>
              <a:t> </a:t>
            </a:r>
            <a:r>
              <a:rPr lang="en-US" dirty="0">
                <a:solidFill>
                  <a:srgbClr val="000000"/>
                </a:solidFill>
              </a:rPr>
              <a:t>A</a:t>
            </a:r>
            <a:r>
              <a:rPr lang="en-US" dirty="0" smtClean="0">
                <a:solidFill>
                  <a:srgbClr val="000000"/>
                </a:solidFill>
              </a:rPr>
              <a:t> </a:t>
            </a:r>
            <a:r>
              <a:rPr lang="en-US" dirty="0">
                <a:solidFill>
                  <a:srgbClr val="000000"/>
                </a:solidFill>
              </a:rPr>
              <a:t>reasonable aptitude for </a:t>
            </a:r>
            <a:r>
              <a:rPr lang="en-US" dirty="0" smtClean="0">
                <a:solidFill>
                  <a:srgbClr val="000000"/>
                </a:solidFill>
              </a:rPr>
              <a:t>mathematics</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AD5BCBD4-06E4-6A40-B191-E14EF8309009}" type="slidenum">
              <a:rPr lang="en-US" smtClean="0"/>
              <a:t>3</a:t>
            </a:fld>
            <a:endParaRPr lang="en-US"/>
          </a:p>
        </p:txBody>
      </p:sp>
    </p:spTree>
    <p:extLst>
      <p:ext uri="{BB962C8B-B14F-4D97-AF65-F5344CB8AC3E}">
        <p14:creationId xmlns:p14="http://schemas.microsoft.com/office/powerpoint/2010/main" val="52979575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368636"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How to represent Strings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9537" y="1376881"/>
            <a:ext cx="5382393"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457200" indent="-457200" defTabSz="914400" fontAlgn="base">
              <a:spcBef>
                <a:spcPct val="0"/>
              </a:spcBef>
              <a:spcAft>
                <a:spcPct val="0"/>
              </a:spcAft>
              <a:buAutoNum type="arabicPeriod"/>
            </a:pPr>
            <a:r>
              <a:rPr lang="en-US" sz="2000" kern="0" dirty="0" smtClean="0">
                <a:solidFill>
                  <a:schemeClr val="accent1"/>
                </a:solidFill>
                <a:latin typeface="Calibri" pitchFamily="34" charset="0"/>
              </a:rPr>
              <a:t>Single Quotes are interchangeable with </a:t>
            </a:r>
          </a:p>
          <a:p>
            <a:pPr defTabSz="914400" fontAlgn="base">
              <a:spcBef>
                <a:spcPct val="0"/>
              </a:spcBef>
              <a:spcAft>
                <a:spcPct val="0"/>
              </a:spcAft>
            </a:pPr>
            <a:r>
              <a:rPr lang="en-US" sz="2000" kern="0" dirty="0" smtClean="0">
                <a:solidFill>
                  <a:schemeClr val="accent1"/>
                </a:solidFill>
                <a:latin typeface="Calibri" pitchFamily="34" charset="0"/>
              </a:rPr>
              <a:t>        Double quotes </a:t>
            </a:r>
          </a:p>
          <a:p>
            <a:pPr marL="457200" indent="-457200" defTabSz="914400" fontAlgn="base">
              <a:spcBef>
                <a:spcPct val="0"/>
              </a:spcBef>
              <a:spcAft>
                <a:spcPct val="0"/>
              </a:spcAft>
              <a:buAutoNum type="arabicPeriod" startAt="2"/>
            </a:pPr>
            <a:r>
              <a:rPr lang="en-US" sz="2000" dirty="0" smtClean="0">
                <a:solidFill>
                  <a:schemeClr val="accent1"/>
                </a:solidFill>
              </a:rPr>
              <a:t>Numbers in a string are treated as characters</a:t>
            </a:r>
          </a:p>
          <a:p>
            <a:pPr marL="457200" indent="-457200" defTabSz="914400" fontAlgn="base">
              <a:spcBef>
                <a:spcPct val="0"/>
              </a:spcBef>
              <a:spcAft>
                <a:spcPct val="0"/>
              </a:spcAft>
              <a:buAutoNum type="arabicPeriod" startAt="2"/>
            </a:pPr>
            <a:r>
              <a:rPr lang="en-US" sz="2000" kern="0" dirty="0">
                <a:solidFill>
                  <a:schemeClr val="accent1"/>
                </a:solidFill>
                <a:latin typeface="Calibri" pitchFamily="34" charset="0"/>
              </a:rPr>
              <a:t>Use backslash (\) character is used to escape characters that otherwise have a special meaning</a:t>
            </a:r>
          </a:p>
        </p:txBody>
      </p:sp>
      <p:sp>
        <p:nvSpPr>
          <p:cNvPr id="25" name="TextBox 24"/>
          <p:cNvSpPr txBox="1"/>
          <p:nvPr/>
        </p:nvSpPr>
        <p:spPr bwMode="auto">
          <a:xfrm>
            <a:off x="5461930" y="733254"/>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'Hello, World!'</a:t>
            </a:r>
          </a:p>
          <a:p>
            <a:pPr defTabSz="914400" fontAlgn="base">
              <a:spcBef>
                <a:spcPct val="0"/>
              </a:spcBef>
              <a:spcAft>
                <a:spcPct val="0"/>
              </a:spcAft>
            </a:pPr>
            <a:r>
              <a:rPr lang="en-US" sz="1400" dirty="0" smtClean="0">
                <a:latin typeface="Courier"/>
                <a:cs typeface="Courier"/>
              </a:rPr>
              <a:t>'Hello, World!'</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38" name="TextBox 37"/>
          <p:cNvSpPr txBox="1"/>
          <p:nvPr/>
        </p:nvSpPr>
        <p:spPr bwMode="auto">
          <a:xfrm>
            <a:off x="5461930" y="733249"/>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'Hello, World!'</a:t>
            </a:r>
          </a:p>
          <a:p>
            <a:pPr defTabSz="914400" fontAlgn="base">
              <a:spcBef>
                <a:spcPct val="0"/>
              </a:spcBef>
              <a:spcAft>
                <a:spcPct val="0"/>
              </a:spcAft>
            </a:pPr>
            <a:r>
              <a:rPr lang="en-US" sz="1400" dirty="0" smtClean="0">
                <a:latin typeface="Courier"/>
                <a:cs typeface="Courier"/>
              </a:rPr>
              <a:t>'Hello, World!'</a:t>
            </a:r>
          </a:p>
          <a:p>
            <a:pPr defTabSz="914400" fontAlgn="base">
              <a:spcBef>
                <a:spcPct val="0"/>
              </a:spcBef>
              <a:spcAft>
                <a:spcPct val="0"/>
              </a:spcAft>
            </a:pPr>
            <a:r>
              <a:rPr lang="en-US" sz="1400" dirty="0" smtClean="0">
                <a:latin typeface="Courier"/>
                <a:cs typeface="Courier"/>
              </a:rPr>
              <a:t>&gt;&gt;&gt; </a:t>
            </a:r>
            <a:r>
              <a:rPr lang="en-US" sz="1400" dirty="0">
                <a:latin typeface="Courier"/>
                <a:cs typeface="Courier"/>
              </a:rPr>
              <a:t>"Hello, </a:t>
            </a:r>
            <a:r>
              <a:rPr lang="en-US" sz="1400" dirty="0" smtClean="0">
                <a:latin typeface="Courier"/>
                <a:cs typeface="Courier"/>
              </a:rPr>
              <a:t>World”</a:t>
            </a:r>
          </a:p>
          <a:p>
            <a:pPr defTabSz="914400" fontAlgn="base">
              <a:spcBef>
                <a:spcPct val="0"/>
              </a:spcBef>
              <a:spcAft>
                <a:spcPct val="0"/>
              </a:spcAft>
            </a:pPr>
            <a:r>
              <a:rPr lang="en-US" sz="1400" dirty="0" smtClean="0">
                <a:latin typeface="Courier"/>
                <a:cs typeface="Courier"/>
              </a:rPr>
              <a:t>'</a:t>
            </a:r>
            <a:r>
              <a:rPr lang="en-US" sz="1400" dirty="0">
                <a:latin typeface="Courier"/>
                <a:cs typeface="Courier"/>
              </a:rPr>
              <a:t>Hello, World</a:t>
            </a:r>
            <a:r>
              <a:rPr lang="en-US" sz="1400" dirty="0" smtClean="0">
                <a:latin typeface="Courier"/>
                <a:cs typeface="Courier"/>
              </a:rPr>
              <a:t>!’</a:t>
            </a: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5" name="TextBox 14"/>
          <p:cNvSpPr txBox="1"/>
          <p:nvPr/>
        </p:nvSpPr>
        <p:spPr bwMode="auto">
          <a:xfrm>
            <a:off x="5461930" y="733248"/>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'Hello, World!'</a:t>
            </a:r>
          </a:p>
          <a:p>
            <a:pPr defTabSz="914400" fontAlgn="base">
              <a:spcBef>
                <a:spcPct val="0"/>
              </a:spcBef>
              <a:spcAft>
                <a:spcPct val="0"/>
              </a:spcAft>
            </a:pPr>
            <a:r>
              <a:rPr lang="en-US" sz="1400" dirty="0" smtClean="0">
                <a:latin typeface="Courier"/>
                <a:cs typeface="Courier"/>
              </a:rPr>
              <a:t>'Hello, World!'</a:t>
            </a:r>
          </a:p>
          <a:p>
            <a:pPr defTabSz="914400" fontAlgn="base">
              <a:spcBef>
                <a:spcPct val="0"/>
              </a:spcBef>
              <a:spcAft>
                <a:spcPct val="0"/>
              </a:spcAft>
            </a:pPr>
            <a:r>
              <a:rPr lang="en-US" sz="1400" dirty="0" smtClean="0">
                <a:latin typeface="Courier"/>
                <a:cs typeface="Courier"/>
              </a:rPr>
              <a:t>&gt;&gt;&gt; </a:t>
            </a:r>
            <a:r>
              <a:rPr lang="en-US" sz="1400" dirty="0">
                <a:latin typeface="Courier"/>
                <a:cs typeface="Courier"/>
              </a:rPr>
              <a:t>"Hello, </a:t>
            </a:r>
            <a:r>
              <a:rPr lang="en-US" sz="1400" dirty="0" smtClean="0">
                <a:latin typeface="Courier"/>
                <a:cs typeface="Courier"/>
              </a:rPr>
              <a:t>World”</a:t>
            </a:r>
          </a:p>
          <a:p>
            <a:pPr defTabSz="914400" fontAlgn="base">
              <a:spcBef>
                <a:spcPct val="0"/>
              </a:spcBef>
              <a:spcAft>
                <a:spcPct val="0"/>
              </a:spcAft>
            </a:pPr>
            <a:r>
              <a:rPr lang="en-US" sz="1400" dirty="0" smtClean="0">
                <a:latin typeface="Courier"/>
                <a:cs typeface="Courier"/>
              </a:rPr>
              <a:t>'</a:t>
            </a:r>
            <a:r>
              <a:rPr lang="en-US" sz="1400" dirty="0">
                <a:latin typeface="Courier"/>
                <a:cs typeface="Courier"/>
              </a:rPr>
              <a:t>Hello, World</a:t>
            </a:r>
            <a:r>
              <a:rPr lang="en-US" sz="1400" dirty="0" smtClean="0">
                <a:latin typeface="Courier"/>
                <a:cs typeface="Courier"/>
              </a:rPr>
              <a:t>!’</a:t>
            </a:r>
          </a:p>
          <a:p>
            <a:pPr defTabSz="914400" fontAlgn="base">
              <a:spcBef>
                <a:spcPct val="0"/>
              </a:spcBef>
              <a:spcAft>
                <a:spcPct val="0"/>
              </a:spcAft>
            </a:pPr>
            <a:r>
              <a:rPr lang="en-US" sz="1400" dirty="0">
                <a:latin typeface="Courier"/>
                <a:cs typeface="Courier"/>
              </a:rPr>
              <a:t>&gt;&gt;&gt; '3'*'4'</a:t>
            </a:r>
          </a:p>
          <a:p>
            <a:pPr defTabSz="914400" fontAlgn="base">
              <a:spcBef>
                <a:spcPct val="0"/>
              </a:spcBef>
              <a:spcAft>
                <a:spcPct val="0"/>
              </a:spcAft>
            </a:pPr>
            <a:r>
              <a:rPr lang="en-US" sz="1400" dirty="0" err="1">
                <a:latin typeface="Courier"/>
                <a:cs typeface="Courier"/>
              </a:rPr>
              <a:t>Traceback</a:t>
            </a:r>
            <a:r>
              <a:rPr lang="en-US" sz="1400" dirty="0">
                <a:latin typeface="Courier"/>
                <a:cs typeface="Courier"/>
              </a:rPr>
              <a:t> (most recent call last):</a:t>
            </a:r>
          </a:p>
          <a:p>
            <a:pPr defTabSz="914400" fontAlgn="base">
              <a:spcBef>
                <a:spcPct val="0"/>
              </a:spcBef>
              <a:spcAft>
                <a:spcPct val="0"/>
              </a:spcAft>
            </a:pPr>
            <a:r>
              <a:rPr lang="en-US" sz="1400" dirty="0">
                <a:latin typeface="Courier"/>
                <a:cs typeface="Courier"/>
              </a:rPr>
              <a:t>  File "&lt;</a:t>
            </a:r>
            <a:r>
              <a:rPr lang="en-US" sz="1400" dirty="0" err="1">
                <a:latin typeface="Courier"/>
                <a:cs typeface="Courier"/>
              </a:rPr>
              <a:t>stdin</a:t>
            </a:r>
            <a:r>
              <a:rPr lang="en-US" sz="1400" dirty="0">
                <a:latin typeface="Courier"/>
                <a:cs typeface="Courier"/>
              </a:rPr>
              <a:t>&gt;", line 1, in &lt;module&gt;</a:t>
            </a:r>
          </a:p>
          <a:p>
            <a:pPr defTabSz="914400" fontAlgn="base">
              <a:spcBef>
                <a:spcPct val="0"/>
              </a:spcBef>
              <a:spcAft>
                <a:spcPct val="0"/>
              </a:spcAft>
            </a:pPr>
            <a:r>
              <a:rPr lang="en-US" sz="1400" dirty="0" err="1">
                <a:latin typeface="Courier"/>
                <a:cs typeface="Courier"/>
              </a:rPr>
              <a:t>TypeError</a:t>
            </a:r>
            <a:r>
              <a:rPr lang="en-US" sz="1400" dirty="0">
                <a:latin typeface="Courier"/>
                <a:cs typeface="Courier"/>
              </a:rPr>
              <a:t>: can't multiply sequence by non-</a:t>
            </a:r>
            <a:r>
              <a:rPr lang="en-US" sz="1400" dirty="0" err="1">
                <a:latin typeface="Courier"/>
                <a:cs typeface="Courier"/>
              </a:rPr>
              <a:t>int</a:t>
            </a:r>
            <a:r>
              <a:rPr lang="en-US" sz="1400" dirty="0">
                <a:latin typeface="Courier"/>
                <a:cs typeface="Courier"/>
              </a:rPr>
              <a:t> of type '</a:t>
            </a:r>
            <a:r>
              <a:rPr lang="en-US" sz="1400" dirty="0" err="1" smtClean="0">
                <a:latin typeface="Courier"/>
                <a:cs typeface="Courier"/>
              </a:rPr>
              <a:t>str</a:t>
            </a:r>
            <a:r>
              <a:rPr lang="en-US" sz="1400" dirty="0" smtClean="0">
                <a:latin typeface="Courier"/>
                <a:cs typeface="Courier"/>
              </a:rPr>
              <a:t>’</a:t>
            </a: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1735755440"/>
              </p:ext>
            </p:extLst>
          </p:nvPr>
        </p:nvGraphicFramePr>
        <p:xfrm>
          <a:off x="564809" y="3451560"/>
          <a:ext cx="3554830" cy="2595880"/>
        </p:xfrm>
        <a:graphic>
          <a:graphicData uri="http://schemas.openxmlformats.org/drawingml/2006/table">
            <a:tbl>
              <a:tblPr firstRow="1" bandRow="1">
                <a:tableStyleId>{284E427A-3D55-4303-BF80-6455036E1DE7}</a:tableStyleId>
              </a:tblPr>
              <a:tblGrid>
                <a:gridCol w="1777415"/>
                <a:gridCol w="1777415"/>
              </a:tblGrid>
              <a:tr h="370840">
                <a:tc>
                  <a:txBody>
                    <a:bodyPr/>
                    <a:lstStyle/>
                    <a:p>
                      <a:r>
                        <a:rPr lang="en-US" dirty="0" smtClean="0"/>
                        <a:t>chars</a:t>
                      </a:r>
                      <a:endParaRPr lang="en-US" dirty="0"/>
                    </a:p>
                  </a:txBody>
                  <a:tcPr/>
                </a:tc>
                <a:tc>
                  <a:txBody>
                    <a:bodyPr/>
                    <a:lstStyle/>
                    <a:p>
                      <a:r>
                        <a:rPr lang="en-US" dirty="0" smtClean="0"/>
                        <a:t>meaning</a:t>
                      </a:r>
                      <a:endParaRPr lang="en-US" dirty="0"/>
                    </a:p>
                  </a:txBody>
                  <a:tcPr/>
                </a:tc>
              </a:tr>
              <a:tr h="370840">
                <a:tc>
                  <a:txBody>
                    <a:bodyPr/>
                    <a:lstStyle/>
                    <a:p>
                      <a:r>
                        <a:rPr lang="fr-FR" dirty="0" smtClean="0"/>
                        <a:t>'\n'</a:t>
                      </a:r>
                      <a:endParaRPr lang="en-US" dirty="0"/>
                    </a:p>
                  </a:txBody>
                  <a:tcPr/>
                </a:tc>
                <a:tc>
                  <a:txBody>
                    <a:bodyPr/>
                    <a:lstStyle/>
                    <a:p>
                      <a:r>
                        <a:rPr lang="en-US" dirty="0" smtClean="0"/>
                        <a:t>newline</a:t>
                      </a:r>
                      <a:endParaRPr lang="en-US" dirty="0"/>
                    </a:p>
                  </a:txBody>
                  <a:tcPr/>
                </a:tc>
              </a:tr>
              <a:tr h="370840">
                <a:tc>
                  <a:txBody>
                    <a:bodyPr/>
                    <a:lstStyle/>
                    <a:p>
                      <a:r>
                        <a:rPr lang="fr-FR" dirty="0" smtClean="0"/>
                        <a:t>'\''</a:t>
                      </a:r>
                      <a:endParaRPr lang="en-US" dirty="0"/>
                    </a:p>
                  </a:txBody>
                  <a:tcPr/>
                </a:tc>
                <a:tc>
                  <a:txBody>
                    <a:bodyPr/>
                    <a:lstStyle/>
                    <a:p>
                      <a:r>
                        <a:rPr lang="en-US" dirty="0" smtClean="0"/>
                        <a:t>Singe quote</a:t>
                      </a:r>
                      <a:endParaRPr lang="en-US" dirty="0"/>
                    </a:p>
                  </a:txBody>
                  <a:tcPr/>
                </a:tc>
              </a:tr>
              <a:tr h="370840">
                <a:tc>
                  <a:txBody>
                    <a:bodyPr/>
                    <a:lstStyle/>
                    <a:p>
                      <a:r>
                        <a:rPr lang="fr-FR" dirty="0" smtClean="0"/>
                        <a:t>'\"'</a:t>
                      </a:r>
                      <a:endParaRPr lang="en-US" dirty="0"/>
                    </a:p>
                  </a:txBody>
                  <a:tcPr/>
                </a:tc>
                <a:tc>
                  <a:txBody>
                    <a:bodyPr/>
                    <a:lstStyle/>
                    <a:p>
                      <a:r>
                        <a:rPr lang="en-US" dirty="0" smtClean="0"/>
                        <a:t>Double</a:t>
                      </a:r>
                      <a:r>
                        <a:rPr lang="en-US" baseline="0" dirty="0" smtClean="0"/>
                        <a:t> quote</a:t>
                      </a:r>
                      <a:endParaRPr lang="en-US" dirty="0"/>
                    </a:p>
                  </a:txBody>
                  <a:tcPr/>
                </a:tc>
              </a:tr>
              <a:tr h="370840">
                <a:tc>
                  <a:txBody>
                    <a:bodyPr/>
                    <a:lstStyle/>
                    <a:p>
                      <a:r>
                        <a:rPr lang="it-IT" dirty="0" smtClean="0"/>
                        <a:t>'\t'</a:t>
                      </a:r>
                      <a:endParaRPr lang="en-US" dirty="0"/>
                    </a:p>
                  </a:txBody>
                  <a:tcPr/>
                </a:tc>
                <a:tc>
                  <a:txBody>
                    <a:bodyPr/>
                    <a:lstStyle/>
                    <a:p>
                      <a:r>
                        <a:rPr lang="en-US" dirty="0" smtClean="0"/>
                        <a:t>Horizontal tab</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a:t>
                      </a:r>
                      <a:r>
                        <a:rPr lang="it-IT" dirty="0" smtClean="0"/>
                        <a:t>\b</a:t>
                      </a:r>
                      <a:r>
                        <a:rPr lang="fr-FR" dirty="0" smtClean="0"/>
                        <a:t>'</a:t>
                      </a:r>
                      <a:endParaRPr lang="en-US" dirty="0" smtClean="0"/>
                    </a:p>
                  </a:txBody>
                  <a:tcPr/>
                </a:tc>
                <a:tc>
                  <a:txBody>
                    <a:bodyPr/>
                    <a:lstStyle/>
                    <a:p>
                      <a:r>
                        <a:rPr lang="en-US" dirty="0" smtClean="0"/>
                        <a:t>Backspace</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a:t>
                      </a:r>
                      <a:endParaRPr lang="en-US" dirty="0" smtClean="0"/>
                    </a:p>
                  </a:txBody>
                  <a:tcPr/>
                </a:tc>
                <a:tc>
                  <a:txBody>
                    <a:bodyPr/>
                    <a:lstStyle/>
                    <a:p>
                      <a:r>
                        <a:rPr lang="en-US" dirty="0" smtClean="0"/>
                        <a:t>backslash</a:t>
                      </a:r>
                      <a:endParaRPr lang="en-US" dirty="0"/>
                    </a:p>
                  </a:txBody>
                  <a:tcPr/>
                </a:tc>
              </a:tr>
            </a:tbl>
          </a:graphicData>
        </a:graphic>
      </p:graphicFrame>
      <p:sp>
        <p:nvSpPr>
          <p:cNvPr id="19" name="TextBox 18"/>
          <p:cNvSpPr txBox="1"/>
          <p:nvPr/>
        </p:nvSpPr>
        <p:spPr bwMode="auto">
          <a:xfrm>
            <a:off x="5461930" y="497363"/>
            <a:ext cx="3682070" cy="655563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'Hello, World!'</a:t>
            </a:r>
          </a:p>
          <a:p>
            <a:pPr defTabSz="914400" fontAlgn="base">
              <a:spcBef>
                <a:spcPct val="0"/>
              </a:spcBef>
              <a:spcAft>
                <a:spcPct val="0"/>
              </a:spcAft>
            </a:pPr>
            <a:r>
              <a:rPr lang="en-US" sz="1400" dirty="0" smtClean="0">
                <a:latin typeface="Courier"/>
                <a:cs typeface="Courier"/>
              </a:rPr>
              <a:t>'Hello, World!'</a:t>
            </a:r>
          </a:p>
          <a:p>
            <a:pPr defTabSz="914400" fontAlgn="base">
              <a:spcBef>
                <a:spcPct val="0"/>
              </a:spcBef>
              <a:spcAft>
                <a:spcPct val="0"/>
              </a:spcAft>
            </a:pPr>
            <a:r>
              <a:rPr lang="en-US" sz="1400" dirty="0" smtClean="0">
                <a:latin typeface="Courier"/>
                <a:cs typeface="Courier"/>
              </a:rPr>
              <a:t>&gt;&gt;&gt; </a:t>
            </a:r>
            <a:r>
              <a:rPr lang="en-US" sz="1400" dirty="0">
                <a:latin typeface="Courier"/>
                <a:cs typeface="Courier"/>
              </a:rPr>
              <a:t>"Hello, </a:t>
            </a:r>
            <a:r>
              <a:rPr lang="en-US" sz="1400" dirty="0" smtClean="0">
                <a:latin typeface="Courier"/>
                <a:cs typeface="Courier"/>
              </a:rPr>
              <a:t>World”</a:t>
            </a:r>
          </a:p>
          <a:p>
            <a:pPr defTabSz="914400" fontAlgn="base">
              <a:spcBef>
                <a:spcPct val="0"/>
              </a:spcBef>
              <a:spcAft>
                <a:spcPct val="0"/>
              </a:spcAft>
            </a:pPr>
            <a:r>
              <a:rPr lang="en-US" sz="1400" dirty="0" smtClean="0">
                <a:latin typeface="Courier"/>
                <a:cs typeface="Courier"/>
              </a:rPr>
              <a:t>'</a:t>
            </a:r>
            <a:r>
              <a:rPr lang="en-US" sz="1400" dirty="0">
                <a:latin typeface="Courier"/>
                <a:cs typeface="Courier"/>
              </a:rPr>
              <a:t>Hello, World</a:t>
            </a:r>
            <a:r>
              <a:rPr lang="en-US" sz="1400" dirty="0" smtClean="0">
                <a:latin typeface="Courier"/>
                <a:cs typeface="Courier"/>
              </a:rPr>
              <a:t>!’</a:t>
            </a:r>
          </a:p>
          <a:p>
            <a:pPr defTabSz="914400" fontAlgn="base">
              <a:spcBef>
                <a:spcPct val="0"/>
              </a:spcBef>
              <a:spcAft>
                <a:spcPct val="0"/>
              </a:spcAft>
            </a:pPr>
            <a:r>
              <a:rPr lang="en-US" sz="1400" dirty="0">
                <a:latin typeface="Courier"/>
                <a:cs typeface="Courier"/>
              </a:rPr>
              <a:t>&gt;&gt;&gt; '3'*'4'</a:t>
            </a:r>
          </a:p>
          <a:p>
            <a:pPr defTabSz="914400" fontAlgn="base">
              <a:spcBef>
                <a:spcPct val="0"/>
              </a:spcBef>
              <a:spcAft>
                <a:spcPct val="0"/>
              </a:spcAft>
            </a:pPr>
            <a:r>
              <a:rPr lang="en-US" sz="1400" dirty="0" err="1">
                <a:latin typeface="Courier"/>
                <a:cs typeface="Courier"/>
              </a:rPr>
              <a:t>Traceback</a:t>
            </a:r>
            <a:r>
              <a:rPr lang="en-US" sz="1400" dirty="0">
                <a:latin typeface="Courier"/>
                <a:cs typeface="Courier"/>
              </a:rPr>
              <a:t> (most recent call last):</a:t>
            </a:r>
          </a:p>
          <a:p>
            <a:pPr defTabSz="914400" fontAlgn="base">
              <a:spcBef>
                <a:spcPct val="0"/>
              </a:spcBef>
              <a:spcAft>
                <a:spcPct val="0"/>
              </a:spcAft>
            </a:pPr>
            <a:r>
              <a:rPr lang="en-US" sz="1400" dirty="0">
                <a:latin typeface="Courier"/>
                <a:cs typeface="Courier"/>
              </a:rPr>
              <a:t>  File "&lt;</a:t>
            </a:r>
            <a:r>
              <a:rPr lang="en-US" sz="1400" dirty="0" err="1">
                <a:latin typeface="Courier"/>
                <a:cs typeface="Courier"/>
              </a:rPr>
              <a:t>stdin</a:t>
            </a:r>
            <a:r>
              <a:rPr lang="en-US" sz="1400" dirty="0">
                <a:latin typeface="Courier"/>
                <a:cs typeface="Courier"/>
              </a:rPr>
              <a:t>&gt;", line 1, in &lt;module&gt;</a:t>
            </a:r>
          </a:p>
          <a:p>
            <a:pPr defTabSz="914400" fontAlgn="base">
              <a:spcBef>
                <a:spcPct val="0"/>
              </a:spcBef>
              <a:spcAft>
                <a:spcPct val="0"/>
              </a:spcAft>
            </a:pPr>
            <a:r>
              <a:rPr lang="en-US" sz="1400" dirty="0" err="1">
                <a:latin typeface="Courier"/>
                <a:cs typeface="Courier"/>
              </a:rPr>
              <a:t>TypeError</a:t>
            </a:r>
            <a:r>
              <a:rPr lang="en-US" sz="1400" dirty="0">
                <a:latin typeface="Courier"/>
                <a:cs typeface="Courier"/>
              </a:rPr>
              <a:t>: can't multiply sequence by non-</a:t>
            </a:r>
            <a:r>
              <a:rPr lang="en-US" sz="1400" dirty="0" err="1">
                <a:latin typeface="Courier"/>
                <a:cs typeface="Courier"/>
              </a:rPr>
              <a:t>int</a:t>
            </a:r>
            <a:r>
              <a:rPr lang="en-US" sz="1400" dirty="0">
                <a:latin typeface="Courier"/>
                <a:cs typeface="Courier"/>
              </a:rPr>
              <a:t> of type '</a:t>
            </a:r>
            <a:r>
              <a:rPr lang="en-US" sz="1400" dirty="0" err="1" smtClean="0">
                <a:latin typeface="Courier"/>
                <a:cs typeface="Courier"/>
              </a:rPr>
              <a:t>str</a:t>
            </a:r>
            <a:r>
              <a:rPr lang="en-US" sz="1400" dirty="0" smtClean="0">
                <a:latin typeface="Courier"/>
                <a:cs typeface="Courier"/>
              </a:rPr>
              <a:t>’</a:t>
            </a: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 print </a:t>
            </a:r>
            <a:r>
              <a:rPr lang="en-US" sz="1400" dirty="0">
                <a:latin typeface="Courier"/>
                <a:cs typeface="Courier"/>
              </a:rPr>
              <a:t>'</a:t>
            </a:r>
            <a:r>
              <a:rPr lang="en-US" sz="1400" dirty="0" err="1">
                <a:latin typeface="Courier"/>
                <a:cs typeface="Courier"/>
              </a:rPr>
              <a:t>ab</a:t>
            </a:r>
            <a:r>
              <a:rPr lang="en-US" sz="1400" dirty="0">
                <a:latin typeface="Courier"/>
                <a:cs typeface="Courier"/>
              </a:rPr>
              <a:t>'</a:t>
            </a:r>
          </a:p>
          <a:p>
            <a:pPr defTabSz="914400" fontAlgn="base">
              <a:spcBef>
                <a:spcPct val="0"/>
              </a:spcBef>
              <a:spcAft>
                <a:spcPct val="0"/>
              </a:spcAft>
            </a:pPr>
            <a:r>
              <a:rPr lang="en-US" sz="1400" dirty="0" err="1">
                <a:latin typeface="Courier"/>
                <a:cs typeface="Courier"/>
              </a:rPr>
              <a:t>ab</a:t>
            </a:r>
            <a:endParaRPr lang="en-US" sz="1400" dirty="0" smtClean="0">
              <a:latin typeface="Courier"/>
              <a:cs typeface="Courier"/>
            </a:endParaRP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 print </a:t>
            </a:r>
            <a:r>
              <a:rPr lang="en-US" sz="1400" dirty="0">
                <a:latin typeface="Courier"/>
                <a:cs typeface="Courier"/>
              </a:rPr>
              <a:t>'a\</a:t>
            </a:r>
            <a:r>
              <a:rPr lang="en-US" sz="1400" dirty="0" err="1">
                <a:latin typeface="Courier"/>
                <a:cs typeface="Courier"/>
              </a:rPr>
              <a:t>nb</a:t>
            </a:r>
            <a:r>
              <a:rPr lang="en-US" sz="1400" dirty="0">
                <a:latin typeface="Courier"/>
                <a:cs typeface="Courier"/>
              </a:rPr>
              <a:t>'</a:t>
            </a:r>
          </a:p>
          <a:p>
            <a:pPr defTabSz="914400" fontAlgn="base">
              <a:spcBef>
                <a:spcPct val="0"/>
              </a:spcBef>
              <a:spcAft>
                <a:spcPct val="0"/>
              </a:spcAft>
            </a:pPr>
            <a:r>
              <a:rPr lang="en-US" sz="1400" dirty="0">
                <a:latin typeface="Courier"/>
                <a:cs typeface="Courier"/>
              </a:rPr>
              <a:t>a</a:t>
            </a:r>
          </a:p>
          <a:p>
            <a:pPr defTabSz="914400" fontAlgn="base">
              <a:spcBef>
                <a:spcPct val="0"/>
              </a:spcBef>
              <a:spcAft>
                <a:spcPct val="0"/>
              </a:spcAft>
            </a:pPr>
            <a:r>
              <a:rPr lang="en-US" sz="1400" dirty="0">
                <a:latin typeface="Courier"/>
                <a:cs typeface="Courier"/>
              </a:rPr>
              <a:t>b</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print </a:t>
            </a:r>
            <a:r>
              <a:rPr lang="en-US" sz="1400" dirty="0">
                <a:latin typeface="Courier"/>
                <a:cs typeface="Courier"/>
              </a:rPr>
              <a:t>'he says \'</a:t>
            </a:r>
            <a:r>
              <a:rPr lang="en-US" sz="1400" dirty="0" smtClean="0">
                <a:latin typeface="Courier"/>
                <a:cs typeface="Courier"/>
              </a:rPr>
              <a:t>hello\</a:t>
            </a:r>
            <a:r>
              <a:rPr lang="en-US" sz="1400" dirty="0">
                <a:latin typeface="Courier"/>
                <a:cs typeface="Courier"/>
              </a:rPr>
              <a:t>''</a:t>
            </a:r>
          </a:p>
          <a:p>
            <a:pPr defTabSz="914400" fontAlgn="base">
              <a:spcBef>
                <a:spcPct val="0"/>
              </a:spcBef>
              <a:spcAft>
                <a:spcPct val="0"/>
              </a:spcAft>
            </a:pPr>
            <a:r>
              <a:rPr lang="en-US" sz="1400" dirty="0">
                <a:latin typeface="Courier"/>
                <a:cs typeface="Courier"/>
              </a:rPr>
              <a:t>he says '</a:t>
            </a:r>
            <a:r>
              <a:rPr lang="en-US" sz="1400" dirty="0" smtClean="0">
                <a:latin typeface="Courier"/>
                <a:cs typeface="Courier"/>
              </a:rPr>
              <a:t>hello'</a:t>
            </a: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 print </a:t>
            </a:r>
            <a:r>
              <a:rPr lang="en-US" sz="1400" dirty="0">
                <a:latin typeface="Courier"/>
                <a:cs typeface="Courier"/>
              </a:rPr>
              <a:t>'hello\</a:t>
            </a:r>
            <a:r>
              <a:rPr lang="en-US" sz="1400" dirty="0" err="1">
                <a:latin typeface="Courier"/>
                <a:cs typeface="Courier"/>
              </a:rPr>
              <a:t>tworld</a:t>
            </a:r>
            <a:r>
              <a:rPr lang="en-US" sz="1400" dirty="0">
                <a:latin typeface="Courier"/>
                <a:cs typeface="Courier"/>
              </a:rPr>
              <a:t>'</a:t>
            </a:r>
          </a:p>
          <a:p>
            <a:pPr defTabSz="914400" fontAlgn="base">
              <a:spcBef>
                <a:spcPct val="0"/>
              </a:spcBef>
              <a:spcAft>
                <a:spcPct val="0"/>
              </a:spcAft>
            </a:pPr>
            <a:r>
              <a:rPr lang="en-US" sz="1400" dirty="0">
                <a:latin typeface="Courier"/>
                <a:cs typeface="Courier"/>
              </a:rPr>
              <a:t>hello	world</a:t>
            </a:r>
            <a:endParaRPr lang="en-US" sz="1400" dirty="0" smtClean="0">
              <a:latin typeface="Courier"/>
              <a:cs typeface="Courier"/>
            </a:endParaRPr>
          </a:p>
          <a:p>
            <a:pPr defTabSz="914400" fontAlgn="base">
              <a:spcBef>
                <a:spcPct val="0"/>
              </a:spcBef>
              <a:spcAft>
                <a:spcPct val="0"/>
              </a:spcAft>
            </a:pPr>
            <a:r>
              <a:rPr lang="en-US" sz="1400" dirty="0">
                <a:latin typeface="Courier"/>
                <a:cs typeface="Courier"/>
              </a:rPr>
              <a:t>&gt;&gt;&gt; print 'hello\</a:t>
            </a:r>
            <a:r>
              <a:rPr lang="en-US" sz="1400" dirty="0" err="1">
                <a:latin typeface="Courier"/>
                <a:cs typeface="Courier"/>
              </a:rPr>
              <a:t>bworld</a:t>
            </a:r>
            <a:r>
              <a:rPr lang="en-US" sz="1400" dirty="0">
                <a:latin typeface="Courier"/>
                <a:cs typeface="Courier"/>
              </a:rPr>
              <a:t>'</a:t>
            </a:r>
          </a:p>
          <a:p>
            <a:pPr defTabSz="914400" fontAlgn="base">
              <a:spcBef>
                <a:spcPct val="0"/>
              </a:spcBef>
              <a:spcAft>
                <a:spcPct val="0"/>
              </a:spcAft>
            </a:pPr>
            <a:r>
              <a:rPr lang="en-US" sz="1400" dirty="0" err="1">
                <a:latin typeface="Courier"/>
                <a:cs typeface="Courier"/>
              </a:rPr>
              <a:t>hellworld</a:t>
            </a: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5" name="Rectangle 4"/>
          <p:cNvSpPr/>
          <p:nvPr/>
        </p:nvSpPr>
        <p:spPr>
          <a:xfrm>
            <a:off x="564809" y="6292016"/>
            <a:ext cx="4370645" cy="646331"/>
          </a:xfrm>
          <a:prstGeom prst="rect">
            <a:avLst/>
          </a:prstGeom>
        </p:spPr>
        <p:txBody>
          <a:bodyPr wrap="none">
            <a:spAutoFit/>
          </a:bodyPr>
          <a:lstStyle/>
          <a:p>
            <a:r>
              <a:rPr lang="en-US" dirty="0">
                <a:hlinkClick r:id="rId2"/>
              </a:rPr>
              <a:t>https://docs.python.org/2.0/ref/</a:t>
            </a:r>
            <a:r>
              <a:rPr lang="en-US" dirty="0" smtClean="0">
                <a:hlinkClick r:id="rId2"/>
              </a:rPr>
              <a:t>strings.html</a:t>
            </a:r>
            <a:endParaRPr lang="en-US" dirty="0" smtClean="0"/>
          </a:p>
          <a:p>
            <a:endParaRPr lang="en-US" dirty="0"/>
          </a:p>
        </p:txBody>
      </p:sp>
    </p:spTree>
    <p:extLst>
      <p:ext uri="{BB962C8B-B14F-4D97-AF65-F5344CB8AC3E}">
        <p14:creationId xmlns:p14="http://schemas.microsoft.com/office/powerpoint/2010/main" val="2515747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5"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String operators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5" name="TextBox 24"/>
          <p:cNvSpPr txBox="1"/>
          <p:nvPr/>
        </p:nvSpPr>
        <p:spPr bwMode="auto">
          <a:xfrm>
            <a:off x="5461930" y="733248"/>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'Hello, World!'</a:t>
            </a:r>
          </a:p>
          <a:p>
            <a:pPr defTabSz="914400" fontAlgn="base">
              <a:spcBef>
                <a:spcPct val="0"/>
              </a:spcBef>
              <a:spcAft>
                <a:spcPct val="0"/>
              </a:spcAft>
            </a:pPr>
            <a:r>
              <a:rPr lang="en-US" sz="1400" dirty="0" smtClean="0">
                <a:latin typeface="Courier"/>
                <a:cs typeface="Courier"/>
              </a:rPr>
              <a:t>'Hello, World!'</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'rock'</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a:t>
            </a:r>
            <a:r>
              <a:rPr lang="en-US" sz="1400" dirty="0" smtClean="0">
                <a:latin typeface="Courier"/>
                <a:cs typeface="Courier"/>
              </a:rPr>
              <a:t> = 'climbing'</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'rock'</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a:t>
            </a:r>
            <a:r>
              <a:rPr lang="en-US" sz="1400" dirty="0" err="1" smtClean="0">
                <a:latin typeface="Courier"/>
                <a:cs typeface="Courier"/>
              </a:rPr>
              <a:t>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&lt; </a:t>
            </a:r>
            <a:r>
              <a:rPr lang="en-US" sz="1400" dirty="0" err="1" smtClean="0">
                <a:latin typeface="Courier"/>
                <a:cs typeface="Courier"/>
              </a:rPr>
              <a:t>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&gt; </a:t>
            </a:r>
            <a:r>
              <a:rPr lang="en-US" sz="1400" dirty="0" err="1" smtClean="0">
                <a:latin typeface="Courier"/>
                <a:cs typeface="Courier"/>
              </a:rPr>
              <a:t>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a:t>
            </a:r>
            <a:r>
              <a:rPr lang="en-US" sz="1400" dirty="0" err="1" smtClean="0">
                <a:latin typeface="Courier"/>
                <a:cs typeface="Courier"/>
              </a:rPr>
              <a:t>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rockclimbing</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 ' + </a:t>
            </a:r>
            <a:r>
              <a:rPr lang="en-US" sz="1400" dirty="0" err="1" smtClean="0">
                <a:latin typeface="Courier"/>
                <a:cs typeface="Courier"/>
              </a:rPr>
              <a:t>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'rock climbing'</a:t>
            </a:r>
          </a:p>
          <a:p>
            <a:pPr defTabSz="914400" fontAlgn="base">
              <a:spcBef>
                <a:spcPct val="0"/>
              </a:spcBef>
              <a:spcAft>
                <a:spcPct val="0"/>
              </a:spcAft>
            </a:pPr>
            <a:r>
              <a:rPr lang="en-US" sz="1400" dirty="0" smtClean="0">
                <a:latin typeface="Courier"/>
                <a:cs typeface="Courier"/>
              </a:rPr>
              <a:t>&gt;&gt;&gt; 5 * </a:t>
            </a:r>
            <a:r>
              <a:rPr lang="en-US" sz="1400" dirty="0" err="1" smtClean="0">
                <a:latin typeface="Courier"/>
                <a:cs typeface="Courier"/>
              </a:rPr>
              <a:t>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rockrockrockrockrock</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30 * '_'</a:t>
            </a:r>
          </a:p>
          <a:p>
            <a:pPr defTabSz="914400" fontAlgn="base">
              <a:spcBef>
                <a:spcPct val="0"/>
              </a:spcBef>
              <a:spcAft>
                <a:spcPct val="0"/>
              </a:spcAft>
            </a:pPr>
            <a:r>
              <a:rPr lang="en-US" sz="1400" dirty="0" smtClean="0">
                <a:latin typeface="Courier"/>
                <a:cs typeface="Courier"/>
              </a:rPr>
              <a:t>'______________________________'</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o</a:t>
            </a:r>
            <a:r>
              <a:rPr lang="en-US" sz="1400" dirty="0" smtClean="0">
                <a:latin typeface="Courier"/>
                <a:cs typeface="Courier"/>
              </a:rPr>
              <a:t>' in </a:t>
            </a:r>
            <a:r>
              <a:rPr lang="en-US" sz="1400" dirty="0" err="1" smtClean="0">
                <a:latin typeface="Courier"/>
                <a:cs typeface="Courier"/>
              </a:rPr>
              <a:t>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o</a:t>
            </a:r>
            <a:r>
              <a:rPr lang="en-US" sz="1400" dirty="0" smtClean="0">
                <a:latin typeface="Courier"/>
                <a:cs typeface="Courier"/>
              </a:rPr>
              <a:t>' in </a:t>
            </a:r>
            <a:r>
              <a:rPr lang="en-US" sz="1400" dirty="0" err="1" smtClean="0">
                <a:latin typeface="Courier"/>
                <a:cs typeface="Courier"/>
              </a:rPr>
              <a:t>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'bi' in </a:t>
            </a:r>
            <a:r>
              <a:rPr lang="en-US" sz="1400" dirty="0" err="1" smtClean="0">
                <a:latin typeface="Courier"/>
                <a:cs typeface="Courier"/>
              </a:rPr>
              <a:t>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len(t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8</a:t>
            </a:r>
          </a:p>
        </p:txBody>
      </p:sp>
      <p:graphicFrame>
        <p:nvGraphicFramePr>
          <p:cNvPr id="32" name="Table 31"/>
          <p:cNvGraphicFramePr>
            <a:graphicFrameLocks noGrp="1"/>
          </p:cNvGraphicFramePr>
          <p:nvPr>
            <p:extLst>
              <p:ext uri="{D42A27DB-BD31-4B8C-83A1-F6EECF244321}">
                <p14:modId xmlns:p14="http://schemas.microsoft.com/office/powerpoint/2010/main" val="3755782294"/>
              </p:ext>
            </p:extLst>
          </p:nvPr>
        </p:nvGraphicFramePr>
        <p:xfrm>
          <a:off x="291021" y="2009487"/>
          <a:ext cx="4960578" cy="2595880"/>
        </p:xfrm>
        <a:graphic>
          <a:graphicData uri="http://schemas.openxmlformats.org/drawingml/2006/table">
            <a:tbl>
              <a:tblPr firstRow="1" bandRow="1">
                <a:tableStyleId>{0E3FDE45-AF77-4B5C-9715-49D594BDF05E}</a:tableStyleId>
              </a:tblPr>
              <a:tblGrid>
                <a:gridCol w="1865177"/>
                <a:gridCol w="3095401"/>
              </a:tblGrid>
              <a:tr h="370840">
                <a:tc>
                  <a:txBody>
                    <a:bodyPr/>
                    <a:lstStyle/>
                    <a:p>
                      <a:r>
                        <a:rPr lang="en-US" dirty="0" smtClean="0"/>
                        <a:t>Usage</a:t>
                      </a:r>
                      <a:endParaRPr lang="en-US" dirty="0">
                        <a:solidFill>
                          <a:schemeClr val="tx1"/>
                        </a:solidFill>
                      </a:endParaRPr>
                    </a:p>
                  </a:txBody>
                  <a:tcPr/>
                </a:tc>
                <a:tc>
                  <a:txBody>
                    <a:bodyPr/>
                    <a:lstStyle/>
                    <a:p>
                      <a:r>
                        <a:rPr lang="en-US" dirty="0" smtClean="0"/>
                        <a:t>Explanation</a:t>
                      </a:r>
                      <a:endParaRPr lang="en-US" dirty="0">
                        <a:solidFill>
                          <a:schemeClr val="tx1"/>
                        </a:solidFill>
                      </a:endParaRPr>
                    </a:p>
                  </a:txBody>
                  <a:tcPr/>
                </a:tc>
              </a:tr>
              <a:tr h="370840">
                <a:tc>
                  <a:txBody>
                    <a:bodyPr/>
                    <a:lstStyle/>
                    <a:p>
                      <a:r>
                        <a:rPr lang="en-US" dirty="0" err="1" smtClean="0">
                          <a:latin typeface="Courier"/>
                          <a:cs typeface="Courier"/>
                        </a:rPr>
                        <a:t>x</a:t>
                      </a:r>
                      <a:r>
                        <a:rPr lang="en-US" dirty="0" smtClean="0">
                          <a:latin typeface="Courier"/>
                          <a:cs typeface="Courier"/>
                        </a:rPr>
                        <a:t> in </a:t>
                      </a:r>
                      <a:r>
                        <a:rPr lang="en-US" dirty="0" err="1" smtClean="0">
                          <a:latin typeface="Courier"/>
                          <a:cs typeface="Courier"/>
                        </a:rPr>
                        <a:t>s</a:t>
                      </a:r>
                      <a:endParaRPr lang="en-US" dirty="0" smtClean="0">
                        <a:solidFill>
                          <a:schemeClr val="tx1"/>
                        </a:solidFill>
                        <a:latin typeface="Courier"/>
                        <a:cs typeface="Courier"/>
                      </a:endParaRPr>
                    </a:p>
                  </a:txBody>
                  <a:tcPr/>
                </a:tc>
                <a:tc>
                  <a:txBody>
                    <a:bodyPr/>
                    <a:lstStyle/>
                    <a:p>
                      <a:r>
                        <a:rPr lang="en-US" dirty="0" err="1" smtClean="0">
                          <a:latin typeface="Courier"/>
                          <a:cs typeface="Courier"/>
                        </a:rPr>
                        <a:t>x</a:t>
                      </a:r>
                      <a:r>
                        <a:rPr lang="en-US" dirty="0" smtClean="0"/>
                        <a:t> is a substring of </a:t>
                      </a:r>
                      <a:r>
                        <a:rPr lang="en-US" dirty="0" err="1" smtClean="0">
                          <a:latin typeface="Courier"/>
                          <a:cs typeface="Courier"/>
                        </a:rPr>
                        <a:t>s</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x</a:t>
                      </a:r>
                      <a:r>
                        <a:rPr lang="en-US" dirty="0" smtClean="0">
                          <a:latin typeface="Courier"/>
                          <a:cs typeface="Courier"/>
                        </a:rPr>
                        <a:t> not in </a:t>
                      </a:r>
                      <a:r>
                        <a:rPr lang="en-US" dirty="0" err="1" smtClean="0">
                          <a:latin typeface="Courier"/>
                          <a:cs typeface="Courier"/>
                        </a:rPr>
                        <a:t>s</a:t>
                      </a:r>
                      <a:endParaRPr lang="en-US" dirty="0" smtClean="0">
                        <a:solidFill>
                          <a:schemeClr val="tx1"/>
                        </a:solidFill>
                        <a:latin typeface="Courier"/>
                        <a:cs typeface="Courier"/>
                      </a:endParaRPr>
                    </a:p>
                  </a:txBody>
                  <a:tcPr/>
                </a:tc>
                <a:tc>
                  <a:txBody>
                    <a:bodyPr/>
                    <a:lstStyle/>
                    <a:p>
                      <a:r>
                        <a:rPr lang="en-US" dirty="0" err="1" smtClean="0">
                          <a:latin typeface="Courier"/>
                          <a:cs typeface="Courier"/>
                        </a:rPr>
                        <a:t>x</a:t>
                      </a:r>
                      <a:r>
                        <a:rPr lang="en-US" dirty="0" smtClean="0"/>
                        <a:t> is not a substring of </a:t>
                      </a:r>
                      <a:r>
                        <a:rPr lang="en-US" dirty="0" err="1" smtClean="0">
                          <a:latin typeface="Courier"/>
                          <a:cs typeface="Courier"/>
                        </a:rPr>
                        <a:t>s</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s</a:t>
                      </a:r>
                      <a:r>
                        <a:rPr lang="en-US" dirty="0" smtClean="0">
                          <a:latin typeface="Courier"/>
                          <a:cs typeface="Courier"/>
                        </a:rPr>
                        <a:t> + </a:t>
                      </a:r>
                      <a:r>
                        <a:rPr lang="en-US" dirty="0" err="1" smtClean="0">
                          <a:latin typeface="Courier"/>
                          <a:cs typeface="Courier"/>
                        </a:rPr>
                        <a:t>t</a:t>
                      </a:r>
                      <a:endParaRPr lang="en-US" dirty="0" smtClean="0">
                        <a:solidFill>
                          <a:schemeClr val="tx1"/>
                        </a:solidFill>
                        <a:latin typeface="Courier"/>
                        <a:cs typeface="Courier"/>
                      </a:endParaRPr>
                    </a:p>
                  </a:txBody>
                  <a:tcPr/>
                </a:tc>
                <a:tc>
                  <a:txBody>
                    <a:bodyPr/>
                    <a:lstStyle/>
                    <a:p>
                      <a:r>
                        <a:rPr lang="en-US" dirty="0" smtClean="0"/>
                        <a:t>Concatenation of </a:t>
                      </a:r>
                      <a:r>
                        <a:rPr lang="en-US" dirty="0" err="1" smtClean="0">
                          <a:latin typeface="Courier"/>
                          <a:cs typeface="Courier"/>
                        </a:rPr>
                        <a:t>s</a:t>
                      </a:r>
                      <a:r>
                        <a:rPr lang="en-US" dirty="0" smtClean="0"/>
                        <a:t> and </a:t>
                      </a:r>
                      <a:r>
                        <a:rPr lang="en-US" dirty="0" err="1" smtClean="0">
                          <a:latin typeface="Courier"/>
                          <a:cs typeface="Courier"/>
                        </a:rPr>
                        <a:t>t</a:t>
                      </a:r>
                      <a:endParaRPr lang="en-US" dirty="0">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s</a:t>
                      </a:r>
                      <a:r>
                        <a:rPr lang="en-US" dirty="0" smtClean="0">
                          <a:latin typeface="Courier"/>
                          <a:cs typeface="Courier"/>
                        </a:rPr>
                        <a:t> * </a:t>
                      </a:r>
                      <a:r>
                        <a:rPr lang="en-US" dirty="0" err="1" smtClean="0">
                          <a:latin typeface="Courier"/>
                          <a:cs typeface="Courier"/>
                        </a:rPr>
                        <a:t>n</a:t>
                      </a:r>
                      <a:r>
                        <a:rPr lang="en-US" dirty="0" smtClean="0">
                          <a:latin typeface="Courier"/>
                          <a:cs typeface="Courier"/>
                        </a:rPr>
                        <a:t>, </a:t>
                      </a:r>
                      <a:r>
                        <a:rPr lang="en-US" dirty="0" err="1" smtClean="0">
                          <a:latin typeface="Courier"/>
                          <a:cs typeface="Courier"/>
                        </a:rPr>
                        <a:t>n</a:t>
                      </a:r>
                      <a:r>
                        <a:rPr lang="en-US" dirty="0" smtClean="0">
                          <a:latin typeface="Courier"/>
                          <a:cs typeface="Courier"/>
                        </a:rPr>
                        <a:t> * </a:t>
                      </a:r>
                      <a:r>
                        <a:rPr lang="en-US" dirty="0" err="1" smtClean="0">
                          <a:latin typeface="Courier"/>
                          <a:cs typeface="Courier"/>
                        </a:rPr>
                        <a:t>s</a:t>
                      </a:r>
                      <a:endParaRPr lang="en-US" dirty="0" smtClean="0">
                        <a:solidFill>
                          <a:schemeClr val="tx1"/>
                        </a:solidFill>
                        <a:latin typeface="Courier"/>
                        <a:cs typeface="Courier"/>
                      </a:endParaRPr>
                    </a:p>
                  </a:txBody>
                  <a:tcPr/>
                </a:tc>
                <a:tc>
                  <a:txBody>
                    <a:bodyPr/>
                    <a:lstStyle/>
                    <a:p>
                      <a:r>
                        <a:rPr lang="en-US" dirty="0" smtClean="0"/>
                        <a:t>Concatenation of </a:t>
                      </a:r>
                      <a:r>
                        <a:rPr lang="en-US" dirty="0" err="1" smtClean="0">
                          <a:latin typeface="Courier"/>
                          <a:cs typeface="Courier"/>
                        </a:rPr>
                        <a:t>n</a:t>
                      </a:r>
                      <a:r>
                        <a:rPr lang="en-US" dirty="0" smtClean="0"/>
                        <a:t> copies of </a:t>
                      </a:r>
                      <a:r>
                        <a:rPr lang="en-US" dirty="0" err="1" smtClean="0">
                          <a:latin typeface="Courier"/>
                          <a:cs typeface="Courier"/>
                        </a:rPr>
                        <a:t>s</a:t>
                      </a:r>
                      <a:endParaRPr lang="en-US" dirty="0">
                        <a:latin typeface="Courier"/>
                        <a:cs typeface="Courier"/>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s[i</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dirty="0" smtClean="0"/>
                        <a:t>Character at index </a:t>
                      </a:r>
                      <a:r>
                        <a:rPr lang="en-US" dirty="0" err="1" smtClean="0">
                          <a:latin typeface="Courier"/>
                          <a:cs typeface="Courier"/>
                        </a:rPr>
                        <a:t>i</a:t>
                      </a:r>
                      <a:r>
                        <a:rPr lang="en-US" dirty="0" smtClean="0"/>
                        <a:t> of </a:t>
                      </a:r>
                      <a:r>
                        <a:rPr lang="en-US" dirty="0" err="1" smtClean="0">
                          <a:latin typeface="Courier"/>
                          <a:cs typeface="Courier"/>
                        </a:rPr>
                        <a:t>s</a:t>
                      </a:r>
                      <a:endParaRPr lang="en-US" dirty="0"/>
                    </a:p>
                  </a:txBody>
                  <a:tcPr/>
                </a:tc>
              </a:tr>
              <a:tr h="370840">
                <a:tc>
                  <a:txBody>
                    <a:bodyPr/>
                    <a:lstStyle/>
                    <a:p>
                      <a:r>
                        <a:rPr lang="en-US" dirty="0" err="1" smtClean="0">
                          <a:latin typeface="Courier"/>
                          <a:cs typeface="Courier"/>
                        </a:rPr>
                        <a:t>len(s</a:t>
                      </a:r>
                      <a:r>
                        <a:rPr lang="en-US" dirty="0" smtClean="0">
                          <a:latin typeface="Courier"/>
                          <a:cs typeface="Courier"/>
                        </a:rPr>
                        <a:t>)</a:t>
                      </a:r>
                      <a:endParaRPr lang="en-US" dirty="0">
                        <a:solidFill>
                          <a:schemeClr val="tx1"/>
                        </a:solidFill>
                        <a:latin typeface="Courier"/>
                        <a:cs typeface="Courier"/>
                      </a:endParaRPr>
                    </a:p>
                  </a:txBody>
                  <a:tcPr/>
                </a:tc>
                <a:tc>
                  <a:txBody>
                    <a:bodyPr/>
                    <a:lstStyle/>
                    <a:p>
                      <a:r>
                        <a:rPr lang="en-US" dirty="0" smtClean="0"/>
                        <a:t>(function) Length of string </a:t>
                      </a:r>
                      <a:r>
                        <a:rPr lang="en-US" dirty="0" err="1" smtClean="0">
                          <a:latin typeface="Courier"/>
                          <a:cs typeface="Courier"/>
                        </a:rPr>
                        <a:t>s</a:t>
                      </a:r>
                      <a:endParaRPr lang="en-US" dirty="0" smtClean="0">
                        <a:latin typeface="Courier"/>
                        <a:cs typeface="Courier"/>
                      </a:endParaRPr>
                    </a:p>
                  </a:txBody>
                  <a:tcPr/>
                </a:tc>
              </a:tr>
            </a:tbl>
          </a:graphicData>
        </a:graphic>
      </p:graphicFrame>
      <p:sp>
        <p:nvSpPr>
          <p:cNvPr id="7" name="TextBox 6"/>
          <p:cNvSpPr txBox="1"/>
          <p:nvPr/>
        </p:nvSpPr>
        <p:spPr bwMode="auto">
          <a:xfrm>
            <a:off x="291021" y="5473005"/>
            <a:ext cx="4960577"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 </a:t>
            </a:r>
            <a:r>
              <a:rPr lang="en-US" sz="1400" dirty="0" err="1" smtClean="0">
                <a:latin typeface="Courier"/>
                <a:cs typeface="Courier"/>
              </a:rPr>
              <a:t>help(str</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Help on class </a:t>
            </a:r>
            <a:r>
              <a:rPr lang="en-US" sz="1400" dirty="0" err="1" smtClean="0">
                <a:latin typeface="Courier"/>
                <a:cs typeface="Courier"/>
              </a:rPr>
              <a:t>str</a:t>
            </a:r>
            <a:r>
              <a:rPr lang="en-US" sz="1400" dirty="0" smtClean="0">
                <a:latin typeface="Courier"/>
                <a:cs typeface="Courier"/>
              </a:rPr>
              <a:t> in module </a:t>
            </a:r>
            <a:r>
              <a:rPr lang="en-US" sz="1400" dirty="0" err="1" smtClean="0">
                <a:latin typeface="Courier"/>
                <a:cs typeface="Courier"/>
              </a:rPr>
              <a:t>builtins</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class </a:t>
            </a:r>
            <a:r>
              <a:rPr lang="en-US" sz="1400" dirty="0" err="1" smtClean="0">
                <a:latin typeface="Courier"/>
                <a:cs typeface="Courier"/>
              </a:rPr>
              <a:t>str(object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  </a:t>
            </a:r>
            <a:r>
              <a:rPr lang="en-US" sz="1400" dirty="0" err="1" smtClean="0">
                <a:latin typeface="Courier"/>
                <a:cs typeface="Courier"/>
              </a:rPr>
              <a:t>str(string</a:t>
            </a:r>
            <a:r>
              <a:rPr lang="en-US" sz="1400" dirty="0" smtClean="0">
                <a:latin typeface="Courier"/>
                <a:cs typeface="Courier"/>
              </a:rPr>
              <a:t>[, encoding[, errors]]) -&gt; </a:t>
            </a:r>
            <a:r>
              <a:rPr lang="en-US" sz="1400" dirty="0" err="1" smtClean="0">
                <a:latin typeface="Courier"/>
                <a:cs typeface="Courier"/>
              </a:rPr>
              <a:t>str</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a:t>
            </a:r>
          </a:p>
        </p:txBody>
      </p:sp>
      <p:sp>
        <p:nvSpPr>
          <p:cNvPr id="8" name="TextBox 7"/>
          <p:cNvSpPr txBox="1"/>
          <p:nvPr/>
        </p:nvSpPr>
        <p:spPr bwMode="auto">
          <a:xfrm>
            <a:off x="291021" y="4928424"/>
            <a:ext cx="471152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To view all </a:t>
            </a:r>
            <a:r>
              <a:rPr lang="en-US" sz="2000" kern="0" dirty="0" smtClean="0">
                <a:solidFill>
                  <a:schemeClr val="accent1"/>
                </a:solidFill>
                <a:latin typeface="Calibri" pitchFamily="34" charset="0"/>
                <a:ea typeface="+mj-ea"/>
                <a:cs typeface="+mj-cs"/>
              </a:rPr>
              <a:t>operators, use the </a:t>
            </a:r>
            <a:r>
              <a:rPr kumimoji="0" lang="en-US" b="0" i="0" u="none" strike="noStrike" kern="0" cap="none" spc="0" normalizeH="0" baseline="0" noProof="0" dirty="0" smtClean="0">
                <a:ln>
                  <a:noFill/>
                </a:ln>
                <a:effectLst/>
                <a:uLnTx/>
                <a:uFillTx/>
                <a:latin typeface="Courier"/>
                <a:ea typeface="+mj-ea"/>
                <a:cs typeface="Courier"/>
              </a:rPr>
              <a:t>help()</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tool</a:t>
            </a:r>
          </a:p>
        </p:txBody>
      </p:sp>
      <p:sp>
        <p:nvSpPr>
          <p:cNvPr id="9" name="TextBox 8"/>
          <p:cNvSpPr txBox="1"/>
          <p:nvPr/>
        </p:nvSpPr>
        <p:spPr bwMode="auto">
          <a:xfrm>
            <a:off x="100189" y="1433936"/>
            <a:ext cx="5279157"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b="1" kern="0" dirty="0" smtClean="0">
                <a:solidFill>
                  <a:srgbClr val="FF0000"/>
                </a:solidFill>
                <a:latin typeface="Calibri" pitchFamily="34" charset="0"/>
              </a:rPr>
              <a:t>String is a non-scalar type</a:t>
            </a:r>
            <a:endParaRPr lang="en-US" sz="2000" b="1" dirty="0" smtClean="0">
              <a:solidFill>
                <a:srgbClr val="FF0000"/>
              </a:solidFill>
            </a:endParaRPr>
          </a:p>
        </p:txBody>
      </p:sp>
    </p:spTree>
    <p:extLst>
      <p:ext uri="{BB962C8B-B14F-4D97-AF65-F5344CB8AC3E}">
        <p14:creationId xmlns:p14="http://schemas.microsoft.com/office/powerpoint/2010/main" val="2650190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TextBox 4"/>
          <p:cNvSpPr txBox="1"/>
          <p:nvPr/>
        </p:nvSpPr>
        <p:spPr bwMode="auto">
          <a:xfrm>
            <a:off x="5514007" y="1685470"/>
            <a:ext cx="3390900" cy="440120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s1</a:t>
            </a:r>
          </a:p>
          <a:p>
            <a:pPr defTabSz="914400" fontAlgn="base">
              <a:spcBef>
                <a:spcPct val="0"/>
              </a:spcBef>
              <a:spcAft>
                <a:spcPct val="0"/>
              </a:spcAft>
            </a:pPr>
            <a:r>
              <a:rPr lang="en-US" sz="1400" dirty="0" smtClean="0">
                <a:latin typeface="Courier"/>
                <a:cs typeface="Courier"/>
              </a:rPr>
              <a:t>'good'</a:t>
            </a:r>
          </a:p>
          <a:p>
            <a:pPr defTabSz="914400" fontAlgn="base">
              <a:spcBef>
                <a:spcPct val="0"/>
              </a:spcBef>
              <a:spcAft>
                <a:spcPct val="0"/>
              </a:spcAft>
            </a:pPr>
            <a:r>
              <a:rPr lang="en-US" sz="1400" dirty="0" smtClean="0">
                <a:latin typeface="Courier"/>
                <a:cs typeface="Courier"/>
              </a:rPr>
              <a:t>&gt;&gt;&gt; s2</a:t>
            </a:r>
          </a:p>
          <a:p>
            <a:pPr defTabSz="914400" fontAlgn="base">
              <a:spcBef>
                <a:spcPct val="0"/>
              </a:spcBef>
              <a:spcAft>
                <a:spcPct val="0"/>
              </a:spcAft>
            </a:pPr>
            <a:r>
              <a:rPr lang="en-US" sz="1400" dirty="0" smtClean="0">
                <a:latin typeface="Courier"/>
                <a:cs typeface="Courier"/>
              </a:rPr>
              <a:t>'bad'</a:t>
            </a:r>
          </a:p>
          <a:p>
            <a:pPr defTabSz="914400" fontAlgn="base">
              <a:spcBef>
                <a:spcPct val="0"/>
              </a:spcBef>
              <a:spcAft>
                <a:spcPct val="0"/>
              </a:spcAft>
            </a:pPr>
            <a:r>
              <a:rPr lang="en-US" sz="1400" dirty="0" smtClean="0">
                <a:latin typeface="Courier"/>
                <a:cs typeface="Courier"/>
              </a:rPr>
              <a:t>&gt;&gt;&gt; s3</a:t>
            </a:r>
          </a:p>
          <a:p>
            <a:pPr defTabSz="914400" fontAlgn="base">
              <a:spcBef>
                <a:spcPct val="0"/>
              </a:spcBef>
              <a:spcAft>
                <a:spcPct val="0"/>
              </a:spcAft>
            </a:pPr>
            <a:r>
              <a:rPr lang="en-US" sz="1400" dirty="0" smtClean="0">
                <a:latin typeface="Courier"/>
                <a:cs typeface="Courier"/>
              </a:rPr>
              <a:t>'silly'</a:t>
            </a:r>
          </a:p>
          <a:p>
            <a:pPr defTabSz="914400" fontAlgn="base">
              <a:spcBef>
                <a:spcPct val="0"/>
              </a:spcBef>
              <a:spcAft>
                <a:spcPct val="0"/>
              </a:spcAft>
            </a:pPr>
            <a:r>
              <a:rPr lang="en-US" sz="1400" dirty="0" smtClean="0">
                <a:latin typeface="Courier"/>
                <a:cs typeface="Courier"/>
              </a:rPr>
              <a:t>&gt;&gt;&gt; </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6" name="Rectangle 5"/>
          <p:cNvSpPr/>
          <p:nvPr/>
        </p:nvSpPr>
        <p:spPr>
          <a:xfrm>
            <a:off x="709358" y="1470025"/>
            <a:ext cx="3944023" cy="4893648"/>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Write Python expressions involving strings </a:t>
            </a:r>
            <a:r>
              <a:rPr lang="en-US" sz="2000" dirty="0" smtClean="0">
                <a:latin typeface="Courier"/>
                <a:cs typeface="Courier"/>
              </a:rPr>
              <a:t>s1</a:t>
            </a:r>
            <a:r>
              <a:rPr lang="en-US" sz="2000" dirty="0" smtClean="0">
                <a:solidFill>
                  <a:schemeClr val="accent1"/>
                </a:solidFill>
              </a:rPr>
              <a:t>, </a:t>
            </a:r>
            <a:r>
              <a:rPr lang="en-US" sz="2000" dirty="0" smtClean="0">
                <a:latin typeface="Courier"/>
                <a:cs typeface="Courier"/>
              </a:rPr>
              <a:t>s2</a:t>
            </a:r>
            <a:r>
              <a:rPr lang="en-US" sz="2000" dirty="0" smtClean="0">
                <a:solidFill>
                  <a:schemeClr val="accent1"/>
                </a:solidFill>
              </a:rPr>
              <a:t>, and </a:t>
            </a:r>
            <a:r>
              <a:rPr lang="en-US" sz="2000" dirty="0" smtClean="0">
                <a:latin typeface="Courier"/>
                <a:cs typeface="Courier"/>
              </a:rPr>
              <a:t>s3</a:t>
            </a:r>
            <a:r>
              <a:rPr lang="en-US" sz="2000" dirty="0" smtClean="0">
                <a:solidFill>
                  <a:schemeClr val="accent1"/>
                </a:solidFill>
              </a:rPr>
              <a:t> that correspond to:</a:t>
            </a:r>
          </a:p>
          <a:p>
            <a:pPr marL="800100" lvl="1" indent="-342900" defTabSz="914400" fontAlgn="base">
              <a:spcBef>
                <a:spcPct val="0"/>
              </a:spcBef>
              <a:spcAft>
                <a:spcPct val="0"/>
              </a:spcAft>
              <a:buClr>
                <a:schemeClr val="tx1"/>
              </a:buClr>
              <a:buFont typeface="+mj-lt"/>
              <a:buAutoNum type="alphaLcParenR"/>
            </a:pPr>
            <a:endParaRPr lang="en-US" dirty="0" smtClean="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smtClean="0">
                <a:latin typeface="Courier"/>
                <a:cs typeface="Courier"/>
              </a:rPr>
              <a:t>'</a:t>
            </a:r>
            <a:r>
              <a:rPr lang="en-US" dirty="0" err="1" smtClean="0">
                <a:latin typeface="Courier"/>
                <a:cs typeface="Courier"/>
              </a:rPr>
              <a:t>ll</a:t>
            </a:r>
            <a:r>
              <a:rPr lang="en-US" dirty="0" smtClean="0">
                <a:latin typeface="Courier"/>
                <a:cs typeface="Courier"/>
              </a:rPr>
              <a:t>'</a:t>
            </a:r>
            <a:r>
              <a:rPr lang="en-US" dirty="0" smtClean="0">
                <a:solidFill>
                  <a:schemeClr val="accent1"/>
                </a:solidFill>
              </a:rPr>
              <a:t> appears in </a:t>
            </a:r>
            <a:r>
              <a:rPr lang="en-US" dirty="0" smtClean="0">
                <a:latin typeface="Courier"/>
                <a:cs typeface="Courier"/>
              </a:rPr>
              <a:t>s3</a:t>
            </a:r>
            <a:endParaRPr lang="en-US" dirty="0" smtClean="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smtClean="0">
                <a:solidFill>
                  <a:schemeClr val="accent1"/>
                </a:solidFill>
              </a:rPr>
              <a:t>the blank space does not appear in </a:t>
            </a:r>
            <a:r>
              <a:rPr lang="en-US" dirty="0" smtClean="0">
                <a:latin typeface="Courier"/>
                <a:cs typeface="Courier"/>
              </a:rPr>
              <a:t>s1</a:t>
            </a:r>
            <a:endParaRPr lang="en-US" dirty="0" smtClean="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smtClean="0">
                <a:solidFill>
                  <a:schemeClr val="accent1"/>
                </a:solidFill>
              </a:rPr>
              <a:t>the concatenation of </a:t>
            </a:r>
            <a:r>
              <a:rPr lang="en-US" dirty="0" smtClean="0">
                <a:latin typeface="Courier"/>
                <a:cs typeface="Courier"/>
              </a:rPr>
              <a:t>s1</a:t>
            </a:r>
            <a:r>
              <a:rPr lang="en-US" dirty="0" smtClean="0">
                <a:solidFill>
                  <a:schemeClr val="accent1"/>
                </a:solidFill>
              </a:rPr>
              <a:t>, </a:t>
            </a:r>
            <a:r>
              <a:rPr lang="en-US" dirty="0" smtClean="0">
                <a:latin typeface="Courier"/>
                <a:cs typeface="Courier"/>
              </a:rPr>
              <a:t>s2</a:t>
            </a:r>
            <a:r>
              <a:rPr lang="en-US" dirty="0" smtClean="0">
                <a:solidFill>
                  <a:schemeClr val="accent1"/>
                </a:solidFill>
              </a:rPr>
              <a:t>, and </a:t>
            </a:r>
            <a:r>
              <a:rPr lang="en-US" dirty="0" smtClean="0">
                <a:latin typeface="Courier"/>
                <a:cs typeface="Courier"/>
              </a:rPr>
              <a:t>s3</a:t>
            </a:r>
            <a:endParaRPr lang="en-US" dirty="0" smtClean="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smtClean="0">
                <a:solidFill>
                  <a:schemeClr val="accent1"/>
                </a:solidFill>
              </a:rPr>
              <a:t>the blank space appears in the concatenation of </a:t>
            </a:r>
            <a:r>
              <a:rPr lang="en-US" dirty="0" smtClean="0">
                <a:latin typeface="Courier"/>
                <a:cs typeface="Courier"/>
              </a:rPr>
              <a:t>s1</a:t>
            </a:r>
            <a:r>
              <a:rPr lang="en-US" dirty="0" smtClean="0">
                <a:solidFill>
                  <a:schemeClr val="accent1"/>
                </a:solidFill>
              </a:rPr>
              <a:t>, </a:t>
            </a:r>
            <a:r>
              <a:rPr lang="en-US" dirty="0" smtClean="0">
                <a:latin typeface="Courier"/>
                <a:cs typeface="Courier"/>
              </a:rPr>
              <a:t>s2</a:t>
            </a:r>
            <a:r>
              <a:rPr lang="en-US" dirty="0" smtClean="0">
                <a:solidFill>
                  <a:schemeClr val="accent1"/>
                </a:solidFill>
              </a:rPr>
              <a:t>, and </a:t>
            </a:r>
            <a:r>
              <a:rPr lang="en-US" dirty="0" smtClean="0">
                <a:latin typeface="Courier"/>
                <a:cs typeface="Courier"/>
              </a:rPr>
              <a:t>s3</a:t>
            </a:r>
            <a:endParaRPr lang="en-US" dirty="0" smtClean="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smtClean="0">
                <a:solidFill>
                  <a:schemeClr val="accent1"/>
                </a:solidFill>
              </a:rPr>
              <a:t>the concatenation of 10 copies of </a:t>
            </a:r>
            <a:r>
              <a:rPr lang="en-US" dirty="0" smtClean="0">
                <a:latin typeface="Courier"/>
                <a:cs typeface="Courier"/>
              </a:rPr>
              <a:t>s3</a:t>
            </a:r>
            <a:endParaRPr lang="en-US" dirty="0" smtClean="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smtClean="0">
                <a:solidFill>
                  <a:schemeClr val="accent1"/>
                </a:solidFill>
              </a:rPr>
              <a:t>the total number of characters in the concatenation of </a:t>
            </a:r>
            <a:r>
              <a:rPr lang="en-US" dirty="0" smtClean="0">
                <a:latin typeface="Courier"/>
                <a:cs typeface="Courier"/>
              </a:rPr>
              <a:t>s1</a:t>
            </a:r>
            <a:r>
              <a:rPr lang="en-US" dirty="0" smtClean="0">
                <a:solidFill>
                  <a:schemeClr val="accent1"/>
                </a:solidFill>
              </a:rPr>
              <a:t>, </a:t>
            </a:r>
            <a:r>
              <a:rPr lang="en-US" dirty="0" smtClean="0">
                <a:latin typeface="Courier"/>
                <a:cs typeface="Courier"/>
              </a:rPr>
              <a:t>s2</a:t>
            </a:r>
            <a:r>
              <a:rPr lang="en-US" dirty="0" smtClean="0">
                <a:solidFill>
                  <a:schemeClr val="accent1"/>
                </a:solidFill>
              </a:rPr>
              <a:t>, and </a:t>
            </a:r>
            <a:r>
              <a:rPr lang="en-US" dirty="0" smtClean="0">
                <a:latin typeface="Courier"/>
                <a:cs typeface="Courier"/>
              </a:rPr>
              <a:t>s3</a:t>
            </a:r>
            <a:endParaRPr lang="en-US" dirty="0" smtClean="0">
              <a:solidFill>
                <a:schemeClr val="accent1"/>
              </a:solidFill>
            </a:endParaRPr>
          </a:p>
        </p:txBody>
      </p:sp>
      <p:sp>
        <p:nvSpPr>
          <p:cNvPr id="7" name="TextBox 6"/>
          <p:cNvSpPr txBox="1"/>
          <p:nvPr/>
        </p:nvSpPr>
        <p:spPr bwMode="auto">
          <a:xfrm>
            <a:off x="5514007" y="1685470"/>
            <a:ext cx="3390900" cy="440120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s1</a:t>
            </a:r>
          </a:p>
          <a:p>
            <a:pPr defTabSz="914400" fontAlgn="base">
              <a:spcBef>
                <a:spcPct val="0"/>
              </a:spcBef>
              <a:spcAft>
                <a:spcPct val="0"/>
              </a:spcAft>
            </a:pPr>
            <a:r>
              <a:rPr lang="en-US" sz="1400" dirty="0" smtClean="0">
                <a:latin typeface="Courier"/>
                <a:cs typeface="Courier"/>
              </a:rPr>
              <a:t>'good'</a:t>
            </a:r>
          </a:p>
          <a:p>
            <a:pPr defTabSz="914400" fontAlgn="base">
              <a:spcBef>
                <a:spcPct val="0"/>
              </a:spcBef>
              <a:spcAft>
                <a:spcPct val="0"/>
              </a:spcAft>
            </a:pPr>
            <a:r>
              <a:rPr lang="en-US" sz="1400" dirty="0" smtClean="0">
                <a:latin typeface="Courier"/>
                <a:cs typeface="Courier"/>
              </a:rPr>
              <a:t>&gt;&gt;&gt; s2</a:t>
            </a:r>
          </a:p>
          <a:p>
            <a:pPr defTabSz="914400" fontAlgn="base">
              <a:spcBef>
                <a:spcPct val="0"/>
              </a:spcBef>
              <a:spcAft>
                <a:spcPct val="0"/>
              </a:spcAft>
            </a:pPr>
            <a:r>
              <a:rPr lang="en-US" sz="1400" dirty="0" smtClean="0">
                <a:latin typeface="Courier"/>
                <a:cs typeface="Courier"/>
              </a:rPr>
              <a:t>'bad'</a:t>
            </a:r>
          </a:p>
          <a:p>
            <a:pPr defTabSz="914400" fontAlgn="base">
              <a:spcBef>
                <a:spcPct val="0"/>
              </a:spcBef>
              <a:spcAft>
                <a:spcPct val="0"/>
              </a:spcAft>
            </a:pPr>
            <a:r>
              <a:rPr lang="en-US" sz="1400" dirty="0" smtClean="0">
                <a:latin typeface="Courier"/>
                <a:cs typeface="Courier"/>
              </a:rPr>
              <a:t>&gt;&gt;&gt; s3</a:t>
            </a:r>
          </a:p>
          <a:p>
            <a:pPr defTabSz="914400" fontAlgn="base">
              <a:spcBef>
                <a:spcPct val="0"/>
              </a:spcBef>
              <a:spcAft>
                <a:spcPct val="0"/>
              </a:spcAft>
            </a:pPr>
            <a:r>
              <a:rPr lang="en-US" sz="1400" dirty="0" smtClean="0">
                <a:latin typeface="Courier"/>
                <a:cs typeface="Courier"/>
              </a:rPr>
              <a:t>'silly'</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ll</a:t>
            </a:r>
            <a:r>
              <a:rPr lang="en-US" sz="1400" dirty="0" smtClean="0">
                <a:latin typeface="Courier"/>
                <a:cs typeface="Courier"/>
              </a:rPr>
              <a:t>' in s3</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 ' not in s1</a:t>
            </a:r>
          </a:p>
          <a:p>
            <a:pPr defTabSz="914400" fontAlgn="base">
              <a:spcBef>
                <a:spcPct val="0"/>
              </a:spcBef>
              <a:spcAft>
                <a:spcPct val="0"/>
              </a:spcAft>
            </a:pPr>
            <a:r>
              <a:rPr lang="en-US" sz="1400" dirty="0" smtClean="0">
                <a:latin typeface="Courier"/>
                <a:cs typeface="Courier"/>
              </a:rPr>
              <a:t>True</a:t>
            </a:r>
          </a:p>
          <a:p>
            <a:pPr defTabSz="914400" fontAlgn="base">
              <a:spcBef>
                <a:spcPct val="0"/>
              </a:spcBef>
              <a:spcAft>
                <a:spcPct val="0"/>
              </a:spcAft>
            </a:pPr>
            <a:r>
              <a:rPr lang="en-US" sz="1400" dirty="0" smtClean="0">
                <a:latin typeface="Courier"/>
                <a:cs typeface="Courier"/>
              </a:rPr>
              <a:t>&gt;&gt;&gt; s1 + s2 + s3</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goodbadsilly</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 ' in s1 + s2 + s3</a:t>
            </a:r>
          </a:p>
          <a:p>
            <a:pPr defTabSz="914400" fontAlgn="base">
              <a:spcBef>
                <a:spcPct val="0"/>
              </a:spcBef>
              <a:spcAft>
                <a:spcPct val="0"/>
              </a:spcAft>
            </a:pPr>
            <a:r>
              <a:rPr lang="en-US" sz="1400" dirty="0" smtClean="0">
                <a:latin typeface="Courier"/>
                <a:cs typeface="Courier"/>
              </a:rPr>
              <a:t>False</a:t>
            </a:r>
          </a:p>
          <a:p>
            <a:pPr defTabSz="914400" fontAlgn="base">
              <a:spcBef>
                <a:spcPct val="0"/>
              </a:spcBef>
              <a:spcAft>
                <a:spcPct val="0"/>
              </a:spcAft>
            </a:pPr>
            <a:r>
              <a:rPr lang="en-US" sz="1400" dirty="0" smtClean="0">
                <a:latin typeface="Courier"/>
                <a:cs typeface="Courier"/>
              </a:rPr>
              <a:t>&gt;&gt;&gt; 10*s3</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sillysillysillysillysillysillysillysillysillysilly</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len(s1+s2+s3)</a:t>
            </a:r>
          </a:p>
          <a:p>
            <a:pPr defTabSz="914400" fontAlgn="base">
              <a:spcBef>
                <a:spcPct val="0"/>
              </a:spcBef>
              <a:spcAft>
                <a:spcPct val="0"/>
              </a:spcAft>
            </a:pPr>
            <a:r>
              <a:rPr lang="en-US" sz="1400" dirty="0" smtClean="0">
                <a:latin typeface="Courier"/>
                <a:cs typeface="Courier"/>
              </a:rPr>
              <a:t>12</a:t>
            </a:r>
          </a:p>
          <a:p>
            <a:pPr defTabSz="914400" fontAlgn="base">
              <a:spcBef>
                <a:spcPct val="0"/>
              </a:spcBef>
              <a:spcAft>
                <a:spcPct val="0"/>
              </a:spcAft>
            </a:pPr>
            <a:r>
              <a:rPr lang="en-US" sz="1400" dirty="0" smtClean="0">
                <a:latin typeface="Courier"/>
                <a:cs typeface="Courier"/>
              </a:rPr>
              <a:t>&gt;&gt;&gt; </a:t>
            </a:r>
            <a:endParaRPr lang="en-US" sz="1400" dirty="0" smtClean="0">
              <a:solidFill>
                <a:srgbClr val="000000"/>
              </a:solidFill>
              <a:latin typeface="Courier"/>
              <a:cs typeface="Courier"/>
            </a:endParaRPr>
          </a:p>
        </p:txBody>
      </p:sp>
    </p:spTree>
    <p:extLst>
      <p:ext uri="{BB962C8B-B14F-4D97-AF65-F5344CB8AC3E}">
        <p14:creationId xmlns:p14="http://schemas.microsoft.com/office/powerpoint/2010/main" val="2390581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Index and indexing operator</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1" name="Rectangle 20"/>
          <p:cNvSpPr/>
          <p:nvPr/>
        </p:nvSpPr>
        <p:spPr>
          <a:xfrm>
            <a:off x="1842426" y="43802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smtClean="0">
                <a:solidFill>
                  <a:srgbClr val="294171"/>
                </a:solidFill>
                <a:latin typeface="Courier"/>
                <a:cs typeface="Courier"/>
              </a:rPr>
              <a:t>'A'</a:t>
            </a:r>
            <a:endParaRPr lang="en-US" sz="2400" dirty="0">
              <a:solidFill>
                <a:srgbClr val="294171"/>
              </a:solidFill>
              <a:latin typeface="Courier"/>
              <a:cs typeface="Courier"/>
            </a:endParaRPr>
          </a:p>
        </p:txBody>
      </p:sp>
      <p:sp>
        <p:nvSpPr>
          <p:cNvPr id="22" name="Rectangle 21"/>
          <p:cNvSpPr/>
          <p:nvPr/>
        </p:nvSpPr>
        <p:spPr>
          <a:xfrm>
            <a:off x="3198748" y="52946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smtClean="0">
                <a:solidFill>
                  <a:srgbClr val="294171"/>
                </a:solidFill>
                <a:latin typeface="Courier"/>
                <a:cs typeface="Courier"/>
              </a:rPr>
              <a:t>'</a:t>
            </a:r>
            <a:r>
              <a:rPr lang="en-US" sz="2400" dirty="0" err="1" smtClean="0">
                <a:solidFill>
                  <a:srgbClr val="294171"/>
                </a:solidFill>
                <a:latin typeface="Courier"/>
                <a:cs typeface="Courier"/>
              </a:rPr>
              <a:t>p</a:t>
            </a:r>
            <a:r>
              <a:rPr lang="en-US" sz="2400" dirty="0" smtClean="0">
                <a:solidFill>
                  <a:srgbClr val="294171"/>
                </a:solidFill>
                <a:latin typeface="Courier"/>
                <a:cs typeface="Courier"/>
              </a:rPr>
              <a:t>'</a:t>
            </a:r>
            <a:endParaRPr lang="en-US" sz="2400" dirty="0">
              <a:solidFill>
                <a:srgbClr val="294171"/>
              </a:solidFill>
              <a:latin typeface="Courier"/>
              <a:cs typeface="Courier"/>
            </a:endParaRPr>
          </a:p>
        </p:txBody>
      </p:sp>
      <p:sp>
        <p:nvSpPr>
          <p:cNvPr id="23" name="Rectangle 22"/>
          <p:cNvSpPr/>
          <p:nvPr/>
        </p:nvSpPr>
        <p:spPr>
          <a:xfrm>
            <a:off x="2523355" y="48374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smtClean="0">
                <a:solidFill>
                  <a:srgbClr val="294171"/>
                </a:solidFill>
                <a:latin typeface="Courier"/>
                <a:cs typeface="Courier"/>
              </a:rPr>
              <a:t>'</a:t>
            </a:r>
            <a:r>
              <a:rPr lang="en-US" sz="2400" dirty="0" err="1" smtClean="0">
                <a:solidFill>
                  <a:srgbClr val="294171"/>
                </a:solidFill>
                <a:latin typeface="Courier"/>
                <a:cs typeface="Courier"/>
              </a:rPr>
              <a:t>p</a:t>
            </a:r>
            <a:r>
              <a:rPr lang="en-US" sz="2400" dirty="0" smtClean="0">
                <a:solidFill>
                  <a:srgbClr val="294171"/>
                </a:solidFill>
                <a:latin typeface="Courier"/>
                <a:cs typeface="Courier"/>
              </a:rPr>
              <a:t>'</a:t>
            </a:r>
            <a:endParaRPr lang="en-US" sz="2400" dirty="0">
              <a:solidFill>
                <a:srgbClr val="294171"/>
              </a:solidFill>
              <a:latin typeface="Courier"/>
              <a:cs typeface="Courier"/>
            </a:endParaRPr>
          </a:p>
        </p:txBody>
      </p:sp>
      <p:sp>
        <p:nvSpPr>
          <p:cNvPr id="26" name="Rectangle 25"/>
          <p:cNvSpPr/>
          <p:nvPr/>
        </p:nvSpPr>
        <p:spPr>
          <a:xfrm>
            <a:off x="3830591" y="57518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smtClean="0">
                <a:solidFill>
                  <a:srgbClr val="294171"/>
                </a:solidFill>
                <a:latin typeface="Courier"/>
                <a:cs typeface="Courier"/>
              </a:rPr>
              <a:t>'</a:t>
            </a:r>
            <a:r>
              <a:rPr lang="en-US" sz="2400" dirty="0" err="1" smtClean="0">
                <a:solidFill>
                  <a:srgbClr val="294171"/>
                </a:solidFill>
                <a:latin typeface="Courier"/>
                <a:cs typeface="Courier"/>
              </a:rPr>
              <a:t>l</a:t>
            </a:r>
            <a:r>
              <a:rPr lang="en-US" sz="2400" dirty="0" smtClean="0">
                <a:solidFill>
                  <a:srgbClr val="294171"/>
                </a:solidFill>
                <a:latin typeface="Courier"/>
                <a:cs typeface="Courier"/>
              </a:rPr>
              <a:t>'</a:t>
            </a:r>
            <a:endParaRPr lang="en-US" sz="2400" dirty="0">
              <a:solidFill>
                <a:srgbClr val="294171"/>
              </a:solidFill>
              <a:latin typeface="Courier"/>
              <a:cs typeface="Courier"/>
            </a:endParaRPr>
          </a:p>
        </p:txBody>
      </p:sp>
      <p:sp>
        <p:nvSpPr>
          <p:cNvPr id="27" name="Rectangle 26"/>
          <p:cNvSpPr/>
          <p:nvPr/>
        </p:nvSpPr>
        <p:spPr>
          <a:xfrm>
            <a:off x="4467417" y="62090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smtClean="0">
                <a:solidFill>
                  <a:srgbClr val="294171"/>
                </a:solidFill>
                <a:latin typeface="Courier"/>
                <a:cs typeface="Courier"/>
              </a:rPr>
              <a:t>'</a:t>
            </a:r>
            <a:r>
              <a:rPr lang="en-US" sz="2400" dirty="0" err="1" smtClean="0">
                <a:solidFill>
                  <a:srgbClr val="294171"/>
                </a:solidFill>
                <a:latin typeface="Courier"/>
                <a:cs typeface="Courier"/>
              </a:rPr>
              <a:t>e</a:t>
            </a:r>
            <a:r>
              <a:rPr lang="en-US" sz="2400" dirty="0" smtClean="0">
                <a:solidFill>
                  <a:srgbClr val="294171"/>
                </a:solidFill>
                <a:latin typeface="Courier"/>
                <a:cs typeface="Courier"/>
              </a:rPr>
              <a:t>'</a:t>
            </a:r>
            <a:endParaRPr lang="en-US" sz="2400" dirty="0">
              <a:solidFill>
                <a:srgbClr val="294171"/>
              </a:solidFill>
              <a:latin typeface="Courier"/>
              <a:cs typeface="Courier"/>
            </a:endParaRPr>
          </a:p>
        </p:txBody>
      </p:sp>
      <p:sp>
        <p:nvSpPr>
          <p:cNvPr id="28" name="TextBox 27"/>
          <p:cNvSpPr txBox="1"/>
          <p:nvPr/>
        </p:nvSpPr>
        <p:spPr bwMode="auto">
          <a:xfrm>
            <a:off x="239540" y="44373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latin typeface="Courier"/>
                <a:ea typeface="+mj-ea"/>
                <a:cs typeface="Courier"/>
              </a:rPr>
              <a:t>s[0]</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29" name="TextBox 28"/>
          <p:cNvSpPr txBox="1"/>
          <p:nvPr/>
        </p:nvSpPr>
        <p:spPr bwMode="auto">
          <a:xfrm>
            <a:off x="239540" y="48945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s[1]</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0" name="TextBox 29"/>
          <p:cNvSpPr txBox="1"/>
          <p:nvPr/>
        </p:nvSpPr>
        <p:spPr bwMode="auto">
          <a:xfrm>
            <a:off x="239540" y="53517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s[2] </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1" name="TextBox 30"/>
          <p:cNvSpPr txBox="1"/>
          <p:nvPr/>
        </p:nvSpPr>
        <p:spPr bwMode="auto">
          <a:xfrm>
            <a:off x="239540" y="58089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s[3]</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4" name="TextBox 33"/>
          <p:cNvSpPr txBox="1"/>
          <p:nvPr/>
        </p:nvSpPr>
        <p:spPr bwMode="auto">
          <a:xfrm>
            <a:off x="239540" y="62661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s[4]</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5" name="TextBox 34"/>
          <p:cNvSpPr txBox="1"/>
          <p:nvPr/>
        </p:nvSpPr>
        <p:spPr bwMode="auto">
          <a:xfrm>
            <a:off x="239540" y="3641583"/>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s</a:t>
            </a:r>
            <a:r>
              <a:rPr lang="en-US" sz="2000" kern="0" noProof="0" dirty="0" smtClean="0">
                <a:latin typeface="Courier"/>
                <a:ea typeface="+mj-ea"/>
                <a:cs typeface="Courier"/>
              </a:rPr>
              <a:t>   </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6" name="TextBox 35"/>
          <p:cNvSpPr txBox="1"/>
          <p:nvPr/>
        </p:nvSpPr>
        <p:spPr bwMode="auto">
          <a:xfrm>
            <a:off x="1842426" y="404169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rPr>
              <a:t>0</a:t>
            </a:r>
          </a:p>
        </p:txBody>
      </p:sp>
      <p:sp>
        <p:nvSpPr>
          <p:cNvPr id="42" name="TextBox 41"/>
          <p:cNvSpPr txBox="1"/>
          <p:nvPr/>
        </p:nvSpPr>
        <p:spPr bwMode="auto">
          <a:xfrm>
            <a:off x="2391066" y="4041693"/>
            <a:ext cx="589489"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1</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3" name="TextBox 42"/>
          <p:cNvSpPr txBox="1"/>
          <p:nvPr/>
        </p:nvSpPr>
        <p:spPr bwMode="auto">
          <a:xfrm>
            <a:off x="3747388" y="4041693"/>
            <a:ext cx="54040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3</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4" name="TextBox 43"/>
          <p:cNvSpPr txBox="1"/>
          <p:nvPr/>
        </p:nvSpPr>
        <p:spPr bwMode="auto">
          <a:xfrm>
            <a:off x="4467417" y="404169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4</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5" name="TextBox 44"/>
          <p:cNvSpPr txBox="1"/>
          <p:nvPr/>
        </p:nvSpPr>
        <p:spPr bwMode="auto">
          <a:xfrm>
            <a:off x="3071995" y="4041693"/>
            <a:ext cx="58395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2</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32" name="TextBox 31"/>
          <p:cNvSpPr txBox="1"/>
          <p:nvPr/>
        </p:nvSpPr>
        <p:spPr bwMode="auto">
          <a:xfrm>
            <a:off x="229608" y="1670520"/>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index of an item in a sequence is its position with respect to the first item</a:t>
            </a:r>
          </a:p>
          <a:p>
            <a:pPr marL="682625" lvl="1" indent="-225425" defTabSz="914400" fontAlgn="base">
              <a:spcBef>
                <a:spcPct val="0"/>
              </a:spcBef>
              <a:spcAft>
                <a:spcPct val="0"/>
              </a:spcAft>
              <a:buClr>
                <a:schemeClr val="tx1"/>
              </a:buClr>
              <a:buFont typeface="Arial"/>
              <a:buChar char="•"/>
            </a:pPr>
            <a:endParaRPr lang="en-US" sz="2000" dirty="0" smtClean="0">
              <a:solidFill>
                <a:schemeClr val="accent1"/>
              </a:solidFill>
            </a:endParaRPr>
          </a:p>
          <a:p>
            <a:pPr marL="682625" lvl="1" indent="-225425" defTabSz="914400" fontAlgn="base">
              <a:spcBef>
                <a:spcPct val="0"/>
              </a:spcBef>
              <a:spcAft>
                <a:spcPct val="0"/>
              </a:spcAft>
              <a:buClr>
                <a:schemeClr val="tx1"/>
              </a:buClr>
              <a:buFont typeface="Arial"/>
              <a:buChar char="•"/>
            </a:pPr>
            <a:endParaRPr lang="en-US" sz="2000" dirty="0" smtClean="0">
              <a:solidFill>
                <a:schemeClr val="accent1"/>
              </a:solidFill>
            </a:endParaRPr>
          </a:p>
          <a:p>
            <a:pPr marL="682625" lvl="1" indent="-225425" defTabSz="914400" fontAlgn="base">
              <a:spcBef>
                <a:spcPct val="0"/>
              </a:spcBef>
              <a:spcAft>
                <a:spcPct val="0"/>
              </a:spcAft>
              <a:buClr>
                <a:schemeClr val="tx1"/>
              </a:buClr>
              <a:buFont typeface="Arial"/>
              <a:buChar char="•"/>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33" name="TextBox 32"/>
          <p:cNvSpPr txBox="1"/>
          <p:nvPr/>
        </p:nvSpPr>
        <p:spPr bwMode="auto">
          <a:xfrm>
            <a:off x="239540" y="1670520"/>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index of an item in a sequence is its position with respect to the first item</a:t>
            </a:r>
          </a:p>
          <a:p>
            <a:pPr marL="682625" lvl="1" indent="-225425" defTabSz="914400" fontAlgn="base">
              <a:spcBef>
                <a:spcPct val="0"/>
              </a:spcBef>
              <a:spcAft>
                <a:spcPct val="0"/>
              </a:spcAft>
              <a:buClr>
                <a:schemeClr val="accent1"/>
              </a:buClr>
              <a:buFont typeface="Arial"/>
              <a:buChar char="•"/>
            </a:pPr>
            <a:r>
              <a:rPr lang="en-US" sz="2000" dirty="0" smtClean="0"/>
              <a:t>The first item has index 0,</a:t>
            </a:r>
          </a:p>
          <a:p>
            <a:pPr marL="682625" lvl="1" indent="-225425" defTabSz="914400" fontAlgn="base">
              <a:spcBef>
                <a:spcPct val="0"/>
              </a:spcBef>
              <a:spcAft>
                <a:spcPct val="0"/>
              </a:spcAft>
              <a:buClr>
                <a:schemeClr val="tx1"/>
              </a:buClr>
              <a:buFont typeface="Arial"/>
              <a:buChar char="•"/>
            </a:pPr>
            <a:endParaRPr lang="en-US" sz="2000" dirty="0" smtClean="0">
              <a:solidFill>
                <a:schemeClr val="accent1"/>
              </a:solidFill>
            </a:endParaRPr>
          </a:p>
          <a:p>
            <a:pPr marL="682625" lvl="1" indent="-225425" defTabSz="914400" fontAlgn="base">
              <a:spcBef>
                <a:spcPct val="0"/>
              </a:spcBef>
              <a:spcAft>
                <a:spcPct val="0"/>
              </a:spcAft>
              <a:buClr>
                <a:schemeClr val="tx1"/>
              </a:buClr>
              <a:buFont typeface="Arial"/>
              <a:buChar char="•"/>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37" name="TextBox 36"/>
          <p:cNvSpPr txBox="1"/>
          <p:nvPr/>
        </p:nvSpPr>
        <p:spPr bwMode="auto">
          <a:xfrm>
            <a:off x="229608" y="1670520"/>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index of an item in a sequence is its position with respect to the first item</a:t>
            </a:r>
          </a:p>
          <a:p>
            <a:pPr marL="682625" lvl="1" indent="-225425" defTabSz="914400" fontAlgn="base">
              <a:spcBef>
                <a:spcPct val="0"/>
              </a:spcBef>
              <a:spcAft>
                <a:spcPct val="0"/>
              </a:spcAft>
              <a:buClr>
                <a:schemeClr val="accent1"/>
              </a:buClr>
              <a:buFont typeface="Arial"/>
              <a:buChar char="•"/>
            </a:pPr>
            <a:r>
              <a:rPr lang="en-US" sz="2000" dirty="0" smtClean="0"/>
              <a:t>The first item has index 0,</a:t>
            </a:r>
          </a:p>
          <a:p>
            <a:pPr marL="682625" lvl="1" indent="-225425" defTabSz="914400" fontAlgn="base">
              <a:spcBef>
                <a:spcPct val="0"/>
              </a:spcBef>
              <a:spcAft>
                <a:spcPct val="0"/>
              </a:spcAft>
              <a:buClr>
                <a:schemeClr val="accent1"/>
              </a:buClr>
              <a:buFont typeface="Arial"/>
              <a:buChar char="•"/>
            </a:pPr>
            <a:r>
              <a:rPr lang="en-US" sz="2000" dirty="0" smtClean="0"/>
              <a:t>The second has index 1,</a:t>
            </a:r>
          </a:p>
          <a:p>
            <a:pPr marL="682625" lvl="1" indent="-225425" defTabSz="914400" fontAlgn="base">
              <a:spcBef>
                <a:spcPct val="0"/>
              </a:spcBef>
              <a:spcAft>
                <a:spcPct val="0"/>
              </a:spcAft>
              <a:buClr>
                <a:schemeClr val="tx1"/>
              </a:buClr>
              <a:buFont typeface="Arial"/>
              <a:buChar char="•"/>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38" name="TextBox 37"/>
          <p:cNvSpPr txBox="1"/>
          <p:nvPr/>
        </p:nvSpPr>
        <p:spPr bwMode="auto">
          <a:xfrm>
            <a:off x="229608" y="1656424"/>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index of an item in a sequence is its position with respect to the first item</a:t>
            </a:r>
          </a:p>
          <a:p>
            <a:pPr marL="682625" lvl="1" indent="-225425" defTabSz="914400" fontAlgn="base">
              <a:spcBef>
                <a:spcPct val="0"/>
              </a:spcBef>
              <a:spcAft>
                <a:spcPct val="0"/>
              </a:spcAft>
              <a:buClr>
                <a:schemeClr val="accent1"/>
              </a:buClr>
              <a:buFont typeface="Arial"/>
              <a:buChar char="•"/>
            </a:pPr>
            <a:r>
              <a:rPr lang="en-US" sz="2000" dirty="0" smtClean="0"/>
              <a:t>The first item has index 0,</a:t>
            </a:r>
          </a:p>
          <a:p>
            <a:pPr marL="682625" lvl="1" indent="-225425" defTabSz="914400" fontAlgn="base">
              <a:spcBef>
                <a:spcPct val="0"/>
              </a:spcBef>
              <a:spcAft>
                <a:spcPct val="0"/>
              </a:spcAft>
              <a:buClr>
                <a:schemeClr val="accent1"/>
              </a:buClr>
              <a:buFont typeface="Arial"/>
              <a:buChar char="•"/>
            </a:pPr>
            <a:r>
              <a:rPr lang="en-US" sz="2000" dirty="0" smtClean="0"/>
              <a:t>The second has index 1,</a:t>
            </a:r>
          </a:p>
          <a:p>
            <a:pPr marL="682625" lvl="1" indent="-225425" defTabSz="914400" fontAlgn="base">
              <a:spcBef>
                <a:spcPct val="0"/>
              </a:spcBef>
              <a:spcAft>
                <a:spcPct val="0"/>
              </a:spcAft>
              <a:buClr>
                <a:schemeClr val="accent1"/>
              </a:buClr>
              <a:buFont typeface="Arial"/>
              <a:buChar char="•"/>
            </a:pPr>
            <a:r>
              <a:rPr lang="en-US" sz="2000" dirty="0" smtClean="0"/>
              <a:t>The third has index 2,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9" name="TextBox 38"/>
          <p:cNvSpPr txBox="1"/>
          <p:nvPr/>
        </p:nvSpPr>
        <p:spPr bwMode="auto">
          <a:xfrm>
            <a:off x="5342819" y="3153606"/>
            <a:ext cx="3813881"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The indexing operator </a:t>
            </a:r>
            <a:r>
              <a:rPr lang="en-US" sz="2000" dirty="0" smtClean="0">
                <a:latin typeface="Courier"/>
                <a:cs typeface="Courier"/>
              </a:rPr>
              <a:t>[]</a:t>
            </a:r>
            <a:r>
              <a:rPr lang="en-US" sz="2000" dirty="0" smtClean="0"/>
              <a:t> can </a:t>
            </a:r>
            <a:r>
              <a:rPr lang="en-US" sz="2000" dirty="0" smtClean="0">
                <a:solidFill>
                  <a:srgbClr val="294171"/>
                </a:solidFill>
              </a:rPr>
              <a:t>take a nonnegative index </a:t>
            </a:r>
            <a:r>
              <a:rPr lang="en-US" sz="2000" dirty="0" err="1" smtClean="0">
                <a:latin typeface="Courier"/>
                <a:cs typeface="Courier"/>
              </a:rPr>
              <a:t>i</a:t>
            </a:r>
            <a:r>
              <a:rPr lang="en-US" sz="2000" dirty="0" smtClean="0">
                <a:solidFill>
                  <a:srgbClr val="294171"/>
                </a:solidFill>
              </a:rPr>
              <a:t> and returns a string consisting of the single character at index </a:t>
            </a:r>
            <a:r>
              <a:rPr lang="en-US" sz="2000" dirty="0" err="1" smtClean="0">
                <a:latin typeface="Courier"/>
                <a:cs typeface="Courier"/>
              </a:rPr>
              <a:t>i</a:t>
            </a:r>
            <a:endPar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endParaRPr>
          </a:p>
        </p:txBody>
      </p:sp>
      <p:sp>
        <p:nvSpPr>
          <p:cNvPr id="40" name="TextBox 39"/>
          <p:cNvSpPr txBox="1"/>
          <p:nvPr/>
        </p:nvSpPr>
        <p:spPr bwMode="auto">
          <a:xfrm>
            <a:off x="5342819" y="4839442"/>
            <a:ext cx="3801181"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'Apple'</a:t>
            </a:r>
          </a:p>
          <a:p>
            <a:pPr defTabSz="914400" fontAlgn="base">
              <a:spcBef>
                <a:spcPct val="0"/>
              </a:spcBef>
              <a:spcAft>
                <a:spcPct val="0"/>
              </a:spcAft>
            </a:pPr>
            <a:r>
              <a:rPr lang="en-US" sz="1400" dirty="0" smtClean="0">
                <a:latin typeface="Courier"/>
                <a:cs typeface="Courier"/>
              </a:rPr>
              <a:t>&gt;&gt;&gt; s[0]</a:t>
            </a:r>
          </a:p>
          <a:p>
            <a:pPr defTabSz="914400" fontAlgn="base">
              <a:spcBef>
                <a:spcPct val="0"/>
              </a:spcBef>
              <a:spcAft>
                <a:spcPct val="0"/>
              </a:spcAft>
            </a:pPr>
            <a:r>
              <a:rPr lang="en-US" sz="1400" dirty="0" smtClean="0">
                <a:latin typeface="Courier"/>
                <a:cs typeface="Courier"/>
              </a:rPr>
              <a:t>'A'</a:t>
            </a:r>
          </a:p>
          <a:p>
            <a:pPr defTabSz="914400" fontAlgn="base">
              <a:spcBef>
                <a:spcPct val="0"/>
              </a:spcBef>
              <a:spcAft>
                <a:spcPct val="0"/>
              </a:spcAft>
            </a:pPr>
            <a:r>
              <a:rPr lang="en-US" sz="1400" dirty="0" smtClean="0">
                <a:latin typeface="Courier"/>
                <a:cs typeface="Courier"/>
              </a:rPr>
              <a:t>&gt;&gt;&gt; s[1]</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s[4]</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e</a:t>
            </a:r>
            <a:r>
              <a:rPr lang="en-US" sz="1400" dirty="0" smtClean="0">
                <a:latin typeface="Courier"/>
                <a:cs typeface="Courier"/>
              </a:rPr>
              <a:t>'</a:t>
            </a:r>
          </a:p>
        </p:txBody>
      </p:sp>
      <p:sp>
        <p:nvSpPr>
          <p:cNvPr id="41" name="Rectangle 40"/>
          <p:cNvSpPr/>
          <p:nvPr/>
        </p:nvSpPr>
        <p:spPr>
          <a:xfrm>
            <a:off x="1704668" y="3584493"/>
            <a:ext cx="331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accent1"/>
                </a:solidFill>
                <a:latin typeface="Courier"/>
                <a:cs typeface="Courier"/>
              </a:rPr>
              <a:t>'A </a:t>
            </a:r>
            <a:r>
              <a:rPr lang="en-US" sz="2400" dirty="0" err="1" smtClean="0">
                <a:solidFill>
                  <a:schemeClr val="accent1"/>
                </a:solidFill>
                <a:latin typeface="Courier"/>
                <a:cs typeface="Courier"/>
              </a:rPr>
              <a:t>p</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p</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l</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e</a:t>
            </a:r>
            <a:r>
              <a:rPr lang="en-US" sz="2400" dirty="0" smtClean="0">
                <a:solidFill>
                  <a:schemeClr val="accent1"/>
                </a:solidFill>
                <a:latin typeface="Courier"/>
                <a:cs typeface="Courier"/>
              </a:rPr>
              <a:t>'</a:t>
            </a:r>
            <a:endParaRPr lang="en-US" sz="2400" dirty="0">
              <a:solidFill>
                <a:schemeClr val="accent1"/>
              </a:solidFill>
              <a:latin typeface="Courier"/>
              <a:cs typeface="Courier"/>
            </a:endParaRPr>
          </a:p>
        </p:txBody>
      </p:sp>
      <p:sp>
        <p:nvSpPr>
          <p:cNvPr id="4" name="TextBox 3"/>
          <p:cNvSpPr txBox="1"/>
          <p:nvPr/>
        </p:nvSpPr>
        <p:spPr bwMode="auto">
          <a:xfrm>
            <a:off x="4082125" y="3184383"/>
            <a:ext cx="106673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kern="0" dirty="0">
                <a:solidFill>
                  <a:srgbClr val="FF0000"/>
                </a:solidFill>
                <a:latin typeface="Calibri" pitchFamily="34" charset="0"/>
                <a:ea typeface="+mj-ea"/>
                <a:cs typeface="+mj-cs"/>
              </a:rPr>
              <a:t>l</a:t>
            </a:r>
            <a:r>
              <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rPr>
              <a:t>en(s)</a:t>
            </a:r>
            <a:r>
              <a:rPr kumimoji="0" lang="en-US" sz="2000" b="1" i="0" u="none" strike="noStrike" kern="0" cap="none" spc="0" normalizeH="0" noProof="0" dirty="0" smtClean="0">
                <a:ln>
                  <a:noFill/>
                </a:ln>
                <a:solidFill>
                  <a:srgbClr val="FF0000"/>
                </a:solidFill>
                <a:effectLst/>
                <a:uLnTx/>
                <a:uFillTx/>
                <a:latin typeface="Calibri" pitchFamily="34" charset="0"/>
                <a:ea typeface="+mj-ea"/>
                <a:cs typeface="+mj-cs"/>
              </a:rPr>
              <a:t> -1 </a:t>
            </a:r>
            <a:endPar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Tree>
    <p:extLst>
      <p:ext uri="{BB962C8B-B14F-4D97-AF65-F5344CB8AC3E}">
        <p14:creationId xmlns:p14="http://schemas.microsoft.com/office/powerpoint/2010/main" val="2268015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6" grpId="0" animBg="1"/>
      <p:bldP spid="27" grpId="0" animBg="1"/>
      <p:bldP spid="28" grpId="0"/>
      <p:bldP spid="29" grpId="0"/>
      <p:bldP spid="30" grpId="0"/>
      <p:bldP spid="31" grpId="0"/>
      <p:bldP spid="34" grpId="0"/>
      <p:bldP spid="36" grpId="0"/>
      <p:bldP spid="42" grpId="0"/>
      <p:bldP spid="43" grpId="0"/>
      <p:bldP spid="44" grpId="0"/>
      <p:bldP spid="45" grpId="0"/>
      <p:bldP spid="32" grpId="0"/>
      <p:bldP spid="33" grpId="0"/>
      <p:bldP spid="33" grpId="1"/>
      <p:bldP spid="37" grpId="0"/>
      <p:bldP spid="37" grpId="1"/>
      <p:bldP spid="38" grpId="0"/>
      <p:bldP spid="39" grpId="0"/>
      <p:bldP spid="40" grpId="0" animBg="1"/>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lvl="0" defTabSz="914400" fontAlgn="base">
              <a:spcBef>
                <a:spcPct val="0"/>
              </a:spcBef>
              <a:spcAft>
                <a:spcPct val="0"/>
              </a:spcAft>
              <a:defRPr/>
            </a:pPr>
            <a:r>
              <a:rPr lang="en-US" sz="3600" b="1" kern="0" dirty="0" smtClean="0">
                <a:latin typeface="Calibri" pitchFamily="34" charset="0"/>
              </a:rPr>
              <a:t>Negative index</a:t>
            </a:r>
            <a:endParaRPr lang="en-US" sz="2000" kern="0" dirty="0" smtClean="0">
              <a:latin typeface="Calibri" pitchFamily="34" charset="0"/>
            </a:endParaRPr>
          </a:p>
        </p:txBody>
      </p:sp>
      <p:sp>
        <p:nvSpPr>
          <p:cNvPr id="21" name="Rectangle 20"/>
          <p:cNvSpPr/>
          <p:nvPr/>
        </p:nvSpPr>
        <p:spPr>
          <a:xfrm>
            <a:off x="1750986" y="52946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smtClean="0">
                <a:solidFill>
                  <a:srgbClr val="294171"/>
                </a:solidFill>
                <a:latin typeface="Courier"/>
                <a:cs typeface="Courier"/>
              </a:rPr>
              <a:t>'A'</a:t>
            </a:r>
            <a:endParaRPr lang="en-US" sz="2400" dirty="0">
              <a:solidFill>
                <a:srgbClr val="294171"/>
              </a:solidFill>
              <a:latin typeface="Courier"/>
              <a:cs typeface="Courier"/>
            </a:endParaRPr>
          </a:p>
        </p:txBody>
      </p:sp>
      <p:sp>
        <p:nvSpPr>
          <p:cNvPr id="26" name="Rectangle 25"/>
          <p:cNvSpPr/>
          <p:nvPr/>
        </p:nvSpPr>
        <p:spPr>
          <a:xfrm>
            <a:off x="3830591" y="48374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smtClean="0">
                <a:solidFill>
                  <a:srgbClr val="294171"/>
                </a:solidFill>
                <a:latin typeface="Courier"/>
                <a:cs typeface="Courier"/>
              </a:rPr>
              <a:t>'</a:t>
            </a:r>
            <a:r>
              <a:rPr lang="en-US" sz="2400" dirty="0" err="1" smtClean="0">
                <a:solidFill>
                  <a:srgbClr val="294171"/>
                </a:solidFill>
                <a:latin typeface="Courier"/>
                <a:cs typeface="Courier"/>
              </a:rPr>
              <a:t>l</a:t>
            </a:r>
            <a:r>
              <a:rPr lang="en-US" sz="2400" dirty="0" smtClean="0">
                <a:solidFill>
                  <a:srgbClr val="294171"/>
                </a:solidFill>
                <a:latin typeface="Courier"/>
                <a:cs typeface="Courier"/>
              </a:rPr>
              <a:t>'</a:t>
            </a:r>
            <a:endParaRPr lang="en-US" sz="2400" dirty="0">
              <a:solidFill>
                <a:srgbClr val="294171"/>
              </a:solidFill>
              <a:latin typeface="Courier"/>
              <a:cs typeface="Courier"/>
            </a:endParaRPr>
          </a:p>
        </p:txBody>
      </p:sp>
      <p:sp>
        <p:nvSpPr>
          <p:cNvPr id="27" name="Rectangle 26"/>
          <p:cNvSpPr/>
          <p:nvPr/>
        </p:nvSpPr>
        <p:spPr>
          <a:xfrm>
            <a:off x="4467417" y="43802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smtClean="0">
                <a:solidFill>
                  <a:srgbClr val="294171"/>
                </a:solidFill>
                <a:latin typeface="Courier"/>
                <a:cs typeface="Courier"/>
              </a:rPr>
              <a:t>'</a:t>
            </a:r>
            <a:r>
              <a:rPr lang="en-US" sz="2400" dirty="0" err="1" smtClean="0">
                <a:solidFill>
                  <a:srgbClr val="294171"/>
                </a:solidFill>
                <a:latin typeface="Courier"/>
                <a:cs typeface="Courier"/>
              </a:rPr>
              <a:t>e</a:t>
            </a:r>
            <a:r>
              <a:rPr lang="en-US" sz="2400" dirty="0" smtClean="0">
                <a:solidFill>
                  <a:srgbClr val="294171"/>
                </a:solidFill>
                <a:latin typeface="Courier"/>
                <a:cs typeface="Courier"/>
              </a:rPr>
              <a:t>'</a:t>
            </a:r>
            <a:endParaRPr lang="en-US" sz="2400" dirty="0">
              <a:solidFill>
                <a:srgbClr val="294171"/>
              </a:solidFill>
              <a:latin typeface="Courier"/>
              <a:cs typeface="Courier"/>
            </a:endParaRPr>
          </a:p>
        </p:txBody>
      </p:sp>
      <p:sp>
        <p:nvSpPr>
          <p:cNvPr id="28" name="TextBox 27"/>
          <p:cNvSpPr txBox="1"/>
          <p:nvPr/>
        </p:nvSpPr>
        <p:spPr bwMode="auto">
          <a:xfrm>
            <a:off x="239540" y="44373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latin typeface="Courier"/>
                <a:ea typeface="+mj-ea"/>
                <a:cs typeface="Courier"/>
              </a:rPr>
              <a:t>s[-1]</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29" name="TextBox 28"/>
          <p:cNvSpPr txBox="1"/>
          <p:nvPr/>
        </p:nvSpPr>
        <p:spPr bwMode="auto">
          <a:xfrm>
            <a:off x="239540" y="48945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s[-2]</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0" name="TextBox 29"/>
          <p:cNvSpPr txBox="1"/>
          <p:nvPr/>
        </p:nvSpPr>
        <p:spPr bwMode="auto">
          <a:xfrm>
            <a:off x="239540" y="53517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s[-5]</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5" name="TextBox 34"/>
          <p:cNvSpPr txBox="1"/>
          <p:nvPr/>
        </p:nvSpPr>
        <p:spPr bwMode="auto">
          <a:xfrm>
            <a:off x="239540" y="3641583"/>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s</a:t>
            </a:r>
            <a:r>
              <a:rPr lang="en-US" sz="2000" kern="0" noProof="0" dirty="0" smtClean="0">
                <a:latin typeface="Courier"/>
                <a:ea typeface="+mj-ea"/>
                <a:cs typeface="Courier"/>
              </a:rPr>
              <a:t>   </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6" name="TextBox 35"/>
          <p:cNvSpPr txBox="1"/>
          <p:nvPr/>
        </p:nvSpPr>
        <p:spPr bwMode="auto">
          <a:xfrm>
            <a:off x="1842426" y="404169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rPr>
              <a:t>0</a:t>
            </a:r>
          </a:p>
        </p:txBody>
      </p:sp>
      <p:sp>
        <p:nvSpPr>
          <p:cNvPr id="42" name="TextBox 41"/>
          <p:cNvSpPr txBox="1"/>
          <p:nvPr/>
        </p:nvSpPr>
        <p:spPr bwMode="auto">
          <a:xfrm>
            <a:off x="2391066" y="4041693"/>
            <a:ext cx="589489"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1</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3" name="TextBox 42"/>
          <p:cNvSpPr txBox="1"/>
          <p:nvPr/>
        </p:nvSpPr>
        <p:spPr bwMode="auto">
          <a:xfrm>
            <a:off x="3747388" y="4041693"/>
            <a:ext cx="54040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3</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4" name="TextBox 43"/>
          <p:cNvSpPr txBox="1"/>
          <p:nvPr/>
        </p:nvSpPr>
        <p:spPr bwMode="auto">
          <a:xfrm>
            <a:off x="4467417" y="404169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4</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5" name="TextBox 44"/>
          <p:cNvSpPr txBox="1"/>
          <p:nvPr/>
        </p:nvSpPr>
        <p:spPr bwMode="auto">
          <a:xfrm>
            <a:off x="3071995" y="4041693"/>
            <a:ext cx="58395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2</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1" name="Rectangle 40"/>
          <p:cNvSpPr/>
          <p:nvPr/>
        </p:nvSpPr>
        <p:spPr>
          <a:xfrm>
            <a:off x="1704668" y="3584493"/>
            <a:ext cx="331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accent1"/>
                </a:solidFill>
                <a:latin typeface="Courier"/>
                <a:cs typeface="Courier"/>
              </a:rPr>
              <a:t>'A </a:t>
            </a:r>
            <a:r>
              <a:rPr lang="en-US" sz="2400" dirty="0" err="1" smtClean="0">
                <a:solidFill>
                  <a:schemeClr val="accent1"/>
                </a:solidFill>
                <a:latin typeface="Courier"/>
                <a:cs typeface="Courier"/>
              </a:rPr>
              <a:t>p</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p</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l</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e</a:t>
            </a:r>
            <a:r>
              <a:rPr lang="en-US" sz="2400" dirty="0" smtClean="0">
                <a:solidFill>
                  <a:schemeClr val="accent1"/>
                </a:solidFill>
                <a:latin typeface="Courier"/>
                <a:cs typeface="Courier"/>
              </a:rPr>
              <a:t>'</a:t>
            </a:r>
            <a:endParaRPr lang="en-US" sz="2400" dirty="0">
              <a:solidFill>
                <a:schemeClr val="accent1"/>
              </a:solidFill>
              <a:latin typeface="Courier"/>
              <a:cs typeface="Courier"/>
            </a:endParaRPr>
          </a:p>
        </p:txBody>
      </p:sp>
      <p:sp>
        <p:nvSpPr>
          <p:cNvPr id="46" name="TextBox 45"/>
          <p:cNvSpPr txBox="1"/>
          <p:nvPr/>
        </p:nvSpPr>
        <p:spPr bwMode="auto">
          <a:xfrm>
            <a:off x="239540" y="1696133"/>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negative index is used to specify a position with respect to the “end”</a:t>
            </a:r>
          </a:p>
          <a:p>
            <a:pPr marL="682625" lvl="1" indent="-225425" defTabSz="914400" fontAlgn="base">
              <a:spcBef>
                <a:spcPct val="0"/>
              </a:spcBef>
              <a:spcAft>
                <a:spcPct val="0"/>
              </a:spcAft>
              <a:buClr>
                <a:schemeClr val="accent1"/>
              </a:buClr>
              <a:buFont typeface="Arial"/>
              <a:buChar char="•"/>
            </a:pPr>
            <a:r>
              <a:rPr lang="en-US" sz="2000" dirty="0" smtClean="0"/>
              <a:t>The last item has index -1,</a:t>
            </a:r>
          </a:p>
          <a:p>
            <a:pPr marL="682625" lvl="1" indent="-225425" defTabSz="914400" fontAlgn="base">
              <a:spcBef>
                <a:spcPct val="0"/>
              </a:spcBef>
              <a:spcAft>
                <a:spcPct val="0"/>
              </a:spcAft>
              <a:buClr>
                <a:schemeClr val="accent1"/>
              </a:buClr>
              <a:buFont typeface="Arial"/>
              <a:buChar char="•"/>
            </a:pPr>
            <a:r>
              <a:rPr lang="en-US" sz="2000" dirty="0" smtClean="0"/>
              <a:t>The second to last item has index -2,</a:t>
            </a:r>
          </a:p>
          <a:p>
            <a:pPr marL="682625" lvl="1" indent="-225425" defTabSz="914400" fontAlgn="base">
              <a:spcBef>
                <a:spcPct val="0"/>
              </a:spcBef>
              <a:spcAft>
                <a:spcPct val="0"/>
              </a:spcAft>
              <a:buClr>
                <a:schemeClr val="accent1"/>
              </a:buClr>
              <a:buFont typeface="Arial"/>
              <a:buChar char="•"/>
            </a:pPr>
            <a:r>
              <a:rPr lang="en-US" sz="2000" dirty="0" smtClean="0"/>
              <a:t>The third to last item has index -3,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8" name="TextBox 47"/>
          <p:cNvSpPr txBox="1"/>
          <p:nvPr/>
        </p:nvSpPr>
        <p:spPr bwMode="auto">
          <a:xfrm>
            <a:off x="1811946" y="3245939"/>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-5</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9" name="TextBox 48"/>
          <p:cNvSpPr txBox="1"/>
          <p:nvPr/>
        </p:nvSpPr>
        <p:spPr bwMode="auto">
          <a:xfrm>
            <a:off x="2360586" y="3245939"/>
            <a:ext cx="589489"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noProof="0" dirty="0" smtClean="0">
                <a:solidFill>
                  <a:srgbClr val="748CBC"/>
                </a:solidFill>
                <a:latin typeface="Calibri" pitchFamily="34" charset="0"/>
                <a:ea typeface="+mj-ea"/>
                <a:cs typeface="+mj-cs"/>
              </a:rPr>
              <a:t>-4</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50" name="TextBox 49"/>
          <p:cNvSpPr txBox="1"/>
          <p:nvPr/>
        </p:nvSpPr>
        <p:spPr bwMode="auto">
          <a:xfrm>
            <a:off x="3716908" y="3245939"/>
            <a:ext cx="54040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noProof="0" dirty="0" smtClean="0">
                <a:solidFill>
                  <a:srgbClr val="748CBC"/>
                </a:solidFill>
                <a:latin typeface="Calibri" pitchFamily="34" charset="0"/>
                <a:ea typeface="+mj-ea"/>
                <a:cs typeface="+mj-cs"/>
              </a:rPr>
              <a:t>-2</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51" name="TextBox 50"/>
          <p:cNvSpPr txBox="1"/>
          <p:nvPr/>
        </p:nvSpPr>
        <p:spPr bwMode="auto">
          <a:xfrm>
            <a:off x="4436937" y="3245939"/>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noProof="0" dirty="0" smtClean="0">
                <a:solidFill>
                  <a:srgbClr val="748CBC"/>
                </a:solidFill>
                <a:latin typeface="Calibri" pitchFamily="34" charset="0"/>
                <a:ea typeface="+mj-ea"/>
                <a:cs typeface="+mj-cs"/>
              </a:rPr>
              <a:t>-1</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52" name="TextBox 51"/>
          <p:cNvSpPr txBox="1"/>
          <p:nvPr/>
        </p:nvSpPr>
        <p:spPr bwMode="auto">
          <a:xfrm>
            <a:off x="3041515" y="3245939"/>
            <a:ext cx="58395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noProof="0" dirty="0" smtClean="0">
                <a:solidFill>
                  <a:srgbClr val="748CBC"/>
                </a:solidFill>
                <a:latin typeface="Calibri" pitchFamily="34" charset="0"/>
                <a:ea typeface="+mj-ea"/>
                <a:cs typeface="+mj-cs"/>
              </a:rPr>
              <a:t>-3</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53" name="TextBox 52"/>
          <p:cNvSpPr txBox="1"/>
          <p:nvPr/>
        </p:nvSpPr>
        <p:spPr bwMode="auto">
          <a:xfrm>
            <a:off x="5342819" y="4839441"/>
            <a:ext cx="3801181"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'Apple'</a:t>
            </a:r>
          </a:p>
          <a:p>
            <a:pPr defTabSz="914400" fontAlgn="base">
              <a:spcBef>
                <a:spcPct val="0"/>
              </a:spcBef>
              <a:spcAft>
                <a:spcPct val="0"/>
              </a:spcAft>
            </a:pPr>
            <a:r>
              <a:rPr lang="en-US" sz="1400" dirty="0" smtClean="0">
                <a:latin typeface="Courier"/>
                <a:cs typeface="Courier"/>
              </a:rPr>
              <a:t>&gt;&gt;&gt; s[-1]</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s[-2]</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s[-5]</a:t>
            </a:r>
          </a:p>
          <a:p>
            <a:pPr defTabSz="914400" fontAlgn="base">
              <a:spcBef>
                <a:spcPct val="0"/>
              </a:spcBef>
              <a:spcAft>
                <a:spcPct val="0"/>
              </a:spcAft>
            </a:pPr>
            <a:r>
              <a:rPr lang="en-US" sz="1400" dirty="0" smtClean="0">
                <a:latin typeface="Courier"/>
                <a:cs typeface="Courier"/>
              </a:rPr>
              <a:t>'A'</a:t>
            </a:r>
          </a:p>
        </p:txBody>
      </p:sp>
      <p:sp>
        <p:nvSpPr>
          <p:cNvPr id="25" name="TextBox 24"/>
          <p:cNvSpPr txBox="1"/>
          <p:nvPr/>
        </p:nvSpPr>
        <p:spPr bwMode="auto">
          <a:xfrm>
            <a:off x="4082125" y="2936607"/>
            <a:ext cx="106673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kern="0" dirty="0">
                <a:solidFill>
                  <a:srgbClr val="FF0000"/>
                </a:solidFill>
                <a:latin typeface="Calibri" pitchFamily="34" charset="0"/>
                <a:ea typeface="+mj-ea"/>
                <a:cs typeface="+mj-cs"/>
              </a:rPr>
              <a:t>l</a:t>
            </a:r>
            <a:r>
              <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rPr>
              <a:t>en(s)</a:t>
            </a:r>
            <a:r>
              <a:rPr kumimoji="0" lang="en-US" sz="2000" b="1" i="0" u="none" strike="noStrike" kern="0" cap="none" spc="0" normalizeH="0" noProof="0" dirty="0" smtClean="0">
                <a:ln>
                  <a:noFill/>
                </a:ln>
                <a:solidFill>
                  <a:srgbClr val="FF0000"/>
                </a:solidFill>
                <a:effectLst/>
                <a:uLnTx/>
                <a:uFillTx/>
                <a:latin typeface="Calibri" pitchFamily="34" charset="0"/>
                <a:ea typeface="+mj-ea"/>
                <a:cs typeface="+mj-cs"/>
              </a:rPr>
              <a:t> -1 </a:t>
            </a:r>
            <a:endPar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31" name="TextBox 30"/>
          <p:cNvSpPr txBox="1"/>
          <p:nvPr/>
        </p:nvSpPr>
        <p:spPr bwMode="auto">
          <a:xfrm>
            <a:off x="2140932" y="2941818"/>
            <a:ext cx="106673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kern="0" dirty="0">
                <a:solidFill>
                  <a:srgbClr val="FF0000"/>
                </a:solidFill>
                <a:latin typeface="Calibri" pitchFamily="34" charset="0"/>
                <a:ea typeface="+mj-ea"/>
                <a:cs typeface="+mj-cs"/>
              </a:rPr>
              <a:t>l</a:t>
            </a:r>
            <a:r>
              <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rPr>
              <a:t>en(s)</a:t>
            </a:r>
            <a:r>
              <a:rPr kumimoji="0" lang="en-US" sz="2000" b="1" i="0" u="none" strike="noStrike" kern="0" cap="none" spc="0" normalizeH="0" noProof="0" dirty="0" smtClean="0">
                <a:ln>
                  <a:noFill/>
                </a:ln>
                <a:solidFill>
                  <a:srgbClr val="FF0000"/>
                </a:solidFill>
                <a:effectLst/>
                <a:uLnTx/>
                <a:uFillTx/>
                <a:latin typeface="Calibri" pitchFamily="34" charset="0"/>
                <a:ea typeface="+mj-ea"/>
                <a:cs typeface="+mj-cs"/>
              </a:rPr>
              <a:t> -4 </a:t>
            </a:r>
            <a:endPar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Tree>
    <p:extLst>
      <p:ext uri="{BB962C8B-B14F-4D97-AF65-F5344CB8AC3E}">
        <p14:creationId xmlns:p14="http://schemas.microsoft.com/office/powerpoint/2010/main" val="261590373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TextBox 4"/>
          <p:cNvSpPr txBox="1"/>
          <p:nvPr/>
        </p:nvSpPr>
        <p:spPr bwMode="auto">
          <a:xfrm>
            <a:off x="5318837" y="2981762"/>
            <a:ext cx="3390900"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a:t>
            </a:r>
            <a:r>
              <a:rPr lang="en-US" sz="1400" dirty="0" err="1" smtClean="0">
                <a:latin typeface="Courier"/>
                <a:cs typeface="Courier"/>
              </a:rPr>
              <a:t>abcdefgh</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6" name="Rectangle 5"/>
          <p:cNvSpPr/>
          <p:nvPr/>
        </p:nvSpPr>
        <p:spPr>
          <a:xfrm>
            <a:off x="522281" y="1689100"/>
            <a:ext cx="4488757" cy="3662541"/>
          </a:xfrm>
          <a:prstGeom prst="rect">
            <a:avLst/>
          </a:prstGeom>
        </p:spPr>
        <p:txBody>
          <a:bodyPr wrap="square">
            <a:spAutoFit/>
          </a:bodyPr>
          <a:lstStyle/>
          <a:p>
            <a:pPr defTabSz="914400" fontAlgn="base">
              <a:spcBef>
                <a:spcPct val="0"/>
              </a:spcBef>
              <a:spcAft>
                <a:spcPct val="0"/>
              </a:spcAft>
            </a:pPr>
            <a:r>
              <a:rPr lang="en-US" sz="2000" dirty="0" smtClean="0">
                <a:solidFill>
                  <a:schemeClr val="accent1"/>
                </a:solidFill>
              </a:rPr>
              <a:t>String </a:t>
            </a:r>
            <a:r>
              <a:rPr lang="en-US" sz="2000" dirty="0" err="1" smtClean="0">
                <a:latin typeface="Courier"/>
                <a:cs typeface="Courier"/>
              </a:rPr>
              <a:t>s</a:t>
            </a:r>
            <a:r>
              <a:rPr lang="en-US" sz="2000" dirty="0" smtClean="0">
                <a:solidFill>
                  <a:schemeClr val="accent1"/>
                </a:solidFill>
              </a:rPr>
              <a:t> is defined to be</a:t>
            </a:r>
          </a:p>
          <a:p>
            <a:pPr defTabSz="914400" fontAlgn="base">
              <a:spcBef>
                <a:spcPct val="0"/>
              </a:spcBef>
              <a:spcAft>
                <a:spcPct val="0"/>
              </a:spcAft>
            </a:pPr>
            <a:endParaRPr lang="en-US" sz="2000" dirty="0" smtClean="0">
              <a:solidFill>
                <a:schemeClr val="accent1"/>
              </a:solidFill>
            </a:endParaRPr>
          </a:p>
          <a:p>
            <a:pPr algn="ctr" defTabSz="914400" fontAlgn="base">
              <a:spcBef>
                <a:spcPct val="0"/>
              </a:spcBef>
              <a:spcAft>
                <a:spcPct val="0"/>
              </a:spcAft>
            </a:pPr>
            <a:r>
              <a:rPr lang="en-US" sz="2000" dirty="0" smtClean="0">
                <a:latin typeface="Courier"/>
                <a:cs typeface="Courier"/>
              </a:rPr>
              <a:t>'</a:t>
            </a:r>
            <a:r>
              <a:rPr lang="en-US" sz="2000" dirty="0" err="1" smtClean="0">
                <a:latin typeface="Courier"/>
                <a:cs typeface="Courier"/>
              </a:rPr>
              <a:t>abcdefgh</a:t>
            </a:r>
            <a:r>
              <a:rPr lang="en-US" sz="2000" dirty="0" smtClean="0">
                <a:latin typeface="Courier"/>
                <a:cs typeface="Courier"/>
              </a:rPr>
              <a:t>'</a:t>
            </a:r>
          </a:p>
          <a:p>
            <a:pPr defTabSz="914400" fontAlgn="base">
              <a:spcBef>
                <a:spcPct val="0"/>
              </a:spcBef>
              <a:spcAft>
                <a:spcPct val="0"/>
              </a:spcAft>
            </a:pPr>
            <a:endParaRPr lang="en-US" sz="2000" dirty="0" smtClean="0">
              <a:solidFill>
                <a:schemeClr val="accent1"/>
              </a:solidFill>
            </a:endParaRPr>
          </a:p>
          <a:p>
            <a:pPr defTabSz="914400" fontAlgn="base">
              <a:spcBef>
                <a:spcPct val="0"/>
              </a:spcBef>
              <a:spcAft>
                <a:spcPct val="0"/>
              </a:spcAft>
            </a:pPr>
            <a:r>
              <a:rPr lang="en-US" sz="2000" dirty="0" smtClean="0">
                <a:solidFill>
                  <a:schemeClr val="accent1"/>
                </a:solidFill>
              </a:rPr>
              <a:t>Write expressions using </a:t>
            </a:r>
            <a:r>
              <a:rPr lang="en-US" sz="2000" dirty="0" err="1" smtClean="0">
                <a:solidFill>
                  <a:srgbClr val="000000"/>
                </a:solidFill>
                <a:latin typeface="Courier"/>
                <a:cs typeface="Courier"/>
              </a:rPr>
              <a:t>s</a:t>
            </a:r>
            <a:r>
              <a:rPr lang="en-US" sz="2000" dirty="0" smtClean="0">
                <a:solidFill>
                  <a:schemeClr val="accent1"/>
                </a:solidFill>
              </a:rPr>
              <a:t> and the indexing operator </a:t>
            </a:r>
            <a:r>
              <a:rPr lang="en-US" sz="2000" dirty="0" smtClean="0">
                <a:latin typeface="Courier"/>
                <a:cs typeface="Courier"/>
              </a:rPr>
              <a:t>[]</a:t>
            </a:r>
            <a:r>
              <a:rPr lang="en-US" sz="2000" dirty="0" smtClean="0">
                <a:solidFill>
                  <a:schemeClr val="accent1"/>
                </a:solidFill>
              </a:rPr>
              <a:t> that return the following strings:</a:t>
            </a:r>
          </a:p>
          <a:p>
            <a:pPr defTabSz="914400" fontAlgn="base">
              <a:spcBef>
                <a:spcPct val="0"/>
              </a:spcBef>
              <a:spcAft>
                <a:spcPct val="0"/>
              </a:spcAft>
            </a:pPr>
            <a:endParaRPr lang="en-US" sz="2000" dirty="0" smtClean="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smtClean="0">
                <a:latin typeface="Courier"/>
                <a:cs typeface="Courier"/>
              </a:rPr>
              <a:t>'a'</a:t>
            </a:r>
          </a:p>
          <a:p>
            <a:pPr marL="800100" lvl="1" indent="-342900" defTabSz="914400" fontAlgn="base">
              <a:spcBef>
                <a:spcPct val="0"/>
              </a:spcBef>
              <a:spcAft>
                <a:spcPct val="0"/>
              </a:spcAft>
              <a:buClr>
                <a:schemeClr val="tx1"/>
              </a:buClr>
              <a:buFont typeface="+mj-lt"/>
              <a:buAutoNum type="alphaLcParenR"/>
            </a:pPr>
            <a:r>
              <a:rPr lang="en-US" dirty="0" smtClean="0">
                <a:latin typeface="Courier"/>
                <a:cs typeface="Courier"/>
              </a:rPr>
              <a:t>'</a:t>
            </a:r>
            <a:r>
              <a:rPr lang="en-US" dirty="0" err="1" smtClean="0">
                <a:latin typeface="Courier"/>
                <a:cs typeface="Courier"/>
              </a:rPr>
              <a:t>c</a:t>
            </a:r>
            <a:r>
              <a:rPr lang="en-US" dirty="0" smtClean="0">
                <a:latin typeface="Courier"/>
                <a:cs typeface="Courier"/>
              </a:rPr>
              <a:t>'</a:t>
            </a:r>
          </a:p>
          <a:p>
            <a:pPr marL="800100" lvl="1" indent="-342900" defTabSz="914400" fontAlgn="base">
              <a:spcBef>
                <a:spcPct val="0"/>
              </a:spcBef>
              <a:spcAft>
                <a:spcPct val="0"/>
              </a:spcAft>
              <a:buClr>
                <a:schemeClr val="tx1"/>
              </a:buClr>
              <a:buFont typeface="+mj-lt"/>
              <a:buAutoNum type="alphaLcParenR"/>
            </a:pPr>
            <a:r>
              <a:rPr lang="en-US" dirty="0" smtClean="0">
                <a:latin typeface="Courier"/>
                <a:cs typeface="Courier"/>
              </a:rPr>
              <a:t>'</a:t>
            </a:r>
            <a:r>
              <a:rPr lang="en-US" dirty="0" err="1" smtClean="0">
                <a:latin typeface="Courier"/>
                <a:cs typeface="Courier"/>
              </a:rPr>
              <a:t>h</a:t>
            </a:r>
            <a:r>
              <a:rPr lang="en-US" dirty="0" smtClean="0">
                <a:latin typeface="Courier"/>
                <a:cs typeface="Courier"/>
              </a:rPr>
              <a:t>'</a:t>
            </a:r>
          </a:p>
          <a:p>
            <a:pPr marL="800100" lvl="1" indent="-342900" defTabSz="914400" fontAlgn="base">
              <a:spcBef>
                <a:spcPct val="0"/>
              </a:spcBef>
              <a:spcAft>
                <a:spcPct val="0"/>
              </a:spcAft>
              <a:buClr>
                <a:schemeClr val="tx1"/>
              </a:buClr>
              <a:buFont typeface="+mj-lt"/>
              <a:buAutoNum type="alphaLcParenR"/>
            </a:pPr>
            <a:r>
              <a:rPr lang="en-US" dirty="0" smtClean="0">
                <a:latin typeface="Courier"/>
                <a:cs typeface="Courier"/>
              </a:rPr>
              <a:t>'</a:t>
            </a:r>
            <a:r>
              <a:rPr lang="en-US" dirty="0" err="1" smtClean="0">
                <a:latin typeface="Courier"/>
                <a:cs typeface="Courier"/>
              </a:rPr>
              <a:t>f</a:t>
            </a:r>
            <a:r>
              <a:rPr lang="en-US" dirty="0" smtClean="0">
                <a:latin typeface="Courier"/>
                <a:cs typeface="Courier"/>
              </a:rPr>
              <a:t>'</a:t>
            </a:r>
          </a:p>
        </p:txBody>
      </p:sp>
      <p:sp>
        <p:nvSpPr>
          <p:cNvPr id="7" name="TextBox 6"/>
          <p:cNvSpPr txBox="1"/>
          <p:nvPr/>
        </p:nvSpPr>
        <p:spPr bwMode="auto">
          <a:xfrm>
            <a:off x="5318837" y="2981762"/>
            <a:ext cx="3390900"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a:t>
            </a:r>
            <a:r>
              <a:rPr lang="en-US" sz="1400" dirty="0" err="1" smtClean="0">
                <a:latin typeface="Courier"/>
                <a:cs typeface="Courier"/>
              </a:rPr>
              <a:t>abcdefgh</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s[0]</a:t>
            </a:r>
          </a:p>
          <a:p>
            <a:pPr defTabSz="914400" fontAlgn="base">
              <a:spcBef>
                <a:spcPct val="0"/>
              </a:spcBef>
              <a:spcAft>
                <a:spcPct val="0"/>
              </a:spcAft>
            </a:pPr>
            <a:r>
              <a:rPr lang="en-US" sz="1400" dirty="0" smtClean="0">
                <a:latin typeface="Courier"/>
                <a:cs typeface="Courier"/>
              </a:rPr>
              <a:t>'a'</a:t>
            </a:r>
          </a:p>
          <a:p>
            <a:pPr defTabSz="914400" fontAlgn="base">
              <a:spcBef>
                <a:spcPct val="0"/>
              </a:spcBef>
              <a:spcAft>
                <a:spcPct val="0"/>
              </a:spcAft>
            </a:pPr>
            <a:r>
              <a:rPr lang="en-US" sz="1400" dirty="0" smtClean="0">
                <a:latin typeface="Courier"/>
                <a:cs typeface="Courier"/>
              </a:rPr>
              <a:t>&gt;&gt;&gt; s[2]</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c</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s[7]</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h</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s[-1]</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h</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s[-3]</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endParaRPr lang="en-US" sz="1400" dirty="0" smtClean="0">
              <a:solidFill>
                <a:srgbClr val="000000"/>
              </a:solidFill>
              <a:latin typeface="Courier"/>
              <a:cs typeface="Courier"/>
            </a:endParaRPr>
          </a:p>
        </p:txBody>
      </p:sp>
    </p:spTree>
    <p:extLst>
      <p:ext uri="{BB962C8B-B14F-4D97-AF65-F5344CB8AC3E}">
        <p14:creationId xmlns:p14="http://schemas.microsoft.com/office/powerpoint/2010/main" val="23137477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Index and indexing operator</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5" name="TextBox 34"/>
          <p:cNvSpPr txBox="1"/>
          <p:nvPr/>
        </p:nvSpPr>
        <p:spPr bwMode="auto">
          <a:xfrm>
            <a:off x="239540" y="3241473"/>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s</a:t>
            </a:r>
            <a:r>
              <a:rPr lang="en-US" sz="2000" kern="0" noProof="0" dirty="0" smtClean="0">
                <a:latin typeface="Courier"/>
                <a:ea typeface="+mj-ea"/>
                <a:cs typeface="Courier"/>
              </a:rPr>
              <a:t>   </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6" name="TextBox 35"/>
          <p:cNvSpPr txBox="1"/>
          <p:nvPr/>
        </p:nvSpPr>
        <p:spPr bwMode="auto">
          <a:xfrm>
            <a:off x="1842426" y="364158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rPr>
              <a:t>0</a:t>
            </a:r>
          </a:p>
        </p:txBody>
      </p:sp>
      <p:sp>
        <p:nvSpPr>
          <p:cNvPr id="42" name="TextBox 41"/>
          <p:cNvSpPr txBox="1"/>
          <p:nvPr/>
        </p:nvSpPr>
        <p:spPr bwMode="auto">
          <a:xfrm>
            <a:off x="2391066" y="3641583"/>
            <a:ext cx="589489"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1</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3" name="TextBox 42"/>
          <p:cNvSpPr txBox="1"/>
          <p:nvPr/>
        </p:nvSpPr>
        <p:spPr bwMode="auto">
          <a:xfrm>
            <a:off x="3747388" y="3641583"/>
            <a:ext cx="54040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3</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4" name="TextBox 43"/>
          <p:cNvSpPr txBox="1"/>
          <p:nvPr/>
        </p:nvSpPr>
        <p:spPr bwMode="auto">
          <a:xfrm>
            <a:off x="4467417" y="364158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4</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5" name="TextBox 44"/>
          <p:cNvSpPr txBox="1"/>
          <p:nvPr/>
        </p:nvSpPr>
        <p:spPr bwMode="auto">
          <a:xfrm>
            <a:off x="3071995" y="3641583"/>
            <a:ext cx="58395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2</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38" name="TextBox 37"/>
          <p:cNvSpPr txBox="1"/>
          <p:nvPr/>
        </p:nvSpPr>
        <p:spPr bwMode="auto">
          <a:xfrm>
            <a:off x="229608" y="1556382"/>
            <a:ext cx="8475618"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Use [</a:t>
            </a:r>
            <a:r>
              <a:rPr lang="en-US" sz="2000" dirty="0" err="1" smtClean="0">
                <a:solidFill>
                  <a:schemeClr val="accent1"/>
                </a:solidFill>
              </a:rPr>
              <a:t>i:j</a:t>
            </a:r>
            <a:r>
              <a:rPr lang="en-US" sz="2000" dirty="0" smtClean="0">
                <a:solidFill>
                  <a:schemeClr val="accent1"/>
                </a:solidFill>
              </a:rPr>
              <a:t>] to take a </a:t>
            </a:r>
            <a:r>
              <a:rPr lang="en-US" sz="2000" dirty="0">
                <a:solidFill>
                  <a:schemeClr val="accent1"/>
                </a:solidFill>
              </a:rPr>
              <a:t>substring </a:t>
            </a:r>
            <a:r>
              <a:rPr lang="en-US" sz="2000" dirty="0" smtClean="0">
                <a:solidFill>
                  <a:schemeClr val="accent1"/>
                </a:solidFill>
              </a:rPr>
              <a:t>starts </a:t>
            </a:r>
            <a:r>
              <a:rPr lang="en-US" sz="2000" dirty="0">
                <a:solidFill>
                  <a:schemeClr val="accent1"/>
                </a:solidFill>
              </a:rPr>
              <a:t>from index </a:t>
            </a:r>
            <a:r>
              <a:rPr lang="en-US" sz="2000" dirty="0" err="1">
                <a:solidFill>
                  <a:schemeClr val="accent1"/>
                </a:solidFill>
              </a:rPr>
              <a:t>i</a:t>
            </a:r>
            <a:r>
              <a:rPr lang="en-US" sz="2000" dirty="0">
                <a:solidFill>
                  <a:schemeClr val="accent1"/>
                </a:solidFill>
              </a:rPr>
              <a:t> and ends at index smaller than </a:t>
            </a:r>
            <a:r>
              <a:rPr lang="en-US" sz="2000" dirty="0" smtClean="0">
                <a:solidFill>
                  <a:schemeClr val="accent1"/>
                </a:solidFill>
              </a:rPr>
              <a:t>j</a:t>
            </a:r>
            <a:endParaRPr lang="en-US" sz="2000" kern="0" dirty="0">
              <a:latin typeface="Calibri" pitchFamily="34" charset="0"/>
            </a:endParaRPr>
          </a:p>
        </p:txBody>
      </p:sp>
      <p:sp>
        <p:nvSpPr>
          <p:cNvPr id="40" name="TextBox 39"/>
          <p:cNvSpPr txBox="1"/>
          <p:nvPr/>
        </p:nvSpPr>
        <p:spPr bwMode="auto">
          <a:xfrm>
            <a:off x="5342819" y="4623999"/>
            <a:ext cx="3801181"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a:t>
            </a:r>
            <a:r>
              <a:rPr lang="en-US" sz="1400" dirty="0" smtClean="0">
                <a:latin typeface="Courier"/>
                <a:cs typeface="Courier"/>
              </a:rPr>
              <a:t> = 'Apple'</a:t>
            </a:r>
          </a:p>
          <a:p>
            <a:pPr defTabSz="914400" fontAlgn="base">
              <a:spcBef>
                <a:spcPct val="0"/>
              </a:spcBef>
              <a:spcAft>
                <a:spcPct val="0"/>
              </a:spcAft>
            </a:pPr>
            <a:r>
              <a:rPr lang="en-US" sz="1400" dirty="0" smtClean="0">
                <a:latin typeface="Courier"/>
                <a:cs typeface="Courier"/>
              </a:rPr>
              <a:t>&gt;&gt;&gt; s[0:2]</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Ap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a:t>
            </a:r>
            <a:r>
              <a:rPr lang="en-US" sz="1400" dirty="0">
                <a:latin typeface="Courier"/>
                <a:cs typeface="Courier"/>
              </a:rPr>
              <a:t>1</a:t>
            </a: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pp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s[0:]</a:t>
            </a:r>
          </a:p>
          <a:p>
            <a:pPr defTabSz="914400" fontAlgn="base">
              <a:spcBef>
                <a:spcPct val="0"/>
              </a:spcBef>
              <a:spcAft>
                <a:spcPct val="0"/>
              </a:spcAft>
            </a:pPr>
            <a:r>
              <a:rPr lang="en-US" sz="1400" dirty="0" smtClean="0">
                <a:latin typeface="Courier"/>
                <a:cs typeface="Courier"/>
              </a:rPr>
              <a:t>‘Apple’</a:t>
            </a:r>
          </a:p>
          <a:p>
            <a:pPr defTabSz="914400" fontAlgn="base">
              <a:spcBef>
                <a:spcPct val="0"/>
              </a:spcBef>
              <a:spcAft>
                <a:spcPct val="0"/>
              </a:spcAft>
            </a:pPr>
            <a:r>
              <a:rPr lang="en-US" sz="1400" dirty="0" smtClean="0">
                <a:latin typeface="Courier"/>
                <a:cs typeface="Courier"/>
              </a:rPr>
              <a:t>&gt;&gt;&gt; s[:4]</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Appl</a:t>
            </a:r>
            <a:r>
              <a:rPr lang="en-US" sz="1400" dirty="0" smtClean="0">
                <a:latin typeface="Courier"/>
                <a:cs typeface="Courier"/>
              </a:rPr>
              <a:t>’</a:t>
            </a:r>
          </a:p>
        </p:txBody>
      </p:sp>
      <p:sp>
        <p:nvSpPr>
          <p:cNvPr id="41" name="Rectangle 40"/>
          <p:cNvSpPr/>
          <p:nvPr/>
        </p:nvSpPr>
        <p:spPr>
          <a:xfrm>
            <a:off x="1704668" y="3184383"/>
            <a:ext cx="331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accent1"/>
                </a:solidFill>
                <a:latin typeface="Courier"/>
                <a:cs typeface="Courier"/>
              </a:rPr>
              <a:t>'A </a:t>
            </a:r>
            <a:r>
              <a:rPr lang="en-US" sz="2400" dirty="0" err="1" smtClean="0">
                <a:solidFill>
                  <a:schemeClr val="accent1"/>
                </a:solidFill>
                <a:latin typeface="Courier"/>
                <a:cs typeface="Courier"/>
              </a:rPr>
              <a:t>p</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p</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l</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e</a:t>
            </a:r>
            <a:r>
              <a:rPr lang="en-US" sz="2400" dirty="0" smtClean="0">
                <a:solidFill>
                  <a:schemeClr val="accent1"/>
                </a:solidFill>
                <a:latin typeface="Courier"/>
                <a:cs typeface="Courier"/>
              </a:rPr>
              <a:t>'</a:t>
            </a:r>
            <a:endParaRPr lang="en-US" sz="2400" dirty="0">
              <a:solidFill>
                <a:schemeClr val="accent1"/>
              </a:solidFill>
              <a:latin typeface="Courier"/>
              <a:cs typeface="Courier"/>
            </a:endParaRPr>
          </a:p>
        </p:txBody>
      </p:sp>
      <p:sp>
        <p:nvSpPr>
          <p:cNvPr id="4" name="TextBox 3"/>
          <p:cNvSpPr txBox="1"/>
          <p:nvPr/>
        </p:nvSpPr>
        <p:spPr bwMode="auto">
          <a:xfrm>
            <a:off x="4082125" y="2784273"/>
            <a:ext cx="106673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kern="0" dirty="0">
                <a:solidFill>
                  <a:srgbClr val="FF0000"/>
                </a:solidFill>
                <a:latin typeface="Calibri" pitchFamily="34" charset="0"/>
                <a:ea typeface="+mj-ea"/>
                <a:cs typeface="+mj-cs"/>
              </a:rPr>
              <a:t>l</a:t>
            </a:r>
            <a:r>
              <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rPr>
              <a:t>en(s)</a:t>
            </a:r>
            <a:r>
              <a:rPr kumimoji="0" lang="en-US" sz="2000" b="1" i="0" u="none" strike="noStrike" kern="0" cap="none" spc="0" normalizeH="0" noProof="0" dirty="0" smtClean="0">
                <a:ln>
                  <a:noFill/>
                </a:ln>
                <a:solidFill>
                  <a:srgbClr val="FF0000"/>
                </a:solidFill>
                <a:effectLst/>
                <a:uLnTx/>
                <a:uFillTx/>
                <a:latin typeface="Calibri" pitchFamily="34" charset="0"/>
                <a:ea typeface="+mj-ea"/>
                <a:cs typeface="+mj-cs"/>
              </a:rPr>
              <a:t> -1 </a:t>
            </a:r>
            <a:endPar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46" name="TextBox 45"/>
          <p:cNvSpPr txBox="1"/>
          <p:nvPr/>
        </p:nvSpPr>
        <p:spPr bwMode="auto">
          <a:xfrm>
            <a:off x="229608" y="4426220"/>
            <a:ext cx="381388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rgbClr val="294171"/>
                </a:solidFill>
                <a:latin typeface="Calibri" pitchFamily="34" charset="0"/>
                <a:ea typeface="+mj-ea"/>
                <a:cs typeface="+mj-cs"/>
              </a:rPr>
              <a:t>s</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a:t>
            </a:r>
            <a:r>
              <a:rPr kumimoji="0" lang="en-US" sz="2000" b="0" i="0" u="none" strike="noStrike" kern="0" cap="none" spc="0" normalizeH="0" baseline="0" noProof="0" dirty="0" err="1" smtClean="0">
                <a:ln>
                  <a:noFill/>
                </a:ln>
                <a:solidFill>
                  <a:srgbClr val="294171"/>
                </a:solidFill>
                <a:effectLst/>
                <a:uLnTx/>
                <a:uFillTx/>
                <a:latin typeface="Calibri" pitchFamily="34" charset="0"/>
                <a:ea typeface="+mj-ea"/>
                <a:cs typeface="+mj-cs"/>
              </a:rPr>
              <a:t>i:j</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  substring</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from </a:t>
            </a:r>
            <a:r>
              <a:rPr kumimoji="0" lang="en-US" sz="2000" b="0" i="0" u="none" strike="noStrike" kern="0" cap="none" spc="0" normalizeH="0" noProof="0" dirty="0" err="1" smtClean="0">
                <a:ln>
                  <a:noFill/>
                </a:ln>
                <a:solidFill>
                  <a:srgbClr val="294171"/>
                </a:solidFill>
                <a:effectLst/>
                <a:uLnTx/>
                <a:uFillTx/>
                <a:latin typeface="Calibri" pitchFamily="34" charset="0"/>
                <a:ea typeface="+mj-ea"/>
                <a:cs typeface="+mj-cs"/>
              </a:rPr>
              <a:t>i</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i+1, … j-1</a:t>
            </a:r>
            <a:endPar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endParaRPr>
          </a:p>
        </p:txBody>
      </p:sp>
      <p:sp>
        <p:nvSpPr>
          <p:cNvPr id="47" name="TextBox 46"/>
          <p:cNvSpPr txBox="1"/>
          <p:nvPr/>
        </p:nvSpPr>
        <p:spPr bwMode="auto">
          <a:xfrm>
            <a:off x="268244" y="5002649"/>
            <a:ext cx="432360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rgbClr val="294171"/>
                </a:solidFill>
                <a:latin typeface="Calibri" pitchFamily="34" charset="0"/>
                <a:ea typeface="+mj-ea"/>
                <a:cs typeface="+mj-cs"/>
              </a:rPr>
              <a:t>s</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a:t>
            </a:r>
            <a:r>
              <a:rPr kumimoji="0" lang="en-US" sz="2000" b="0" i="0" u="none" strike="noStrike" kern="0" cap="none" spc="0" normalizeH="0" baseline="0" noProof="0" dirty="0" err="1" smtClean="0">
                <a:ln>
                  <a:noFill/>
                </a:ln>
                <a:solidFill>
                  <a:srgbClr val="294171"/>
                </a:solidFill>
                <a:effectLst/>
                <a:uLnTx/>
                <a:uFillTx/>
                <a:latin typeface="Calibri" pitchFamily="34" charset="0"/>
                <a:ea typeface="+mj-ea"/>
                <a:cs typeface="+mj-cs"/>
              </a:rPr>
              <a:t>i</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  substring</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from </a:t>
            </a:r>
            <a:r>
              <a:rPr kumimoji="0" lang="en-US" sz="2000" b="0" i="0" u="none" strike="noStrike" kern="0" cap="none" spc="0" normalizeH="0" noProof="0" dirty="0" err="1" smtClean="0">
                <a:ln>
                  <a:noFill/>
                </a:ln>
                <a:solidFill>
                  <a:srgbClr val="294171"/>
                </a:solidFill>
                <a:effectLst/>
                <a:uLnTx/>
                <a:uFillTx/>
                <a:latin typeface="Calibri" pitchFamily="34" charset="0"/>
                <a:ea typeface="+mj-ea"/>
                <a:cs typeface="+mj-cs"/>
              </a:rPr>
              <a:t>i</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i+1, … </a:t>
            </a:r>
            <a:r>
              <a:rPr kumimoji="0" lang="en-US" sz="2000" b="0" i="0" u="none" strike="noStrike" kern="0" cap="none" spc="0" normalizeH="0" noProof="0" dirty="0" err="1" smtClean="0">
                <a:ln>
                  <a:noFill/>
                </a:ln>
                <a:solidFill>
                  <a:srgbClr val="294171"/>
                </a:solidFill>
                <a:effectLst/>
                <a:uLnTx/>
                <a:uFillTx/>
                <a:latin typeface="Calibri" pitchFamily="34" charset="0"/>
                <a:ea typeface="+mj-ea"/>
                <a:cs typeface="+mj-cs"/>
              </a:rPr>
              <a:t>len</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(s)-1</a:t>
            </a:r>
            <a:endPar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endParaRPr>
          </a:p>
        </p:txBody>
      </p:sp>
      <p:sp>
        <p:nvSpPr>
          <p:cNvPr id="48" name="TextBox 47"/>
          <p:cNvSpPr txBox="1"/>
          <p:nvPr/>
        </p:nvSpPr>
        <p:spPr bwMode="auto">
          <a:xfrm>
            <a:off x="275395" y="5593801"/>
            <a:ext cx="432360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noProof="0" dirty="0">
                <a:solidFill>
                  <a:srgbClr val="294171"/>
                </a:solidFill>
                <a:latin typeface="Calibri" pitchFamily="34" charset="0"/>
                <a:ea typeface="+mj-ea"/>
                <a:cs typeface="+mj-cs"/>
              </a:rPr>
              <a:t>s</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[:j]:  substring</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from </a:t>
            </a:r>
            <a:r>
              <a:rPr lang="en-US" sz="2000" kern="0" dirty="0" err="1">
                <a:solidFill>
                  <a:srgbClr val="294171"/>
                </a:solidFill>
                <a:latin typeface="Calibri" pitchFamily="34" charset="0"/>
                <a:ea typeface="+mj-ea"/>
                <a:cs typeface="+mj-cs"/>
              </a:rPr>
              <a:t>0</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i+1, … j-1</a:t>
            </a:r>
            <a:endPar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endParaRPr>
          </a:p>
        </p:txBody>
      </p:sp>
      <p:sp>
        <p:nvSpPr>
          <p:cNvPr id="5" name="TextBox 4"/>
          <p:cNvSpPr txBox="1"/>
          <p:nvPr/>
        </p:nvSpPr>
        <p:spPr bwMode="auto">
          <a:xfrm>
            <a:off x="3236274" y="6520671"/>
            <a:ext cx="18466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extLst>
      <p:ext uri="{BB962C8B-B14F-4D97-AF65-F5344CB8AC3E}">
        <p14:creationId xmlns:p14="http://schemas.microsoft.com/office/powerpoint/2010/main" val="1826864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6" grpId="0"/>
      <p:bldP spid="47" grpId="0"/>
      <p:bldP spid="4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Using step size in index operator</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5" name="TextBox 34"/>
          <p:cNvSpPr txBox="1"/>
          <p:nvPr/>
        </p:nvSpPr>
        <p:spPr bwMode="auto">
          <a:xfrm>
            <a:off x="239540" y="3241473"/>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s</a:t>
            </a:r>
            <a:r>
              <a:rPr lang="en-US" sz="2000" kern="0" noProof="0" dirty="0" smtClean="0">
                <a:latin typeface="Courier"/>
                <a:ea typeface="+mj-ea"/>
                <a:cs typeface="Courier"/>
              </a:rPr>
              <a:t>   </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6" name="TextBox 35"/>
          <p:cNvSpPr txBox="1"/>
          <p:nvPr/>
        </p:nvSpPr>
        <p:spPr bwMode="auto">
          <a:xfrm>
            <a:off x="1842426" y="364158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rPr>
              <a:t>0</a:t>
            </a:r>
          </a:p>
        </p:txBody>
      </p:sp>
      <p:sp>
        <p:nvSpPr>
          <p:cNvPr id="42" name="TextBox 41"/>
          <p:cNvSpPr txBox="1"/>
          <p:nvPr/>
        </p:nvSpPr>
        <p:spPr bwMode="auto">
          <a:xfrm>
            <a:off x="2391066" y="3641583"/>
            <a:ext cx="589489"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1</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3" name="TextBox 42"/>
          <p:cNvSpPr txBox="1"/>
          <p:nvPr/>
        </p:nvSpPr>
        <p:spPr bwMode="auto">
          <a:xfrm>
            <a:off x="3747388" y="3641583"/>
            <a:ext cx="54040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3</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4" name="TextBox 43"/>
          <p:cNvSpPr txBox="1"/>
          <p:nvPr/>
        </p:nvSpPr>
        <p:spPr bwMode="auto">
          <a:xfrm>
            <a:off x="4467417" y="364158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4</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45" name="TextBox 44"/>
          <p:cNvSpPr txBox="1"/>
          <p:nvPr/>
        </p:nvSpPr>
        <p:spPr bwMode="auto">
          <a:xfrm>
            <a:off x="3071995" y="3641583"/>
            <a:ext cx="58395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smtClean="0">
                <a:solidFill>
                  <a:srgbClr val="748CBC"/>
                </a:solidFill>
                <a:latin typeface="Calibri" pitchFamily="34" charset="0"/>
                <a:ea typeface="+mj-ea"/>
                <a:cs typeface="+mj-cs"/>
              </a:rPr>
              <a:t>2</a:t>
            </a:r>
            <a:endParaRPr kumimoji="0" lang="en-US" sz="1600" b="0" i="0" u="none" strike="noStrike" kern="0" cap="none" spc="0" normalizeH="0" baseline="0" noProof="0" dirty="0" smtClean="0">
              <a:ln>
                <a:noFill/>
              </a:ln>
              <a:solidFill>
                <a:srgbClr val="748CBC"/>
              </a:solidFill>
              <a:effectLst/>
              <a:uLnTx/>
              <a:uFillTx/>
              <a:latin typeface="Calibri" pitchFamily="34" charset="0"/>
              <a:ea typeface="+mj-ea"/>
              <a:cs typeface="+mj-cs"/>
            </a:endParaRPr>
          </a:p>
        </p:txBody>
      </p:sp>
      <p:sp>
        <p:nvSpPr>
          <p:cNvPr id="38" name="TextBox 37"/>
          <p:cNvSpPr txBox="1"/>
          <p:nvPr/>
        </p:nvSpPr>
        <p:spPr bwMode="auto">
          <a:xfrm>
            <a:off x="229608" y="1402494"/>
            <a:ext cx="8475618"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Use [</a:t>
            </a:r>
            <a:r>
              <a:rPr lang="en-US" sz="2000" dirty="0" err="1" smtClean="0">
                <a:solidFill>
                  <a:schemeClr val="accent1"/>
                </a:solidFill>
              </a:rPr>
              <a:t>i:j:s</a:t>
            </a:r>
            <a:r>
              <a:rPr lang="en-US" sz="2000" dirty="0" smtClean="0">
                <a:solidFill>
                  <a:schemeClr val="accent1"/>
                </a:solidFill>
              </a:rPr>
              <a:t>] to take a substring starts from index </a:t>
            </a:r>
            <a:r>
              <a:rPr lang="en-US" sz="2000" dirty="0" err="1" smtClean="0">
                <a:solidFill>
                  <a:schemeClr val="accent1"/>
                </a:solidFill>
              </a:rPr>
              <a:t>i</a:t>
            </a:r>
            <a:r>
              <a:rPr lang="en-US" sz="2000" dirty="0" smtClean="0">
                <a:solidFill>
                  <a:schemeClr val="accent1"/>
                </a:solidFill>
              </a:rPr>
              <a:t> and ends at index smaller than j with step size 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0" name="TextBox 39"/>
          <p:cNvSpPr txBox="1"/>
          <p:nvPr/>
        </p:nvSpPr>
        <p:spPr bwMode="auto">
          <a:xfrm>
            <a:off x="5342819" y="4178030"/>
            <a:ext cx="3801181"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s = 'Apple'</a:t>
            </a:r>
          </a:p>
          <a:p>
            <a:pPr defTabSz="914400" fontAlgn="base">
              <a:spcBef>
                <a:spcPct val="0"/>
              </a:spcBef>
              <a:spcAft>
                <a:spcPct val="0"/>
              </a:spcAft>
            </a:pPr>
            <a:r>
              <a:rPr lang="en-US" sz="1400" dirty="0" smtClean="0">
                <a:latin typeface="Courier"/>
                <a:cs typeface="Courier"/>
              </a:rPr>
              <a:t>&gt;&gt;&gt; s[1:3:2]</a:t>
            </a:r>
          </a:p>
          <a:p>
            <a:pPr defTabSz="914400" fontAlgn="base">
              <a:spcBef>
                <a:spcPct val="0"/>
              </a:spcBef>
              <a:spcAft>
                <a:spcPct val="0"/>
              </a:spcAft>
            </a:pPr>
            <a:r>
              <a:rPr lang="en-US" sz="1400" dirty="0" smtClean="0">
                <a:latin typeface="Courier"/>
                <a:cs typeface="Courier"/>
              </a:rPr>
              <a:t>'p'</a:t>
            </a:r>
          </a:p>
          <a:p>
            <a:pPr defTabSz="914400" fontAlgn="base">
              <a:spcBef>
                <a:spcPct val="0"/>
              </a:spcBef>
              <a:spcAft>
                <a:spcPct val="0"/>
              </a:spcAft>
            </a:pPr>
            <a:r>
              <a:rPr lang="en-US" sz="1400" dirty="0" smtClean="0">
                <a:latin typeface="Courier"/>
                <a:cs typeface="Courier"/>
              </a:rPr>
              <a:t>&gt;&gt;&gt; s[0::2]</a:t>
            </a:r>
          </a:p>
          <a:p>
            <a:pPr defTabSz="914400" fontAlgn="base">
              <a:spcBef>
                <a:spcPct val="0"/>
              </a:spcBef>
              <a:spcAft>
                <a:spcPct val="0"/>
              </a:spcAft>
            </a:pPr>
            <a:r>
              <a:rPr lang="en-US" sz="1400" dirty="0" smtClean="0">
                <a:latin typeface="Courier"/>
                <a:cs typeface="Courier"/>
              </a:rPr>
              <a:t>'Ape'</a:t>
            </a:r>
          </a:p>
          <a:p>
            <a:pPr defTabSz="914400" fontAlgn="base">
              <a:spcBef>
                <a:spcPct val="0"/>
              </a:spcBef>
              <a:spcAft>
                <a:spcPct val="0"/>
              </a:spcAft>
            </a:pPr>
            <a:r>
              <a:rPr lang="en-US" sz="1400" dirty="0" smtClean="0">
                <a:latin typeface="Courier"/>
                <a:cs typeface="Courier"/>
              </a:rPr>
              <a:t>&gt;&gt;&gt; s[:3:2]</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Ap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s[-1::-1]</a:t>
            </a:r>
          </a:p>
          <a:p>
            <a:pPr defTabSz="914400" fontAlgn="base">
              <a:spcBef>
                <a:spcPct val="0"/>
              </a:spcBef>
              <a:spcAft>
                <a:spcPct val="0"/>
              </a:spcAft>
            </a:pPr>
            <a:r>
              <a:rPr lang="en-US" sz="1400" dirty="0">
                <a:latin typeface="Courier"/>
                <a:cs typeface="Courier"/>
              </a:rPr>
              <a:t>'</a:t>
            </a:r>
            <a:r>
              <a:rPr lang="en-US" sz="1400" dirty="0" err="1" smtClean="0">
                <a:latin typeface="Courier"/>
                <a:cs typeface="Courier"/>
              </a:rPr>
              <a:t>elppA</a:t>
            </a:r>
            <a:r>
              <a:rPr lang="en-US" sz="1400" dirty="0" smtClean="0">
                <a:latin typeface="Courier"/>
                <a:cs typeface="Courier"/>
              </a:rPr>
              <a:t>'</a:t>
            </a:r>
          </a:p>
        </p:txBody>
      </p:sp>
      <p:sp>
        <p:nvSpPr>
          <p:cNvPr id="41" name="Rectangle 40"/>
          <p:cNvSpPr/>
          <p:nvPr/>
        </p:nvSpPr>
        <p:spPr>
          <a:xfrm>
            <a:off x="1704668" y="3184383"/>
            <a:ext cx="331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smtClean="0">
                <a:solidFill>
                  <a:schemeClr val="accent1"/>
                </a:solidFill>
                <a:latin typeface="Courier"/>
                <a:cs typeface="Courier"/>
              </a:rPr>
              <a:t>'A </a:t>
            </a:r>
            <a:r>
              <a:rPr lang="en-US" sz="2400" dirty="0" err="1" smtClean="0">
                <a:solidFill>
                  <a:schemeClr val="accent1"/>
                </a:solidFill>
                <a:latin typeface="Courier"/>
                <a:cs typeface="Courier"/>
              </a:rPr>
              <a:t>p</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p</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l</a:t>
            </a:r>
            <a:r>
              <a:rPr lang="en-US" sz="2400" dirty="0" smtClean="0">
                <a:solidFill>
                  <a:schemeClr val="accent1"/>
                </a:solidFill>
                <a:latin typeface="Courier"/>
                <a:cs typeface="Courier"/>
              </a:rPr>
              <a:t> </a:t>
            </a:r>
            <a:r>
              <a:rPr lang="en-US" sz="2400" dirty="0" err="1" smtClean="0">
                <a:solidFill>
                  <a:schemeClr val="accent1"/>
                </a:solidFill>
                <a:latin typeface="Courier"/>
                <a:cs typeface="Courier"/>
              </a:rPr>
              <a:t>e</a:t>
            </a:r>
            <a:r>
              <a:rPr lang="en-US" sz="2400" dirty="0" smtClean="0">
                <a:solidFill>
                  <a:schemeClr val="accent1"/>
                </a:solidFill>
                <a:latin typeface="Courier"/>
                <a:cs typeface="Courier"/>
              </a:rPr>
              <a:t>'</a:t>
            </a:r>
            <a:endParaRPr lang="en-US" sz="2400" dirty="0">
              <a:solidFill>
                <a:schemeClr val="accent1"/>
              </a:solidFill>
              <a:latin typeface="Courier"/>
              <a:cs typeface="Courier"/>
            </a:endParaRPr>
          </a:p>
        </p:txBody>
      </p:sp>
      <p:sp>
        <p:nvSpPr>
          <p:cNvPr id="4" name="TextBox 3"/>
          <p:cNvSpPr txBox="1"/>
          <p:nvPr/>
        </p:nvSpPr>
        <p:spPr bwMode="auto">
          <a:xfrm>
            <a:off x="4082125" y="2784273"/>
            <a:ext cx="106673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kern="0" dirty="0">
                <a:solidFill>
                  <a:srgbClr val="FF0000"/>
                </a:solidFill>
                <a:latin typeface="Calibri" pitchFamily="34" charset="0"/>
                <a:ea typeface="+mj-ea"/>
                <a:cs typeface="+mj-cs"/>
              </a:rPr>
              <a:t>l</a:t>
            </a:r>
            <a:r>
              <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rPr>
              <a:t>en(s)</a:t>
            </a:r>
            <a:r>
              <a:rPr kumimoji="0" lang="en-US" sz="2000" b="1" i="0" u="none" strike="noStrike" kern="0" cap="none" spc="0" normalizeH="0" noProof="0" dirty="0" smtClean="0">
                <a:ln>
                  <a:noFill/>
                </a:ln>
                <a:solidFill>
                  <a:srgbClr val="FF0000"/>
                </a:solidFill>
                <a:effectLst/>
                <a:uLnTx/>
                <a:uFillTx/>
                <a:latin typeface="Calibri" pitchFamily="34" charset="0"/>
                <a:ea typeface="+mj-ea"/>
                <a:cs typeface="+mj-cs"/>
              </a:rPr>
              <a:t> -1 </a:t>
            </a:r>
            <a:endParaRPr kumimoji="0" lang="en-US" sz="2000" b="1"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47" name="TextBox 46"/>
          <p:cNvSpPr txBox="1"/>
          <p:nvPr/>
        </p:nvSpPr>
        <p:spPr bwMode="auto">
          <a:xfrm>
            <a:off x="268244" y="5002649"/>
            <a:ext cx="4747813"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noProof="0" dirty="0">
                <a:solidFill>
                  <a:srgbClr val="294171"/>
                </a:solidFill>
                <a:latin typeface="Calibri" pitchFamily="34" charset="0"/>
                <a:ea typeface="+mj-ea"/>
                <a:cs typeface="+mj-cs"/>
              </a:rPr>
              <a:t>s</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a:t>
            </a:r>
            <a:r>
              <a:rPr kumimoji="0" lang="en-US" sz="2000" b="0" i="0" u="none" strike="noStrike" kern="0" cap="none" spc="0" normalizeH="0" baseline="0" noProof="0" dirty="0" err="1" smtClean="0">
                <a:ln>
                  <a:noFill/>
                </a:ln>
                <a:solidFill>
                  <a:srgbClr val="294171"/>
                </a:solidFill>
                <a:effectLst/>
                <a:uLnTx/>
                <a:uFillTx/>
                <a:latin typeface="Calibri" pitchFamily="34" charset="0"/>
                <a:ea typeface="+mj-ea"/>
                <a:cs typeface="+mj-cs"/>
              </a:rPr>
              <a:t>i:j:s</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  substring</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from </a:t>
            </a:r>
            <a:r>
              <a:rPr kumimoji="0" lang="en-US" sz="2000" b="0" i="0" u="none" strike="noStrike" kern="0" cap="none" spc="0" normalizeH="0" noProof="0" dirty="0" err="1" smtClean="0">
                <a:ln>
                  <a:noFill/>
                </a:ln>
                <a:solidFill>
                  <a:srgbClr val="294171"/>
                </a:solidFill>
                <a:effectLst/>
                <a:uLnTx/>
                <a:uFillTx/>
                <a:latin typeface="Calibri" pitchFamily="34" charset="0"/>
                <a:ea typeface="+mj-ea"/>
                <a:cs typeface="+mj-cs"/>
              </a:rPr>
              <a:t>i</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a:t>
            </a:r>
            <a:r>
              <a:rPr kumimoji="0" lang="en-US" sz="2000" b="0" i="0" u="none" strike="noStrike" kern="0" cap="none" spc="0" normalizeH="0" noProof="0" dirty="0" err="1" smtClean="0">
                <a:ln>
                  <a:noFill/>
                </a:ln>
                <a:solidFill>
                  <a:srgbClr val="294171"/>
                </a:solidFill>
                <a:effectLst/>
                <a:uLnTx/>
                <a:uFillTx/>
                <a:latin typeface="Calibri" pitchFamily="34" charset="0"/>
                <a:ea typeface="+mj-ea"/>
                <a:cs typeface="+mj-cs"/>
              </a:rPr>
              <a:t>i+s</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i+2*s,,, j-1 </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a:t>
            </a:r>
            <a:endPar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endParaRPr>
          </a:p>
        </p:txBody>
      </p:sp>
      <p:sp>
        <p:nvSpPr>
          <p:cNvPr id="48" name="TextBox 47"/>
          <p:cNvSpPr txBox="1"/>
          <p:nvPr/>
        </p:nvSpPr>
        <p:spPr bwMode="auto">
          <a:xfrm>
            <a:off x="275395" y="5593801"/>
            <a:ext cx="432360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noProof="0" dirty="0">
                <a:solidFill>
                  <a:srgbClr val="294171"/>
                </a:solidFill>
                <a:latin typeface="Calibri" pitchFamily="34" charset="0"/>
                <a:ea typeface="+mj-ea"/>
                <a:cs typeface="+mj-cs"/>
              </a:rPr>
              <a:t>s</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a:t>
            </a:r>
            <a:r>
              <a:rPr kumimoji="0" lang="en-US" sz="2000" b="0" i="0" u="none" strike="noStrike" kern="0" cap="none" spc="0" normalizeH="0" baseline="0" noProof="0" dirty="0" err="1" smtClean="0">
                <a:ln>
                  <a:noFill/>
                </a:ln>
                <a:solidFill>
                  <a:srgbClr val="294171"/>
                </a:solidFill>
                <a:effectLst/>
                <a:uLnTx/>
                <a:uFillTx/>
                <a:latin typeface="Calibri" pitchFamily="34" charset="0"/>
                <a:ea typeface="+mj-ea"/>
                <a:cs typeface="+mj-cs"/>
              </a:rPr>
              <a:t>j:s</a:t>
            </a:r>
            <a:r>
              <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rPr>
              <a:t>]:  substring</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from </a:t>
            </a:r>
            <a:r>
              <a:rPr lang="en-US" sz="2000" kern="0" dirty="0" err="1">
                <a:solidFill>
                  <a:srgbClr val="294171"/>
                </a:solidFill>
                <a:latin typeface="Calibri" pitchFamily="34" charset="0"/>
                <a:ea typeface="+mj-ea"/>
                <a:cs typeface="+mj-cs"/>
              </a:rPr>
              <a:t>0</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a:t>
            </a:r>
            <a:r>
              <a:rPr lang="en-US" sz="2000" kern="0" dirty="0">
                <a:solidFill>
                  <a:srgbClr val="294171"/>
                </a:solidFill>
                <a:latin typeface="Calibri" pitchFamily="34" charset="0"/>
                <a:ea typeface="+mj-ea"/>
                <a:cs typeface="+mj-cs"/>
              </a:rPr>
              <a:t>s</a:t>
            </a:r>
            <a:r>
              <a:rPr kumimoji="0" lang="en-US" sz="2000" b="0" i="0" u="none" strike="noStrike" kern="0" cap="none" spc="0" normalizeH="0" noProof="0" dirty="0" smtClean="0">
                <a:ln>
                  <a:noFill/>
                </a:ln>
                <a:solidFill>
                  <a:srgbClr val="294171"/>
                </a:solidFill>
                <a:effectLst/>
                <a:uLnTx/>
                <a:uFillTx/>
                <a:latin typeface="Calibri" pitchFamily="34" charset="0"/>
                <a:ea typeface="+mj-ea"/>
                <a:cs typeface="+mj-cs"/>
              </a:rPr>
              <a:t>, 2s, .. (&lt;j)</a:t>
            </a:r>
            <a:endPar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endParaRPr>
          </a:p>
        </p:txBody>
      </p:sp>
      <p:sp>
        <p:nvSpPr>
          <p:cNvPr id="5" name="TextBox 4"/>
          <p:cNvSpPr txBox="1"/>
          <p:nvPr/>
        </p:nvSpPr>
        <p:spPr bwMode="auto">
          <a:xfrm>
            <a:off x="3236274" y="6520671"/>
            <a:ext cx="18466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extLst>
      <p:ext uri="{BB962C8B-B14F-4D97-AF65-F5344CB8AC3E}">
        <p14:creationId xmlns:p14="http://schemas.microsoft.com/office/powerpoint/2010/main" val="3225139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7" grpId="0"/>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Python program</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457771" y="2282634"/>
            <a:ext cx="3879115" cy="23698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Python program is a sequence of Python statements</a:t>
            </a:r>
          </a:p>
          <a:p>
            <a:pPr marL="457200" indent="-457200" defTabSz="914400" fontAlgn="base">
              <a:spcBef>
                <a:spcPct val="0"/>
              </a:spcBef>
              <a:spcAft>
                <a:spcPct val="0"/>
              </a:spcAft>
            </a:pPr>
            <a:endParaRPr lang="en-US" dirty="0" smtClean="0">
              <a:solidFill>
                <a:schemeClr val="accent1"/>
              </a:solidFill>
            </a:endParaRPr>
          </a:p>
          <a:p>
            <a:pPr marL="682625" lvl="1" indent="-225425" defTabSz="914400" fontAlgn="base">
              <a:spcBef>
                <a:spcPct val="0"/>
              </a:spcBef>
              <a:spcAft>
                <a:spcPct val="0"/>
              </a:spcAft>
              <a:buClr>
                <a:schemeClr val="accent1"/>
              </a:buClr>
              <a:buFont typeface="Arial"/>
              <a:buChar char="•"/>
            </a:pPr>
            <a:r>
              <a:rPr lang="en-US" dirty="0" smtClean="0"/>
              <a:t>Stored in a text file called a Python module</a:t>
            </a:r>
          </a:p>
          <a:p>
            <a:pPr marL="682625" lvl="2" defTabSz="914400" fontAlgn="base">
              <a:spcBef>
                <a:spcPct val="0"/>
              </a:spcBef>
              <a:spcAft>
                <a:spcPct val="0"/>
              </a:spcAft>
              <a:buClr>
                <a:schemeClr val="accent1"/>
              </a:buClr>
            </a:pPr>
            <a:endParaRPr lang="en-US" dirty="0" smtClean="0"/>
          </a:p>
          <a:p>
            <a:pPr marL="682625" lvl="1" indent="-225425" defTabSz="914400" fontAlgn="base">
              <a:spcBef>
                <a:spcPct val="0"/>
              </a:spcBef>
              <a:spcAft>
                <a:spcPct val="0"/>
              </a:spcAft>
              <a:buClr>
                <a:schemeClr val="accent1"/>
              </a:buClr>
              <a:buFont typeface="Arial"/>
              <a:buChar char="•"/>
            </a:pPr>
            <a:r>
              <a:rPr lang="en-US" dirty="0" smtClean="0"/>
              <a:t>Executed using an IDE or “from the command line”</a:t>
            </a:r>
          </a:p>
        </p:txBody>
      </p:sp>
      <p:sp>
        <p:nvSpPr>
          <p:cNvPr id="12" name="TextBox 11"/>
          <p:cNvSpPr txBox="1"/>
          <p:nvPr/>
        </p:nvSpPr>
        <p:spPr bwMode="auto">
          <a:xfrm>
            <a:off x="263263" y="5340569"/>
            <a:ext cx="4601979"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line1 = 'Hello Python developer...'</a:t>
            </a:r>
          </a:p>
          <a:p>
            <a:pPr defTabSz="914400" fontAlgn="base">
              <a:spcBef>
                <a:spcPct val="0"/>
              </a:spcBef>
              <a:spcAft>
                <a:spcPct val="0"/>
              </a:spcAft>
            </a:pPr>
            <a:r>
              <a:rPr lang="en-US" sz="1400" dirty="0" smtClean="0">
                <a:latin typeface="Courier"/>
                <a:cs typeface="Courier"/>
              </a:rPr>
              <a:t>line2 = 'Welcome to the world of Python!’</a:t>
            </a:r>
          </a:p>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line1</a:t>
            </a:r>
          </a:p>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line2</a:t>
            </a:r>
          </a:p>
        </p:txBody>
      </p:sp>
      <p:sp>
        <p:nvSpPr>
          <p:cNvPr id="15" name="Alternate Process 14"/>
          <p:cNvSpPr/>
          <p:nvPr/>
        </p:nvSpPr>
        <p:spPr>
          <a:xfrm>
            <a:off x="4542021" y="2778019"/>
            <a:ext cx="4601979"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defTabSz="914400" fontAlgn="base">
              <a:spcBef>
                <a:spcPct val="0"/>
              </a:spcBef>
              <a:spcAft>
                <a:spcPct val="0"/>
              </a:spcAft>
            </a:pPr>
            <a:r>
              <a:rPr lang="en-US" sz="1400" dirty="0" smtClean="0">
                <a:solidFill>
                  <a:srgbClr val="000000"/>
                </a:solidFill>
                <a:latin typeface="Courier"/>
                <a:cs typeface="Courier"/>
              </a:rPr>
              <a:t>line2 = 'Welcome to the world of Python!'</a:t>
            </a:r>
          </a:p>
        </p:txBody>
      </p:sp>
      <p:cxnSp>
        <p:nvCxnSpPr>
          <p:cNvPr id="16" name="Shape 15"/>
          <p:cNvCxnSpPr>
            <a:stCxn id="25" idx="2"/>
            <a:endCxn id="15" idx="0"/>
          </p:cNvCxnSpPr>
          <p:nvPr/>
        </p:nvCxnSpPr>
        <p:spPr>
          <a:xfrm rot="5400000">
            <a:off x="6549155" y="2484159"/>
            <a:ext cx="587717" cy="3"/>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 name="Alternate Process 16"/>
          <p:cNvSpPr/>
          <p:nvPr/>
        </p:nvSpPr>
        <p:spPr>
          <a:xfrm>
            <a:off x="6141578" y="3631803"/>
            <a:ext cx="1396294"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line1</a:t>
            </a:r>
          </a:p>
        </p:txBody>
      </p:sp>
      <p:cxnSp>
        <p:nvCxnSpPr>
          <p:cNvPr id="18" name="Elbow Connector 17"/>
          <p:cNvCxnSpPr>
            <a:stCxn id="15" idx="2"/>
            <a:endCxn id="17" idx="0"/>
          </p:cNvCxnSpPr>
          <p:nvPr/>
        </p:nvCxnSpPr>
        <p:spPr>
          <a:xfrm rot="5400000">
            <a:off x="6584736" y="3373527"/>
            <a:ext cx="513265" cy="3286"/>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 name="Alternate Process 18"/>
          <p:cNvSpPr/>
          <p:nvPr/>
        </p:nvSpPr>
        <p:spPr>
          <a:xfrm>
            <a:off x="6151108" y="4470342"/>
            <a:ext cx="1396294"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defTabSz="914400" fontAlgn="base">
              <a:spcBef>
                <a:spcPct val="0"/>
              </a:spcBef>
              <a:spcAft>
                <a:spcPct val="0"/>
              </a:spcAft>
            </a:pPr>
            <a:r>
              <a:rPr lang="en-US" sz="1400" dirty="0">
                <a:solidFill>
                  <a:srgbClr val="000000"/>
                </a:solidFill>
                <a:latin typeface="Courier"/>
                <a:cs typeface="Courier"/>
              </a:rPr>
              <a:t>p</a:t>
            </a:r>
            <a:r>
              <a:rPr lang="en-US" sz="1400" dirty="0" smtClean="0">
                <a:solidFill>
                  <a:srgbClr val="000000"/>
                </a:solidFill>
                <a:latin typeface="Courier"/>
                <a:cs typeface="Courier"/>
              </a:rPr>
              <a:t>rint line2</a:t>
            </a:r>
          </a:p>
        </p:txBody>
      </p:sp>
      <p:cxnSp>
        <p:nvCxnSpPr>
          <p:cNvPr id="20" name="Shape 57"/>
          <p:cNvCxnSpPr>
            <a:stCxn id="17" idx="2"/>
            <a:endCxn id="19" idx="0"/>
          </p:cNvCxnSpPr>
          <p:nvPr/>
        </p:nvCxnSpPr>
        <p:spPr>
          <a:xfrm rot="16200000" flipH="1">
            <a:off x="6595480" y="4216567"/>
            <a:ext cx="498020" cy="9530"/>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5" name="Alternate Process 24"/>
          <p:cNvSpPr/>
          <p:nvPr/>
        </p:nvSpPr>
        <p:spPr>
          <a:xfrm>
            <a:off x="4865242" y="1849783"/>
            <a:ext cx="3955543"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defTabSz="914400" fontAlgn="base">
              <a:spcBef>
                <a:spcPct val="0"/>
              </a:spcBef>
              <a:spcAft>
                <a:spcPct val="0"/>
              </a:spcAft>
            </a:pPr>
            <a:r>
              <a:rPr lang="en-US" sz="1400" dirty="0" smtClean="0">
                <a:solidFill>
                  <a:srgbClr val="000000"/>
                </a:solidFill>
                <a:latin typeface="Courier"/>
                <a:cs typeface="Courier"/>
              </a:rPr>
              <a:t>line1 = 'Hello Python developer...'</a:t>
            </a:r>
          </a:p>
        </p:txBody>
      </p:sp>
      <p:cxnSp>
        <p:nvCxnSpPr>
          <p:cNvPr id="27" name="Shape 15"/>
          <p:cNvCxnSpPr>
            <a:endCxn id="25" idx="0"/>
          </p:cNvCxnSpPr>
          <p:nvPr/>
        </p:nvCxnSpPr>
        <p:spPr>
          <a:xfrm rot="16200000" flipH="1">
            <a:off x="6663290" y="1670058"/>
            <a:ext cx="359447" cy="2"/>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bwMode="auto">
          <a:xfrm>
            <a:off x="3818661" y="6294676"/>
            <a:ext cx="104658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noProof="0" dirty="0" err="1" smtClean="0">
                <a:solidFill>
                  <a:srgbClr val="000000"/>
                </a:solidFill>
                <a:latin typeface="Courier"/>
                <a:ea typeface="+mj-ea"/>
                <a:cs typeface="Courier"/>
              </a:rPr>
              <a:t>h</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ello.py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54" name="TextBox 53"/>
          <p:cNvSpPr txBox="1"/>
          <p:nvPr/>
        </p:nvSpPr>
        <p:spPr bwMode="auto">
          <a:xfrm>
            <a:off x="5296200" y="5340569"/>
            <a:ext cx="3524585" cy="73866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 python </a:t>
            </a:r>
            <a:r>
              <a:rPr lang="en-US" sz="1400" dirty="0" err="1" smtClean="0">
                <a:solidFill>
                  <a:srgbClr val="000000"/>
                </a:solidFill>
                <a:latin typeface="Courier"/>
                <a:cs typeface="Courier"/>
              </a:rPr>
              <a:t>hello.py</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 </a:t>
            </a:r>
          </a:p>
          <a:p>
            <a:pPr defTabSz="914400" fontAlgn="base">
              <a:spcBef>
                <a:spcPct val="0"/>
              </a:spcBef>
              <a:spcAft>
                <a:spcPct val="0"/>
              </a:spcAft>
            </a:pPr>
            <a:r>
              <a:rPr lang="en-US" sz="1400" dirty="0" smtClean="0">
                <a:solidFill>
                  <a:srgbClr val="000000"/>
                </a:solidFill>
                <a:latin typeface="Courier"/>
                <a:cs typeface="Courier"/>
              </a:rPr>
              <a:t>                  </a:t>
            </a:r>
          </a:p>
        </p:txBody>
      </p:sp>
      <p:sp>
        <p:nvSpPr>
          <p:cNvPr id="56" name="TextBox 55"/>
          <p:cNvSpPr txBox="1"/>
          <p:nvPr/>
        </p:nvSpPr>
        <p:spPr bwMode="auto">
          <a:xfrm>
            <a:off x="263263" y="5335406"/>
            <a:ext cx="4601979"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line1 = 'Hello Python developer...'</a:t>
            </a:r>
          </a:p>
          <a:p>
            <a:pPr defTabSz="914400" fontAlgn="base">
              <a:spcBef>
                <a:spcPct val="0"/>
              </a:spcBef>
              <a:spcAft>
                <a:spcPct val="0"/>
              </a:spcAft>
            </a:pPr>
            <a:r>
              <a:rPr lang="en-US" sz="1400" dirty="0" smtClean="0">
                <a:latin typeface="Courier"/>
                <a:cs typeface="Courier"/>
              </a:rPr>
              <a:t>line2 = 'Welcome to the world of Python!’</a:t>
            </a:r>
          </a:p>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line1</a:t>
            </a:r>
          </a:p>
          <a:p>
            <a:pPr defTabSz="914400" fontAlgn="base">
              <a:spcBef>
                <a:spcPct val="0"/>
              </a:spcBef>
              <a:spcAft>
                <a:spcPct val="0"/>
              </a:spcAft>
            </a:pPr>
            <a:r>
              <a:rPr lang="en-US" sz="1400" dirty="0">
                <a:solidFill>
                  <a:srgbClr val="FF0000"/>
                </a:solidFill>
                <a:latin typeface="Courier"/>
                <a:cs typeface="Courier"/>
              </a:rPr>
              <a:t>p</a:t>
            </a:r>
            <a:r>
              <a:rPr lang="en-US" sz="1400" dirty="0" smtClean="0">
                <a:solidFill>
                  <a:srgbClr val="FF0000"/>
                </a:solidFill>
                <a:latin typeface="Courier"/>
                <a:cs typeface="Courier"/>
              </a:rPr>
              <a:t>rint line2</a:t>
            </a:r>
          </a:p>
        </p:txBody>
      </p:sp>
      <p:sp>
        <p:nvSpPr>
          <p:cNvPr id="57" name="TextBox 56"/>
          <p:cNvSpPr txBox="1"/>
          <p:nvPr/>
        </p:nvSpPr>
        <p:spPr bwMode="auto">
          <a:xfrm>
            <a:off x="263263" y="5335406"/>
            <a:ext cx="4601979"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line1 = 'Hello Python developer...'</a:t>
            </a:r>
          </a:p>
          <a:p>
            <a:pPr defTabSz="914400" fontAlgn="base">
              <a:spcBef>
                <a:spcPct val="0"/>
              </a:spcBef>
              <a:spcAft>
                <a:spcPct val="0"/>
              </a:spcAft>
            </a:pPr>
            <a:r>
              <a:rPr lang="en-US" sz="1400" dirty="0" smtClean="0">
                <a:latin typeface="Courier"/>
                <a:cs typeface="Courier"/>
              </a:rPr>
              <a:t>line2 = 'Welcome to the world of Python!’</a:t>
            </a:r>
          </a:p>
          <a:p>
            <a:pPr defTabSz="914400" fontAlgn="base">
              <a:spcBef>
                <a:spcPct val="0"/>
              </a:spcBef>
              <a:spcAft>
                <a:spcPct val="0"/>
              </a:spcAft>
            </a:pPr>
            <a:r>
              <a:rPr lang="en-US" sz="1400" dirty="0" smtClean="0">
                <a:solidFill>
                  <a:srgbClr val="FF0000"/>
                </a:solidFill>
                <a:latin typeface="Courier"/>
                <a:cs typeface="Courier"/>
              </a:rPr>
              <a:t>print line1</a:t>
            </a:r>
          </a:p>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line2 </a:t>
            </a:r>
          </a:p>
        </p:txBody>
      </p:sp>
      <p:sp>
        <p:nvSpPr>
          <p:cNvPr id="58" name="TextBox 57"/>
          <p:cNvSpPr txBox="1"/>
          <p:nvPr/>
        </p:nvSpPr>
        <p:spPr bwMode="auto">
          <a:xfrm>
            <a:off x="263263" y="5349856"/>
            <a:ext cx="4601979"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line1 = 'Hello Python developer...'</a:t>
            </a:r>
          </a:p>
          <a:p>
            <a:pPr defTabSz="914400" fontAlgn="base">
              <a:spcBef>
                <a:spcPct val="0"/>
              </a:spcBef>
              <a:spcAft>
                <a:spcPct val="0"/>
              </a:spcAft>
            </a:pPr>
            <a:r>
              <a:rPr lang="en-US" sz="1400" dirty="0" smtClean="0">
                <a:solidFill>
                  <a:srgbClr val="FF0000"/>
                </a:solidFill>
                <a:latin typeface="Courier"/>
                <a:cs typeface="Courier"/>
              </a:rPr>
              <a:t>line2 = 'Welcome to the world of Python!’</a:t>
            </a:r>
          </a:p>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line1</a:t>
            </a:r>
          </a:p>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line2</a:t>
            </a:r>
          </a:p>
        </p:txBody>
      </p:sp>
      <p:sp>
        <p:nvSpPr>
          <p:cNvPr id="59" name="TextBox 58"/>
          <p:cNvSpPr txBox="1"/>
          <p:nvPr/>
        </p:nvSpPr>
        <p:spPr bwMode="auto">
          <a:xfrm>
            <a:off x="263263" y="5335406"/>
            <a:ext cx="4601979"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FF0000"/>
                </a:solidFill>
                <a:latin typeface="Courier"/>
                <a:cs typeface="Courier"/>
              </a:rPr>
              <a:t>line1 = 'Hello Python developer...'</a:t>
            </a:r>
          </a:p>
          <a:p>
            <a:pPr defTabSz="914400" fontAlgn="base">
              <a:spcBef>
                <a:spcPct val="0"/>
              </a:spcBef>
              <a:spcAft>
                <a:spcPct val="0"/>
              </a:spcAft>
            </a:pPr>
            <a:r>
              <a:rPr lang="en-US" sz="1400" dirty="0" smtClean="0">
                <a:latin typeface="Courier"/>
                <a:cs typeface="Courier"/>
              </a:rPr>
              <a:t>line2 = 'Welcome to the world of Python!’</a:t>
            </a:r>
          </a:p>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line1</a:t>
            </a:r>
          </a:p>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line2</a:t>
            </a:r>
          </a:p>
        </p:txBody>
      </p:sp>
      <p:sp>
        <p:nvSpPr>
          <p:cNvPr id="60" name="TextBox 59"/>
          <p:cNvSpPr txBox="1"/>
          <p:nvPr/>
        </p:nvSpPr>
        <p:spPr bwMode="auto">
          <a:xfrm>
            <a:off x="5296200" y="5340569"/>
            <a:ext cx="3524585" cy="73866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 python </a:t>
            </a:r>
            <a:r>
              <a:rPr lang="en-US" sz="1400" dirty="0" err="1" smtClean="0">
                <a:solidFill>
                  <a:srgbClr val="000000"/>
                </a:solidFill>
                <a:latin typeface="Courier"/>
                <a:cs typeface="Courier"/>
              </a:rPr>
              <a:t>hello.py</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Hello Python developer…</a:t>
            </a:r>
          </a:p>
          <a:p>
            <a:pPr defTabSz="914400" fontAlgn="base">
              <a:spcBef>
                <a:spcPct val="0"/>
              </a:spcBef>
              <a:spcAft>
                <a:spcPct val="0"/>
              </a:spcAft>
            </a:pPr>
            <a:r>
              <a:rPr lang="en-US" sz="1400" dirty="0" smtClean="0">
                <a:solidFill>
                  <a:srgbClr val="000000"/>
                </a:solidFill>
                <a:latin typeface="Courier"/>
                <a:cs typeface="Courier"/>
              </a:rPr>
              <a:t>Welcome to the world of Python!</a:t>
            </a:r>
          </a:p>
        </p:txBody>
      </p:sp>
      <p:sp>
        <p:nvSpPr>
          <p:cNvPr id="61" name="TextBox 60"/>
          <p:cNvSpPr txBox="1"/>
          <p:nvPr/>
        </p:nvSpPr>
        <p:spPr bwMode="auto">
          <a:xfrm>
            <a:off x="5296200" y="5340569"/>
            <a:ext cx="3524585" cy="73866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 python </a:t>
            </a:r>
            <a:r>
              <a:rPr lang="en-US" sz="1400" dirty="0" err="1" smtClean="0">
                <a:solidFill>
                  <a:srgbClr val="000000"/>
                </a:solidFill>
                <a:latin typeface="Courier"/>
                <a:cs typeface="Courier"/>
              </a:rPr>
              <a:t>hello.py</a:t>
            </a: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Hello Python developer…</a:t>
            </a: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4" name="Rectangle 3"/>
          <p:cNvSpPr/>
          <p:nvPr/>
        </p:nvSpPr>
        <p:spPr>
          <a:xfrm>
            <a:off x="250333" y="1285359"/>
            <a:ext cx="4291688" cy="369332"/>
          </a:xfrm>
          <a:prstGeom prst="rect">
            <a:avLst/>
          </a:prstGeom>
        </p:spPr>
        <p:txBody>
          <a:bodyPr wrap="square">
            <a:spAutoFit/>
          </a:bodyPr>
          <a:lstStyle/>
          <a:p>
            <a:r>
              <a:rPr lang="en-US" b="1" kern="0" dirty="0">
                <a:solidFill>
                  <a:srgbClr val="FF0000"/>
                </a:solidFill>
                <a:latin typeface="Calibri" pitchFamily="34" charset="0"/>
              </a:rPr>
              <a:t> </a:t>
            </a:r>
            <a:r>
              <a:rPr lang="en-US" b="1" kern="0" dirty="0" smtClean="0">
                <a:solidFill>
                  <a:srgbClr val="FF0000"/>
                </a:solidFill>
                <a:latin typeface="Calibri" pitchFamily="34" charset="0"/>
              </a:rPr>
              <a:t>print is useful </a:t>
            </a:r>
            <a:r>
              <a:rPr lang="en-US" b="1" kern="0" dirty="0">
                <a:solidFill>
                  <a:srgbClr val="FF0000"/>
                </a:solidFill>
                <a:latin typeface="Calibri" pitchFamily="34" charset="0"/>
              </a:rPr>
              <a:t>in code saved in a file</a:t>
            </a:r>
            <a:endParaRPr lang="en-US" dirty="0"/>
          </a:p>
        </p:txBody>
      </p:sp>
    </p:spTree>
    <p:extLst>
      <p:ext uri="{BB962C8B-B14F-4D97-AF65-F5344CB8AC3E}">
        <p14:creationId xmlns:p14="http://schemas.microsoft.com/office/powerpoint/2010/main" val="4289543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7" grpId="0" animBg="1"/>
      <p:bldP spid="19" grpId="0" animBg="1"/>
      <p:bldP spid="25" grpId="0" animBg="1"/>
      <p:bldP spid="54" grpId="0" animBg="1"/>
      <p:bldP spid="54" grpId="1" animBg="1"/>
      <p:bldP spid="56" grpId="0"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11" name="TextBox 10"/>
          <p:cNvSpPr txBox="1"/>
          <p:nvPr/>
        </p:nvSpPr>
        <p:spPr bwMode="auto">
          <a:xfrm>
            <a:off x="-42424" y="1154118"/>
            <a:ext cx="5279157"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457200" indent="-457200" defTabSz="914400" fontAlgn="base">
              <a:spcBef>
                <a:spcPct val="0"/>
              </a:spcBef>
              <a:spcAft>
                <a:spcPct val="0"/>
              </a:spcAft>
              <a:buAutoNum type="arabicPeriod"/>
            </a:pPr>
            <a:r>
              <a:rPr lang="en-US" sz="2000" kern="0" dirty="0" smtClean="0">
                <a:solidFill>
                  <a:schemeClr val="accent1"/>
                </a:solidFill>
                <a:latin typeface="Calibri" pitchFamily="34" charset="0"/>
              </a:rPr>
              <a:t>Output: </a:t>
            </a:r>
          </a:p>
          <a:p>
            <a:pPr marL="457200" indent="-457200" defTabSz="914400" fontAlgn="base">
              <a:spcBef>
                <a:spcPct val="0"/>
              </a:spcBef>
              <a:spcAft>
                <a:spcPct val="0"/>
              </a:spcAft>
              <a:buAutoNum type="arabicPeriod"/>
            </a:pPr>
            <a:endParaRPr lang="en-US" sz="2000" kern="0" dirty="0" smtClean="0">
              <a:solidFill>
                <a:schemeClr val="accent1"/>
              </a:solidFill>
              <a:latin typeface="Calibri" pitchFamily="34" charset="0"/>
            </a:endParaRPr>
          </a:p>
          <a:p>
            <a:pPr defTabSz="914400" fontAlgn="base">
              <a:spcBef>
                <a:spcPct val="0"/>
              </a:spcBef>
              <a:spcAft>
                <a:spcPct val="0"/>
              </a:spcAft>
            </a:pPr>
            <a:endParaRPr lang="en-US" sz="2000" b="1" kern="0" dirty="0" smtClean="0">
              <a:solidFill>
                <a:srgbClr val="FF0000"/>
              </a:solidFill>
              <a:latin typeface="Calibri" pitchFamily="34" charset="0"/>
            </a:endParaRPr>
          </a:p>
          <a:p>
            <a:pPr defTabSz="914400" fontAlgn="base">
              <a:spcBef>
                <a:spcPct val="0"/>
              </a:spcBef>
              <a:spcAft>
                <a:spcPct val="0"/>
              </a:spcAft>
            </a:pPr>
            <a:r>
              <a:rPr lang="en-US" sz="2000" b="1" kern="0" dirty="0">
                <a:solidFill>
                  <a:srgbClr val="FF0000"/>
                </a:solidFill>
                <a:latin typeface="Calibri" pitchFamily="34" charset="0"/>
              </a:rPr>
              <a:t> </a:t>
            </a:r>
            <a:r>
              <a:rPr lang="en-US" sz="2000" b="1" kern="0" dirty="0" smtClean="0">
                <a:solidFill>
                  <a:srgbClr val="FF0000"/>
                </a:solidFill>
                <a:latin typeface="Calibri" pitchFamily="34" charset="0"/>
              </a:rPr>
              <a:t>       </a:t>
            </a:r>
          </a:p>
          <a:p>
            <a:pPr defTabSz="914400" fontAlgn="base">
              <a:spcBef>
                <a:spcPct val="0"/>
              </a:spcBef>
              <a:spcAft>
                <a:spcPct val="0"/>
              </a:spcAft>
            </a:pPr>
            <a:endParaRPr lang="en-US" sz="2000" b="1" kern="0" dirty="0" smtClean="0">
              <a:solidFill>
                <a:srgbClr val="FF0000"/>
              </a:solidFill>
              <a:latin typeface="Calibri" pitchFamily="34" charset="0"/>
            </a:endParaRPr>
          </a:p>
          <a:p>
            <a:pPr defTabSz="914400" fontAlgn="base">
              <a:spcBef>
                <a:spcPct val="0"/>
              </a:spcBef>
              <a:spcAft>
                <a:spcPct val="0"/>
              </a:spcAft>
            </a:pPr>
            <a:endParaRPr lang="en-US" sz="2000" b="1" kern="0" dirty="0">
              <a:solidFill>
                <a:srgbClr val="FF0000"/>
              </a:solidFill>
              <a:latin typeface="Calibri" pitchFamily="34" charset="0"/>
            </a:endParaRPr>
          </a:p>
        </p:txBody>
      </p:sp>
      <p:sp>
        <p:nvSpPr>
          <p:cNvPr id="19" name="TextBox 18"/>
          <p:cNvSpPr txBox="1"/>
          <p:nvPr/>
        </p:nvSpPr>
        <p:spPr bwMode="auto">
          <a:xfrm>
            <a:off x="5279156" y="421301"/>
            <a:ext cx="3864843"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print </a:t>
            </a:r>
            <a:r>
              <a:rPr lang="en-US" sz="1400" dirty="0">
                <a:latin typeface="Courier"/>
                <a:cs typeface="Courier"/>
              </a:rPr>
              <a:t>'</a:t>
            </a:r>
            <a:r>
              <a:rPr lang="en-US" sz="1400" dirty="0" err="1">
                <a:latin typeface="Courier"/>
                <a:cs typeface="Courier"/>
              </a:rPr>
              <a:t>ab</a:t>
            </a:r>
            <a:r>
              <a:rPr lang="en-US" sz="1400" dirty="0">
                <a:latin typeface="Courier"/>
                <a:cs typeface="Courier"/>
              </a:rPr>
              <a:t>'</a:t>
            </a:r>
          </a:p>
          <a:p>
            <a:pPr defTabSz="914400" fontAlgn="base">
              <a:spcBef>
                <a:spcPct val="0"/>
              </a:spcBef>
              <a:spcAft>
                <a:spcPct val="0"/>
              </a:spcAft>
            </a:pPr>
            <a:r>
              <a:rPr lang="en-US" sz="1400" dirty="0" err="1">
                <a:latin typeface="Courier"/>
                <a:cs typeface="Courier"/>
              </a:rPr>
              <a:t>ab</a:t>
            </a:r>
            <a:endParaRPr lang="en-US" sz="1400" dirty="0" smtClean="0">
              <a:latin typeface="Courier"/>
              <a:cs typeface="Courier"/>
            </a:endParaRP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 print </a:t>
            </a:r>
            <a:r>
              <a:rPr lang="en-US" sz="1400" dirty="0">
                <a:latin typeface="Courier"/>
                <a:cs typeface="Courier"/>
              </a:rPr>
              <a:t>'a\</a:t>
            </a:r>
            <a:r>
              <a:rPr lang="en-US" sz="1400" dirty="0" err="1">
                <a:latin typeface="Courier"/>
                <a:cs typeface="Courier"/>
              </a:rPr>
              <a:t>nb</a:t>
            </a:r>
            <a:r>
              <a:rPr lang="en-US" sz="1400" dirty="0">
                <a:latin typeface="Courier"/>
                <a:cs typeface="Courier"/>
              </a:rPr>
              <a:t>'</a:t>
            </a:r>
          </a:p>
          <a:p>
            <a:pPr defTabSz="914400" fontAlgn="base">
              <a:spcBef>
                <a:spcPct val="0"/>
              </a:spcBef>
              <a:spcAft>
                <a:spcPct val="0"/>
              </a:spcAft>
            </a:pPr>
            <a:r>
              <a:rPr lang="en-US" sz="1400" dirty="0">
                <a:latin typeface="Courier"/>
                <a:cs typeface="Courier"/>
              </a:rPr>
              <a:t>a</a:t>
            </a:r>
          </a:p>
          <a:p>
            <a:pPr defTabSz="914400" fontAlgn="base">
              <a:spcBef>
                <a:spcPct val="0"/>
              </a:spcBef>
              <a:spcAft>
                <a:spcPct val="0"/>
              </a:spcAft>
            </a:pPr>
            <a:r>
              <a:rPr lang="en-US" sz="1400" dirty="0">
                <a:latin typeface="Courier"/>
                <a:cs typeface="Courier"/>
              </a:rPr>
              <a:t>b</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x=3</a:t>
            </a:r>
          </a:p>
          <a:p>
            <a:pPr defTabSz="914400" fontAlgn="base">
              <a:spcBef>
                <a:spcPct val="0"/>
              </a:spcBef>
              <a:spcAft>
                <a:spcPct val="0"/>
              </a:spcAft>
            </a:pPr>
            <a:r>
              <a:rPr lang="en-US" sz="1400" dirty="0" smtClean="0">
                <a:latin typeface="Courier"/>
                <a:cs typeface="Courier"/>
              </a:rPr>
              <a:t>&gt;&gt;&gt; print x</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3</a:t>
            </a:r>
          </a:p>
          <a:p>
            <a:pPr defTabSz="914400" fontAlgn="base">
              <a:spcBef>
                <a:spcPct val="0"/>
              </a:spcBef>
              <a:spcAft>
                <a:spcPct val="0"/>
              </a:spcAft>
            </a:pPr>
            <a:r>
              <a:rPr lang="en-US" sz="1400" dirty="0" smtClean="0">
                <a:latin typeface="Courier"/>
                <a:cs typeface="Courier"/>
              </a:rPr>
              <a:t>&gt;&gt;&gt; print x*2</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6</a:t>
            </a:r>
          </a:p>
          <a:p>
            <a:pPr defTabSz="914400" fontAlgn="base">
              <a:spcBef>
                <a:spcPct val="0"/>
              </a:spcBef>
              <a:spcAft>
                <a:spcPct val="0"/>
              </a:spcAft>
            </a:pPr>
            <a:r>
              <a:rPr lang="en-US" sz="1400" dirty="0" smtClean="0">
                <a:latin typeface="Courier"/>
                <a:cs typeface="Courier"/>
              </a:rPr>
              <a:t>&gt;&gt;&gt; </a:t>
            </a:r>
            <a:r>
              <a:rPr lang="hu-HU" sz="1400" dirty="0" smtClean="0">
                <a:latin typeface="Courier"/>
                <a:cs typeface="Courier"/>
              </a:rPr>
              <a:t>print </a:t>
            </a:r>
            <a:r>
              <a:rPr lang="hu-HU" sz="1400" dirty="0">
                <a:latin typeface="Courier"/>
                <a:cs typeface="Courier"/>
              </a:rPr>
              <a:t>x*3, 4</a:t>
            </a:r>
          </a:p>
          <a:p>
            <a:pPr defTabSz="914400" fontAlgn="base">
              <a:spcBef>
                <a:spcPct val="0"/>
              </a:spcBef>
              <a:spcAft>
                <a:spcPct val="0"/>
              </a:spcAft>
            </a:pPr>
            <a:r>
              <a:rPr lang="hu-HU" sz="1400" dirty="0">
                <a:latin typeface="Courier"/>
                <a:cs typeface="Courier"/>
              </a:rPr>
              <a:t>9 4</a:t>
            </a:r>
            <a:endParaRPr lang="en-US" sz="1400" dirty="0">
              <a:latin typeface="Courier"/>
              <a:cs typeface="Courier"/>
            </a:endParaRP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3" name="TextBox 12"/>
          <p:cNvSpPr txBox="1"/>
          <p:nvPr/>
        </p:nvSpPr>
        <p:spPr bwMode="auto">
          <a:xfrm>
            <a:off x="682795" y="1690453"/>
            <a:ext cx="3524585"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&lt;expression&gt; or &lt;objects&gt;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4" name="TextBox 13"/>
          <p:cNvSpPr txBox="1"/>
          <p:nvPr/>
        </p:nvSpPr>
        <p:spPr bwMode="auto">
          <a:xfrm>
            <a:off x="756262" y="3911766"/>
            <a:ext cx="2016234"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rint(objects, …)</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2" name="TextBox 21"/>
          <p:cNvSpPr txBox="1"/>
          <p:nvPr/>
        </p:nvSpPr>
        <p:spPr bwMode="auto">
          <a:xfrm>
            <a:off x="5279156" y="421302"/>
            <a:ext cx="3864843"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print </a:t>
            </a:r>
            <a:r>
              <a:rPr lang="en-US" sz="1400" dirty="0">
                <a:latin typeface="Courier"/>
                <a:cs typeface="Courier"/>
              </a:rPr>
              <a:t>'</a:t>
            </a:r>
            <a:r>
              <a:rPr lang="en-US" sz="1400" dirty="0" err="1">
                <a:latin typeface="Courier"/>
                <a:cs typeface="Courier"/>
              </a:rPr>
              <a:t>ab</a:t>
            </a:r>
            <a:r>
              <a:rPr lang="en-US" sz="1400" dirty="0">
                <a:latin typeface="Courier"/>
                <a:cs typeface="Courier"/>
              </a:rPr>
              <a:t>'</a:t>
            </a:r>
          </a:p>
          <a:p>
            <a:pPr defTabSz="914400" fontAlgn="base">
              <a:spcBef>
                <a:spcPct val="0"/>
              </a:spcBef>
              <a:spcAft>
                <a:spcPct val="0"/>
              </a:spcAft>
            </a:pPr>
            <a:r>
              <a:rPr lang="en-US" sz="1400" dirty="0" err="1">
                <a:latin typeface="Courier"/>
                <a:cs typeface="Courier"/>
              </a:rPr>
              <a:t>ab</a:t>
            </a:r>
            <a:endParaRPr lang="en-US" sz="1400" dirty="0" smtClean="0">
              <a:latin typeface="Courier"/>
              <a:cs typeface="Courier"/>
            </a:endParaRP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 print </a:t>
            </a:r>
            <a:r>
              <a:rPr lang="en-US" sz="1400" dirty="0">
                <a:latin typeface="Courier"/>
                <a:cs typeface="Courier"/>
              </a:rPr>
              <a:t>'a\</a:t>
            </a:r>
            <a:r>
              <a:rPr lang="en-US" sz="1400" dirty="0" err="1">
                <a:latin typeface="Courier"/>
                <a:cs typeface="Courier"/>
              </a:rPr>
              <a:t>nb</a:t>
            </a:r>
            <a:r>
              <a:rPr lang="en-US" sz="1400" dirty="0">
                <a:latin typeface="Courier"/>
                <a:cs typeface="Courier"/>
              </a:rPr>
              <a:t>'</a:t>
            </a:r>
          </a:p>
          <a:p>
            <a:pPr defTabSz="914400" fontAlgn="base">
              <a:spcBef>
                <a:spcPct val="0"/>
              </a:spcBef>
              <a:spcAft>
                <a:spcPct val="0"/>
              </a:spcAft>
            </a:pPr>
            <a:r>
              <a:rPr lang="en-US" sz="1400" dirty="0">
                <a:latin typeface="Courier"/>
                <a:cs typeface="Courier"/>
              </a:rPr>
              <a:t>a</a:t>
            </a:r>
          </a:p>
          <a:p>
            <a:pPr defTabSz="914400" fontAlgn="base">
              <a:spcBef>
                <a:spcPct val="0"/>
              </a:spcBef>
              <a:spcAft>
                <a:spcPct val="0"/>
              </a:spcAft>
            </a:pPr>
            <a:r>
              <a:rPr lang="en-US" sz="1400" dirty="0">
                <a:latin typeface="Courier"/>
                <a:cs typeface="Courier"/>
              </a:rPr>
              <a:t>b</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x=3</a:t>
            </a:r>
          </a:p>
          <a:p>
            <a:pPr defTabSz="914400" fontAlgn="base">
              <a:spcBef>
                <a:spcPct val="0"/>
              </a:spcBef>
              <a:spcAft>
                <a:spcPct val="0"/>
              </a:spcAft>
            </a:pPr>
            <a:r>
              <a:rPr lang="en-US" sz="1400" dirty="0" smtClean="0">
                <a:latin typeface="Courier"/>
                <a:cs typeface="Courier"/>
              </a:rPr>
              <a:t>&gt;&gt;&gt; print x</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3</a:t>
            </a:r>
          </a:p>
          <a:p>
            <a:pPr defTabSz="914400" fontAlgn="base">
              <a:spcBef>
                <a:spcPct val="0"/>
              </a:spcBef>
              <a:spcAft>
                <a:spcPct val="0"/>
              </a:spcAft>
            </a:pPr>
            <a:r>
              <a:rPr lang="en-US" sz="1400" dirty="0" smtClean="0">
                <a:latin typeface="Courier"/>
                <a:cs typeface="Courier"/>
              </a:rPr>
              <a:t>&gt;&gt;&gt; print x*2</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6</a:t>
            </a:r>
          </a:p>
          <a:p>
            <a:pPr defTabSz="914400" fontAlgn="base">
              <a:spcBef>
                <a:spcPct val="0"/>
              </a:spcBef>
              <a:spcAft>
                <a:spcPct val="0"/>
              </a:spcAft>
            </a:pPr>
            <a:r>
              <a:rPr lang="en-US" sz="1400" dirty="0" smtClean="0">
                <a:latin typeface="Courier"/>
                <a:cs typeface="Courier"/>
              </a:rPr>
              <a:t>&gt;&gt;&gt; </a:t>
            </a:r>
            <a:r>
              <a:rPr lang="hu-HU" sz="1400" dirty="0" smtClean="0">
                <a:latin typeface="Courier"/>
                <a:cs typeface="Courier"/>
              </a:rPr>
              <a:t>print </a:t>
            </a:r>
            <a:r>
              <a:rPr lang="hu-HU" sz="1400" dirty="0">
                <a:latin typeface="Courier"/>
                <a:cs typeface="Courier"/>
              </a:rPr>
              <a:t>x*3, 4</a:t>
            </a:r>
          </a:p>
          <a:p>
            <a:pPr defTabSz="914400" fontAlgn="base">
              <a:spcBef>
                <a:spcPct val="0"/>
              </a:spcBef>
              <a:spcAft>
                <a:spcPct val="0"/>
              </a:spcAft>
            </a:pPr>
            <a:r>
              <a:rPr lang="hu-HU" sz="1400" dirty="0">
                <a:latin typeface="Courier"/>
                <a:cs typeface="Courier"/>
              </a:rPr>
              <a:t>9 4</a:t>
            </a:r>
            <a:endParaRPr lang="en-US" sz="1400" dirty="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6" name="TextBox 25"/>
          <p:cNvSpPr txBox="1"/>
          <p:nvPr/>
        </p:nvSpPr>
        <p:spPr bwMode="auto">
          <a:xfrm>
            <a:off x="193113" y="3374473"/>
            <a:ext cx="2661599" cy="36933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kern="0" dirty="0" smtClean="0">
                <a:latin typeface="Calibri" pitchFamily="34" charset="0"/>
              </a:rPr>
              <a:t>Python 3.0: print(</a:t>
            </a:r>
            <a:r>
              <a:rPr lang="en-US" kern="0" dirty="0" err="1" smtClean="0">
                <a:latin typeface="Calibri" pitchFamily="34" charset="0"/>
              </a:rPr>
              <a:t>exp</a:t>
            </a:r>
            <a:r>
              <a:rPr lang="en-US" kern="0" dirty="0" smtClean="0">
                <a:latin typeface="Calibri" pitchFamily="34" charset="0"/>
              </a:rPr>
              <a:t>)</a:t>
            </a:r>
            <a:endParaRPr lang="en-US" kern="0" dirty="0">
              <a:latin typeface="Calibri" pitchFamily="34" charset="0"/>
            </a:endParaRPr>
          </a:p>
        </p:txBody>
      </p:sp>
      <p:sp>
        <p:nvSpPr>
          <p:cNvPr id="6" name="Rectangle 5"/>
          <p:cNvSpPr/>
          <p:nvPr/>
        </p:nvSpPr>
        <p:spPr>
          <a:xfrm>
            <a:off x="210692" y="5873809"/>
            <a:ext cx="5746782" cy="646331"/>
          </a:xfrm>
          <a:prstGeom prst="rect">
            <a:avLst/>
          </a:prstGeom>
        </p:spPr>
        <p:txBody>
          <a:bodyPr wrap="square">
            <a:spAutoFit/>
          </a:bodyPr>
          <a:lstStyle/>
          <a:p>
            <a:r>
              <a:rPr lang="en-US" dirty="0">
                <a:hlinkClick r:id="rId2"/>
              </a:rPr>
              <a:t>https://docs.python.org/2/tutorial/</a:t>
            </a:r>
            <a:r>
              <a:rPr lang="en-US" dirty="0" smtClean="0">
                <a:hlinkClick r:id="rId2"/>
              </a:rPr>
              <a:t>inputoutput.html</a:t>
            </a:r>
            <a:endParaRPr lang="en-US" dirty="0" smtClean="0"/>
          </a:p>
          <a:p>
            <a:endParaRPr lang="en-US" dirty="0"/>
          </a:p>
        </p:txBody>
      </p:sp>
      <p:sp>
        <p:nvSpPr>
          <p:cNvPr id="15" name="TextBox 14"/>
          <p:cNvSpPr txBox="1"/>
          <p:nvPr/>
        </p:nvSpPr>
        <p:spPr bwMode="auto">
          <a:xfrm>
            <a:off x="682795" y="2274523"/>
            <a:ext cx="3524585"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a:cs typeface="Courier"/>
              </a:rPr>
              <a:t>p</a:t>
            </a:r>
            <a:r>
              <a:rPr lang="en-US" sz="1400" dirty="0" smtClean="0">
                <a:latin typeface="Courier"/>
                <a:cs typeface="Courier"/>
              </a:rPr>
              <a:t>rint &lt;expression&gt;,&lt;objects&gt;, …</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6" name="Title 1"/>
          <p:cNvSpPr txBox="1">
            <a:spLocks/>
          </p:cNvSpPr>
          <p:nvPr/>
        </p:nvSpPr>
        <p:spPr bwMode="auto">
          <a:xfrm>
            <a:off x="193113"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Output</a:t>
            </a:r>
            <a:endParaRPr kumimoji="0" lang="en-US" sz="2000" b="0" i="0" u="none" strike="noStrike" kern="0" cap="none" spc="0" normalizeH="0" baseline="0" noProof="0" dirty="0" smtClean="0">
              <a:ln>
                <a:noFill/>
              </a:ln>
              <a:effectLst/>
              <a:uLnTx/>
              <a:uFillTx/>
              <a:latin typeface="Courier"/>
              <a:ea typeface="+mj-ea"/>
              <a:cs typeface="Courier"/>
            </a:endParaRPr>
          </a:p>
        </p:txBody>
      </p:sp>
    </p:spTree>
    <p:extLst>
      <p:ext uri="{BB962C8B-B14F-4D97-AF65-F5344CB8AC3E}">
        <p14:creationId xmlns:p14="http://schemas.microsoft.com/office/powerpoint/2010/main" val="2420447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P spid="26"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accent1">
                    <a:lumMod val="75000"/>
                  </a:schemeClr>
                </a:solidFill>
              </a:rPr>
              <a:t> </a:t>
            </a:r>
            <a:r>
              <a:rPr lang="en-US" dirty="0" smtClean="0">
                <a:solidFill>
                  <a:srgbClr val="000000"/>
                </a:solidFill>
              </a:rPr>
              <a:t>Part 0: Getting Started</a:t>
            </a:r>
          </a:p>
          <a:p>
            <a:r>
              <a:rPr lang="en-US" dirty="0" smtClean="0">
                <a:solidFill>
                  <a:srgbClr val="000000"/>
                </a:solidFill>
              </a:rPr>
              <a:t> Part 1: Components of Python (Ch. 1-8)</a:t>
            </a:r>
          </a:p>
          <a:p>
            <a:pPr lvl="1"/>
            <a:r>
              <a:rPr lang="en-US" dirty="0">
                <a:solidFill>
                  <a:srgbClr val="000000"/>
                </a:solidFill>
              </a:rPr>
              <a:t> </a:t>
            </a:r>
            <a:r>
              <a:rPr lang="en-US" dirty="0" smtClean="0">
                <a:solidFill>
                  <a:srgbClr val="000000"/>
                </a:solidFill>
              </a:rPr>
              <a:t>variable, functions, lists, debugging, class</a:t>
            </a:r>
          </a:p>
          <a:p>
            <a:pPr lvl="1"/>
            <a:endParaRPr lang="en-US" dirty="0" smtClean="0">
              <a:solidFill>
                <a:srgbClr val="000000"/>
              </a:solidFill>
            </a:endParaRPr>
          </a:p>
          <a:p>
            <a:r>
              <a:rPr lang="en-US" dirty="0">
                <a:solidFill>
                  <a:srgbClr val="000000"/>
                </a:solidFill>
              </a:rPr>
              <a:t> </a:t>
            </a:r>
            <a:r>
              <a:rPr lang="en-US" dirty="0" smtClean="0">
                <a:solidFill>
                  <a:srgbClr val="000000"/>
                </a:solidFill>
              </a:rPr>
              <a:t>Part 2: Algorithmic thinking (Ch. 9 – 16) </a:t>
            </a:r>
          </a:p>
          <a:p>
            <a:pPr lvl="1"/>
            <a:r>
              <a:rPr lang="en-US" dirty="0" smtClean="0">
                <a:solidFill>
                  <a:srgbClr val="000000"/>
                </a:solidFill>
              </a:rPr>
              <a:t> computational complexity, simple algorithms</a:t>
            </a:r>
          </a:p>
          <a:p>
            <a:pPr lvl="1"/>
            <a:endParaRPr lang="en-US" dirty="0" smtClean="0">
              <a:solidFill>
                <a:srgbClr val="000000"/>
              </a:solidFill>
            </a:endParaRPr>
          </a:p>
          <a:p>
            <a:r>
              <a:rPr lang="en-US" dirty="0" smtClean="0">
                <a:solidFill>
                  <a:srgbClr val="000000"/>
                </a:solidFill>
              </a:rPr>
              <a:t> Part 3: Slightly Advanced topics (Ch. 17 – 19) </a:t>
            </a:r>
          </a:p>
          <a:p>
            <a:pPr lvl="1"/>
            <a:r>
              <a:rPr lang="en-US" dirty="0" smtClean="0">
                <a:solidFill>
                  <a:srgbClr val="000000"/>
                </a:solidFill>
              </a:rPr>
              <a:t> optimization, dynamic programing</a:t>
            </a:r>
          </a:p>
          <a:p>
            <a:pPr lvl="1"/>
            <a:r>
              <a:rPr lang="en-US" dirty="0">
                <a:solidFill>
                  <a:srgbClr val="000000"/>
                </a:solidFill>
              </a:rPr>
              <a:t> </a:t>
            </a:r>
            <a:r>
              <a:rPr lang="en-US" dirty="0" smtClean="0">
                <a:solidFill>
                  <a:srgbClr val="000000"/>
                </a:solidFill>
              </a:rPr>
              <a:t>simple methods in Machine Learning </a:t>
            </a:r>
          </a:p>
        </p:txBody>
      </p:sp>
      <p:sp>
        <p:nvSpPr>
          <p:cNvPr id="4" name="Slide Number Placeholder 3"/>
          <p:cNvSpPr>
            <a:spLocks noGrp="1"/>
          </p:cNvSpPr>
          <p:nvPr>
            <p:ph type="sldNum" sz="quarter" idx="12"/>
          </p:nvPr>
        </p:nvSpPr>
        <p:spPr/>
        <p:txBody>
          <a:bodyPr/>
          <a:lstStyle/>
          <a:p>
            <a:fld id="{AD5BCBD4-06E4-6A40-B191-E14EF8309009}" type="slidenum">
              <a:rPr lang="en-US" smtClean="0"/>
              <a:t>4</a:t>
            </a:fld>
            <a:endParaRPr lang="en-US"/>
          </a:p>
        </p:txBody>
      </p:sp>
    </p:spTree>
    <p:extLst>
      <p:ext uri="{BB962C8B-B14F-4D97-AF65-F5344CB8AC3E}">
        <p14:creationId xmlns:p14="http://schemas.microsoft.com/office/powerpoint/2010/main" val="276335617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Built-in function </a:t>
            </a:r>
            <a:r>
              <a:rPr lang="en-US" sz="3600" b="1" kern="0" noProof="0" dirty="0" smtClean="0">
                <a:latin typeface="Courier"/>
                <a:ea typeface="+mj-ea"/>
                <a:cs typeface="Courier"/>
              </a:rPr>
              <a:t>print</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TextBox 7"/>
          <p:cNvSpPr txBox="1"/>
          <p:nvPr/>
        </p:nvSpPr>
        <p:spPr bwMode="auto">
          <a:xfrm>
            <a:off x="457771" y="1491590"/>
            <a:ext cx="8023987" cy="249299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Function </a:t>
            </a:r>
            <a:r>
              <a:rPr lang="en-US" sz="2000" dirty="0" smtClean="0">
                <a:solidFill>
                  <a:schemeClr val="accent1"/>
                </a:solidFill>
                <a:latin typeface="Courier"/>
                <a:cs typeface="Courier"/>
              </a:rPr>
              <a:t>print</a:t>
            </a:r>
            <a:r>
              <a:rPr lang="en-US" sz="2000" dirty="0" smtClean="0">
                <a:solidFill>
                  <a:schemeClr val="accent1"/>
                </a:solidFill>
              </a:rPr>
              <a:t> prints its input argument to the display window</a:t>
            </a:r>
          </a:p>
          <a:p>
            <a:pPr marL="457200" indent="-457200" defTabSz="914400" fontAlgn="base">
              <a:spcBef>
                <a:spcPct val="0"/>
              </a:spcBef>
              <a:spcAft>
                <a:spcPct val="0"/>
              </a:spcAft>
            </a:pPr>
            <a:endParaRPr lang="en-US" sz="2000" dirty="0" smtClean="0">
              <a:solidFill>
                <a:schemeClr val="accent1"/>
              </a:solidFill>
            </a:endParaRPr>
          </a:p>
          <a:p>
            <a:pPr marL="682625" lvl="1" indent="-225425" defTabSz="914400" fontAlgn="base">
              <a:spcBef>
                <a:spcPct val="0"/>
              </a:spcBef>
              <a:spcAft>
                <a:spcPct val="0"/>
              </a:spcAft>
              <a:buClr>
                <a:schemeClr val="accent1"/>
              </a:buClr>
              <a:buFont typeface="Arial"/>
              <a:buChar char="•"/>
            </a:pPr>
            <a:r>
              <a:rPr lang="en-US" sz="2000" dirty="0" smtClean="0"/>
              <a:t>The argument can be any object: an integer, a float, a string, a list, …</a:t>
            </a:r>
          </a:p>
          <a:p>
            <a:pPr marL="1139825" lvl="2" indent="-225425" defTabSz="914400" fontAlgn="base">
              <a:spcBef>
                <a:spcPct val="0"/>
              </a:spcBef>
              <a:spcAft>
                <a:spcPct val="0"/>
              </a:spcAft>
              <a:buClr>
                <a:schemeClr val="accent1"/>
              </a:buClr>
              <a:buSzPct val="50000"/>
              <a:buFont typeface="Courier New"/>
              <a:buChar char="o"/>
            </a:pPr>
            <a:r>
              <a:rPr lang="en-US" dirty="0" smtClean="0"/>
              <a:t>Strings are printed without quotes  and “to be read by people”, rather than “to be interpreted by Python”, </a:t>
            </a:r>
          </a:p>
          <a:p>
            <a:pPr marL="682625" lvl="2" defTabSz="914400" fontAlgn="base">
              <a:spcBef>
                <a:spcPct val="0"/>
              </a:spcBef>
              <a:spcAft>
                <a:spcPct val="0"/>
              </a:spcAft>
              <a:buClr>
                <a:schemeClr val="accent1"/>
              </a:buClr>
            </a:pPr>
            <a:endParaRPr lang="en-US" sz="2000" dirty="0" smtClean="0"/>
          </a:p>
          <a:p>
            <a:pPr marL="682625" lvl="1" indent="-225425" defTabSz="914400" fontAlgn="base">
              <a:spcBef>
                <a:spcPct val="0"/>
              </a:spcBef>
              <a:spcAft>
                <a:spcPct val="0"/>
              </a:spcAft>
              <a:buClr>
                <a:schemeClr val="accent1"/>
              </a:buClr>
              <a:buFont typeface="Arial"/>
              <a:buChar char="•"/>
            </a:pPr>
            <a:r>
              <a:rPr lang="en-US" sz="2000" dirty="0" smtClean="0"/>
              <a:t>The “</a:t>
            </a:r>
            <a:r>
              <a:rPr lang="en-US" sz="2000" i="1" dirty="0" smtClean="0">
                <a:solidFill>
                  <a:srgbClr val="FF0000"/>
                </a:solidFill>
              </a:rPr>
              <a:t>string representation</a:t>
            </a:r>
            <a:r>
              <a:rPr lang="en-US" sz="2000" dirty="0" smtClean="0"/>
              <a:t>” of the object is printed</a:t>
            </a:r>
          </a:p>
          <a:p>
            <a:pPr marL="682625" lvl="1" indent="-225425" defTabSz="914400" fontAlgn="base">
              <a:spcBef>
                <a:spcPct val="0"/>
              </a:spcBef>
              <a:spcAft>
                <a:spcPct val="0"/>
              </a:spcAft>
              <a:buClr>
                <a:schemeClr val="accent1"/>
              </a:buClr>
              <a:buFont typeface="Arial"/>
              <a:buChar char="•"/>
            </a:pPr>
            <a:r>
              <a:rPr lang="en-US" sz="2000" dirty="0"/>
              <a:t> </a:t>
            </a:r>
            <a:r>
              <a:rPr lang="en-US" sz="2000" dirty="0" smtClean="0"/>
              <a:t>print always output string with a newline in the end</a:t>
            </a:r>
          </a:p>
        </p:txBody>
      </p:sp>
      <p:sp>
        <p:nvSpPr>
          <p:cNvPr id="26" name="TextBox 25"/>
          <p:cNvSpPr txBox="1"/>
          <p:nvPr/>
        </p:nvSpPr>
        <p:spPr bwMode="auto">
          <a:xfrm>
            <a:off x="457771" y="4295913"/>
            <a:ext cx="3524585"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 print 0</a:t>
            </a:r>
          </a:p>
          <a:p>
            <a:pPr defTabSz="914400" fontAlgn="base">
              <a:spcBef>
                <a:spcPct val="0"/>
              </a:spcBef>
              <a:spcAft>
                <a:spcPct val="0"/>
              </a:spcAft>
            </a:pPr>
            <a:r>
              <a:rPr lang="en-US" sz="1400" kern="0" dirty="0" smtClean="0">
                <a:solidFill>
                  <a:srgbClr val="000000"/>
                </a:solidFill>
                <a:latin typeface="Courier"/>
                <a:cs typeface="Courier"/>
              </a:rPr>
              <a:t>0</a:t>
            </a:r>
          </a:p>
          <a:p>
            <a:pPr defTabSz="914400" fontAlgn="base">
              <a:spcBef>
                <a:spcPct val="0"/>
              </a:spcBef>
              <a:spcAft>
                <a:spcPct val="0"/>
              </a:spcAft>
            </a:pPr>
            <a:r>
              <a:rPr lang="en-US" sz="1400" kern="0" dirty="0" smtClean="0">
                <a:solidFill>
                  <a:srgbClr val="000000"/>
                </a:solidFill>
                <a:latin typeface="Courier"/>
                <a:cs typeface="Courier"/>
              </a:rPr>
              <a:t>&gt;&gt;&gt; print 0.0</a:t>
            </a:r>
          </a:p>
          <a:p>
            <a:pPr defTabSz="914400" fontAlgn="base">
              <a:spcBef>
                <a:spcPct val="0"/>
              </a:spcBef>
              <a:spcAft>
                <a:spcPct val="0"/>
              </a:spcAft>
            </a:pPr>
            <a:r>
              <a:rPr lang="en-US" sz="1400" kern="0" dirty="0" smtClean="0">
                <a:solidFill>
                  <a:srgbClr val="000000"/>
                </a:solidFill>
                <a:latin typeface="Courier"/>
                <a:cs typeface="Courier"/>
              </a:rPr>
              <a:t>0.0</a:t>
            </a:r>
          </a:p>
          <a:p>
            <a:pPr defTabSz="914400" fontAlgn="base">
              <a:spcBef>
                <a:spcPct val="0"/>
              </a:spcBef>
              <a:spcAft>
                <a:spcPct val="0"/>
              </a:spcAft>
            </a:pPr>
            <a:r>
              <a:rPr lang="en-US" sz="1400" kern="0" dirty="0" smtClean="0">
                <a:solidFill>
                  <a:srgbClr val="000000"/>
                </a:solidFill>
                <a:latin typeface="Courier"/>
                <a:cs typeface="Courier"/>
              </a:rPr>
              <a:t>&gt;&gt;&gt; print 'zero’</a:t>
            </a:r>
          </a:p>
          <a:p>
            <a:pPr defTabSz="914400" fontAlgn="base">
              <a:spcBef>
                <a:spcPct val="0"/>
              </a:spcBef>
              <a:spcAft>
                <a:spcPct val="0"/>
              </a:spcAft>
            </a:pPr>
            <a:r>
              <a:rPr lang="en-US" sz="1400" kern="0" dirty="0" smtClean="0">
                <a:solidFill>
                  <a:srgbClr val="000000"/>
                </a:solidFill>
                <a:latin typeface="Courier"/>
                <a:cs typeface="Courier"/>
              </a:rPr>
              <a:t>zero</a:t>
            </a:r>
          </a:p>
          <a:p>
            <a:pPr defTabSz="914400" fontAlgn="base">
              <a:spcBef>
                <a:spcPct val="0"/>
              </a:spcBef>
              <a:spcAft>
                <a:spcPct val="0"/>
              </a:spcAft>
            </a:pPr>
            <a:r>
              <a:rPr lang="en-US" sz="1400" kern="0" dirty="0" smtClean="0">
                <a:solidFill>
                  <a:srgbClr val="000000"/>
                </a:solidFill>
                <a:latin typeface="Courier"/>
                <a:cs typeface="Courier"/>
              </a:rPr>
              <a:t>&gt;&gt;&gt; print [0, 1, 'two’]</a:t>
            </a:r>
          </a:p>
          <a:p>
            <a:pPr defTabSz="914400" fontAlgn="base">
              <a:spcBef>
                <a:spcPct val="0"/>
              </a:spcBef>
              <a:spcAft>
                <a:spcPct val="0"/>
              </a:spcAft>
            </a:pPr>
            <a:r>
              <a:rPr lang="en-US" sz="1400" kern="0" dirty="0" smtClean="0">
                <a:solidFill>
                  <a:srgbClr val="000000"/>
                </a:solidFill>
                <a:latin typeface="Courier"/>
                <a:cs typeface="Courier"/>
              </a:rPr>
              <a:t>[0, 1, 'two']</a:t>
            </a:r>
          </a:p>
        </p:txBody>
      </p:sp>
      <p:sp>
        <p:nvSpPr>
          <p:cNvPr id="9" name="TextBox 8"/>
          <p:cNvSpPr txBox="1"/>
          <p:nvPr/>
        </p:nvSpPr>
        <p:spPr bwMode="auto">
          <a:xfrm>
            <a:off x="4733950" y="4506471"/>
            <a:ext cx="2906485" cy="73866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a:solidFill>
                  <a:srgbClr val="000000"/>
                </a:solidFill>
                <a:latin typeface="Courier"/>
                <a:cs typeface="Courier"/>
              </a:rPr>
              <a:t>line='</a:t>
            </a:r>
            <a:r>
              <a:rPr lang="en-US" sz="1400" kern="0" dirty="0" smtClean="0">
                <a:solidFill>
                  <a:srgbClr val="000000"/>
                </a:solidFill>
                <a:latin typeface="Courier"/>
                <a:cs typeface="Courier"/>
              </a:rPr>
              <a:t>zero</a:t>
            </a:r>
            <a:r>
              <a:rPr lang="en-US" sz="1400" kern="0" dirty="0">
                <a:solidFill>
                  <a:srgbClr val="000000"/>
                </a:solidFill>
                <a:latin typeface="Courier"/>
                <a:cs typeface="Courier"/>
              </a:rPr>
              <a:t>'</a:t>
            </a:r>
          </a:p>
          <a:p>
            <a:pPr defTabSz="914400" fontAlgn="base">
              <a:spcBef>
                <a:spcPct val="0"/>
              </a:spcBef>
              <a:spcAft>
                <a:spcPct val="0"/>
              </a:spcAft>
            </a:pPr>
            <a:r>
              <a:rPr lang="en-US" sz="1400" kern="0" dirty="0">
                <a:solidFill>
                  <a:srgbClr val="000000"/>
                </a:solidFill>
                <a:latin typeface="Courier"/>
                <a:cs typeface="Courier"/>
              </a:rPr>
              <a:t>f</a:t>
            </a:r>
            <a:r>
              <a:rPr lang="en-US" sz="1400" kern="0" dirty="0" smtClean="0">
                <a:solidFill>
                  <a:srgbClr val="000000"/>
                </a:solidFill>
                <a:latin typeface="Courier"/>
                <a:cs typeface="Courier"/>
              </a:rPr>
              <a:t>or c in line:</a:t>
            </a:r>
          </a:p>
          <a:p>
            <a:pPr defTabSz="914400" fontAlgn="base">
              <a:spcBef>
                <a:spcPct val="0"/>
              </a:spcBef>
              <a:spcAft>
                <a:spcPct val="0"/>
              </a:spcAft>
            </a:pPr>
            <a:r>
              <a:rPr lang="en-US" sz="1400" kern="0" dirty="0">
                <a:solidFill>
                  <a:srgbClr val="000000"/>
                </a:solidFill>
                <a:latin typeface="Courier"/>
                <a:cs typeface="Courier"/>
              </a:rPr>
              <a:t> </a:t>
            </a:r>
            <a:r>
              <a:rPr lang="en-US" sz="1400" kern="0" dirty="0" smtClean="0">
                <a:solidFill>
                  <a:srgbClr val="000000"/>
                </a:solidFill>
                <a:latin typeface="Courier"/>
                <a:cs typeface="Courier"/>
              </a:rPr>
              <a:t>  print c</a:t>
            </a:r>
            <a:endParaRPr lang="en-US" sz="1400" kern="0" dirty="0">
              <a:solidFill>
                <a:srgbClr val="000000"/>
              </a:solidFill>
              <a:latin typeface="Courier"/>
              <a:cs typeface="Courier"/>
            </a:endParaRPr>
          </a:p>
        </p:txBody>
      </p:sp>
      <p:sp>
        <p:nvSpPr>
          <p:cNvPr id="10" name="TextBox 9"/>
          <p:cNvSpPr txBox="1"/>
          <p:nvPr/>
        </p:nvSpPr>
        <p:spPr bwMode="auto">
          <a:xfrm>
            <a:off x="7789114" y="4504207"/>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err="1" smtClean="0">
                <a:solidFill>
                  <a:srgbClr val="000000"/>
                </a:solidFill>
                <a:latin typeface="Courier"/>
                <a:ea typeface="+mj-ea"/>
                <a:cs typeface="Courier"/>
              </a:rPr>
              <a:t>printc</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1" name="TextBox 10"/>
          <p:cNvSpPr txBox="1"/>
          <p:nvPr/>
        </p:nvSpPr>
        <p:spPr bwMode="auto">
          <a:xfrm>
            <a:off x="4733950" y="5405068"/>
            <a:ext cx="3524585"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 python </a:t>
            </a:r>
            <a:r>
              <a:rPr lang="en-US" sz="1400" kern="0" dirty="0" err="1" smtClean="0">
                <a:solidFill>
                  <a:srgbClr val="000000"/>
                </a:solidFill>
                <a:latin typeface="Courier"/>
                <a:cs typeface="Courier"/>
              </a:rPr>
              <a:t>printc.py</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z</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e</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r</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o</a:t>
            </a:r>
            <a:endParaRPr lang="en-US" sz="1400" kern="0" dirty="0" smtClean="0">
              <a:solidFill>
                <a:srgbClr val="000000"/>
              </a:solidFill>
              <a:latin typeface="Courier"/>
              <a:cs typeface="Courier"/>
            </a:endParaRPr>
          </a:p>
        </p:txBody>
      </p:sp>
    </p:spTree>
    <p:extLst>
      <p:ext uri="{BB962C8B-B14F-4D97-AF65-F5344CB8AC3E}">
        <p14:creationId xmlns:p14="http://schemas.microsoft.com/office/powerpoint/2010/main" val="3885597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193113" y="-361355"/>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Input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9" name="TextBox 18"/>
          <p:cNvSpPr txBox="1"/>
          <p:nvPr/>
        </p:nvSpPr>
        <p:spPr bwMode="auto">
          <a:xfrm>
            <a:off x="5279156" y="421301"/>
            <a:ext cx="3864843"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print </a:t>
            </a:r>
            <a:r>
              <a:rPr lang="en-US" sz="1400" dirty="0">
                <a:latin typeface="Courier"/>
                <a:cs typeface="Courier"/>
              </a:rPr>
              <a:t>'</a:t>
            </a:r>
            <a:r>
              <a:rPr lang="en-US" sz="1400" dirty="0" err="1">
                <a:latin typeface="Courier"/>
                <a:cs typeface="Courier"/>
              </a:rPr>
              <a:t>ab</a:t>
            </a:r>
            <a:r>
              <a:rPr lang="en-US" sz="1400" dirty="0">
                <a:latin typeface="Courier"/>
                <a:cs typeface="Courier"/>
              </a:rPr>
              <a:t>'</a:t>
            </a:r>
          </a:p>
          <a:p>
            <a:pPr defTabSz="914400" fontAlgn="base">
              <a:spcBef>
                <a:spcPct val="0"/>
              </a:spcBef>
              <a:spcAft>
                <a:spcPct val="0"/>
              </a:spcAft>
            </a:pPr>
            <a:r>
              <a:rPr lang="en-US" sz="1400" dirty="0" err="1">
                <a:latin typeface="Courier"/>
                <a:cs typeface="Courier"/>
              </a:rPr>
              <a:t>ab</a:t>
            </a:r>
            <a:endParaRPr lang="en-US" sz="1400" dirty="0" smtClean="0">
              <a:latin typeface="Courier"/>
              <a:cs typeface="Courier"/>
            </a:endParaRP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 print </a:t>
            </a:r>
            <a:r>
              <a:rPr lang="en-US" sz="1400" dirty="0">
                <a:latin typeface="Courier"/>
                <a:cs typeface="Courier"/>
              </a:rPr>
              <a:t>'a\</a:t>
            </a:r>
            <a:r>
              <a:rPr lang="en-US" sz="1400" dirty="0" err="1">
                <a:latin typeface="Courier"/>
                <a:cs typeface="Courier"/>
              </a:rPr>
              <a:t>nb</a:t>
            </a:r>
            <a:r>
              <a:rPr lang="en-US" sz="1400" dirty="0">
                <a:latin typeface="Courier"/>
                <a:cs typeface="Courier"/>
              </a:rPr>
              <a:t>'</a:t>
            </a:r>
          </a:p>
          <a:p>
            <a:pPr defTabSz="914400" fontAlgn="base">
              <a:spcBef>
                <a:spcPct val="0"/>
              </a:spcBef>
              <a:spcAft>
                <a:spcPct val="0"/>
              </a:spcAft>
            </a:pPr>
            <a:r>
              <a:rPr lang="en-US" sz="1400" dirty="0">
                <a:latin typeface="Courier"/>
                <a:cs typeface="Courier"/>
              </a:rPr>
              <a:t>a</a:t>
            </a:r>
          </a:p>
          <a:p>
            <a:pPr defTabSz="914400" fontAlgn="base">
              <a:spcBef>
                <a:spcPct val="0"/>
              </a:spcBef>
              <a:spcAft>
                <a:spcPct val="0"/>
              </a:spcAft>
            </a:pPr>
            <a:r>
              <a:rPr lang="en-US" sz="1400" dirty="0">
                <a:latin typeface="Courier"/>
                <a:cs typeface="Courier"/>
              </a:rPr>
              <a:t>b</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x=3</a:t>
            </a:r>
          </a:p>
          <a:p>
            <a:pPr defTabSz="914400" fontAlgn="base">
              <a:spcBef>
                <a:spcPct val="0"/>
              </a:spcBef>
              <a:spcAft>
                <a:spcPct val="0"/>
              </a:spcAft>
            </a:pPr>
            <a:r>
              <a:rPr lang="en-US" sz="1400" dirty="0" smtClean="0">
                <a:latin typeface="Courier"/>
                <a:cs typeface="Courier"/>
              </a:rPr>
              <a:t>&gt;&gt;&gt; print x</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3</a:t>
            </a:r>
          </a:p>
          <a:p>
            <a:pPr defTabSz="914400" fontAlgn="base">
              <a:spcBef>
                <a:spcPct val="0"/>
              </a:spcBef>
              <a:spcAft>
                <a:spcPct val="0"/>
              </a:spcAft>
            </a:pPr>
            <a:r>
              <a:rPr lang="en-US" sz="1400" dirty="0" smtClean="0">
                <a:latin typeface="Courier"/>
                <a:cs typeface="Courier"/>
              </a:rPr>
              <a:t>&gt;&gt;&gt; print x*2</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6</a:t>
            </a:r>
          </a:p>
          <a:p>
            <a:pPr defTabSz="914400" fontAlgn="base">
              <a:spcBef>
                <a:spcPct val="0"/>
              </a:spcBef>
              <a:spcAft>
                <a:spcPct val="0"/>
              </a:spcAft>
            </a:pPr>
            <a:r>
              <a:rPr lang="en-US" sz="1400" dirty="0" smtClean="0">
                <a:latin typeface="Courier"/>
                <a:cs typeface="Courier"/>
              </a:rPr>
              <a:t>&gt;&gt;&gt; </a:t>
            </a:r>
            <a:r>
              <a:rPr lang="hu-HU" sz="1400" dirty="0" smtClean="0">
                <a:latin typeface="Courier"/>
                <a:cs typeface="Courier"/>
              </a:rPr>
              <a:t>print </a:t>
            </a:r>
            <a:r>
              <a:rPr lang="hu-HU" sz="1400" dirty="0">
                <a:latin typeface="Courier"/>
                <a:cs typeface="Courier"/>
              </a:rPr>
              <a:t>x*3, 4</a:t>
            </a:r>
          </a:p>
          <a:p>
            <a:pPr defTabSz="914400" fontAlgn="base">
              <a:spcBef>
                <a:spcPct val="0"/>
              </a:spcBef>
              <a:spcAft>
                <a:spcPct val="0"/>
              </a:spcAft>
            </a:pPr>
            <a:r>
              <a:rPr lang="hu-HU" sz="1400" dirty="0">
                <a:latin typeface="Courier"/>
                <a:cs typeface="Courier"/>
              </a:rPr>
              <a:t>9 4</a:t>
            </a:r>
            <a:endParaRPr lang="en-US" sz="1400" dirty="0">
              <a:latin typeface="Courier"/>
              <a:cs typeface="Courier"/>
            </a:endParaRP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6" name="TextBox 15"/>
          <p:cNvSpPr txBox="1"/>
          <p:nvPr/>
        </p:nvSpPr>
        <p:spPr bwMode="auto">
          <a:xfrm>
            <a:off x="515122" y="2058688"/>
            <a:ext cx="2878149"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a:solidFill>
                  <a:srgbClr val="000000"/>
                </a:solidFill>
                <a:latin typeface="Courier"/>
                <a:ea typeface="+mj-ea"/>
                <a:cs typeface="Courier"/>
              </a:rPr>
              <a:t>v</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ariable</a:t>
            </a:r>
            <a:r>
              <a:rPr kumimoji="0" lang="en-US" sz="1400" b="0" i="0" u="none" strike="noStrike" kern="0" cap="none" spc="0" normalizeH="0" noProof="0" dirty="0" smtClean="0">
                <a:ln>
                  <a:noFill/>
                </a:ln>
                <a:solidFill>
                  <a:srgbClr val="000000"/>
                </a:solidFill>
                <a:effectLst/>
                <a:uLnTx/>
                <a:uFillTx/>
                <a:latin typeface="Courier"/>
                <a:ea typeface="+mj-ea"/>
                <a:cs typeface="Courier"/>
              </a:rPr>
              <a:t> = </a:t>
            </a:r>
            <a:r>
              <a:rPr kumimoji="0" lang="en-US" sz="1400" b="0" i="0" u="none" strike="noStrike" kern="0" cap="none" spc="0" normalizeH="0" noProof="0" dirty="0" err="1" smtClean="0">
                <a:ln>
                  <a:noFill/>
                </a:ln>
                <a:solidFill>
                  <a:srgbClr val="000000"/>
                </a:solidFill>
                <a:effectLst/>
                <a:uLnTx/>
                <a:uFillTx/>
                <a:latin typeface="Courier"/>
                <a:ea typeface="+mj-ea"/>
                <a:cs typeface="Courier"/>
              </a:rPr>
              <a:t>raw_input</a:t>
            </a:r>
            <a:r>
              <a:rPr kumimoji="0" lang="en-US" sz="1400" b="0" i="0" u="none" strike="noStrike" kern="0" cap="none" spc="0" normalizeH="0" noProof="0" dirty="0" smtClean="0">
                <a:ln>
                  <a:noFill/>
                </a:ln>
                <a:solidFill>
                  <a:srgbClr val="000000"/>
                </a:solidFill>
                <a:effectLst/>
                <a:uLnTx/>
                <a:uFillTx/>
                <a:latin typeface="Courier"/>
                <a:ea typeface="+mj-ea"/>
                <a:cs typeface="Courier"/>
              </a:rPr>
              <a:t>(</a:t>
            </a:r>
            <a:r>
              <a:rPr kumimoji="0" lang="en-US" sz="1400" b="0" i="0" u="none" strike="noStrike" kern="0" cap="none" spc="0" normalizeH="0" noProof="0" dirty="0" err="1" smtClean="0">
                <a:ln>
                  <a:noFill/>
                </a:ln>
                <a:solidFill>
                  <a:srgbClr val="000000"/>
                </a:solidFill>
                <a:effectLst/>
                <a:uLnTx/>
                <a:uFillTx/>
                <a:latin typeface="Courier"/>
                <a:ea typeface="+mj-ea"/>
                <a:cs typeface="Courier"/>
              </a:rPr>
              <a:t>str</a:t>
            </a:r>
            <a:r>
              <a:rPr kumimoji="0" lang="en-US" sz="1400" b="0" i="0" u="none" strike="noStrike" kern="0" cap="none" spc="0" normalizeH="0" noProof="0" dirty="0" smtClean="0">
                <a:ln>
                  <a:noFill/>
                </a:ln>
                <a:solidFill>
                  <a:srgbClr val="000000"/>
                </a:solidFill>
                <a:effectLst/>
                <a:uLnTx/>
                <a:uFillTx/>
                <a:latin typeface="Courier"/>
                <a:ea typeface="+mj-ea"/>
                <a:cs typeface="Courier"/>
              </a:rPr>
              <a: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7" name="TextBox 16"/>
          <p:cNvSpPr txBox="1"/>
          <p:nvPr/>
        </p:nvSpPr>
        <p:spPr bwMode="auto">
          <a:xfrm>
            <a:off x="485083" y="5022558"/>
            <a:ext cx="2447192"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a:solidFill>
                  <a:srgbClr val="000000"/>
                </a:solidFill>
                <a:latin typeface="Courier"/>
                <a:ea typeface="+mj-ea"/>
                <a:cs typeface="Courier"/>
              </a:rPr>
              <a:t>v</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ariable</a:t>
            </a:r>
            <a:r>
              <a:rPr kumimoji="0" lang="en-US" sz="1400" b="0" i="0" u="none" strike="noStrike" kern="0" cap="none" spc="0" normalizeH="0" noProof="0" dirty="0" smtClean="0">
                <a:ln>
                  <a:noFill/>
                </a:ln>
                <a:solidFill>
                  <a:srgbClr val="000000"/>
                </a:solidFill>
                <a:effectLst/>
                <a:uLnTx/>
                <a:uFillTx/>
                <a:latin typeface="Courier"/>
                <a:ea typeface="+mj-ea"/>
                <a:cs typeface="Courier"/>
              </a:rPr>
              <a:t> = input(</a:t>
            </a:r>
            <a:r>
              <a:rPr kumimoji="0" lang="en-US" sz="1400" b="0" i="0" u="none" strike="noStrike" kern="0" cap="none" spc="0" normalizeH="0" noProof="0" dirty="0" err="1" smtClean="0">
                <a:ln>
                  <a:noFill/>
                </a:ln>
                <a:solidFill>
                  <a:srgbClr val="000000"/>
                </a:solidFill>
                <a:effectLst/>
                <a:uLnTx/>
                <a:uFillTx/>
                <a:latin typeface="Courier"/>
                <a:ea typeface="+mj-ea"/>
                <a:cs typeface="Courier"/>
              </a:rPr>
              <a:t>str</a:t>
            </a:r>
            <a:r>
              <a:rPr kumimoji="0" lang="en-US" sz="1400" b="0" i="0" u="none" strike="noStrike" kern="0" cap="none" spc="0" normalizeH="0" noProof="0" dirty="0" smtClean="0">
                <a:ln>
                  <a:noFill/>
                </a:ln>
                <a:solidFill>
                  <a:srgbClr val="000000"/>
                </a:solidFill>
                <a:effectLst/>
                <a:uLnTx/>
                <a:uFillTx/>
                <a:latin typeface="Courier"/>
                <a:ea typeface="+mj-ea"/>
                <a:cs typeface="Courier"/>
              </a:rPr>
              <a: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5" name="Oval Callout 4"/>
          <p:cNvSpPr/>
          <p:nvPr/>
        </p:nvSpPr>
        <p:spPr>
          <a:xfrm>
            <a:off x="2932275" y="1518669"/>
            <a:ext cx="1755235" cy="540019"/>
          </a:xfrm>
          <a:prstGeom prst="wedgeEllipseCallout">
            <a:avLst>
              <a:gd name="adj1" fmla="val -49537"/>
              <a:gd name="adj2" fmla="val 586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hint message</a:t>
            </a:r>
            <a:endParaRPr lang="en-US" dirty="0"/>
          </a:p>
        </p:txBody>
      </p:sp>
      <p:sp>
        <p:nvSpPr>
          <p:cNvPr id="18" name="TextBox 17"/>
          <p:cNvSpPr txBox="1"/>
          <p:nvPr/>
        </p:nvSpPr>
        <p:spPr bwMode="auto">
          <a:xfrm>
            <a:off x="-42424" y="5314946"/>
            <a:ext cx="7558959"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endParaRPr lang="en-US" sz="2000" b="1" kern="0" dirty="0" smtClean="0">
              <a:solidFill>
                <a:srgbClr val="FF0000"/>
              </a:solidFill>
              <a:latin typeface="Calibri" pitchFamily="34" charset="0"/>
            </a:endParaRPr>
          </a:p>
          <a:p>
            <a:pPr defTabSz="914400" fontAlgn="base">
              <a:spcBef>
                <a:spcPct val="0"/>
              </a:spcBef>
              <a:spcAft>
                <a:spcPct val="0"/>
              </a:spcAft>
            </a:pPr>
            <a:r>
              <a:rPr lang="en-US" sz="2000" b="1" kern="0" dirty="0">
                <a:solidFill>
                  <a:srgbClr val="FF0000"/>
                </a:solidFill>
                <a:latin typeface="Calibri" pitchFamily="34" charset="0"/>
              </a:rPr>
              <a:t> </a:t>
            </a:r>
            <a:r>
              <a:rPr lang="en-US" sz="2000" b="1" kern="0" dirty="0" smtClean="0">
                <a:solidFill>
                  <a:srgbClr val="FF0000"/>
                </a:solidFill>
                <a:latin typeface="Calibri" pitchFamily="34" charset="0"/>
              </a:rPr>
              <a:t>     </a:t>
            </a:r>
            <a:r>
              <a:rPr lang="en-US" kern="0" dirty="0" smtClean="0">
                <a:latin typeface="Calibri" pitchFamily="34" charset="0"/>
              </a:rPr>
              <a:t> Python 2.7: input treated as python expression (</a:t>
            </a:r>
            <a:r>
              <a:rPr lang="en-US" b="1" kern="0" dirty="0" smtClean="0">
                <a:solidFill>
                  <a:srgbClr val="FF0000"/>
                </a:solidFill>
                <a:latin typeface="Calibri" pitchFamily="34" charset="0"/>
              </a:rPr>
              <a:t>not recommended</a:t>
            </a:r>
            <a:r>
              <a:rPr lang="en-US" kern="0" dirty="0" smtClean="0">
                <a:latin typeface="Calibri" pitchFamily="34" charset="0"/>
              </a:rPr>
              <a:t>)</a:t>
            </a:r>
          </a:p>
        </p:txBody>
      </p:sp>
      <p:sp>
        <p:nvSpPr>
          <p:cNvPr id="20" name="TextBox 19"/>
          <p:cNvSpPr txBox="1"/>
          <p:nvPr/>
        </p:nvSpPr>
        <p:spPr bwMode="auto">
          <a:xfrm>
            <a:off x="0" y="1211135"/>
            <a:ext cx="5279157"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    get input from command line</a:t>
            </a:r>
          </a:p>
          <a:p>
            <a:pPr marL="457200" indent="-457200" defTabSz="914400" fontAlgn="base">
              <a:spcBef>
                <a:spcPct val="0"/>
              </a:spcBef>
              <a:spcAft>
                <a:spcPct val="0"/>
              </a:spcAft>
              <a:buAutoNum type="arabicPeriod" startAt="2"/>
            </a:pPr>
            <a:endParaRPr lang="en-US" sz="2000" kern="0" dirty="0">
              <a:solidFill>
                <a:schemeClr val="accent1"/>
              </a:solidFill>
              <a:latin typeface="Calibri" pitchFamily="34" charset="0"/>
            </a:endParaRPr>
          </a:p>
          <a:p>
            <a:pPr defTabSz="914400" fontAlgn="base">
              <a:spcBef>
                <a:spcPct val="0"/>
              </a:spcBef>
              <a:spcAft>
                <a:spcPct val="0"/>
              </a:spcAft>
            </a:pPr>
            <a:endParaRPr lang="en-US" sz="2000" b="1" kern="0" dirty="0" smtClean="0">
              <a:solidFill>
                <a:srgbClr val="FF0000"/>
              </a:solidFill>
              <a:latin typeface="Calibri" pitchFamily="34" charset="0"/>
            </a:endParaRPr>
          </a:p>
          <a:p>
            <a:pPr defTabSz="914400" fontAlgn="base">
              <a:spcBef>
                <a:spcPct val="0"/>
              </a:spcBef>
              <a:spcAft>
                <a:spcPct val="0"/>
              </a:spcAft>
            </a:pPr>
            <a:r>
              <a:rPr lang="en-US" sz="2000" b="1" kern="0" dirty="0" smtClean="0">
                <a:solidFill>
                  <a:srgbClr val="FF0000"/>
                </a:solidFill>
                <a:latin typeface="Calibri" pitchFamily="34" charset="0"/>
              </a:rPr>
              <a:t> </a:t>
            </a:r>
          </a:p>
          <a:p>
            <a:pPr defTabSz="914400" fontAlgn="base">
              <a:spcBef>
                <a:spcPct val="0"/>
              </a:spcBef>
              <a:spcAft>
                <a:spcPct val="0"/>
              </a:spcAft>
            </a:pPr>
            <a:r>
              <a:rPr lang="en-US" sz="2000" b="1" kern="0" dirty="0">
                <a:solidFill>
                  <a:srgbClr val="FF0000"/>
                </a:solidFill>
                <a:latin typeface="Calibri" pitchFamily="34" charset="0"/>
              </a:rPr>
              <a:t> </a:t>
            </a:r>
            <a:r>
              <a:rPr lang="en-US" sz="2000" b="1" kern="0" dirty="0" smtClean="0">
                <a:solidFill>
                  <a:srgbClr val="FF0000"/>
                </a:solidFill>
                <a:latin typeface="Calibri" pitchFamily="34" charset="0"/>
              </a:rPr>
              <a:t>       input treated as string, assigned to variable</a:t>
            </a:r>
            <a:endParaRPr lang="en-US" sz="2000" b="1" kern="0" dirty="0">
              <a:solidFill>
                <a:srgbClr val="FF0000"/>
              </a:solidFill>
              <a:latin typeface="Calibri" pitchFamily="34" charset="0"/>
            </a:endParaRPr>
          </a:p>
          <a:p>
            <a:pPr defTabSz="914400" fontAlgn="base">
              <a:spcBef>
                <a:spcPct val="0"/>
              </a:spcBef>
              <a:spcAft>
                <a:spcPct val="0"/>
              </a:spcAft>
            </a:pPr>
            <a:endParaRPr lang="en-US" sz="2000" b="1" kern="0" dirty="0">
              <a:solidFill>
                <a:srgbClr val="FF0000"/>
              </a:solidFill>
              <a:latin typeface="Calibri" pitchFamily="34" charset="0"/>
            </a:endParaRPr>
          </a:p>
        </p:txBody>
      </p:sp>
      <p:sp>
        <p:nvSpPr>
          <p:cNvPr id="22" name="TextBox 21"/>
          <p:cNvSpPr txBox="1"/>
          <p:nvPr/>
        </p:nvSpPr>
        <p:spPr bwMode="auto">
          <a:xfrm>
            <a:off x="5279156" y="421301"/>
            <a:ext cx="3864843"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print </a:t>
            </a:r>
            <a:r>
              <a:rPr lang="en-US" sz="1400" dirty="0">
                <a:latin typeface="Courier"/>
                <a:cs typeface="Courier"/>
              </a:rPr>
              <a:t>'</a:t>
            </a:r>
            <a:r>
              <a:rPr lang="en-US" sz="1400" dirty="0" err="1">
                <a:latin typeface="Courier"/>
                <a:cs typeface="Courier"/>
              </a:rPr>
              <a:t>ab</a:t>
            </a:r>
            <a:r>
              <a:rPr lang="en-US" sz="1400" dirty="0">
                <a:latin typeface="Courier"/>
                <a:cs typeface="Courier"/>
              </a:rPr>
              <a:t>'</a:t>
            </a:r>
          </a:p>
          <a:p>
            <a:pPr defTabSz="914400" fontAlgn="base">
              <a:spcBef>
                <a:spcPct val="0"/>
              </a:spcBef>
              <a:spcAft>
                <a:spcPct val="0"/>
              </a:spcAft>
            </a:pPr>
            <a:r>
              <a:rPr lang="en-US" sz="1400" dirty="0" err="1">
                <a:latin typeface="Courier"/>
                <a:cs typeface="Courier"/>
              </a:rPr>
              <a:t>ab</a:t>
            </a:r>
            <a:endParaRPr lang="en-US" sz="1400" dirty="0" smtClean="0">
              <a:latin typeface="Courier"/>
              <a:cs typeface="Courier"/>
            </a:endParaRPr>
          </a:p>
          <a:p>
            <a:pPr defTabSz="914400" fontAlgn="base">
              <a:spcBef>
                <a:spcPct val="0"/>
              </a:spcBef>
              <a:spcAft>
                <a:spcPct val="0"/>
              </a:spcAft>
            </a:pPr>
            <a:r>
              <a:rPr lang="en-US" sz="1400" dirty="0">
                <a:latin typeface="Courier"/>
                <a:cs typeface="Courier"/>
              </a:rPr>
              <a:t>&gt;&gt;</a:t>
            </a:r>
            <a:r>
              <a:rPr lang="en-US" sz="1400" dirty="0" smtClean="0">
                <a:latin typeface="Courier"/>
                <a:cs typeface="Courier"/>
              </a:rPr>
              <a:t>&gt; print </a:t>
            </a:r>
            <a:r>
              <a:rPr lang="en-US" sz="1400" dirty="0">
                <a:latin typeface="Courier"/>
                <a:cs typeface="Courier"/>
              </a:rPr>
              <a:t>'a\</a:t>
            </a:r>
            <a:r>
              <a:rPr lang="en-US" sz="1400" dirty="0" err="1">
                <a:latin typeface="Courier"/>
                <a:cs typeface="Courier"/>
              </a:rPr>
              <a:t>nb</a:t>
            </a:r>
            <a:r>
              <a:rPr lang="en-US" sz="1400" dirty="0">
                <a:latin typeface="Courier"/>
                <a:cs typeface="Courier"/>
              </a:rPr>
              <a:t>'</a:t>
            </a:r>
          </a:p>
          <a:p>
            <a:pPr defTabSz="914400" fontAlgn="base">
              <a:spcBef>
                <a:spcPct val="0"/>
              </a:spcBef>
              <a:spcAft>
                <a:spcPct val="0"/>
              </a:spcAft>
            </a:pPr>
            <a:r>
              <a:rPr lang="en-US" sz="1400" dirty="0">
                <a:latin typeface="Courier"/>
                <a:cs typeface="Courier"/>
              </a:rPr>
              <a:t>a</a:t>
            </a:r>
          </a:p>
          <a:p>
            <a:pPr defTabSz="914400" fontAlgn="base">
              <a:spcBef>
                <a:spcPct val="0"/>
              </a:spcBef>
              <a:spcAft>
                <a:spcPct val="0"/>
              </a:spcAft>
            </a:pPr>
            <a:r>
              <a:rPr lang="en-US" sz="1400" dirty="0">
                <a:latin typeface="Courier"/>
                <a:cs typeface="Courier"/>
              </a:rPr>
              <a:t>b</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a:t>
            </a:r>
            <a:r>
              <a:rPr lang="en-US" sz="1400" dirty="0" smtClean="0">
                <a:latin typeface="Courier"/>
                <a:cs typeface="Courier"/>
              </a:rPr>
              <a:t>&gt; x=3</a:t>
            </a:r>
          </a:p>
          <a:p>
            <a:pPr defTabSz="914400" fontAlgn="base">
              <a:spcBef>
                <a:spcPct val="0"/>
              </a:spcBef>
              <a:spcAft>
                <a:spcPct val="0"/>
              </a:spcAft>
            </a:pPr>
            <a:r>
              <a:rPr lang="en-US" sz="1400" dirty="0" smtClean="0">
                <a:latin typeface="Courier"/>
                <a:cs typeface="Courier"/>
              </a:rPr>
              <a:t>&gt;&gt;&gt; print x</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3</a:t>
            </a:r>
          </a:p>
          <a:p>
            <a:pPr defTabSz="914400" fontAlgn="base">
              <a:spcBef>
                <a:spcPct val="0"/>
              </a:spcBef>
              <a:spcAft>
                <a:spcPct val="0"/>
              </a:spcAft>
            </a:pPr>
            <a:r>
              <a:rPr lang="en-US" sz="1400" dirty="0" smtClean="0">
                <a:latin typeface="Courier"/>
                <a:cs typeface="Courier"/>
              </a:rPr>
              <a:t>&gt;&gt;&gt; print x*2</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6</a:t>
            </a:r>
          </a:p>
          <a:p>
            <a:pPr defTabSz="914400" fontAlgn="base">
              <a:spcBef>
                <a:spcPct val="0"/>
              </a:spcBef>
              <a:spcAft>
                <a:spcPct val="0"/>
              </a:spcAft>
            </a:pPr>
            <a:r>
              <a:rPr lang="en-US" sz="1400" dirty="0" smtClean="0">
                <a:latin typeface="Courier"/>
                <a:cs typeface="Courier"/>
              </a:rPr>
              <a:t>&gt;&gt;&gt; </a:t>
            </a:r>
            <a:r>
              <a:rPr lang="hu-HU" sz="1400" dirty="0" smtClean="0">
                <a:latin typeface="Courier"/>
                <a:cs typeface="Courier"/>
              </a:rPr>
              <a:t>print </a:t>
            </a:r>
            <a:r>
              <a:rPr lang="hu-HU" sz="1400" dirty="0">
                <a:latin typeface="Courier"/>
                <a:cs typeface="Courier"/>
              </a:rPr>
              <a:t>x*3, 4</a:t>
            </a:r>
          </a:p>
          <a:p>
            <a:pPr defTabSz="914400" fontAlgn="base">
              <a:spcBef>
                <a:spcPct val="0"/>
              </a:spcBef>
              <a:spcAft>
                <a:spcPct val="0"/>
              </a:spcAft>
            </a:pPr>
            <a:r>
              <a:rPr lang="hu-HU" sz="1400" dirty="0">
                <a:latin typeface="Courier"/>
                <a:cs typeface="Courier"/>
              </a:rPr>
              <a:t>9 4</a:t>
            </a:r>
            <a:endParaRPr lang="en-US" sz="1400" dirty="0">
              <a:latin typeface="Courier"/>
              <a:cs typeface="Courier"/>
            </a:endParaRPr>
          </a:p>
          <a:p>
            <a:pPr defTabSz="914400" fontAlgn="base">
              <a:spcBef>
                <a:spcPct val="0"/>
              </a:spcBef>
              <a:spcAft>
                <a:spcPct val="0"/>
              </a:spcAft>
            </a:pPr>
            <a:r>
              <a:rPr lang="en-US" sz="1400" dirty="0">
                <a:latin typeface="Courier"/>
                <a:cs typeface="Courier"/>
              </a:rPr>
              <a:t>&gt;&gt;&gt; person = </a:t>
            </a:r>
            <a:r>
              <a:rPr lang="en-US" sz="1400" dirty="0" err="1">
                <a:latin typeface="Courier"/>
                <a:cs typeface="Courier"/>
              </a:rPr>
              <a:t>raw_input</a:t>
            </a:r>
            <a:r>
              <a:rPr lang="en-US" sz="1400" dirty="0">
                <a:latin typeface="Courier"/>
                <a:cs typeface="Courier"/>
              </a:rPr>
              <a:t>('Enter your name: ')</a:t>
            </a:r>
          </a:p>
          <a:p>
            <a:pPr defTabSz="914400" fontAlgn="base">
              <a:spcBef>
                <a:spcPct val="0"/>
              </a:spcBef>
              <a:spcAft>
                <a:spcPct val="0"/>
              </a:spcAft>
            </a:pPr>
            <a:r>
              <a:rPr lang="en-US" sz="1400" dirty="0">
                <a:latin typeface="Courier"/>
                <a:cs typeface="Courier"/>
              </a:rPr>
              <a:t>Enter your name: TB</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print person</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TB</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3" name="TextBox 12"/>
          <p:cNvSpPr txBox="1"/>
          <p:nvPr/>
        </p:nvSpPr>
        <p:spPr bwMode="auto">
          <a:xfrm>
            <a:off x="398209" y="4366242"/>
            <a:ext cx="3530066"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endParaRPr lang="en-US" sz="2000" b="1" kern="0" dirty="0" smtClean="0">
              <a:solidFill>
                <a:srgbClr val="FF0000"/>
              </a:solidFill>
              <a:latin typeface="Calibri" pitchFamily="34" charset="0"/>
            </a:endParaRPr>
          </a:p>
          <a:p>
            <a:pPr defTabSz="914400" fontAlgn="base">
              <a:spcBef>
                <a:spcPct val="0"/>
              </a:spcBef>
              <a:spcAft>
                <a:spcPct val="0"/>
              </a:spcAft>
            </a:pPr>
            <a:r>
              <a:rPr lang="en-US" kern="0" dirty="0" smtClean="0">
                <a:latin typeface="Calibri" pitchFamily="34" charset="0"/>
              </a:rPr>
              <a:t>Python 3.0</a:t>
            </a:r>
            <a:endParaRPr lang="en-US" kern="0" dirty="0">
              <a:latin typeface="Calibri" pitchFamily="34" charset="0"/>
            </a:endParaRPr>
          </a:p>
        </p:txBody>
      </p:sp>
    </p:spTree>
    <p:extLst>
      <p:ext uri="{BB962C8B-B14F-4D97-AF65-F5344CB8AC3E}">
        <p14:creationId xmlns:p14="http://schemas.microsoft.com/office/powerpoint/2010/main" val="653252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5" grpId="0" animBg="1"/>
      <p:bldP spid="18" grpId="0"/>
      <p:bldP spid="20" grpId="0"/>
      <p:bldP spid="22" grpId="0" animBg="1"/>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Built-in function </a:t>
            </a:r>
            <a:r>
              <a:rPr lang="en-US" sz="3600" b="1" kern="0" noProof="0" dirty="0" err="1" smtClean="0">
                <a:latin typeface="Calibri" pitchFamily="34" charset="0"/>
                <a:ea typeface="+mj-ea"/>
                <a:cs typeface="+mj-cs"/>
              </a:rPr>
              <a:t>raw_</a:t>
            </a:r>
            <a:r>
              <a:rPr lang="en-US" sz="3600" b="1" kern="0" noProof="0" dirty="0" err="1" smtClean="0">
                <a:latin typeface="Courier"/>
                <a:ea typeface="+mj-ea"/>
                <a:cs typeface="Courier"/>
              </a:rPr>
              <a:t>input</a:t>
            </a:r>
            <a:r>
              <a:rPr lang="en-US" sz="3600" b="1" kern="0" noProof="0" dirty="0" smtClean="0">
                <a:latin typeface="Courier"/>
                <a:ea typeface="+mj-ea"/>
                <a:cs typeface="Courier"/>
              </a:rPr>
              <a:t>()</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12" name="TextBox 11"/>
          <p:cNvSpPr txBox="1"/>
          <p:nvPr/>
        </p:nvSpPr>
        <p:spPr bwMode="auto">
          <a:xfrm>
            <a:off x="4476436" y="2748603"/>
            <a:ext cx="4667564"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name = </a:t>
            </a:r>
            <a:r>
              <a:rPr lang="en-US" sz="1400" dirty="0" err="1" smtClean="0">
                <a:solidFill>
                  <a:srgbClr val="000000"/>
                </a:solidFill>
                <a:latin typeface="Courier"/>
                <a:cs typeface="Courier"/>
              </a:rPr>
              <a:t>raw_input</a:t>
            </a:r>
            <a:r>
              <a:rPr lang="en-US" sz="1400" dirty="0" smtClean="0">
                <a:solidFill>
                  <a:srgbClr val="000000"/>
                </a:solidFill>
                <a:latin typeface="Courier"/>
                <a:cs typeface="Courier"/>
              </a:rPr>
              <a:t>('Enter your name: ')</a:t>
            </a:r>
          </a:p>
          <a:p>
            <a:pPr defTabSz="914400" fontAlgn="base">
              <a:spcBef>
                <a:spcPct val="0"/>
              </a:spcBef>
              <a:spcAft>
                <a:spcPct val="0"/>
              </a:spcAft>
            </a:pPr>
            <a:r>
              <a:rPr lang="en-US" sz="1400" dirty="0" smtClean="0">
                <a:solidFill>
                  <a:srgbClr val="000000"/>
                </a:solidFill>
                <a:latin typeface="Courier"/>
                <a:cs typeface="Courier"/>
              </a:rPr>
              <a:t>Enter your name:</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3" name="TextBox 12"/>
          <p:cNvSpPr txBox="1"/>
          <p:nvPr/>
        </p:nvSpPr>
        <p:spPr bwMode="auto">
          <a:xfrm>
            <a:off x="4476436" y="2731641"/>
            <a:ext cx="4667564"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name = </a:t>
            </a:r>
            <a:r>
              <a:rPr lang="en-US" sz="1400" dirty="0" err="1" smtClean="0">
                <a:solidFill>
                  <a:srgbClr val="000000"/>
                </a:solidFill>
                <a:latin typeface="Courier"/>
                <a:cs typeface="Courier"/>
              </a:rPr>
              <a:t>raw_input</a:t>
            </a:r>
            <a:r>
              <a:rPr lang="en-US" sz="1400" dirty="0" smtClean="0">
                <a:solidFill>
                  <a:srgbClr val="000000"/>
                </a:solidFill>
                <a:latin typeface="Courier"/>
                <a:cs typeface="Courier"/>
              </a:rPr>
              <a:t>('Enter your name: ')</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1" name="TextBox 10"/>
          <p:cNvSpPr txBox="1"/>
          <p:nvPr/>
        </p:nvSpPr>
        <p:spPr bwMode="auto">
          <a:xfrm>
            <a:off x="4476436" y="2742755"/>
            <a:ext cx="4667564"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name = </a:t>
            </a:r>
            <a:r>
              <a:rPr lang="en-US" sz="1400" dirty="0" err="1" smtClean="0">
                <a:solidFill>
                  <a:srgbClr val="000000"/>
                </a:solidFill>
                <a:latin typeface="Courier"/>
                <a:cs typeface="Courier"/>
              </a:rPr>
              <a:t>raw_input</a:t>
            </a:r>
            <a:r>
              <a:rPr lang="en-US" sz="1400" dirty="0" smtClean="0">
                <a:solidFill>
                  <a:srgbClr val="000000"/>
                </a:solidFill>
                <a:latin typeface="Courier"/>
                <a:cs typeface="Courier"/>
              </a:rPr>
              <a:t>('Enter your name: ')</a:t>
            </a:r>
          </a:p>
          <a:p>
            <a:pPr defTabSz="914400" fontAlgn="base">
              <a:spcBef>
                <a:spcPct val="0"/>
              </a:spcBef>
              <a:spcAft>
                <a:spcPct val="0"/>
              </a:spcAft>
            </a:pPr>
            <a:r>
              <a:rPr lang="en-US" sz="1400" dirty="0" smtClean="0">
                <a:solidFill>
                  <a:srgbClr val="000000"/>
                </a:solidFill>
                <a:latin typeface="Courier"/>
                <a:cs typeface="Courier"/>
              </a:rPr>
              <a:t>Enter your name: Michael</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0" name="TextBox 9"/>
          <p:cNvSpPr txBox="1"/>
          <p:nvPr/>
        </p:nvSpPr>
        <p:spPr bwMode="auto">
          <a:xfrm>
            <a:off x="4476436" y="2751876"/>
            <a:ext cx="4667564"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name = </a:t>
            </a:r>
            <a:r>
              <a:rPr lang="en-US" sz="1400" dirty="0" err="1" smtClean="0">
                <a:solidFill>
                  <a:srgbClr val="000000"/>
                </a:solidFill>
                <a:latin typeface="Courier"/>
                <a:cs typeface="Courier"/>
              </a:rPr>
              <a:t>raw_input</a:t>
            </a:r>
            <a:r>
              <a:rPr lang="en-US" sz="1400" dirty="0" smtClean="0">
                <a:solidFill>
                  <a:srgbClr val="000000"/>
                </a:solidFill>
                <a:latin typeface="Courier"/>
                <a:cs typeface="Courier"/>
              </a:rPr>
              <a:t>('Enter your name: ')</a:t>
            </a:r>
          </a:p>
          <a:p>
            <a:pPr defTabSz="914400" fontAlgn="base">
              <a:spcBef>
                <a:spcPct val="0"/>
              </a:spcBef>
              <a:spcAft>
                <a:spcPct val="0"/>
              </a:spcAft>
            </a:pPr>
            <a:r>
              <a:rPr lang="en-US" sz="1400" dirty="0" smtClean="0">
                <a:solidFill>
                  <a:srgbClr val="000000"/>
                </a:solidFill>
                <a:latin typeface="Courier"/>
                <a:cs typeface="Courier"/>
              </a:rPr>
              <a:t>Enter your name: Michael</a:t>
            </a:r>
          </a:p>
          <a:p>
            <a:pPr defTabSz="914400" fontAlgn="base">
              <a:spcBef>
                <a:spcPct val="0"/>
              </a:spcBef>
              <a:spcAft>
                <a:spcPct val="0"/>
              </a:spcAft>
            </a:pPr>
            <a:r>
              <a:rPr lang="en-US" sz="1400" dirty="0" smtClean="0">
                <a:solidFill>
                  <a:srgbClr val="000000"/>
                </a:solidFill>
                <a:latin typeface="Courier"/>
                <a:cs typeface="Courier"/>
              </a:rPr>
              <a:t>&gt;&gt;&gt; name</a:t>
            </a:r>
          </a:p>
          <a:p>
            <a:pPr defTabSz="914400" fontAlgn="base">
              <a:spcBef>
                <a:spcPct val="0"/>
              </a:spcBef>
              <a:spcAft>
                <a:spcPct val="0"/>
              </a:spcAft>
            </a:pPr>
            <a:r>
              <a:rPr lang="en-US" sz="1400" dirty="0" smtClean="0">
                <a:solidFill>
                  <a:srgbClr val="000000"/>
                </a:solidFill>
                <a:latin typeface="Courier"/>
                <a:cs typeface="Courier"/>
              </a:rPr>
              <a:t>'Michael'</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19" name="TextBox 18"/>
          <p:cNvSpPr txBox="1"/>
          <p:nvPr/>
        </p:nvSpPr>
        <p:spPr bwMode="auto">
          <a:xfrm>
            <a:off x="4476436" y="2745915"/>
            <a:ext cx="4667564"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name = </a:t>
            </a:r>
            <a:r>
              <a:rPr lang="en-US" sz="1400" dirty="0" err="1" smtClean="0">
                <a:solidFill>
                  <a:srgbClr val="000000"/>
                </a:solidFill>
                <a:latin typeface="Courier"/>
                <a:cs typeface="Courier"/>
              </a:rPr>
              <a:t>raw_input</a:t>
            </a:r>
            <a:r>
              <a:rPr lang="en-US" sz="1400" dirty="0" smtClean="0">
                <a:solidFill>
                  <a:srgbClr val="000000"/>
                </a:solidFill>
                <a:latin typeface="Courier"/>
                <a:cs typeface="Courier"/>
              </a:rPr>
              <a:t>('Enter your name: ')</a:t>
            </a:r>
          </a:p>
          <a:p>
            <a:pPr defTabSz="914400" fontAlgn="base">
              <a:spcBef>
                <a:spcPct val="0"/>
              </a:spcBef>
              <a:spcAft>
                <a:spcPct val="0"/>
              </a:spcAft>
            </a:pPr>
            <a:r>
              <a:rPr lang="en-US" sz="1400" dirty="0" smtClean="0">
                <a:solidFill>
                  <a:srgbClr val="000000"/>
                </a:solidFill>
                <a:latin typeface="Courier"/>
                <a:cs typeface="Courier"/>
              </a:rPr>
              <a:t>Enter your name: Michael</a:t>
            </a:r>
          </a:p>
          <a:p>
            <a:pPr defTabSz="914400" fontAlgn="base">
              <a:spcBef>
                <a:spcPct val="0"/>
              </a:spcBef>
              <a:spcAft>
                <a:spcPct val="0"/>
              </a:spcAft>
            </a:pPr>
            <a:r>
              <a:rPr lang="en-US" sz="1400" dirty="0" smtClean="0">
                <a:solidFill>
                  <a:srgbClr val="000000"/>
                </a:solidFill>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8" name="TextBox 7"/>
          <p:cNvSpPr txBox="1"/>
          <p:nvPr/>
        </p:nvSpPr>
        <p:spPr bwMode="auto">
          <a:xfrm>
            <a:off x="230978" y="1463314"/>
            <a:ext cx="8617471" cy="116955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ts val="600"/>
              </a:spcAft>
            </a:pPr>
            <a:r>
              <a:rPr lang="en-US" sz="2000" dirty="0" smtClean="0">
                <a:solidFill>
                  <a:schemeClr val="accent1"/>
                </a:solidFill>
              </a:rPr>
              <a:t>Function </a:t>
            </a:r>
            <a:r>
              <a:rPr lang="en-US" sz="2000" dirty="0" err="1" smtClean="0">
                <a:solidFill>
                  <a:schemeClr val="accent1"/>
                </a:solidFill>
              </a:rPr>
              <a:t>raw_</a:t>
            </a:r>
            <a:r>
              <a:rPr lang="en-US" sz="2000" dirty="0" err="1" smtClean="0">
                <a:solidFill>
                  <a:schemeClr val="accent1"/>
                </a:solidFill>
                <a:latin typeface="Courier"/>
                <a:cs typeface="Courier"/>
              </a:rPr>
              <a:t>input</a:t>
            </a:r>
            <a:r>
              <a:rPr lang="en-US" sz="2000" dirty="0" smtClean="0">
                <a:solidFill>
                  <a:schemeClr val="accent1"/>
                </a:solidFill>
                <a:latin typeface="Courier"/>
                <a:cs typeface="Courier"/>
              </a:rPr>
              <a:t>()</a:t>
            </a:r>
            <a:r>
              <a:rPr lang="en-US" sz="2000" dirty="0" smtClean="0">
                <a:solidFill>
                  <a:schemeClr val="accent1"/>
                </a:solidFill>
              </a:rPr>
              <a:t> requests and reads input from the user interactively</a:t>
            </a:r>
          </a:p>
          <a:p>
            <a:pPr marL="682625" lvl="1" indent="-225425" defTabSz="914400" fontAlgn="base">
              <a:spcBef>
                <a:spcPct val="0"/>
              </a:spcBef>
              <a:spcAft>
                <a:spcPts val="600"/>
              </a:spcAft>
              <a:buClr>
                <a:schemeClr val="accent1"/>
              </a:buClr>
              <a:buFont typeface="Arial"/>
              <a:buChar char="•"/>
            </a:pPr>
            <a:r>
              <a:rPr lang="en-US" sz="2000" dirty="0" smtClean="0"/>
              <a:t>It’s (optional) input argument is the request message</a:t>
            </a:r>
          </a:p>
          <a:p>
            <a:pPr marL="682625" lvl="1" indent="-225425" defTabSz="914400" fontAlgn="base">
              <a:spcBef>
                <a:spcPct val="0"/>
              </a:spcBef>
              <a:spcAft>
                <a:spcPts val="600"/>
              </a:spcAft>
              <a:buClr>
                <a:schemeClr val="accent1"/>
              </a:buClr>
              <a:buFont typeface="Arial"/>
              <a:buChar char="•"/>
            </a:pPr>
            <a:r>
              <a:rPr lang="en-US" sz="2000" dirty="0" smtClean="0"/>
              <a:t>Typically used on the right side of an assignment statement</a:t>
            </a:r>
          </a:p>
        </p:txBody>
      </p:sp>
      <p:sp>
        <p:nvSpPr>
          <p:cNvPr id="20" name="TextBox 19"/>
          <p:cNvSpPr txBox="1"/>
          <p:nvPr/>
        </p:nvSpPr>
        <p:spPr bwMode="auto">
          <a:xfrm>
            <a:off x="230978" y="2778355"/>
            <a:ext cx="4258158"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1371600" lvl="1" indent="-1371600" defTabSz="914400" fontAlgn="base">
              <a:spcBef>
                <a:spcPct val="0"/>
              </a:spcBef>
              <a:spcAft>
                <a:spcPts val="600"/>
              </a:spcAft>
              <a:buClr>
                <a:schemeClr val="accent1"/>
              </a:buClr>
            </a:pPr>
            <a:r>
              <a:rPr lang="en-US" sz="2000" dirty="0" smtClean="0">
                <a:solidFill>
                  <a:schemeClr val="accent1"/>
                </a:solidFill>
              </a:rPr>
              <a:t>When executed:</a:t>
            </a:r>
          </a:p>
        </p:txBody>
      </p:sp>
      <p:sp>
        <p:nvSpPr>
          <p:cNvPr id="21" name="TextBox 20"/>
          <p:cNvSpPr txBox="1"/>
          <p:nvPr/>
        </p:nvSpPr>
        <p:spPr bwMode="auto">
          <a:xfrm>
            <a:off x="230978" y="2778355"/>
            <a:ext cx="4258158" cy="75405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1371600" lvl="1" indent="-1371600" defTabSz="914400" fontAlgn="base">
              <a:spcBef>
                <a:spcPct val="0"/>
              </a:spcBef>
              <a:spcAft>
                <a:spcPts val="600"/>
              </a:spcAft>
              <a:buClr>
                <a:schemeClr val="accent1"/>
              </a:buClr>
            </a:pPr>
            <a:r>
              <a:rPr lang="en-US" sz="2000" dirty="0" smtClean="0">
                <a:solidFill>
                  <a:schemeClr val="accent1"/>
                </a:solidFill>
              </a:rPr>
              <a:t>When executed:</a:t>
            </a:r>
          </a:p>
          <a:p>
            <a:pPr marL="623888" lvl="2" indent="-227013" defTabSz="914400" fontAlgn="base">
              <a:spcBef>
                <a:spcPct val="0"/>
              </a:spcBef>
              <a:spcAft>
                <a:spcPts val="600"/>
              </a:spcAft>
              <a:buClr>
                <a:schemeClr val="accent1"/>
              </a:buClr>
              <a:buSzPct val="75000"/>
              <a:buFont typeface="+mj-lt"/>
              <a:buAutoNum type="arabicPeriod"/>
            </a:pPr>
            <a:r>
              <a:rPr lang="en-US" dirty="0" smtClean="0"/>
              <a:t>The input request message is printed</a:t>
            </a:r>
          </a:p>
        </p:txBody>
      </p:sp>
      <p:sp>
        <p:nvSpPr>
          <p:cNvPr id="22" name="TextBox 21"/>
          <p:cNvSpPr txBox="1"/>
          <p:nvPr/>
        </p:nvSpPr>
        <p:spPr bwMode="auto">
          <a:xfrm>
            <a:off x="230978" y="2778355"/>
            <a:ext cx="4258158" cy="20159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1371600" lvl="1" indent="-1371600" defTabSz="914400" fontAlgn="base">
              <a:spcBef>
                <a:spcPct val="0"/>
              </a:spcBef>
              <a:spcAft>
                <a:spcPts val="600"/>
              </a:spcAft>
              <a:buClr>
                <a:schemeClr val="accent1"/>
              </a:buClr>
            </a:pPr>
            <a:r>
              <a:rPr lang="en-US" sz="2000" dirty="0" smtClean="0">
                <a:solidFill>
                  <a:schemeClr val="accent1"/>
                </a:solidFill>
              </a:rPr>
              <a:t>When executed:</a:t>
            </a:r>
          </a:p>
          <a:p>
            <a:pPr marL="623888" lvl="2" indent="-227013" defTabSz="914400" fontAlgn="base">
              <a:spcBef>
                <a:spcPct val="0"/>
              </a:spcBef>
              <a:spcAft>
                <a:spcPts val="600"/>
              </a:spcAft>
              <a:buClr>
                <a:schemeClr val="accent1"/>
              </a:buClr>
              <a:buSzPct val="75000"/>
              <a:buFont typeface="+mj-lt"/>
              <a:buAutoNum type="arabicPeriod"/>
            </a:pPr>
            <a:r>
              <a:rPr lang="en-US" dirty="0" smtClean="0"/>
              <a:t>The input request message is printed</a:t>
            </a:r>
          </a:p>
          <a:p>
            <a:pPr marL="623888" lvl="2" indent="-227013" defTabSz="914400" fontAlgn="base">
              <a:spcBef>
                <a:spcPct val="0"/>
              </a:spcBef>
              <a:spcAft>
                <a:spcPts val="600"/>
              </a:spcAft>
              <a:buClr>
                <a:schemeClr val="accent1"/>
              </a:buClr>
              <a:buSzPct val="75000"/>
              <a:buFont typeface="+mj-lt"/>
              <a:buAutoNum type="arabicPeriod"/>
            </a:pPr>
            <a:r>
              <a:rPr lang="en-US" dirty="0" smtClean="0"/>
              <a:t>The user enters the input</a:t>
            </a:r>
          </a:p>
          <a:p>
            <a:pPr marL="623888" lvl="2" indent="-227013" defTabSz="914400" fontAlgn="base">
              <a:spcBef>
                <a:spcPct val="0"/>
              </a:spcBef>
              <a:spcAft>
                <a:spcPts val="600"/>
              </a:spcAft>
              <a:buClr>
                <a:schemeClr val="accent1"/>
              </a:buClr>
              <a:buSzPct val="75000"/>
              <a:buFont typeface="+mj-lt"/>
              <a:buAutoNum type="arabicPeriod"/>
            </a:pPr>
            <a:r>
              <a:rPr lang="en-US" dirty="0" smtClean="0"/>
              <a:t>The </a:t>
            </a:r>
            <a:r>
              <a:rPr lang="en-US" i="1" dirty="0" smtClean="0"/>
              <a:t>string </a:t>
            </a:r>
            <a:r>
              <a:rPr lang="en-US" dirty="0" smtClean="0"/>
              <a:t>typed by the user is assigned to the variable on the left side of the assignment statement</a:t>
            </a:r>
            <a:endPar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23" name="TextBox 22"/>
          <p:cNvSpPr txBox="1"/>
          <p:nvPr/>
        </p:nvSpPr>
        <p:spPr bwMode="auto">
          <a:xfrm>
            <a:off x="230978" y="2778355"/>
            <a:ext cx="4258158" cy="110799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1371600" lvl="1" indent="-1371600" defTabSz="914400" fontAlgn="base">
              <a:spcBef>
                <a:spcPct val="0"/>
              </a:spcBef>
              <a:spcAft>
                <a:spcPts val="600"/>
              </a:spcAft>
              <a:buClr>
                <a:schemeClr val="accent1"/>
              </a:buClr>
            </a:pPr>
            <a:r>
              <a:rPr lang="en-US" sz="2000" dirty="0" smtClean="0">
                <a:solidFill>
                  <a:schemeClr val="accent1"/>
                </a:solidFill>
              </a:rPr>
              <a:t>When executed:</a:t>
            </a:r>
          </a:p>
          <a:p>
            <a:pPr marL="623888" lvl="2" indent="-227013" defTabSz="914400" fontAlgn="base">
              <a:spcBef>
                <a:spcPct val="0"/>
              </a:spcBef>
              <a:spcAft>
                <a:spcPts val="600"/>
              </a:spcAft>
              <a:buClr>
                <a:schemeClr val="accent1"/>
              </a:buClr>
              <a:buSzPct val="75000"/>
              <a:buFont typeface="+mj-lt"/>
              <a:buAutoNum type="arabicPeriod"/>
            </a:pPr>
            <a:r>
              <a:rPr lang="en-US" dirty="0" smtClean="0"/>
              <a:t>The input request message is printed</a:t>
            </a:r>
          </a:p>
          <a:p>
            <a:pPr marL="623888" lvl="2" indent="-227013" defTabSz="914400" fontAlgn="base">
              <a:spcBef>
                <a:spcPct val="0"/>
              </a:spcBef>
              <a:spcAft>
                <a:spcPts val="600"/>
              </a:spcAft>
              <a:buClr>
                <a:schemeClr val="accent1"/>
              </a:buClr>
              <a:buSzPct val="75000"/>
              <a:buFont typeface="+mj-lt"/>
              <a:buAutoNum type="arabicPeriod"/>
            </a:pPr>
            <a:r>
              <a:rPr lang="en-US" dirty="0" smtClean="0"/>
              <a:t>The user enters the input</a:t>
            </a:r>
          </a:p>
        </p:txBody>
      </p:sp>
      <p:sp>
        <p:nvSpPr>
          <p:cNvPr id="17" name="TextBox 16"/>
          <p:cNvSpPr txBox="1"/>
          <p:nvPr/>
        </p:nvSpPr>
        <p:spPr bwMode="auto">
          <a:xfrm>
            <a:off x="4476436" y="2748603"/>
            <a:ext cx="4667564"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name = </a:t>
            </a:r>
            <a:r>
              <a:rPr lang="en-US" sz="1400" dirty="0" err="1" smtClean="0">
                <a:solidFill>
                  <a:srgbClr val="000000"/>
                </a:solidFill>
                <a:latin typeface="Courier"/>
                <a:cs typeface="Courier"/>
              </a:rPr>
              <a:t>raw_input</a:t>
            </a:r>
            <a:r>
              <a:rPr lang="en-US" sz="1400" dirty="0" smtClean="0">
                <a:solidFill>
                  <a:srgbClr val="000000"/>
                </a:solidFill>
                <a:latin typeface="Courier"/>
                <a:cs typeface="Courier"/>
              </a:rPr>
              <a:t>('Enter your name: ')</a:t>
            </a:r>
          </a:p>
          <a:p>
            <a:pPr defTabSz="914400" fontAlgn="base">
              <a:spcBef>
                <a:spcPct val="0"/>
              </a:spcBef>
              <a:spcAft>
                <a:spcPct val="0"/>
              </a:spcAft>
            </a:pPr>
            <a:r>
              <a:rPr lang="en-US" sz="1400" dirty="0" smtClean="0">
                <a:solidFill>
                  <a:srgbClr val="000000"/>
                </a:solidFill>
                <a:latin typeface="Courier"/>
                <a:cs typeface="Courier"/>
              </a:rPr>
              <a:t>Enter your name: Michael</a:t>
            </a:r>
          </a:p>
          <a:p>
            <a:pPr defTabSz="914400" fontAlgn="base">
              <a:spcBef>
                <a:spcPct val="0"/>
              </a:spcBef>
              <a:spcAft>
                <a:spcPct val="0"/>
              </a:spcAft>
            </a:pPr>
            <a:r>
              <a:rPr lang="en-US" sz="1400" dirty="0" smtClean="0">
                <a:solidFill>
                  <a:srgbClr val="000000"/>
                </a:solidFill>
                <a:latin typeface="Courier"/>
                <a:cs typeface="Courier"/>
              </a:rPr>
              <a:t>&gt;&gt;&gt; print name</a:t>
            </a:r>
          </a:p>
          <a:p>
            <a:pPr defTabSz="914400" fontAlgn="base">
              <a:spcBef>
                <a:spcPct val="0"/>
              </a:spcBef>
              <a:spcAft>
                <a:spcPct val="0"/>
              </a:spcAft>
            </a:pPr>
            <a:r>
              <a:rPr lang="en-US" sz="1400" dirty="0" smtClean="0">
                <a:solidFill>
                  <a:srgbClr val="000000"/>
                </a:solidFill>
                <a:latin typeface="Courier"/>
                <a:cs typeface="Courier"/>
              </a:rPr>
              <a:t>Michael</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Tree>
    <p:extLst>
      <p:ext uri="{BB962C8B-B14F-4D97-AF65-F5344CB8AC3E}">
        <p14:creationId xmlns:p14="http://schemas.microsoft.com/office/powerpoint/2010/main" val="28591159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1" grpId="0" animBg="1"/>
      <p:bldP spid="11" grpId="1" animBg="1"/>
      <p:bldP spid="10" grpId="0" animBg="1"/>
      <p:bldP spid="10" grpId="1" animBg="1"/>
      <p:bldP spid="19" grpId="0" animBg="1"/>
      <p:bldP spid="19" grpId="1" animBg="1"/>
      <p:bldP spid="20" grpId="0"/>
      <p:bldP spid="20" grpId="1"/>
      <p:bldP spid="21" grpId="0"/>
      <p:bldP spid="21" grpId="1"/>
      <p:bldP spid="22" grpId="0"/>
      <p:bldP spid="23" grpId="0"/>
      <p:bldP spid="23" grpId="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Exercise </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9" name="TextBox 8"/>
          <p:cNvSpPr txBox="1"/>
          <p:nvPr/>
        </p:nvSpPr>
        <p:spPr bwMode="auto">
          <a:xfrm>
            <a:off x="6343299" y="3546603"/>
            <a:ext cx="104658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input</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4" name="TextBox 13"/>
          <p:cNvSpPr txBox="1"/>
          <p:nvPr/>
        </p:nvSpPr>
        <p:spPr bwMode="auto">
          <a:xfrm>
            <a:off x="1174915" y="3550756"/>
            <a:ext cx="5127651"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first = </a:t>
            </a:r>
            <a:r>
              <a:rPr lang="en-US" sz="1400" dirty="0" err="1" smtClean="0">
                <a:latin typeface="Courier"/>
                <a:cs typeface="Courier"/>
              </a:rPr>
              <a:t>raw_input</a:t>
            </a:r>
            <a:r>
              <a:rPr lang="en-US" sz="1400" dirty="0" smtClean="0">
                <a:latin typeface="Courier"/>
                <a:cs typeface="Courier"/>
              </a:rPr>
              <a:t>('Enter your first name: ')</a:t>
            </a:r>
          </a:p>
          <a:p>
            <a:pPr defTabSz="914400" fontAlgn="base">
              <a:spcBef>
                <a:spcPct val="0"/>
              </a:spcBef>
              <a:spcAft>
                <a:spcPct val="0"/>
              </a:spcAft>
            </a:pPr>
            <a:r>
              <a:rPr lang="en-US" sz="1400" dirty="0" smtClean="0">
                <a:latin typeface="Courier"/>
                <a:cs typeface="Courier"/>
              </a:rPr>
              <a:t>last = </a:t>
            </a:r>
            <a:r>
              <a:rPr lang="en-US" sz="1400" dirty="0" err="1" smtClean="0">
                <a:latin typeface="Courier"/>
                <a:cs typeface="Courier"/>
              </a:rPr>
              <a:t>raw_input</a:t>
            </a:r>
            <a:r>
              <a:rPr lang="en-US" sz="1400" dirty="0" smtClean="0">
                <a:latin typeface="Courier"/>
                <a:cs typeface="Courier"/>
              </a:rPr>
              <a:t>('Enter your last name: ')</a:t>
            </a:r>
          </a:p>
          <a:p>
            <a:pPr defTabSz="914400" fontAlgn="base">
              <a:spcBef>
                <a:spcPct val="0"/>
              </a:spcBef>
              <a:spcAft>
                <a:spcPct val="0"/>
              </a:spcAft>
            </a:pPr>
            <a:r>
              <a:rPr lang="en-US" sz="1400" dirty="0">
                <a:solidFill>
                  <a:schemeClr val="tx1"/>
                </a:solidFill>
                <a:latin typeface="Courier"/>
                <a:cs typeface="Courier"/>
              </a:rPr>
              <a:t>line1 = '</a:t>
            </a:r>
            <a:r>
              <a:rPr lang="en-US" sz="1400" dirty="0" smtClean="0">
                <a:solidFill>
                  <a:schemeClr val="tx1"/>
                </a:solidFill>
                <a:latin typeface="Courier"/>
                <a:cs typeface="Courier"/>
              </a:rPr>
              <a:t>Hello ' </a:t>
            </a:r>
            <a:r>
              <a:rPr lang="en-US" sz="1400" dirty="0">
                <a:solidFill>
                  <a:schemeClr val="tx1"/>
                </a:solidFill>
                <a:latin typeface="Courier"/>
                <a:cs typeface="Courier"/>
              </a:rPr>
              <a:t>+ first + </a:t>
            </a:r>
            <a:r>
              <a:rPr lang="en-US" sz="1400" dirty="0" smtClean="0">
                <a:solidFill>
                  <a:schemeClr val="tx1"/>
                </a:solidFill>
                <a:latin typeface="Courier"/>
                <a:cs typeface="Courier"/>
              </a:rPr>
              <a:t>' ' </a:t>
            </a:r>
            <a:r>
              <a:rPr lang="en-US" sz="1400" dirty="0">
                <a:solidFill>
                  <a:schemeClr val="tx1"/>
                </a:solidFill>
                <a:latin typeface="Courier"/>
                <a:cs typeface="Courier"/>
              </a:rPr>
              <a:t>+ last + '</a:t>
            </a:r>
            <a:r>
              <a:rPr lang="en-US" sz="1400" dirty="0" smtClean="0">
                <a:solidFill>
                  <a:schemeClr val="tx1"/>
                </a:solidFill>
                <a:latin typeface="Courier"/>
                <a:cs typeface="Courier"/>
              </a:rPr>
              <a:t>…</a:t>
            </a:r>
            <a:r>
              <a:rPr lang="en-US" sz="1400" dirty="0">
                <a:solidFill>
                  <a:schemeClr val="tx1"/>
                </a:solidFill>
                <a:latin typeface="Courier"/>
                <a:cs typeface="Courier"/>
              </a:rPr>
              <a: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a:solidFill>
                  <a:schemeClr val="tx1"/>
                </a:solidFill>
                <a:latin typeface="Courier"/>
                <a:cs typeface="Courier"/>
              </a:rPr>
              <a:t>p</a:t>
            </a:r>
            <a:r>
              <a:rPr lang="en-US" sz="1400" dirty="0" smtClean="0">
                <a:solidFill>
                  <a:schemeClr val="tx1"/>
                </a:solidFill>
                <a:latin typeface="Courier"/>
                <a:cs typeface="Courier"/>
              </a:rPr>
              <a:t>rint line1</a:t>
            </a:r>
          </a:p>
          <a:p>
            <a:pPr defTabSz="914400" fontAlgn="base">
              <a:spcBef>
                <a:spcPct val="0"/>
              </a:spcBef>
              <a:spcAft>
                <a:spcPct val="0"/>
              </a:spcAft>
            </a:pPr>
            <a:r>
              <a:rPr lang="en-US" sz="1400" dirty="0">
                <a:solidFill>
                  <a:schemeClr val="tx1"/>
                </a:solidFill>
                <a:latin typeface="Courier"/>
                <a:cs typeface="Courier"/>
              </a:rPr>
              <a:t>print 'Welcome to the world of Python!'</a:t>
            </a:r>
            <a:endParaRPr lang="en-US" sz="1400" kern="0" dirty="0" smtClean="0">
              <a:solidFill>
                <a:schemeClr val="tx1"/>
              </a:solidFill>
              <a:latin typeface="Courier"/>
              <a:cs typeface="Courier"/>
            </a:endParaRPr>
          </a:p>
        </p:txBody>
      </p:sp>
      <p:sp>
        <p:nvSpPr>
          <p:cNvPr id="8" name="TextBox 7"/>
          <p:cNvSpPr txBox="1"/>
          <p:nvPr/>
        </p:nvSpPr>
        <p:spPr bwMode="auto">
          <a:xfrm>
            <a:off x="230978" y="1309426"/>
            <a:ext cx="8617471" cy="14773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ts val="600"/>
              </a:spcAft>
            </a:pPr>
            <a:r>
              <a:rPr lang="en-US" sz="2000" dirty="0" smtClean="0">
                <a:solidFill>
                  <a:schemeClr val="accent1"/>
                </a:solidFill>
              </a:rPr>
              <a:t>Write a python script that requests user to input first name and last name and then print a message </a:t>
            </a:r>
          </a:p>
          <a:p>
            <a:pPr defTabSz="914400" fontAlgn="base">
              <a:spcBef>
                <a:spcPct val="0"/>
              </a:spcBef>
              <a:spcAft>
                <a:spcPts val="600"/>
              </a:spcAft>
            </a:pPr>
            <a:r>
              <a:rPr lang="en-US" sz="2000" dirty="0" smtClean="0">
                <a:solidFill>
                  <a:schemeClr val="accent1"/>
                </a:solidFill>
              </a:rPr>
              <a:t>Hello First-Name Last-Name</a:t>
            </a:r>
          </a:p>
          <a:p>
            <a:pPr defTabSz="914400" fontAlgn="base">
              <a:spcBef>
                <a:spcPct val="0"/>
              </a:spcBef>
              <a:spcAft>
                <a:spcPts val="600"/>
              </a:spcAft>
            </a:pPr>
            <a:r>
              <a:rPr lang="en-US" sz="2000" dirty="0" smtClean="0">
                <a:solidFill>
                  <a:schemeClr val="accent1"/>
                </a:solidFill>
              </a:rPr>
              <a:t>Welcome to the World of Python</a:t>
            </a:r>
            <a:endParaRPr lang="en-US" sz="2000" dirty="0" smtClean="0"/>
          </a:p>
        </p:txBody>
      </p:sp>
    </p:spTree>
    <p:extLst>
      <p:ext uri="{BB962C8B-B14F-4D97-AF65-F5344CB8AC3E}">
        <p14:creationId xmlns:p14="http://schemas.microsoft.com/office/powerpoint/2010/main" val="3575228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193113" y="-361355"/>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Type Conversion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9" name="TextBox 18"/>
          <p:cNvSpPr txBox="1"/>
          <p:nvPr/>
        </p:nvSpPr>
        <p:spPr bwMode="auto">
          <a:xfrm>
            <a:off x="4801084" y="1067631"/>
            <a:ext cx="434291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&gt;&gt; number = </a:t>
            </a:r>
            <a:r>
              <a:rPr lang="en-US" sz="1400" dirty="0" err="1">
                <a:latin typeface="Courier"/>
                <a:cs typeface="Courier"/>
              </a:rPr>
              <a:t>raw_input</a:t>
            </a:r>
            <a:r>
              <a:rPr lang="en-US" sz="1400" dirty="0">
                <a:latin typeface="Courier"/>
                <a:cs typeface="Courier"/>
              </a:rPr>
              <a:t>('Enter an integer: ')</a:t>
            </a:r>
          </a:p>
          <a:p>
            <a:pPr defTabSz="914400" fontAlgn="base">
              <a:spcBef>
                <a:spcPct val="0"/>
              </a:spcBef>
              <a:spcAft>
                <a:spcPct val="0"/>
              </a:spcAft>
            </a:pPr>
            <a:r>
              <a:rPr lang="en-US" sz="1400" dirty="0">
                <a:latin typeface="Courier"/>
                <a:cs typeface="Courier"/>
              </a:rPr>
              <a:t>Enter an integer: </a:t>
            </a:r>
            <a:r>
              <a:rPr lang="en-US" sz="1400" dirty="0" smtClean="0">
                <a:latin typeface="Courier"/>
                <a:cs typeface="Courier"/>
              </a:rPr>
              <a:t>8</a:t>
            </a:r>
            <a:endParaRPr lang="en-US" sz="1400" dirty="0">
              <a:latin typeface="Courier"/>
              <a:cs typeface="Courier"/>
            </a:endParaRPr>
          </a:p>
          <a:p>
            <a:pPr defTabSz="914400" fontAlgn="base">
              <a:spcBef>
                <a:spcPct val="0"/>
              </a:spcBef>
              <a:spcAft>
                <a:spcPct val="0"/>
              </a:spcAft>
            </a:pPr>
            <a:r>
              <a:rPr lang="en-US" sz="1400" dirty="0">
                <a:latin typeface="Courier"/>
                <a:cs typeface="Courier"/>
              </a:rPr>
              <a:t>&gt;&gt;&gt; number/4</a:t>
            </a:r>
          </a:p>
          <a:p>
            <a:pPr defTabSz="914400" fontAlgn="base">
              <a:spcBef>
                <a:spcPct val="0"/>
              </a:spcBef>
              <a:spcAft>
                <a:spcPct val="0"/>
              </a:spcAft>
            </a:pPr>
            <a:r>
              <a:rPr lang="en-US" sz="1400" dirty="0" err="1">
                <a:latin typeface="Courier"/>
                <a:cs typeface="Courier"/>
              </a:rPr>
              <a:t>Traceback</a:t>
            </a:r>
            <a:r>
              <a:rPr lang="en-US" sz="1400" dirty="0">
                <a:latin typeface="Courier"/>
                <a:cs typeface="Courier"/>
              </a:rPr>
              <a:t> (most recent call last):</a:t>
            </a:r>
          </a:p>
          <a:p>
            <a:pPr defTabSz="914400" fontAlgn="base">
              <a:spcBef>
                <a:spcPct val="0"/>
              </a:spcBef>
              <a:spcAft>
                <a:spcPct val="0"/>
              </a:spcAft>
            </a:pPr>
            <a:r>
              <a:rPr lang="en-US" sz="1400" dirty="0">
                <a:latin typeface="Courier"/>
                <a:cs typeface="Courier"/>
              </a:rPr>
              <a:t>  File "&lt;</a:t>
            </a:r>
            <a:r>
              <a:rPr lang="en-US" sz="1400" dirty="0" err="1">
                <a:latin typeface="Courier"/>
                <a:cs typeface="Courier"/>
              </a:rPr>
              <a:t>stdin</a:t>
            </a:r>
            <a:r>
              <a:rPr lang="en-US" sz="1400" dirty="0">
                <a:latin typeface="Courier"/>
                <a:cs typeface="Courier"/>
              </a:rPr>
              <a:t>&gt;", line 1, in &lt;module&gt;</a:t>
            </a:r>
          </a:p>
          <a:p>
            <a:pPr defTabSz="914400" fontAlgn="base">
              <a:spcBef>
                <a:spcPct val="0"/>
              </a:spcBef>
              <a:spcAft>
                <a:spcPct val="0"/>
              </a:spcAft>
            </a:pPr>
            <a:r>
              <a:rPr lang="en-US" sz="1400" dirty="0" err="1">
                <a:latin typeface="Courier"/>
                <a:cs typeface="Courier"/>
              </a:rPr>
              <a:t>TypeError</a:t>
            </a:r>
            <a:r>
              <a:rPr lang="en-US" sz="1400" dirty="0">
                <a:latin typeface="Courier"/>
                <a:cs typeface="Courier"/>
              </a:rPr>
              <a:t>: unsupported operand type(s) for /: '</a:t>
            </a:r>
            <a:r>
              <a:rPr lang="en-US" sz="1400" dirty="0" err="1">
                <a:latin typeface="Courier"/>
                <a:cs typeface="Courier"/>
              </a:rPr>
              <a:t>str</a:t>
            </a:r>
            <a:r>
              <a:rPr lang="en-US" sz="1400" dirty="0">
                <a:latin typeface="Courier"/>
                <a:cs typeface="Courier"/>
              </a:rPr>
              <a:t>' and '</a:t>
            </a:r>
            <a:r>
              <a:rPr lang="en-US" sz="1400" dirty="0" err="1">
                <a:latin typeface="Courier"/>
                <a:cs typeface="Courier"/>
              </a:rPr>
              <a:t>int</a:t>
            </a:r>
            <a:r>
              <a:rPr lang="en-US" sz="1400" dirty="0">
                <a:latin typeface="Courier"/>
                <a:cs typeface="Courier"/>
              </a:rPr>
              <a:t>'</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0" name="TextBox 19"/>
          <p:cNvSpPr txBox="1"/>
          <p:nvPr/>
        </p:nvSpPr>
        <p:spPr bwMode="auto">
          <a:xfrm>
            <a:off x="1" y="1363279"/>
            <a:ext cx="4801084"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What if you want get a number from user and assign to a variable? </a:t>
            </a:r>
            <a:endParaRPr lang="en-US" sz="2000" b="1" kern="0" dirty="0">
              <a:solidFill>
                <a:srgbClr val="FF0000"/>
              </a:solidFill>
              <a:latin typeface="Calibri" pitchFamily="34" charset="0"/>
            </a:endParaRPr>
          </a:p>
        </p:txBody>
      </p:sp>
      <p:sp>
        <p:nvSpPr>
          <p:cNvPr id="21" name="TextBox 20"/>
          <p:cNvSpPr txBox="1"/>
          <p:nvPr/>
        </p:nvSpPr>
        <p:spPr bwMode="auto">
          <a:xfrm>
            <a:off x="4801084" y="1067631"/>
            <a:ext cx="434291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&gt;&gt; number = </a:t>
            </a:r>
            <a:r>
              <a:rPr lang="en-US" sz="1400" dirty="0" err="1">
                <a:latin typeface="Courier"/>
                <a:cs typeface="Courier"/>
              </a:rPr>
              <a:t>raw_input</a:t>
            </a:r>
            <a:r>
              <a:rPr lang="en-US" sz="1400" dirty="0">
                <a:latin typeface="Courier"/>
                <a:cs typeface="Courier"/>
              </a:rPr>
              <a:t>('Enter an integer: ')</a:t>
            </a:r>
          </a:p>
          <a:p>
            <a:pPr defTabSz="914400" fontAlgn="base">
              <a:spcBef>
                <a:spcPct val="0"/>
              </a:spcBef>
              <a:spcAft>
                <a:spcPct val="0"/>
              </a:spcAft>
            </a:pPr>
            <a:r>
              <a:rPr lang="en-US" sz="1400" dirty="0">
                <a:latin typeface="Courier"/>
                <a:cs typeface="Courier"/>
              </a:rPr>
              <a:t>Enter an integer: </a:t>
            </a:r>
            <a:r>
              <a:rPr lang="en-US" sz="1400" dirty="0" smtClean="0">
                <a:latin typeface="Courier"/>
                <a:cs typeface="Courier"/>
              </a:rPr>
              <a:t>8</a:t>
            </a:r>
            <a:endParaRPr lang="en-US" sz="1400" dirty="0">
              <a:latin typeface="Courier"/>
              <a:cs typeface="Courier"/>
            </a:endParaRPr>
          </a:p>
          <a:p>
            <a:pPr defTabSz="914400" fontAlgn="base">
              <a:spcBef>
                <a:spcPct val="0"/>
              </a:spcBef>
              <a:spcAft>
                <a:spcPct val="0"/>
              </a:spcAft>
            </a:pPr>
            <a:r>
              <a:rPr lang="en-US" sz="1400" dirty="0">
                <a:latin typeface="Courier"/>
                <a:cs typeface="Courier"/>
              </a:rPr>
              <a:t>&gt;&gt;&gt; number/4</a:t>
            </a:r>
          </a:p>
          <a:p>
            <a:pPr defTabSz="914400" fontAlgn="base">
              <a:spcBef>
                <a:spcPct val="0"/>
              </a:spcBef>
              <a:spcAft>
                <a:spcPct val="0"/>
              </a:spcAft>
            </a:pPr>
            <a:r>
              <a:rPr lang="en-US" sz="1400" dirty="0" err="1">
                <a:latin typeface="Courier"/>
                <a:cs typeface="Courier"/>
              </a:rPr>
              <a:t>Traceback</a:t>
            </a:r>
            <a:r>
              <a:rPr lang="en-US" sz="1400" dirty="0">
                <a:latin typeface="Courier"/>
                <a:cs typeface="Courier"/>
              </a:rPr>
              <a:t> (most recent call last):</a:t>
            </a:r>
          </a:p>
          <a:p>
            <a:pPr defTabSz="914400" fontAlgn="base">
              <a:spcBef>
                <a:spcPct val="0"/>
              </a:spcBef>
              <a:spcAft>
                <a:spcPct val="0"/>
              </a:spcAft>
            </a:pPr>
            <a:r>
              <a:rPr lang="en-US" sz="1400" dirty="0">
                <a:latin typeface="Courier"/>
                <a:cs typeface="Courier"/>
              </a:rPr>
              <a:t>  File "&lt;</a:t>
            </a:r>
            <a:r>
              <a:rPr lang="en-US" sz="1400" dirty="0" err="1">
                <a:latin typeface="Courier"/>
                <a:cs typeface="Courier"/>
              </a:rPr>
              <a:t>stdin</a:t>
            </a:r>
            <a:r>
              <a:rPr lang="en-US" sz="1400" dirty="0">
                <a:latin typeface="Courier"/>
                <a:cs typeface="Courier"/>
              </a:rPr>
              <a:t>&gt;", line 1, in &lt;module&gt;</a:t>
            </a:r>
          </a:p>
          <a:p>
            <a:pPr defTabSz="914400" fontAlgn="base">
              <a:spcBef>
                <a:spcPct val="0"/>
              </a:spcBef>
              <a:spcAft>
                <a:spcPct val="0"/>
              </a:spcAft>
            </a:pPr>
            <a:r>
              <a:rPr lang="en-US" sz="1400" dirty="0" err="1">
                <a:latin typeface="Courier"/>
                <a:cs typeface="Courier"/>
              </a:rPr>
              <a:t>TypeError</a:t>
            </a:r>
            <a:r>
              <a:rPr lang="en-US" sz="1400" dirty="0">
                <a:latin typeface="Courier"/>
                <a:cs typeface="Courier"/>
              </a:rPr>
              <a:t>: unsupported operand type(s) for /: '</a:t>
            </a:r>
            <a:r>
              <a:rPr lang="en-US" sz="1400" dirty="0" err="1">
                <a:latin typeface="Courier"/>
                <a:cs typeface="Courier"/>
              </a:rPr>
              <a:t>str</a:t>
            </a:r>
            <a:r>
              <a:rPr lang="en-US" sz="1400" dirty="0">
                <a:latin typeface="Courier"/>
                <a:cs typeface="Courier"/>
              </a:rPr>
              <a:t>' and '</a:t>
            </a:r>
            <a:r>
              <a:rPr lang="en-US" sz="1400" dirty="0" err="1">
                <a:latin typeface="Courier"/>
                <a:cs typeface="Courier"/>
              </a:rPr>
              <a:t>int</a:t>
            </a:r>
            <a:r>
              <a:rPr lang="en-US" sz="1400" dirty="0">
                <a:latin typeface="Courier"/>
                <a:cs typeface="Courier"/>
              </a:rPr>
              <a:t>'</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type(number)</a:t>
            </a:r>
          </a:p>
          <a:p>
            <a:pPr defTabSz="914400" fontAlgn="base">
              <a:spcBef>
                <a:spcPct val="0"/>
              </a:spcBef>
              <a:spcAft>
                <a:spcPct val="0"/>
              </a:spcAft>
            </a:pPr>
            <a:r>
              <a:rPr lang="en-US" sz="1400" dirty="0">
                <a:latin typeface="Courier"/>
                <a:cs typeface="Courier"/>
              </a:rPr>
              <a:t>&lt;type '</a:t>
            </a:r>
            <a:r>
              <a:rPr lang="en-US" sz="1400" dirty="0" err="1" smtClean="0">
                <a:latin typeface="Courier"/>
                <a:cs typeface="Courier"/>
              </a:rPr>
              <a:t>str</a:t>
            </a:r>
            <a:r>
              <a:rPr lang="en-US" sz="1400" dirty="0" smtClean="0">
                <a:latin typeface="Courier"/>
                <a:cs typeface="Courier"/>
              </a:rPr>
              <a:t>’&gt;</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3" name="TextBox 22"/>
          <p:cNvSpPr txBox="1"/>
          <p:nvPr/>
        </p:nvSpPr>
        <p:spPr bwMode="auto">
          <a:xfrm>
            <a:off x="1" y="2393200"/>
            <a:ext cx="4801084"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Type conversion:</a:t>
            </a:r>
          </a:p>
          <a:p>
            <a:pPr defTabSz="914400" fontAlgn="base">
              <a:spcBef>
                <a:spcPct val="0"/>
              </a:spcBef>
              <a:spcAft>
                <a:spcPct val="0"/>
              </a:spcAft>
            </a:pPr>
            <a:r>
              <a:rPr lang="en-US" sz="2000" b="1" kern="0" dirty="0">
                <a:solidFill>
                  <a:schemeClr val="accent1"/>
                </a:solidFill>
                <a:latin typeface="Calibri" pitchFamily="34" charset="0"/>
              </a:rPr>
              <a:t> </a:t>
            </a:r>
            <a:r>
              <a:rPr lang="en-US" sz="2000" b="1" kern="0" dirty="0" smtClean="0">
                <a:solidFill>
                  <a:schemeClr val="accent1"/>
                </a:solidFill>
                <a:latin typeface="Calibri" pitchFamily="34" charset="0"/>
              </a:rPr>
              <a:t>   </a:t>
            </a:r>
            <a:r>
              <a:rPr lang="en-US" sz="2000" b="1" kern="0" dirty="0" err="1" smtClean="0">
                <a:solidFill>
                  <a:schemeClr val="accent1"/>
                </a:solidFill>
                <a:latin typeface="Calibri" pitchFamily="34" charset="0"/>
              </a:rPr>
              <a:t>int</a:t>
            </a:r>
            <a:r>
              <a:rPr lang="en-US" sz="2000" b="1" kern="0" dirty="0" smtClean="0">
                <a:solidFill>
                  <a:schemeClr val="accent1"/>
                </a:solidFill>
                <a:latin typeface="Calibri" pitchFamily="34" charset="0"/>
              </a:rPr>
              <a:t>(‘3’)</a:t>
            </a:r>
          </a:p>
          <a:p>
            <a:pPr defTabSz="914400" fontAlgn="base">
              <a:spcBef>
                <a:spcPct val="0"/>
              </a:spcBef>
              <a:spcAft>
                <a:spcPct val="0"/>
              </a:spcAft>
            </a:pPr>
            <a:r>
              <a:rPr lang="en-US" sz="2000" b="1" kern="0" dirty="0">
                <a:solidFill>
                  <a:schemeClr val="accent1"/>
                </a:solidFill>
                <a:latin typeface="Calibri" pitchFamily="34" charset="0"/>
              </a:rPr>
              <a:t> </a:t>
            </a:r>
            <a:r>
              <a:rPr lang="en-US" sz="2000" b="1" kern="0" dirty="0" smtClean="0">
                <a:solidFill>
                  <a:schemeClr val="accent1"/>
                </a:solidFill>
                <a:latin typeface="Calibri" pitchFamily="34" charset="0"/>
              </a:rPr>
              <a:t>   float(‘3.2’)</a:t>
            </a:r>
            <a:endParaRPr lang="en-US" sz="2000" b="1" kern="0" dirty="0">
              <a:solidFill>
                <a:srgbClr val="FF0000"/>
              </a:solidFill>
              <a:latin typeface="Calibri" pitchFamily="34" charset="0"/>
            </a:endParaRPr>
          </a:p>
        </p:txBody>
      </p:sp>
      <p:sp>
        <p:nvSpPr>
          <p:cNvPr id="24" name="TextBox 23"/>
          <p:cNvSpPr txBox="1"/>
          <p:nvPr/>
        </p:nvSpPr>
        <p:spPr bwMode="auto">
          <a:xfrm>
            <a:off x="4801084" y="1071846"/>
            <a:ext cx="434291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a:t>
            </a:r>
            <a:r>
              <a:rPr lang="en-US" sz="1400" dirty="0">
                <a:latin typeface="Courier"/>
                <a:cs typeface="Courier"/>
              </a:rPr>
              <a:t>&gt;&gt; number = </a:t>
            </a:r>
            <a:r>
              <a:rPr lang="en-US" sz="1400" dirty="0" err="1">
                <a:latin typeface="Courier"/>
                <a:cs typeface="Courier"/>
              </a:rPr>
              <a:t>raw_input</a:t>
            </a:r>
            <a:r>
              <a:rPr lang="en-US" sz="1400" dirty="0">
                <a:latin typeface="Courier"/>
                <a:cs typeface="Courier"/>
              </a:rPr>
              <a:t>('Enter an integer: ')</a:t>
            </a:r>
          </a:p>
          <a:p>
            <a:pPr defTabSz="914400" fontAlgn="base">
              <a:spcBef>
                <a:spcPct val="0"/>
              </a:spcBef>
              <a:spcAft>
                <a:spcPct val="0"/>
              </a:spcAft>
            </a:pPr>
            <a:r>
              <a:rPr lang="en-US" sz="1400" dirty="0">
                <a:latin typeface="Courier"/>
                <a:cs typeface="Courier"/>
              </a:rPr>
              <a:t>Enter an integer: 8</a:t>
            </a:r>
          </a:p>
          <a:p>
            <a:pPr defTabSz="914400" fontAlgn="base">
              <a:spcBef>
                <a:spcPct val="0"/>
              </a:spcBef>
              <a:spcAft>
                <a:spcPct val="0"/>
              </a:spcAft>
            </a:pPr>
            <a:r>
              <a:rPr lang="en-US" sz="1400" dirty="0">
                <a:latin typeface="Courier"/>
                <a:cs typeface="Courier"/>
              </a:rPr>
              <a:t>&gt;&gt;&gt; number/4</a:t>
            </a:r>
          </a:p>
          <a:p>
            <a:pPr defTabSz="914400" fontAlgn="base">
              <a:spcBef>
                <a:spcPct val="0"/>
              </a:spcBef>
              <a:spcAft>
                <a:spcPct val="0"/>
              </a:spcAft>
            </a:pPr>
            <a:r>
              <a:rPr lang="en-US" sz="1400" dirty="0" err="1">
                <a:latin typeface="Courier"/>
                <a:cs typeface="Courier"/>
              </a:rPr>
              <a:t>Traceback</a:t>
            </a:r>
            <a:r>
              <a:rPr lang="en-US" sz="1400" dirty="0">
                <a:latin typeface="Courier"/>
                <a:cs typeface="Courier"/>
              </a:rPr>
              <a:t> (most recent call last):</a:t>
            </a:r>
          </a:p>
          <a:p>
            <a:pPr defTabSz="914400" fontAlgn="base">
              <a:spcBef>
                <a:spcPct val="0"/>
              </a:spcBef>
              <a:spcAft>
                <a:spcPct val="0"/>
              </a:spcAft>
            </a:pPr>
            <a:r>
              <a:rPr lang="en-US" sz="1400" dirty="0">
                <a:latin typeface="Courier"/>
                <a:cs typeface="Courier"/>
              </a:rPr>
              <a:t>  File "&lt;</a:t>
            </a:r>
            <a:r>
              <a:rPr lang="en-US" sz="1400" dirty="0" err="1">
                <a:latin typeface="Courier"/>
                <a:cs typeface="Courier"/>
              </a:rPr>
              <a:t>stdin</a:t>
            </a:r>
            <a:r>
              <a:rPr lang="en-US" sz="1400" dirty="0">
                <a:latin typeface="Courier"/>
                <a:cs typeface="Courier"/>
              </a:rPr>
              <a:t>&gt;", line 1, in &lt;module&gt;</a:t>
            </a:r>
          </a:p>
          <a:p>
            <a:pPr defTabSz="914400" fontAlgn="base">
              <a:spcBef>
                <a:spcPct val="0"/>
              </a:spcBef>
              <a:spcAft>
                <a:spcPct val="0"/>
              </a:spcAft>
            </a:pPr>
            <a:r>
              <a:rPr lang="en-US" sz="1400" dirty="0" err="1">
                <a:latin typeface="Courier"/>
                <a:cs typeface="Courier"/>
              </a:rPr>
              <a:t>TypeError</a:t>
            </a:r>
            <a:r>
              <a:rPr lang="en-US" sz="1400" dirty="0">
                <a:latin typeface="Courier"/>
                <a:cs typeface="Courier"/>
              </a:rPr>
              <a:t>: unsupported operand type(s) for /: '</a:t>
            </a:r>
            <a:r>
              <a:rPr lang="en-US" sz="1400" dirty="0" err="1">
                <a:latin typeface="Courier"/>
                <a:cs typeface="Courier"/>
              </a:rPr>
              <a:t>str</a:t>
            </a:r>
            <a:r>
              <a:rPr lang="en-US" sz="1400" dirty="0">
                <a:latin typeface="Courier"/>
                <a:cs typeface="Courier"/>
              </a:rPr>
              <a:t>' and '</a:t>
            </a:r>
            <a:r>
              <a:rPr lang="en-US" sz="1400" dirty="0" err="1">
                <a:latin typeface="Courier"/>
                <a:cs typeface="Courier"/>
              </a:rPr>
              <a:t>int</a:t>
            </a:r>
            <a:r>
              <a:rPr lang="en-US" sz="1400" dirty="0">
                <a:latin typeface="Courier"/>
                <a:cs typeface="Courier"/>
              </a:rPr>
              <a:t>'</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type(number)</a:t>
            </a:r>
          </a:p>
          <a:p>
            <a:pPr defTabSz="914400" fontAlgn="base">
              <a:spcBef>
                <a:spcPct val="0"/>
              </a:spcBef>
              <a:spcAft>
                <a:spcPct val="0"/>
              </a:spcAft>
            </a:pPr>
            <a:r>
              <a:rPr lang="en-US" sz="1400" dirty="0">
                <a:latin typeface="Courier"/>
                <a:cs typeface="Courier"/>
              </a:rPr>
              <a:t>&lt;type '</a:t>
            </a:r>
            <a:r>
              <a:rPr lang="en-US" sz="1400" dirty="0" err="1" smtClean="0">
                <a:latin typeface="Courier"/>
                <a:cs typeface="Courier"/>
              </a:rPr>
              <a:t>str</a:t>
            </a:r>
            <a:r>
              <a:rPr lang="en-US" sz="1400" dirty="0" smtClean="0">
                <a:latin typeface="Courier"/>
                <a:cs typeface="Courier"/>
              </a:rPr>
              <a:t>’&gt;</a:t>
            </a:r>
            <a:endParaRPr lang="en-US" sz="1400" dirty="0">
              <a:latin typeface="Courier"/>
              <a:cs typeface="Courier"/>
            </a:endParaRPr>
          </a:p>
          <a:p>
            <a:pPr defTabSz="914400" fontAlgn="base">
              <a:spcBef>
                <a:spcPct val="0"/>
              </a:spcBef>
              <a:spcAft>
                <a:spcPct val="0"/>
              </a:spcAft>
            </a:pPr>
            <a:r>
              <a:rPr lang="en-US" sz="1400" dirty="0" smtClean="0">
                <a:latin typeface="Courier"/>
                <a:cs typeface="Courier"/>
              </a:rPr>
              <a:t>&gt;&gt;&gt; n = </a:t>
            </a:r>
            <a:r>
              <a:rPr lang="en-US" sz="1400" dirty="0" err="1" smtClean="0">
                <a:latin typeface="Courier"/>
                <a:cs typeface="Courier"/>
              </a:rPr>
              <a:t>int</a:t>
            </a:r>
            <a:r>
              <a:rPr lang="en-US" sz="1400" dirty="0" smtClean="0">
                <a:latin typeface="Courier"/>
                <a:cs typeface="Courier"/>
              </a:rPr>
              <a:t>(number)</a:t>
            </a:r>
          </a:p>
          <a:p>
            <a:pPr defTabSz="914400" fontAlgn="base">
              <a:spcBef>
                <a:spcPct val="0"/>
              </a:spcBef>
              <a:spcAft>
                <a:spcPct val="0"/>
              </a:spcAft>
            </a:pPr>
            <a:r>
              <a:rPr lang="en-US" sz="1400" dirty="0" smtClean="0">
                <a:latin typeface="Courier"/>
                <a:cs typeface="Courier"/>
              </a:rPr>
              <a:t>&gt;&gt;&gt; n/4</a:t>
            </a:r>
          </a:p>
          <a:p>
            <a:pPr defTabSz="914400" fontAlgn="base">
              <a:spcBef>
                <a:spcPct val="0"/>
              </a:spcBef>
              <a:spcAft>
                <a:spcPct val="0"/>
              </a:spcAft>
            </a:pPr>
            <a:r>
              <a:rPr lang="en-US" sz="1400" dirty="0" smtClean="0">
                <a:latin typeface="Courier"/>
                <a:cs typeface="Courier"/>
              </a:rPr>
              <a:t>&gt;&gt;&gt; 2</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2308604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0" y="0"/>
            <a:ext cx="821331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More Type conversion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5" name="TextBox 4"/>
          <p:cNvSpPr txBox="1"/>
          <p:nvPr/>
        </p:nvSpPr>
        <p:spPr bwMode="auto">
          <a:xfrm>
            <a:off x="344218" y="1698671"/>
            <a:ext cx="7457413"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000000"/>
                </a:solidFill>
              </a:rPr>
              <a:t>Implicit type conversion</a:t>
            </a:r>
          </a:p>
          <a:p>
            <a:pPr marL="681038" lvl="1" indent="-223838" defTabSz="914400" fontAlgn="base">
              <a:spcBef>
                <a:spcPct val="0"/>
              </a:spcBef>
              <a:spcAft>
                <a:spcPct val="0"/>
              </a:spcAft>
              <a:buClr>
                <a:schemeClr val="tx1"/>
              </a:buClr>
              <a:buFont typeface="Arial"/>
              <a:buChar char="•"/>
            </a:pPr>
            <a:r>
              <a:rPr lang="en-US" dirty="0" smtClean="0">
                <a:solidFill>
                  <a:schemeClr val="accent1"/>
                </a:solidFill>
              </a:rPr>
              <a:t>When evaluating an expression that contains operands of different types, operands must first be converted to the same type</a:t>
            </a:r>
            <a:endPar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endParaRPr>
          </a:p>
          <a:p>
            <a:pPr marL="681038" lvl="1" indent="-223838" defTabSz="914400" fontAlgn="base">
              <a:spcBef>
                <a:spcPct val="0"/>
              </a:spcBef>
              <a:spcAft>
                <a:spcPct val="0"/>
              </a:spcAft>
              <a:buClr>
                <a:schemeClr val="tx1"/>
              </a:buClr>
              <a:buFont typeface="Arial"/>
              <a:buChar char="•"/>
            </a:pPr>
            <a:r>
              <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rPr>
              <a:t>Operands are converted to the type that “contains the others”</a:t>
            </a:r>
          </a:p>
        </p:txBody>
      </p:sp>
      <p:grpSp>
        <p:nvGrpSpPr>
          <p:cNvPr id="37" name="Group 36"/>
          <p:cNvGrpSpPr/>
          <p:nvPr/>
        </p:nvGrpSpPr>
        <p:grpSpPr>
          <a:xfrm>
            <a:off x="4414812" y="586151"/>
            <a:ext cx="4110182" cy="1281546"/>
            <a:chOff x="4414812" y="586151"/>
            <a:chExt cx="4110182" cy="1281546"/>
          </a:xfrm>
        </p:grpSpPr>
        <p:sp>
          <p:nvSpPr>
            <p:cNvPr id="25" name="Oval 24"/>
            <p:cNvSpPr/>
            <p:nvPr/>
          </p:nvSpPr>
          <p:spPr>
            <a:xfrm>
              <a:off x="4414812" y="586151"/>
              <a:ext cx="4110182" cy="12815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4567213" y="738551"/>
              <a:ext cx="3079302" cy="96012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4719615" y="890951"/>
              <a:ext cx="2052868" cy="64008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bwMode="auto">
            <a:xfrm>
              <a:off x="5911805" y="1109631"/>
              <a:ext cx="61562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bool</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9" name="TextBox 28"/>
            <p:cNvSpPr txBox="1"/>
            <p:nvPr/>
          </p:nvSpPr>
          <p:spPr bwMode="auto">
            <a:xfrm>
              <a:off x="7026425" y="1109631"/>
              <a:ext cx="50788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int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30" name="TextBox 29"/>
            <p:cNvSpPr txBox="1"/>
            <p:nvPr/>
          </p:nvSpPr>
          <p:spPr bwMode="auto">
            <a:xfrm>
              <a:off x="7801631" y="1109631"/>
              <a:ext cx="72336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float</a:t>
              </a:r>
            </a:p>
          </p:txBody>
        </p:sp>
      </p:grpSp>
      <p:sp>
        <p:nvSpPr>
          <p:cNvPr id="31" name="TextBox 30"/>
          <p:cNvSpPr txBox="1"/>
          <p:nvPr/>
        </p:nvSpPr>
        <p:spPr bwMode="auto">
          <a:xfrm>
            <a:off x="6074219" y="3098804"/>
            <a:ext cx="2920180" cy="289310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2 + 3.0</a:t>
            </a:r>
          </a:p>
          <a:p>
            <a:pPr defTabSz="914400" fontAlgn="base">
              <a:spcBef>
                <a:spcPct val="0"/>
              </a:spcBef>
              <a:spcAft>
                <a:spcPct val="0"/>
              </a:spcAft>
            </a:pPr>
            <a:r>
              <a:rPr lang="en-US" sz="1400" dirty="0" smtClean="0">
                <a:solidFill>
                  <a:srgbClr val="000000"/>
                </a:solidFill>
                <a:latin typeface="Courier"/>
                <a:cs typeface="Courier"/>
              </a:rPr>
              <a:t>5.0</a:t>
            </a:r>
          </a:p>
          <a:p>
            <a:pPr defTabSz="914400" fontAlgn="base">
              <a:spcBef>
                <a:spcPct val="0"/>
              </a:spcBef>
              <a:spcAft>
                <a:spcPct val="0"/>
              </a:spcAft>
            </a:pPr>
            <a:r>
              <a:rPr lang="en-US" sz="1400" dirty="0" smtClean="0">
                <a:solidFill>
                  <a:srgbClr val="000000"/>
                </a:solidFill>
                <a:latin typeface="Courier"/>
                <a:cs typeface="Courier"/>
              </a:rPr>
              <a:t>&gt;&gt;&gt; True + 0</a:t>
            </a:r>
          </a:p>
          <a:p>
            <a:pPr defTabSz="914400" fontAlgn="base">
              <a:spcBef>
                <a:spcPct val="0"/>
              </a:spcBef>
              <a:spcAft>
                <a:spcPct val="0"/>
              </a:spcAft>
            </a:pPr>
            <a:r>
              <a:rPr lang="en-US" sz="1400" dirty="0" smtClean="0">
                <a:solidFill>
                  <a:srgbClr val="000000"/>
                </a:solidFill>
                <a:latin typeface="Courier"/>
                <a:cs typeface="Courier"/>
              </a:rPr>
              <a:t>1</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32" name="TextBox 31"/>
          <p:cNvSpPr txBox="1"/>
          <p:nvPr/>
        </p:nvSpPr>
        <p:spPr bwMode="auto">
          <a:xfrm>
            <a:off x="344218" y="2988617"/>
            <a:ext cx="5730001"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000000"/>
                </a:solidFill>
              </a:rPr>
              <a:t>Explicit type conversion </a:t>
            </a:r>
          </a:p>
          <a:p>
            <a:pPr marL="681038" lvl="1" indent="-223838"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C</a:t>
            </a:r>
            <a:r>
              <a:rPr kumimoji="0" lang="en-US" b="0" i="0" u="none" strike="noStrike" kern="0" cap="none" spc="0" normalizeH="0" noProof="0" dirty="0" err="1" smtClean="0">
                <a:ln>
                  <a:noFill/>
                </a:ln>
                <a:solidFill>
                  <a:schemeClr val="accent1"/>
                </a:solidFill>
                <a:effectLst/>
                <a:uLnTx/>
                <a:uFillTx/>
                <a:latin typeface="Calibri" pitchFamily="34" charset="0"/>
                <a:ea typeface="+mj-ea"/>
                <a:cs typeface="+mj-cs"/>
              </a:rPr>
              <a:t>onstructor</a:t>
            </a:r>
            <a:r>
              <a:rPr lang="en-US" kern="0" dirty="0" err="1" smtClean="0">
                <a:solidFill>
                  <a:schemeClr val="accent1"/>
                </a:solidFill>
                <a:latin typeface="Calibri" pitchFamily="34" charset="0"/>
                <a:ea typeface="+mj-ea"/>
                <a:cs typeface="+mj-cs"/>
              </a:rPr>
              <a:t>s</a:t>
            </a:r>
            <a:r>
              <a:rPr lang="en-US" kern="0" dirty="0" smtClean="0">
                <a:solidFill>
                  <a:schemeClr val="accent1"/>
                </a:solidFill>
                <a:latin typeface="Calibri" pitchFamily="34" charset="0"/>
                <a:ea typeface="+mj-ea"/>
                <a:cs typeface="+mj-cs"/>
              </a:rPr>
              <a:t> can be used to explicitly convert types</a:t>
            </a:r>
            <a:r>
              <a:rPr kumimoji="0" lang="en-US" b="0" i="0" u="none" strike="noStrike" kern="0" cap="none" spc="0" normalizeH="0" noProof="0" dirty="0" smtClean="0">
                <a:ln>
                  <a:noFill/>
                </a:ln>
                <a:solidFill>
                  <a:schemeClr val="accent1"/>
                </a:solidFill>
                <a:effectLst/>
                <a:uLnTx/>
                <a:uFillTx/>
                <a:latin typeface="Calibri" pitchFamily="34" charset="0"/>
                <a:ea typeface="+mj-ea"/>
                <a:cs typeface="+mj-cs"/>
              </a:rPr>
              <a:t> </a:t>
            </a:r>
            <a:endParaRPr kumimoji="0" lang="en-US"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34" name="TextBox 33"/>
          <p:cNvSpPr txBox="1"/>
          <p:nvPr/>
        </p:nvSpPr>
        <p:spPr bwMode="auto">
          <a:xfrm>
            <a:off x="6074219" y="3098804"/>
            <a:ext cx="2920180" cy="289310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int(2.1)</a:t>
            </a:r>
          </a:p>
          <a:p>
            <a:pPr defTabSz="914400" fontAlgn="base">
              <a:spcBef>
                <a:spcPct val="0"/>
              </a:spcBef>
              <a:spcAft>
                <a:spcPct val="0"/>
              </a:spcAft>
            </a:pPr>
            <a:r>
              <a:rPr lang="en-US" sz="1400" dirty="0" smtClean="0">
                <a:solidFill>
                  <a:srgbClr val="000000"/>
                </a:solidFill>
                <a:latin typeface="Courier"/>
                <a:cs typeface="Courier"/>
              </a:rPr>
              <a:t>2</a:t>
            </a:r>
          </a:p>
          <a:p>
            <a:pPr defTabSz="914400" fontAlgn="base">
              <a:spcBef>
                <a:spcPct val="0"/>
              </a:spcBef>
              <a:spcAft>
                <a:spcPct val="0"/>
              </a:spcAft>
            </a:pPr>
            <a:r>
              <a:rPr lang="en-US" sz="1400" dirty="0" smtClean="0">
                <a:solidFill>
                  <a:srgbClr val="000000"/>
                </a:solidFill>
                <a:latin typeface="Courier"/>
                <a:cs typeface="Courier"/>
              </a:rPr>
              <a:t>&gt;&gt;&gt; int('456')</a:t>
            </a:r>
          </a:p>
          <a:p>
            <a:pPr defTabSz="914400" fontAlgn="base">
              <a:spcBef>
                <a:spcPct val="0"/>
              </a:spcBef>
              <a:spcAft>
                <a:spcPct val="0"/>
              </a:spcAft>
            </a:pPr>
            <a:r>
              <a:rPr lang="en-US" sz="1400" dirty="0" smtClean="0">
                <a:solidFill>
                  <a:srgbClr val="000000"/>
                </a:solidFill>
                <a:latin typeface="Courier"/>
                <a:cs typeface="Courier"/>
              </a:rPr>
              <a:t>456</a:t>
            </a:r>
          </a:p>
          <a:p>
            <a:pPr defTabSz="914400" fontAlgn="base">
              <a:spcBef>
                <a:spcPct val="0"/>
              </a:spcBef>
              <a:spcAft>
                <a:spcPct val="0"/>
              </a:spcAft>
            </a:pPr>
            <a:r>
              <a:rPr lang="en-US" sz="1400" dirty="0" smtClean="0">
                <a:solidFill>
                  <a:srgbClr val="000000"/>
                </a:solidFill>
                <a:latin typeface="Courier"/>
                <a:cs typeface="Courier"/>
              </a:rPr>
              <a:t>&gt;&gt;&gt; int('45.6')</a:t>
            </a:r>
          </a:p>
          <a:p>
            <a:pPr defTabSz="914400" fontAlgn="base">
              <a:spcBef>
                <a:spcPct val="0"/>
              </a:spcBef>
              <a:spcAft>
                <a:spcPct val="0"/>
              </a:spcAft>
            </a:pPr>
            <a:r>
              <a:rPr lang="en-US" sz="1400" dirty="0" err="1" smtClean="0">
                <a:solidFill>
                  <a:srgbClr val="000000"/>
                </a:solidFill>
                <a:latin typeface="Courier"/>
                <a:cs typeface="Courier"/>
              </a:rPr>
              <a:t>Traceback</a:t>
            </a:r>
            <a:r>
              <a:rPr lang="en-US" sz="1400" dirty="0" smtClean="0">
                <a:solidFill>
                  <a:srgbClr val="000000"/>
                </a:solidFill>
                <a:latin typeface="Courier"/>
                <a:cs typeface="Courier"/>
              </a:rPr>
              <a:t> (most recent call last):</a:t>
            </a:r>
          </a:p>
          <a:p>
            <a:pPr defTabSz="914400" fontAlgn="base">
              <a:spcBef>
                <a:spcPct val="0"/>
              </a:spcBef>
              <a:spcAft>
                <a:spcPct val="0"/>
              </a:spcAft>
            </a:pPr>
            <a:r>
              <a:rPr lang="en-US" sz="1400" dirty="0" smtClean="0">
                <a:solidFill>
                  <a:srgbClr val="000000"/>
                </a:solidFill>
                <a:latin typeface="Courier"/>
                <a:cs typeface="Courier"/>
              </a:rPr>
              <a:t>  File "&lt;pyshell#59&gt;", line 1, in &lt;module&gt;</a:t>
            </a:r>
          </a:p>
          <a:p>
            <a:pPr defTabSz="914400" fontAlgn="base">
              <a:spcBef>
                <a:spcPct val="0"/>
              </a:spcBef>
              <a:spcAft>
                <a:spcPct val="0"/>
              </a:spcAft>
            </a:pPr>
            <a:r>
              <a:rPr lang="en-US" sz="1400" dirty="0" smtClean="0">
                <a:solidFill>
                  <a:srgbClr val="000000"/>
                </a:solidFill>
                <a:latin typeface="Courier"/>
                <a:cs typeface="Courier"/>
              </a:rPr>
              <a:t>    int('45.6')</a:t>
            </a:r>
          </a:p>
          <a:p>
            <a:pPr defTabSz="914400" fontAlgn="base">
              <a:spcBef>
                <a:spcPct val="0"/>
              </a:spcBef>
              <a:spcAft>
                <a:spcPct val="0"/>
              </a:spcAft>
            </a:pPr>
            <a:r>
              <a:rPr lang="en-US" sz="1400" dirty="0" err="1" smtClean="0">
                <a:solidFill>
                  <a:srgbClr val="000000"/>
                </a:solidFill>
                <a:latin typeface="Courier"/>
                <a:cs typeface="Courier"/>
              </a:rPr>
              <a:t>ValueError</a:t>
            </a:r>
            <a:r>
              <a:rPr lang="en-US" sz="1400" dirty="0" smtClean="0">
                <a:solidFill>
                  <a:srgbClr val="000000"/>
                </a:solidFill>
                <a:latin typeface="Courier"/>
                <a:cs typeface="Courier"/>
              </a:rPr>
              <a:t>: invalid literal for </a:t>
            </a:r>
            <a:r>
              <a:rPr lang="en-US" sz="1400" dirty="0" err="1" smtClean="0">
                <a:solidFill>
                  <a:srgbClr val="000000"/>
                </a:solidFill>
                <a:latin typeface="Courier"/>
                <a:cs typeface="Courier"/>
              </a:rPr>
              <a:t>int</a:t>
            </a:r>
            <a:r>
              <a:rPr lang="en-US" sz="1400" dirty="0" smtClean="0">
                <a:solidFill>
                  <a:srgbClr val="000000"/>
                </a:solidFill>
                <a:latin typeface="Courier"/>
                <a:cs typeface="Courier"/>
              </a:rPr>
              <a:t>() with base 10: '45.6’</a:t>
            </a:r>
          </a:p>
        </p:txBody>
      </p:sp>
      <p:sp>
        <p:nvSpPr>
          <p:cNvPr id="35" name="TextBox 34"/>
          <p:cNvSpPr txBox="1"/>
          <p:nvPr/>
        </p:nvSpPr>
        <p:spPr bwMode="auto">
          <a:xfrm>
            <a:off x="6074219" y="3098805"/>
            <a:ext cx="2920180" cy="289310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float('45.6')</a:t>
            </a:r>
          </a:p>
          <a:p>
            <a:pPr defTabSz="914400" fontAlgn="base">
              <a:spcBef>
                <a:spcPct val="0"/>
              </a:spcBef>
              <a:spcAft>
                <a:spcPct val="0"/>
              </a:spcAft>
            </a:pPr>
            <a:r>
              <a:rPr lang="en-US" sz="1400" dirty="0" smtClean="0">
                <a:solidFill>
                  <a:srgbClr val="000000"/>
                </a:solidFill>
                <a:latin typeface="Courier"/>
                <a:cs typeface="Courier"/>
              </a:rPr>
              <a:t>45.6</a:t>
            </a:r>
          </a:p>
          <a:p>
            <a:pPr defTabSz="914400" fontAlgn="base">
              <a:spcBef>
                <a:spcPct val="0"/>
              </a:spcBef>
              <a:spcAft>
                <a:spcPct val="0"/>
              </a:spcAft>
            </a:pPr>
            <a:r>
              <a:rPr lang="en-US" sz="1400" dirty="0" smtClean="0">
                <a:solidFill>
                  <a:srgbClr val="000000"/>
                </a:solidFill>
                <a:latin typeface="Courier"/>
                <a:cs typeface="Courier"/>
              </a:rPr>
              <a:t>&gt;&gt;&gt; float(2**24)</a:t>
            </a:r>
          </a:p>
          <a:p>
            <a:pPr defTabSz="914400" fontAlgn="base">
              <a:spcBef>
                <a:spcPct val="0"/>
              </a:spcBef>
              <a:spcAft>
                <a:spcPct val="0"/>
              </a:spcAft>
            </a:pPr>
            <a:r>
              <a:rPr lang="en-US" sz="1400" dirty="0" smtClean="0">
                <a:solidFill>
                  <a:srgbClr val="000000"/>
                </a:solidFill>
                <a:latin typeface="Courier"/>
                <a:cs typeface="Courier"/>
              </a:rPr>
              <a:t>16777216.0</a:t>
            </a:r>
          </a:p>
          <a:p>
            <a:pPr defTabSz="914400" fontAlgn="base">
              <a:spcBef>
                <a:spcPct val="0"/>
              </a:spcBef>
              <a:spcAft>
                <a:spcPct val="0"/>
              </a:spcAft>
            </a:pPr>
            <a:r>
              <a:rPr lang="en-US" sz="1400" dirty="0" smtClean="0">
                <a:solidFill>
                  <a:srgbClr val="000000"/>
                </a:solidFill>
                <a:latin typeface="Courier"/>
                <a:cs typeface="Courier"/>
              </a:rPr>
              <a:t>&gt;&gt;&gt;&gt;&gt;</a:t>
            </a: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36" name="TextBox 35"/>
          <p:cNvSpPr txBox="1"/>
          <p:nvPr/>
        </p:nvSpPr>
        <p:spPr bwMode="auto">
          <a:xfrm>
            <a:off x="6074219" y="3100280"/>
            <a:ext cx="2920180" cy="289310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str(345)</a:t>
            </a:r>
          </a:p>
          <a:p>
            <a:pPr defTabSz="914400" fontAlgn="base">
              <a:spcBef>
                <a:spcPct val="0"/>
              </a:spcBef>
              <a:spcAft>
                <a:spcPct val="0"/>
              </a:spcAft>
            </a:pPr>
            <a:r>
              <a:rPr lang="en-US" sz="1400" dirty="0" smtClean="0">
                <a:solidFill>
                  <a:srgbClr val="000000"/>
                </a:solidFill>
                <a:latin typeface="Courier"/>
                <a:cs typeface="Courier"/>
              </a:rPr>
              <a:t>'345'</a:t>
            </a:r>
          </a:p>
          <a:p>
            <a:pPr defTabSz="914400" fontAlgn="base">
              <a:spcBef>
                <a:spcPct val="0"/>
              </a:spcBef>
              <a:spcAft>
                <a:spcPct val="0"/>
              </a:spcAft>
            </a:pPr>
            <a:r>
              <a:rPr lang="en-US" sz="1400" dirty="0" smtClean="0">
                <a:solidFill>
                  <a:srgbClr val="000000"/>
                </a:solidFill>
                <a:latin typeface="Courier"/>
                <a:cs typeface="Courier"/>
              </a:rPr>
              <a:t>&gt;&gt;&gt; str(34.5)</a:t>
            </a:r>
          </a:p>
          <a:p>
            <a:pPr defTabSz="914400" fontAlgn="base">
              <a:spcBef>
                <a:spcPct val="0"/>
              </a:spcBef>
              <a:spcAft>
                <a:spcPct val="0"/>
              </a:spcAft>
            </a:pPr>
            <a:r>
              <a:rPr lang="en-US" sz="1400" dirty="0" smtClean="0">
                <a:solidFill>
                  <a:srgbClr val="000000"/>
                </a:solidFill>
                <a:latin typeface="Courier"/>
                <a:cs typeface="Courier"/>
              </a:rPr>
              <a:t>'34.5'</a:t>
            </a:r>
          </a:p>
          <a:p>
            <a:pPr defTabSz="914400" fontAlgn="base">
              <a:spcBef>
                <a:spcPct val="0"/>
              </a:spcBef>
              <a:spcAft>
                <a:spcPct val="0"/>
              </a:spcAft>
            </a:pPr>
            <a:r>
              <a:rPr lang="en-US" sz="1400" dirty="0" smtClean="0">
                <a:solidFill>
                  <a:srgbClr val="000000"/>
                </a:solidFill>
                <a:latin typeface="Courier"/>
                <a:cs typeface="Courier"/>
              </a:rPr>
              <a:t>&gt;&gt;&gt; </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38" name="TextBox 37"/>
          <p:cNvSpPr txBox="1"/>
          <p:nvPr/>
        </p:nvSpPr>
        <p:spPr bwMode="auto">
          <a:xfrm>
            <a:off x="344218" y="3713122"/>
            <a:ext cx="5527162" cy="95410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kern="0" dirty="0" err="1" smtClean="0">
                <a:solidFill>
                  <a:srgbClr val="000000"/>
                </a:solidFill>
                <a:latin typeface="Courier"/>
                <a:cs typeface="Courier"/>
              </a:rPr>
              <a:t>int</a:t>
            </a:r>
            <a:r>
              <a:rPr lang="en-US" kern="0" dirty="0" smtClean="0">
                <a:solidFill>
                  <a:srgbClr val="000000"/>
                </a:solidFill>
                <a:latin typeface="Courier"/>
                <a:cs typeface="Courier"/>
              </a:rPr>
              <a:t>()</a:t>
            </a:r>
            <a:r>
              <a:rPr lang="en-US" sz="2000" kern="0" dirty="0" smtClean="0">
                <a:solidFill>
                  <a:schemeClr val="accent1"/>
                </a:solidFill>
                <a:latin typeface="Calibri" pitchFamily="34" charset="0"/>
              </a:rPr>
              <a:t> creates an </a:t>
            </a:r>
            <a:r>
              <a:rPr lang="en-US" kern="0" dirty="0" err="1" smtClean="0">
                <a:solidFill>
                  <a:srgbClr val="000000"/>
                </a:solidFill>
                <a:latin typeface="Courier"/>
                <a:cs typeface="Courier"/>
              </a:rPr>
              <a:t>int</a:t>
            </a:r>
            <a:r>
              <a:rPr lang="en-US" kern="0" dirty="0" smtClean="0">
                <a:solidFill>
                  <a:schemeClr val="accent1"/>
                </a:solidFill>
                <a:latin typeface="Calibri" pitchFamily="34" charset="0"/>
              </a:rPr>
              <a:t> </a:t>
            </a:r>
            <a:r>
              <a:rPr lang="en-US" sz="2000" kern="0" dirty="0" smtClean="0">
                <a:solidFill>
                  <a:schemeClr val="accent1"/>
                </a:solidFill>
                <a:latin typeface="Calibri" pitchFamily="34" charset="0"/>
              </a:rPr>
              <a:t>object</a:t>
            </a:r>
            <a:endParaRPr lang="en-US" sz="2000" dirty="0" smtClean="0">
              <a:solidFill>
                <a:srgbClr val="000000"/>
              </a:solidFill>
            </a:endParaRPr>
          </a:p>
          <a:p>
            <a:pPr marL="681038" lvl="1" indent="-223838"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from a </a:t>
            </a:r>
            <a:r>
              <a:rPr lang="en-US" kern="0" dirty="0" smtClean="0">
                <a:solidFill>
                  <a:srgbClr val="000000"/>
                </a:solidFill>
                <a:latin typeface="Courier"/>
                <a:ea typeface="+mj-ea"/>
                <a:cs typeface="Courier"/>
              </a:rPr>
              <a:t>float</a:t>
            </a:r>
            <a:r>
              <a:rPr lang="en-US" kern="0" dirty="0" smtClean="0">
                <a:solidFill>
                  <a:schemeClr val="accent1"/>
                </a:solidFill>
                <a:latin typeface="Calibri" pitchFamily="34" charset="0"/>
                <a:ea typeface="+mj-ea"/>
                <a:cs typeface="+mj-cs"/>
              </a:rPr>
              <a:t> object, by removing decimal part</a:t>
            </a:r>
          </a:p>
          <a:p>
            <a:pPr marL="681038" lvl="1" indent="-223838"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from a </a:t>
            </a:r>
            <a:r>
              <a:rPr lang="en-US" kern="0" dirty="0" err="1" smtClean="0">
                <a:solidFill>
                  <a:srgbClr val="000000"/>
                </a:solidFill>
                <a:latin typeface="Courier"/>
                <a:ea typeface="+mj-ea"/>
                <a:cs typeface="Courier"/>
              </a:rPr>
              <a:t>str</a:t>
            </a:r>
            <a:r>
              <a:rPr lang="en-US" kern="0" dirty="0" smtClean="0">
                <a:solidFill>
                  <a:schemeClr val="accent1"/>
                </a:solidFill>
                <a:latin typeface="Calibri" pitchFamily="34" charset="0"/>
                <a:ea typeface="+mj-ea"/>
                <a:cs typeface="+mj-cs"/>
              </a:rPr>
              <a:t> object, if it represents an integer</a:t>
            </a:r>
          </a:p>
        </p:txBody>
      </p:sp>
      <p:sp>
        <p:nvSpPr>
          <p:cNvPr id="39" name="TextBox 38"/>
          <p:cNvSpPr txBox="1"/>
          <p:nvPr/>
        </p:nvSpPr>
        <p:spPr bwMode="auto">
          <a:xfrm>
            <a:off x="344218" y="4667229"/>
            <a:ext cx="5527162" cy="95410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kern="0" dirty="0" smtClean="0">
                <a:solidFill>
                  <a:srgbClr val="000000"/>
                </a:solidFill>
                <a:latin typeface="Courier"/>
                <a:cs typeface="Courier"/>
              </a:rPr>
              <a:t>float()</a:t>
            </a:r>
            <a:r>
              <a:rPr lang="en-US" sz="2000" kern="0" dirty="0" smtClean="0">
                <a:solidFill>
                  <a:schemeClr val="accent1"/>
                </a:solidFill>
                <a:latin typeface="Calibri" pitchFamily="34" charset="0"/>
              </a:rPr>
              <a:t> creates a </a:t>
            </a:r>
            <a:r>
              <a:rPr lang="en-US" kern="0" dirty="0" smtClean="0">
                <a:solidFill>
                  <a:srgbClr val="000000"/>
                </a:solidFill>
                <a:latin typeface="Courier"/>
                <a:cs typeface="Courier"/>
              </a:rPr>
              <a:t>float</a:t>
            </a:r>
            <a:r>
              <a:rPr lang="en-US" kern="0" dirty="0" smtClean="0">
                <a:solidFill>
                  <a:schemeClr val="accent1"/>
                </a:solidFill>
                <a:latin typeface="Calibri" pitchFamily="34" charset="0"/>
              </a:rPr>
              <a:t> </a:t>
            </a:r>
            <a:r>
              <a:rPr lang="en-US" sz="2000" kern="0" dirty="0" smtClean="0">
                <a:solidFill>
                  <a:schemeClr val="accent1"/>
                </a:solidFill>
                <a:latin typeface="Calibri" pitchFamily="34" charset="0"/>
              </a:rPr>
              <a:t>object</a:t>
            </a:r>
            <a:endParaRPr lang="en-US" sz="2000" dirty="0" smtClean="0">
              <a:solidFill>
                <a:srgbClr val="000000"/>
              </a:solidFill>
            </a:endParaRPr>
          </a:p>
          <a:p>
            <a:pPr marL="681038" lvl="1" indent="-223838"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from an </a:t>
            </a:r>
            <a:r>
              <a:rPr lang="en-US" kern="0" dirty="0" err="1" smtClean="0">
                <a:solidFill>
                  <a:srgbClr val="000000"/>
                </a:solidFill>
                <a:latin typeface="Courier"/>
                <a:ea typeface="+mj-ea"/>
                <a:cs typeface="Courier"/>
              </a:rPr>
              <a:t>int</a:t>
            </a:r>
            <a:r>
              <a:rPr lang="en-US" kern="0" dirty="0" smtClean="0">
                <a:solidFill>
                  <a:schemeClr val="accent1"/>
                </a:solidFill>
                <a:latin typeface="Calibri" pitchFamily="34" charset="0"/>
                <a:ea typeface="+mj-ea"/>
                <a:cs typeface="+mj-cs"/>
              </a:rPr>
              <a:t> object, if it is not too big</a:t>
            </a:r>
          </a:p>
          <a:p>
            <a:pPr marL="681038" lvl="1" indent="-223838" defTabSz="914400" fontAlgn="base">
              <a:spcBef>
                <a:spcPct val="0"/>
              </a:spcBef>
              <a:spcAft>
                <a:spcPct val="0"/>
              </a:spcAft>
              <a:buClr>
                <a:schemeClr val="tx1"/>
              </a:buClr>
              <a:buFont typeface="Arial"/>
              <a:buChar char="•"/>
            </a:pPr>
            <a:r>
              <a:rPr lang="en-US" kern="0" dirty="0" smtClean="0">
                <a:solidFill>
                  <a:schemeClr val="accent1"/>
                </a:solidFill>
                <a:latin typeface="Calibri" pitchFamily="34" charset="0"/>
                <a:ea typeface="+mj-ea"/>
                <a:cs typeface="+mj-cs"/>
              </a:rPr>
              <a:t>from a </a:t>
            </a:r>
            <a:r>
              <a:rPr lang="en-US" kern="0" dirty="0" smtClean="0">
                <a:solidFill>
                  <a:srgbClr val="000000"/>
                </a:solidFill>
                <a:latin typeface="Courier"/>
                <a:ea typeface="+mj-ea"/>
                <a:cs typeface="Courier"/>
              </a:rPr>
              <a:t>string</a:t>
            </a:r>
            <a:r>
              <a:rPr lang="en-US" kern="0" dirty="0" smtClean="0">
                <a:solidFill>
                  <a:schemeClr val="accent1"/>
                </a:solidFill>
                <a:latin typeface="Calibri" pitchFamily="34" charset="0"/>
                <a:ea typeface="+mj-ea"/>
                <a:cs typeface="+mj-cs"/>
              </a:rPr>
              <a:t>, if it represents a number</a:t>
            </a:r>
          </a:p>
        </p:txBody>
      </p:sp>
      <p:sp>
        <p:nvSpPr>
          <p:cNvPr id="40" name="TextBox 39"/>
          <p:cNvSpPr txBox="1"/>
          <p:nvPr/>
        </p:nvSpPr>
        <p:spPr bwMode="auto">
          <a:xfrm>
            <a:off x="344218" y="5637961"/>
            <a:ext cx="552716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kern="0" dirty="0" err="1" smtClean="0">
                <a:solidFill>
                  <a:srgbClr val="000000"/>
                </a:solidFill>
                <a:latin typeface="Courier"/>
                <a:cs typeface="Courier"/>
              </a:rPr>
              <a:t>str</a:t>
            </a:r>
            <a:r>
              <a:rPr lang="en-US" kern="0" dirty="0" smtClean="0">
                <a:solidFill>
                  <a:srgbClr val="000000"/>
                </a:solidFill>
                <a:latin typeface="Courier"/>
                <a:cs typeface="Courier"/>
              </a:rPr>
              <a:t>()</a:t>
            </a:r>
            <a:r>
              <a:rPr lang="en-US" sz="2000" kern="0" dirty="0" smtClean="0">
                <a:solidFill>
                  <a:schemeClr val="accent1"/>
                </a:solidFill>
                <a:latin typeface="Calibri" pitchFamily="34" charset="0"/>
              </a:rPr>
              <a:t> creates a </a:t>
            </a:r>
            <a:r>
              <a:rPr lang="en-US" kern="0" dirty="0" err="1" smtClean="0">
                <a:solidFill>
                  <a:srgbClr val="000000"/>
                </a:solidFill>
                <a:latin typeface="Courier"/>
                <a:cs typeface="Courier"/>
              </a:rPr>
              <a:t>str</a:t>
            </a:r>
            <a:r>
              <a:rPr lang="en-US" kern="0" dirty="0" smtClean="0">
                <a:solidFill>
                  <a:schemeClr val="accent1"/>
                </a:solidFill>
                <a:latin typeface="Calibri" pitchFamily="34" charset="0"/>
              </a:rPr>
              <a:t> </a:t>
            </a:r>
            <a:r>
              <a:rPr lang="en-US" sz="2000" kern="0" dirty="0" smtClean="0">
                <a:solidFill>
                  <a:schemeClr val="accent1"/>
                </a:solidFill>
                <a:latin typeface="Calibri" pitchFamily="34" charset="0"/>
              </a:rPr>
              <a:t>object</a:t>
            </a:r>
          </a:p>
          <a:p>
            <a:pPr marL="688975" lvl="1" indent="-231775" defTabSz="914400" fontAlgn="base">
              <a:spcBef>
                <a:spcPct val="0"/>
              </a:spcBef>
              <a:spcAft>
                <a:spcPct val="0"/>
              </a:spcAft>
              <a:buClr>
                <a:schemeClr val="tx1"/>
              </a:buClr>
              <a:buFont typeface="Arial"/>
              <a:buChar char="•"/>
            </a:pPr>
            <a:r>
              <a:rPr lang="en-US" sz="2000" kern="0" dirty="0" smtClean="0">
                <a:solidFill>
                  <a:schemeClr val="accent1"/>
                </a:solidFill>
                <a:latin typeface="Calibri" pitchFamily="34" charset="0"/>
              </a:rPr>
              <a:t>the string representation of the object value</a:t>
            </a:r>
            <a:endParaRPr lang="en-US" sz="2000" dirty="0" smtClean="0">
              <a:solidFill>
                <a:srgbClr val="000000"/>
              </a:solidFill>
            </a:endParaRPr>
          </a:p>
        </p:txBody>
      </p:sp>
    </p:spTree>
    <p:extLst>
      <p:ext uri="{BB962C8B-B14F-4D97-AF65-F5344CB8AC3E}">
        <p14:creationId xmlns:p14="http://schemas.microsoft.com/office/powerpoint/2010/main" val="4055848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p:bldP spid="34" grpId="0" animBg="1"/>
      <p:bldP spid="34" grpId="1" animBg="1"/>
      <p:bldP spid="35" grpId="0" animBg="1"/>
      <p:bldP spid="35" grpId="1" animBg="1"/>
      <p:bldP spid="36" grpId="0" animBg="1"/>
      <p:bldP spid="38" grpId="0"/>
      <p:bldP spid="39" grpId="0"/>
      <p:bldP spid="4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All Built-in functions</a:t>
            </a:r>
            <a:endParaRPr kumimoji="0" lang="en-US" sz="2000" b="0" i="0" u="none" strike="noStrike" kern="0" cap="none" spc="0" normalizeH="0" baseline="0" noProof="0" dirty="0" smtClean="0">
              <a:ln>
                <a:noFill/>
              </a:ln>
              <a:effectLst/>
              <a:uLnTx/>
              <a:uFillTx/>
              <a:latin typeface="Courier"/>
              <a:ea typeface="+mj-ea"/>
              <a:cs typeface="Courier"/>
            </a:endParaRPr>
          </a:p>
        </p:txBody>
      </p:sp>
      <p:pic>
        <p:nvPicPr>
          <p:cNvPr id="4" name="Picture 3" descr="Screen Shot 2015-08-26 at 9.3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4093257"/>
          </a:xfrm>
          <a:prstGeom prst="rect">
            <a:avLst/>
          </a:prstGeom>
        </p:spPr>
      </p:pic>
      <p:sp>
        <p:nvSpPr>
          <p:cNvPr id="5" name="Rectangle 4"/>
          <p:cNvSpPr/>
          <p:nvPr/>
        </p:nvSpPr>
        <p:spPr>
          <a:xfrm>
            <a:off x="1824208" y="5582955"/>
            <a:ext cx="5669411" cy="646331"/>
          </a:xfrm>
          <a:prstGeom prst="rect">
            <a:avLst/>
          </a:prstGeom>
        </p:spPr>
        <p:txBody>
          <a:bodyPr wrap="square">
            <a:spAutoFit/>
          </a:bodyPr>
          <a:lstStyle/>
          <a:p>
            <a:r>
              <a:rPr lang="en-US" dirty="0">
                <a:hlinkClick r:id="rId3"/>
              </a:rPr>
              <a:t>https://docs.python.org/2/library/functions.html#</a:t>
            </a:r>
            <a:r>
              <a:rPr lang="en-US" dirty="0" smtClean="0">
                <a:hlinkClick r:id="rId3"/>
              </a:rPr>
              <a:t>all</a:t>
            </a:r>
            <a:endParaRPr lang="en-US" dirty="0" smtClean="0"/>
          </a:p>
          <a:p>
            <a:endParaRPr lang="en-US" dirty="0"/>
          </a:p>
        </p:txBody>
      </p:sp>
    </p:spTree>
    <p:extLst>
      <p:ext uri="{BB962C8B-B14F-4D97-AF65-F5344CB8AC3E}">
        <p14:creationId xmlns:p14="http://schemas.microsoft.com/office/powerpoint/2010/main" val="337520004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709357" y="1722103"/>
            <a:ext cx="4291423" cy="196977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457200" indent="-457200" defTabSz="914400" fontAlgn="base">
              <a:spcBef>
                <a:spcPct val="0"/>
              </a:spcBef>
              <a:spcAft>
                <a:spcPct val="0"/>
              </a:spcAft>
            </a:pPr>
            <a:r>
              <a:rPr lang="en-US" sz="2000" dirty="0" smtClean="0">
                <a:solidFill>
                  <a:schemeClr val="accent1"/>
                </a:solidFill>
              </a:rPr>
              <a:t>Write a program that:</a:t>
            </a:r>
            <a:br>
              <a:rPr lang="en-US" sz="2000" dirty="0" smtClean="0">
                <a:solidFill>
                  <a:schemeClr val="accent1"/>
                </a:solidFill>
              </a:rPr>
            </a:br>
            <a:endParaRPr lang="en-US" sz="2000" dirty="0" smtClean="0">
              <a:solidFill>
                <a:schemeClr val="accent1"/>
              </a:solidFill>
            </a:endParaRPr>
          </a:p>
          <a:p>
            <a:pPr marL="454025" indent="-222250" defTabSz="914400" fontAlgn="base">
              <a:spcBef>
                <a:spcPct val="0"/>
              </a:spcBef>
              <a:spcAft>
                <a:spcPts val="600"/>
              </a:spcAft>
              <a:buClr>
                <a:schemeClr val="accent1"/>
              </a:buClr>
              <a:buSzPct val="75000"/>
              <a:buFont typeface="+mj-lt"/>
              <a:buAutoNum type="arabicPeriod"/>
            </a:pPr>
            <a:r>
              <a:rPr lang="en-US" dirty="0" smtClean="0"/>
              <a:t>Requests the user’s name</a:t>
            </a:r>
          </a:p>
          <a:p>
            <a:pPr marL="454025" indent="-222250" defTabSz="914400" fontAlgn="base">
              <a:spcBef>
                <a:spcPct val="0"/>
              </a:spcBef>
              <a:spcAft>
                <a:spcPts val="600"/>
              </a:spcAft>
              <a:buClr>
                <a:schemeClr val="accent1"/>
              </a:buClr>
              <a:buSzPct val="75000"/>
              <a:buFont typeface="+mj-lt"/>
              <a:buAutoNum type="arabicPeriod"/>
            </a:pPr>
            <a:r>
              <a:rPr lang="en-US" dirty="0" smtClean="0"/>
              <a:t>Requests the user’s age</a:t>
            </a:r>
          </a:p>
          <a:p>
            <a:pPr marL="454025" indent="-222250" defTabSz="914400" fontAlgn="base">
              <a:spcBef>
                <a:spcPct val="0"/>
              </a:spcBef>
              <a:spcAft>
                <a:spcPts val="600"/>
              </a:spcAft>
              <a:buClr>
                <a:schemeClr val="accent1"/>
              </a:buClr>
              <a:buSzPct val="75000"/>
              <a:buFont typeface="+mj-lt"/>
              <a:buAutoNum type="arabicPeriod"/>
            </a:pPr>
            <a:r>
              <a:rPr lang="en-US" dirty="0" smtClean="0"/>
              <a:t>Computes the user’s age one year from now and prints the message shown</a:t>
            </a:r>
          </a:p>
        </p:txBody>
      </p:sp>
      <p:sp>
        <p:nvSpPr>
          <p:cNvPr id="12" name="TextBox 11"/>
          <p:cNvSpPr txBox="1"/>
          <p:nvPr/>
        </p:nvSpPr>
        <p:spPr bwMode="auto">
          <a:xfrm>
            <a:off x="709358" y="4457342"/>
            <a:ext cx="6541286"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name = </a:t>
            </a:r>
            <a:r>
              <a:rPr lang="en-US" sz="1400" kern="0" dirty="0" err="1" smtClean="0">
                <a:solidFill>
                  <a:srgbClr val="000000"/>
                </a:solidFill>
                <a:latin typeface="Courier"/>
                <a:cs typeface="Courier"/>
              </a:rPr>
              <a:t>raw_input</a:t>
            </a:r>
            <a:r>
              <a:rPr lang="en-US" sz="1400" kern="0" dirty="0" smtClean="0">
                <a:solidFill>
                  <a:srgbClr val="000000"/>
                </a:solidFill>
                <a:latin typeface="Courier"/>
                <a:cs typeface="Courier"/>
              </a:rPr>
              <a:t>('Enter your name: ')</a:t>
            </a:r>
          </a:p>
          <a:p>
            <a:pPr defTabSz="914400" fontAlgn="base">
              <a:spcBef>
                <a:spcPct val="0"/>
              </a:spcBef>
              <a:spcAft>
                <a:spcPct val="0"/>
              </a:spcAft>
            </a:pPr>
            <a:r>
              <a:rPr lang="en-US" sz="1400" kern="0" dirty="0" smtClean="0">
                <a:solidFill>
                  <a:srgbClr val="000000"/>
                </a:solidFill>
                <a:latin typeface="Courier"/>
                <a:cs typeface="Courier"/>
              </a:rPr>
              <a:t>age = </a:t>
            </a:r>
            <a:r>
              <a:rPr lang="en-US" sz="1400" kern="0" dirty="0" err="1" smtClean="0">
                <a:solidFill>
                  <a:srgbClr val="0000FF"/>
                </a:solidFill>
                <a:latin typeface="Courier"/>
                <a:cs typeface="Courier"/>
              </a:rPr>
              <a:t>int</a:t>
            </a:r>
            <a:r>
              <a:rPr lang="en-US" sz="1400" kern="0" dirty="0" smtClean="0">
                <a:solidFill>
                  <a:srgbClr val="000000"/>
                </a:solidFill>
                <a:latin typeface="Courier"/>
                <a:cs typeface="Courier"/>
              </a:rPr>
              <a:t>(</a:t>
            </a:r>
            <a:r>
              <a:rPr lang="en-US" sz="1400" kern="0" dirty="0" err="1" smtClean="0">
                <a:solidFill>
                  <a:srgbClr val="FF0000"/>
                </a:solidFill>
                <a:latin typeface="Courier"/>
                <a:cs typeface="Courier"/>
              </a:rPr>
              <a:t>raw_input</a:t>
            </a:r>
            <a:r>
              <a:rPr lang="en-US" sz="1400" kern="0" dirty="0" smtClean="0">
                <a:solidFill>
                  <a:srgbClr val="FF0000"/>
                </a:solidFill>
                <a:latin typeface="Courier"/>
                <a:cs typeface="Courier"/>
              </a:rPr>
              <a:t>('Enter your age: ')</a:t>
            </a:r>
            <a:r>
              <a:rPr lang="en-US" sz="1400" kern="0" dirty="0" smtClean="0">
                <a:solidFill>
                  <a:srgbClr val="000000"/>
                </a:solidFill>
                <a:latin typeface="Courier"/>
                <a:cs typeface="Courier"/>
              </a:rPr>
              <a:t>)</a:t>
            </a:r>
          </a:p>
          <a:p>
            <a:pPr defTabSz="914400" fontAlgn="base">
              <a:spcBef>
                <a:spcPct val="0"/>
              </a:spcBef>
              <a:spcAft>
                <a:spcPct val="0"/>
              </a:spcAft>
            </a:pPr>
            <a:r>
              <a:rPr lang="en-US" sz="1400" kern="0" dirty="0" smtClean="0">
                <a:solidFill>
                  <a:srgbClr val="000000"/>
                </a:solidFill>
                <a:latin typeface="Courier"/>
                <a:cs typeface="Courier"/>
              </a:rPr>
              <a:t>line = name + ', you will be ' + </a:t>
            </a:r>
            <a:r>
              <a:rPr lang="en-US" sz="1400" kern="0" dirty="0" smtClean="0">
                <a:solidFill>
                  <a:srgbClr val="0000FF"/>
                </a:solidFill>
                <a:latin typeface="Courier"/>
                <a:cs typeface="Courier"/>
              </a:rPr>
              <a:t>str</a:t>
            </a:r>
            <a:r>
              <a:rPr lang="en-US" sz="1400" kern="0" dirty="0" smtClean="0">
                <a:solidFill>
                  <a:srgbClr val="000000"/>
                </a:solidFill>
                <a:latin typeface="Courier"/>
                <a:cs typeface="Courier"/>
              </a:rPr>
              <a:t>(age+1) + ' next year!’</a:t>
            </a:r>
          </a:p>
          <a:p>
            <a:pPr defTabSz="914400" fontAlgn="base">
              <a:spcBef>
                <a:spcPct val="0"/>
              </a:spcBef>
              <a:spcAft>
                <a:spcPct val="0"/>
              </a:spcAft>
            </a:pPr>
            <a:r>
              <a:rPr lang="en-US" sz="1400" kern="0" dirty="0">
                <a:solidFill>
                  <a:srgbClr val="000000"/>
                </a:solidFill>
                <a:latin typeface="Courier"/>
                <a:cs typeface="Courier"/>
              </a:rPr>
              <a:t>p</a:t>
            </a:r>
            <a:r>
              <a:rPr lang="en-US" sz="1400" kern="0" dirty="0" smtClean="0">
                <a:solidFill>
                  <a:srgbClr val="000000"/>
                </a:solidFill>
                <a:latin typeface="Courier"/>
                <a:cs typeface="Courier"/>
              </a:rPr>
              <a:t>rint line</a:t>
            </a:r>
          </a:p>
        </p:txBody>
      </p:sp>
      <p:sp>
        <p:nvSpPr>
          <p:cNvPr id="9" name="TextBox 8"/>
          <p:cNvSpPr txBox="1"/>
          <p:nvPr/>
        </p:nvSpPr>
        <p:spPr bwMode="auto">
          <a:xfrm>
            <a:off x="5208123" y="2506189"/>
            <a:ext cx="3948577"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 python </a:t>
            </a:r>
            <a:r>
              <a:rPr lang="en-US" sz="1400" kern="0" dirty="0" err="1" smtClean="0">
                <a:solidFill>
                  <a:srgbClr val="000000"/>
                </a:solidFill>
                <a:latin typeface="Courier"/>
                <a:cs typeface="Courier"/>
              </a:rPr>
              <a:t>nameage.py</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Enter your name: Marie</a:t>
            </a:r>
          </a:p>
          <a:p>
            <a:pPr defTabSz="914400" fontAlgn="base">
              <a:spcBef>
                <a:spcPct val="0"/>
              </a:spcBef>
              <a:spcAft>
                <a:spcPct val="0"/>
              </a:spcAft>
            </a:pPr>
            <a:r>
              <a:rPr lang="en-US" sz="1400" kern="0" dirty="0" smtClean="0">
                <a:solidFill>
                  <a:srgbClr val="000000"/>
                </a:solidFill>
                <a:latin typeface="Courier"/>
                <a:cs typeface="Courier"/>
              </a:rPr>
              <a:t>Enter your age: 17</a:t>
            </a:r>
          </a:p>
          <a:p>
            <a:pPr defTabSz="914400" fontAlgn="base">
              <a:spcBef>
                <a:spcPct val="0"/>
              </a:spcBef>
              <a:spcAft>
                <a:spcPct val="0"/>
              </a:spcAft>
            </a:pPr>
            <a:r>
              <a:rPr lang="en-US" sz="1400" kern="0" dirty="0" smtClean="0">
                <a:solidFill>
                  <a:srgbClr val="000000"/>
                </a:solidFill>
                <a:latin typeface="Courier"/>
                <a:cs typeface="Courier"/>
              </a:rPr>
              <a:t>Marie, you will be 18 next year!</a:t>
            </a:r>
          </a:p>
        </p:txBody>
      </p:sp>
      <p:sp>
        <p:nvSpPr>
          <p:cNvPr id="10" name="TextBox 9"/>
          <p:cNvSpPr txBox="1"/>
          <p:nvPr/>
        </p:nvSpPr>
        <p:spPr bwMode="auto">
          <a:xfrm>
            <a:off x="4592303" y="554004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err="1" smtClean="0">
                <a:solidFill>
                  <a:srgbClr val="000000"/>
                </a:solidFill>
                <a:latin typeface="Courier"/>
                <a:ea typeface="+mj-ea"/>
                <a:cs typeface="Courier"/>
              </a:rPr>
              <a:t>nameage</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Tree>
    <p:extLst>
      <p:ext uri="{BB962C8B-B14F-4D97-AF65-F5344CB8AC3E}">
        <p14:creationId xmlns:p14="http://schemas.microsoft.com/office/powerpoint/2010/main" val="2907328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709357" y="1531580"/>
            <a:ext cx="4109988" cy="196977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457200" indent="-457200" defTabSz="914400" fontAlgn="base">
              <a:spcBef>
                <a:spcPct val="0"/>
              </a:spcBef>
              <a:spcAft>
                <a:spcPct val="0"/>
              </a:spcAft>
            </a:pPr>
            <a:r>
              <a:rPr lang="en-US" sz="2000" dirty="0" smtClean="0">
                <a:solidFill>
                  <a:schemeClr val="accent1"/>
                </a:solidFill>
              </a:rPr>
              <a:t>Write a program that:</a:t>
            </a:r>
            <a:br>
              <a:rPr lang="en-US" sz="2000" dirty="0" smtClean="0">
                <a:solidFill>
                  <a:schemeClr val="accent1"/>
                </a:solidFill>
              </a:rPr>
            </a:br>
            <a:endParaRPr lang="en-US" sz="2000" dirty="0" smtClean="0">
              <a:solidFill>
                <a:schemeClr val="accent1"/>
              </a:solidFill>
            </a:endParaRPr>
          </a:p>
          <a:p>
            <a:pPr marL="457200" indent="-225425" defTabSz="914400" fontAlgn="base">
              <a:spcBef>
                <a:spcPct val="0"/>
              </a:spcBef>
              <a:spcAft>
                <a:spcPts val="600"/>
              </a:spcAft>
              <a:buClr>
                <a:schemeClr val="accent1"/>
              </a:buClr>
              <a:buSzPct val="75000"/>
              <a:buFont typeface="+mj-lt"/>
              <a:buAutoNum type="arabicPeriod"/>
            </a:pPr>
            <a:r>
              <a:rPr lang="en-US" dirty="0" smtClean="0"/>
              <a:t>Requests the user’s name</a:t>
            </a:r>
          </a:p>
          <a:p>
            <a:pPr marL="457200" indent="-225425" defTabSz="914400" fontAlgn="base">
              <a:spcBef>
                <a:spcPct val="0"/>
              </a:spcBef>
              <a:spcAft>
                <a:spcPts val="600"/>
              </a:spcAft>
              <a:buClr>
                <a:schemeClr val="accent1"/>
              </a:buClr>
              <a:buSzPct val="75000"/>
              <a:buFont typeface="+mj-lt"/>
              <a:buAutoNum type="arabicPeriod"/>
            </a:pPr>
            <a:r>
              <a:rPr lang="en-US" dirty="0" smtClean="0"/>
              <a:t>Requests the user’s age</a:t>
            </a:r>
          </a:p>
          <a:p>
            <a:pPr marL="457200" indent="-225425" defTabSz="914400" fontAlgn="base">
              <a:spcBef>
                <a:spcPct val="0"/>
              </a:spcBef>
              <a:spcAft>
                <a:spcPts val="600"/>
              </a:spcAft>
              <a:buClr>
                <a:schemeClr val="accent1"/>
              </a:buClr>
              <a:buSzPct val="75000"/>
              <a:buFont typeface="+mj-lt"/>
              <a:buAutoNum type="arabicPeriod"/>
            </a:pPr>
            <a:r>
              <a:rPr lang="en-US" dirty="0" smtClean="0"/>
              <a:t>Prints a message saying whether the user is eligible to vote or not</a:t>
            </a:r>
            <a:endParaRPr lang="en-US" sz="1200" dirty="0" smtClean="0"/>
          </a:p>
        </p:txBody>
      </p:sp>
      <p:sp>
        <p:nvSpPr>
          <p:cNvPr id="10" name="TextBox 9"/>
          <p:cNvSpPr txBox="1"/>
          <p:nvPr/>
        </p:nvSpPr>
        <p:spPr bwMode="auto">
          <a:xfrm>
            <a:off x="709358" y="4953281"/>
            <a:ext cx="4771383"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Need a way </a:t>
            </a:r>
            <a:r>
              <a:rPr lang="en-US" sz="2000" kern="0" dirty="0" smtClean="0">
                <a:solidFill>
                  <a:schemeClr val="accent1"/>
                </a:solidFill>
                <a:latin typeface="Calibri" pitchFamily="34" charset="0"/>
                <a:ea typeface="+mj-ea"/>
                <a:cs typeface="+mj-cs"/>
              </a:rPr>
              <a:t>to execute a Python statement</a:t>
            </a:r>
          </a:p>
          <a:p>
            <a:pPr defTabSz="914400" fontAlgn="base">
              <a:spcBef>
                <a:spcPct val="0"/>
              </a:spcBef>
              <a:spcAft>
                <a:spcPct val="0"/>
              </a:spcAft>
            </a:pPr>
            <a:r>
              <a:rPr lang="en-US" sz="2000" kern="0" dirty="0" smtClean="0">
                <a:solidFill>
                  <a:schemeClr val="accent1"/>
                </a:solidFill>
                <a:latin typeface="Calibri" pitchFamily="34" charset="0"/>
                <a:ea typeface="+mj-ea"/>
                <a:cs typeface="+mj-cs"/>
              </a:rPr>
              <a:t>if a condition is true  </a:t>
            </a:r>
            <a:endParaRPr lang="en-US" sz="2000" dirty="0" smtClean="0">
              <a:solidFill>
                <a:schemeClr val="accent1"/>
              </a:solidFill>
            </a:endParaRPr>
          </a:p>
        </p:txBody>
      </p:sp>
    </p:spTree>
    <p:extLst>
      <p:ext uri="{BB962C8B-B14F-4D97-AF65-F5344CB8AC3E}">
        <p14:creationId xmlns:p14="http://schemas.microsoft.com/office/powerpoint/2010/main" val="24010665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Introduction to Python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1800493"/>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Programming Languages</a:t>
            </a:r>
          </a:p>
          <a:p>
            <a:pPr marL="344488" indent="-344488">
              <a:spcAft>
                <a:spcPts val="600"/>
              </a:spcAft>
              <a:buClr>
                <a:srgbClr val="800000"/>
              </a:buClr>
              <a:buFont typeface="Wingdings" charset="2"/>
              <a:buChar char="§"/>
            </a:pPr>
            <a:r>
              <a:rPr lang="en-US" sz="2400" dirty="0" smtClean="0">
                <a:solidFill>
                  <a:schemeClr val="accent1"/>
                </a:solidFill>
              </a:rPr>
              <a:t>Basic Elements of Python</a:t>
            </a:r>
          </a:p>
          <a:p>
            <a:pPr marL="344488" indent="-344488">
              <a:spcAft>
                <a:spcPts val="600"/>
              </a:spcAft>
              <a:buClr>
                <a:srgbClr val="800000"/>
              </a:buClr>
              <a:buFont typeface="Wingdings" charset="2"/>
              <a:buChar char="§"/>
            </a:pPr>
            <a:r>
              <a:rPr lang="en-US" sz="2400" dirty="0" smtClean="0">
                <a:solidFill>
                  <a:srgbClr val="FF0000"/>
                </a:solidFill>
              </a:rPr>
              <a:t>Branching Programs</a:t>
            </a:r>
          </a:p>
          <a:p>
            <a:pPr marL="344488" indent="-344488">
              <a:spcAft>
                <a:spcPts val="600"/>
              </a:spcAft>
              <a:buClr>
                <a:srgbClr val="800000"/>
              </a:buClr>
              <a:buFont typeface="Wingdings" charset="2"/>
              <a:buChar char="§"/>
            </a:pPr>
            <a:r>
              <a:rPr lang="en-US" sz="2400" dirty="0" smtClean="0">
                <a:solidFill>
                  <a:schemeClr val="accent1"/>
                </a:solidFill>
              </a:rPr>
              <a:t>Iteration </a:t>
            </a:r>
          </a:p>
        </p:txBody>
      </p:sp>
    </p:spTree>
    <p:extLst>
      <p:ext uri="{BB962C8B-B14F-4D97-AF65-F5344CB8AC3E}">
        <p14:creationId xmlns:p14="http://schemas.microsoft.com/office/powerpoint/2010/main" val="582693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766830"/>
            <a:ext cx="7404100" cy="1143000"/>
          </a:xfrm>
        </p:spPr>
        <p:txBody>
          <a:bodyPr>
            <a:normAutofit/>
          </a:bodyPr>
          <a:lstStyle/>
          <a:p>
            <a:r>
              <a:rPr lang="en-US" dirty="0" smtClean="0"/>
              <a:t>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5</a:t>
            </a:fld>
            <a:endParaRPr lang="en-US"/>
          </a:p>
        </p:txBody>
      </p:sp>
    </p:spTree>
    <p:extLst>
      <p:ext uri="{BB962C8B-B14F-4D97-AF65-F5344CB8AC3E}">
        <p14:creationId xmlns:p14="http://schemas.microsoft.com/office/powerpoint/2010/main" val="295934545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Branching Programs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799374" y="3323652"/>
            <a:ext cx="7772400" cy="1800493"/>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Conditional Structure: One-way if statement</a:t>
            </a:r>
          </a:p>
          <a:p>
            <a:pPr marL="344488" indent="-344488">
              <a:spcAft>
                <a:spcPts val="600"/>
              </a:spcAft>
              <a:buClr>
                <a:srgbClr val="800000"/>
              </a:buClr>
              <a:buFont typeface="Wingdings" charset="2"/>
              <a:buChar char="§"/>
            </a:pPr>
            <a:r>
              <a:rPr lang="en-US" sz="2400" dirty="0" smtClean="0">
                <a:solidFill>
                  <a:schemeClr val="accent1"/>
                </a:solidFill>
              </a:rPr>
              <a:t>Conditional Structure: Two-way if statement</a:t>
            </a:r>
          </a:p>
          <a:p>
            <a:pPr marL="344488" indent="-344488">
              <a:spcAft>
                <a:spcPts val="600"/>
              </a:spcAft>
              <a:buClr>
                <a:srgbClr val="800000"/>
              </a:buClr>
              <a:buFont typeface="Wingdings" charset="2"/>
              <a:buChar char="§"/>
            </a:pPr>
            <a:r>
              <a:rPr lang="en-US" sz="2400" dirty="0" smtClean="0">
                <a:solidFill>
                  <a:schemeClr val="accent1"/>
                </a:solidFill>
              </a:rPr>
              <a:t>Iteration Structure: While loop</a:t>
            </a:r>
          </a:p>
          <a:p>
            <a:pPr marL="344488" indent="-344488">
              <a:spcAft>
                <a:spcPts val="600"/>
              </a:spcAft>
              <a:buClr>
                <a:srgbClr val="800000"/>
              </a:buClr>
              <a:buFont typeface="Wingdings" charset="2"/>
              <a:buChar char="§"/>
            </a:pPr>
            <a:r>
              <a:rPr lang="en-US" sz="2400" dirty="0">
                <a:solidFill>
                  <a:schemeClr val="accent1"/>
                </a:solidFill>
              </a:rPr>
              <a:t>Iteration Structure: For </a:t>
            </a:r>
            <a:r>
              <a:rPr lang="en-US" sz="2400" dirty="0" smtClean="0">
                <a:solidFill>
                  <a:schemeClr val="accent1"/>
                </a:solidFill>
              </a:rPr>
              <a:t>loop</a:t>
            </a:r>
            <a:endParaRPr lang="en-US" sz="2400" dirty="0">
              <a:solidFill>
                <a:schemeClr val="accent1"/>
              </a:solidFill>
            </a:endParaRPr>
          </a:p>
        </p:txBody>
      </p:sp>
      <p:sp>
        <p:nvSpPr>
          <p:cNvPr id="3" name="Rectangle 2"/>
          <p:cNvSpPr/>
          <p:nvPr/>
        </p:nvSpPr>
        <p:spPr>
          <a:xfrm>
            <a:off x="365565" y="2324308"/>
            <a:ext cx="7068371" cy="1015663"/>
          </a:xfrm>
          <a:prstGeom prst="rect">
            <a:avLst/>
          </a:prstGeom>
        </p:spPr>
        <p:txBody>
          <a:bodyPr wrap="square">
            <a:spAutoFit/>
          </a:bodyPr>
          <a:lstStyle/>
          <a:p>
            <a:pPr marL="566738" lvl="1" indent="-227013" defTabSz="914400" fontAlgn="base">
              <a:spcBef>
                <a:spcPct val="0"/>
              </a:spcBef>
              <a:buClr>
                <a:schemeClr val="accent1"/>
              </a:buClr>
              <a:buFont typeface="Arial"/>
              <a:buChar char="•"/>
            </a:pPr>
            <a:r>
              <a:rPr lang="en-US" sz="2000" dirty="0">
                <a:solidFill>
                  <a:srgbClr val="FF0000"/>
                </a:solidFill>
              </a:rPr>
              <a:t>Execution control structures </a:t>
            </a:r>
            <a:r>
              <a:rPr lang="en-US" sz="2000" dirty="0">
                <a:solidFill>
                  <a:srgbClr val="294171"/>
                </a:solidFill>
              </a:rPr>
              <a:t>are </a:t>
            </a:r>
            <a:r>
              <a:rPr lang="en-US" sz="2000" dirty="0">
                <a:solidFill>
                  <a:schemeClr val="accent1"/>
                </a:solidFill>
                <a:cs typeface="Courier"/>
              </a:rPr>
              <a:t>programming language statements that control which statements are executed, i.e., the execution flow of the program</a:t>
            </a:r>
          </a:p>
        </p:txBody>
      </p:sp>
    </p:spTree>
    <p:extLst>
      <p:ext uri="{BB962C8B-B14F-4D97-AF65-F5344CB8AC3E}">
        <p14:creationId xmlns:p14="http://schemas.microsoft.com/office/powerpoint/2010/main" val="320620885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ourier"/>
                <a:ea typeface="+mj-ea"/>
                <a:cs typeface="Courier"/>
              </a:rPr>
              <a:t>Conditional Structure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grpSp>
        <p:nvGrpSpPr>
          <p:cNvPr id="20" name="Group 19"/>
          <p:cNvGrpSpPr/>
          <p:nvPr/>
        </p:nvGrpSpPr>
        <p:grpSpPr>
          <a:xfrm>
            <a:off x="4812530" y="1668926"/>
            <a:ext cx="3882507" cy="4390206"/>
            <a:chOff x="4322266" y="1207954"/>
            <a:chExt cx="4697834" cy="5312150"/>
          </a:xfrm>
        </p:grpSpPr>
        <p:sp>
          <p:nvSpPr>
            <p:cNvPr id="4" name="Rectangle 3"/>
            <p:cNvSpPr/>
            <p:nvPr/>
          </p:nvSpPr>
          <p:spPr>
            <a:xfrm>
              <a:off x="5912303" y="1207954"/>
              <a:ext cx="1238990" cy="8259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sp>
          <p:nvSpPr>
            <p:cNvPr id="5" name="Diamond 4"/>
            <p:cNvSpPr/>
            <p:nvPr/>
          </p:nvSpPr>
          <p:spPr>
            <a:xfrm>
              <a:off x="5809054" y="2374619"/>
              <a:ext cx="1466137" cy="125958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a:t>
              </a:r>
              <a:endParaRPr lang="en-US" dirty="0"/>
            </a:p>
          </p:txBody>
        </p:sp>
        <p:sp>
          <p:nvSpPr>
            <p:cNvPr id="28" name="Rectangle 27"/>
            <p:cNvSpPr/>
            <p:nvPr/>
          </p:nvSpPr>
          <p:spPr>
            <a:xfrm>
              <a:off x="4446166" y="3962113"/>
              <a:ext cx="1238990" cy="8259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sp>
          <p:nvSpPr>
            <p:cNvPr id="29" name="Rectangle 28"/>
            <p:cNvSpPr/>
            <p:nvPr/>
          </p:nvSpPr>
          <p:spPr>
            <a:xfrm>
              <a:off x="6149776" y="5694150"/>
              <a:ext cx="1238990" cy="8259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cxnSp>
          <p:nvCxnSpPr>
            <p:cNvPr id="7" name="Straight Arrow Connector 6"/>
            <p:cNvCxnSpPr>
              <a:stCxn id="4" idx="2"/>
              <a:endCxn id="5" idx="0"/>
            </p:cNvCxnSpPr>
            <p:nvPr/>
          </p:nvCxnSpPr>
          <p:spPr>
            <a:xfrm>
              <a:off x="6531798" y="2033908"/>
              <a:ext cx="10325" cy="3407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551491" y="3962113"/>
              <a:ext cx="1238990" cy="8259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cxnSp>
          <p:nvCxnSpPr>
            <p:cNvPr id="19" name="Straight Arrow Connector 18"/>
            <p:cNvCxnSpPr>
              <a:stCxn id="5" idx="1"/>
              <a:endCxn id="28" idx="0"/>
            </p:cNvCxnSpPr>
            <p:nvPr/>
          </p:nvCxnSpPr>
          <p:spPr>
            <a:xfrm flipH="1">
              <a:off x="5065661" y="3004409"/>
              <a:ext cx="743393" cy="9577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3"/>
              <a:endCxn id="18" idx="0"/>
            </p:cNvCxnSpPr>
            <p:nvPr/>
          </p:nvCxnSpPr>
          <p:spPr>
            <a:xfrm>
              <a:off x="7275191" y="3004409"/>
              <a:ext cx="895795" cy="9577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8" idx="2"/>
              <a:endCxn id="29" idx="0"/>
            </p:cNvCxnSpPr>
            <p:nvPr/>
          </p:nvCxnSpPr>
          <p:spPr>
            <a:xfrm>
              <a:off x="5065661" y="4788067"/>
              <a:ext cx="1703610" cy="9060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8" idx="2"/>
              <a:endCxn id="29" idx="0"/>
            </p:cNvCxnSpPr>
            <p:nvPr/>
          </p:nvCxnSpPr>
          <p:spPr>
            <a:xfrm flipH="1">
              <a:off x="6769271" y="4788067"/>
              <a:ext cx="1401715" cy="9060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bwMode="auto">
            <a:xfrm>
              <a:off x="4795650" y="2930228"/>
              <a:ext cx="1013404" cy="48413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True</a:t>
              </a:r>
            </a:p>
          </p:txBody>
        </p:sp>
        <p:sp>
          <p:nvSpPr>
            <p:cNvPr id="34" name="TextBox 33"/>
            <p:cNvSpPr txBox="1"/>
            <p:nvPr/>
          </p:nvSpPr>
          <p:spPr bwMode="auto">
            <a:xfrm>
              <a:off x="7551490" y="2919827"/>
              <a:ext cx="917143" cy="48413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False</a:t>
              </a:r>
            </a:p>
          </p:txBody>
        </p:sp>
        <p:sp>
          <p:nvSpPr>
            <p:cNvPr id="36" name="Rectangle 35"/>
            <p:cNvSpPr/>
            <p:nvPr/>
          </p:nvSpPr>
          <p:spPr>
            <a:xfrm>
              <a:off x="4322266" y="2384944"/>
              <a:ext cx="4697834" cy="2906554"/>
            </a:xfrm>
            <a:prstGeom prst="rect">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616123" y="1728402"/>
            <a:ext cx="3529552" cy="4493451"/>
            <a:chOff x="4322266" y="1207954"/>
            <a:chExt cx="4697834" cy="5437076"/>
          </a:xfrm>
        </p:grpSpPr>
        <p:sp>
          <p:nvSpPr>
            <p:cNvPr id="43" name="Rectangle 42"/>
            <p:cNvSpPr/>
            <p:nvPr/>
          </p:nvSpPr>
          <p:spPr>
            <a:xfrm>
              <a:off x="6060777" y="1207954"/>
              <a:ext cx="1238989" cy="8259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sp>
          <p:nvSpPr>
            <p:cNvPr id="44" name="Diamond 43"/>
            <p:cNvSpPr/>
            <p:nvPr/>
          </p:nvSpPr>
          <p:spPr>
            <a:xfrm>
              <a:off x="5809054" y="2374619"/>
              <a:ext cx="1742436" cy="125958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a:t>
              </a:r>
              <a:endParaRPr lang="en-US" dirty="0"/>
            </a:p>
          </p:txBody>
        </p:sp>
        <p:sp>
          <p:nvSpPr>
            <p:cNvPr id="45" name="Rectangle 44"/>
            <p:cNvSpPr/>
            <p:nvPr/>
          </p:nvSpPr>
          <p:spPr>
            <a:xfrm>
              <a:off x="4446166" y="3962113"/>
              <a:ext cx="1238990" cy="8259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sp>
          <p:nvSpPr>
            <p:cNvPr id="46" name="Rectangle 45"/>
            <p:cNvSpPr/>
            <p:nvPr/>
          </p:nvSpPr>
          <p:spPr>
            <a:xfrm>
              <a:off x="6114541" y="5819075"/>
              <a:ext cx="1238989" cy="8259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cxnSp>
          <p:nvCxnSpPr>
            <p:cNvPr id="49" name="Straight Arrow Connector 48"/>
            <p:cNvCxnSpPr>
              <a:stCxn id="43" idx="2"/>
              <a:endCxn id="44" idx="0"/>
            </p:cNvCxnSpPr>
            <p:nvPr/>
          </p:nvCxnSpPr>
          <p:spPr>
            <a:xfrm>
              <a:off x="6680272" y="2033909"/>
              <a:ext cx="0" cy="3407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4" idx="1"/>
              <a:endCxn id="45" idx="0"/>
            </p:cNvCxnSpPr>
            <p:nvPr/>
          </p:nvCxnSpPr>
          <p:spPr>
            <a:xfrm flipH="1">
              <a:off x="5065661" y="3004410"/>
              <a:ext cx="743393" cy="9577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5" idx="2"/>
              <a:endCxn id="46" idx="0"/>
            </p:cNvCxnSpPr>
            <p:nvPr/>
          </p:nvCxnSpPr>
          <p:spPr>
            <a:xfrm>
              <a:off x="5065661" y="4788067"/>
              <a:ext cx="1668375" cy="1031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4" idx="2"/>
              <a:endCxn id="46" idx="0"/>
            </p:cNvCxnSpPr>
            <p:nvPr/>
          </p:nvCxnSpPr>
          <p:spPr>
            <a:xfrm>
              <a:off x="6680272" y="3634199"/>
              <a:ext cx="53764" cy="2184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bwMode="auto">
            <a:xfrm>
              <a:off x="4488930" y="2930228"/>
              <a:ext cx="1045276" cy="48413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True</a:t>
              </a:r>
            </a:p>
          </p:txBody>
        </p:sp>
        <p:sp>
          <p:nvSpPr>
            <p:cNvPr id="57" name="Rectangle 56"/>
            <p:cNvSpPr/>
            <p:nvPr/>
          </p:nvSpPr>
          <p:spPr>
            <a:xfrm>
              <a:off x="4322266" y="2384944"/>
              <a:ext cx="4697834" cy="2906554"/>
            </a:xfrm>
            <a:prstGeom prst="rect">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8" name="TextBox 57"/>
          <p:cNvSpPr txBox="1"/>
          <p:nvPr/>
        </p:nvSpPr>
        <p:spPr bwMode="auto">
          <a:xfrm>
            <a:off x="2380899" y="3804511"/>
            <a:ext cx="757969"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False</a:t>
            </a:r>
          </a:p>
        </p:txBody>
      </p:sp>
      <p:sp>
        <p:nvSpPr>
          <p:cNvPr id="32" name="Title 1"/>
          <p:cNvSpPr txBox="1">
            <a:spLocks/>
          </p:cNvSpPr>
          <p:nvPr/>
        </p:nvSpPr>
        <p:spPr bwMode="auto">
          <a:xfrm>
            <a:off x="658353" y="5868032"/>
            <a:ext cx="6063394" cy="11698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400" b="1" kern="0" dirty="0" smtClean="0">
                <a:latin typeface="Calibri" pitchFamily="34" charset="0"/>
                <a:ea typeface="+mj-ea"/>
                <a:cs typeface="+mj-cs"/>
              </a:rPr>
              <a:t>One-way if statement</a:t>
            </a:r>
            <a:endParaRPr kumimoji="0" lang="en-US" sz="2400" b="0" i="0" u="none" strike="noStrike" kern="0" cap="none" spc="0" normalizeH="0" baseline="0" noProof="0" dirty="0" smtClean="0">
              <a:ln>
                <a:noFill/>
              </a:ln>
              <a:effectLst/>
              <a:uLnTx/>
              <a:uFillTx/>
              <a:latin typeface="Calibri" pitchFamily="34" charset="0"/>
              <a:ea typeface="+mj-ea"/>
              <a:cs typeface="+mj-cs"/>
            </a:endParaRPr>
          </a:p>
        </p:txBody>
      </p:sp>
      <p:sp>
        <p:nvSpPr>
          <p:cNvPr id="35" name="Title 1"/>
          <p:cNvSpPr txBox="1">
            <a:spLocks/>
          </p:cNvSpPr>
          <p:nvPr/>
        </p:nvSpPr>
        <p:spPr bwMode="auto">
          <a:xfrm>
            <a:off x="5034287" y="5857449"/>
            <a:ext cx="3374919" cy="11698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400" b="1" kern="0" dirty="0" smtClean="0">
                <a:latin typeface="Calibri" pitchFamily="34" charset="0"/>
                <a:ea typeface="+mj-ea"/>
                <a:cs typeface="+mj-cs"/>
              </a:rPr>
              <a:t>two-way if statement</a:t>
            </a:r>
            <a:endParaRPr kumimoji="0" lang="en-US" sz="2400" b="0" i="0" u="none" strike="noStrike" kern="0" cap="none" spc="0" normalizeH="0" baseline="0" noProof="0" dirty="0" smtClean="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16790105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8" name="TextBox 7"/>
          <p:cNvSpPr txBox="1"/>
          <p:nvPr/>
        </p:nvSpPr>
        <p:spPr bwMode="auto">
          <a:xfrm>
            <a:off x="4548705" y="1883332"/>
            <a:ext cx="4278760"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a:cs typeface="Courier"/>
              </a:rPr>
              <a:t>if temp &gt; 86</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a:t>
            </a:r>
            <a:r>
              <a:rPr lang="en-US" sz="1400" dirty="0">
                <a:latin typeface="Courier"/>
                <a:cs typeface="Courier"/>
              </a:rPr>
              <a:t> </a:t>
            </a:r>
            <a:r>
              <a:rPr lang="en-US" sz="1400" dirty="0" smtClean="0">
                <a:latin typeface="Courier"/>
                <a:cs typeface="Courier"/>
              </a:rPr>
              <a:t>'It </a:t>
            </a:r>
            <a:r>
              <a:rPr lang="en-US" sz="1400" dirty="0">
                <a:latin typeface="Courier"/>
                <a:cs typeface="Courier"/>
              </a:rPr>
              <a:t>is hot</a:t>
            </a:r>
            <a:r>
              <a:rPr lang="en-US" sz="1400" dirty="0" smtClean="0">
                <a:latin typeface="Courier"/>
                <a:cs typeface="Courier"/>
              </a:rPr>
              <a:t>!</a:t>
            </a:r>
            <a:r>
              <a:rPr lang="en-US" sz="1400" dirty="0" smtClean="0">
                <a:solidFill>
                  <a:schemeClr val="tx1"/>
                </a:solidFill>
                <a:latin typeface="Courier"/>
                <a:cs typeface="Courier"/>
              </a:rPr>
              <a: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print</a:t>
            </a:r>
            <a:r>
              <a:rPr lang="en-US" sz="1400" dirty="0">
                <a:latin typeface="Courier"/>
                <a:cs typeface="Courier"/>
              </a:rPr>
              <a:t> </a:t>
            </a:r>
            <a:r>
              <a:rPr lang="en-US" sz="1400" dirty="0" smtClean="0">
                <a:latin typeface="Courier"/>
                <a:cs typeface="Courier"/>
              </a:rPr>
              <a:t>'Be </a:t>
            </a:r>
            <a:r>
              <a:rPr lang="en-US" sz="1400" dirty="0">
                <a:latin typeface="Courier"/>
                <a:cs typeface="Courier"/>
              </a:rPr>
              <a:t>sure to drink liquids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print 'Goodbye.'</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43" name="Shape 42"/>
          <p:cNvCxnSpPr>
            <a:stCxn id="10" idx="2"/>
            <a:endCxn id="50" idx="0"/>
          </p:cNvCxnSpPr>
          <p:nvPr/>
        </p:nvCxnSpPr>
        <p:spPr>
          <a:xfrm rot="16200000" flipH="1">
            <a:off x="3294914" y="5673464"/>
            <a:ext cx="1351803" cy="4"/>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bwMode="auto">
          <a:xfrm>
            <a:off x="3247453" y="4997566"/>
            <a:ext cx="72336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False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0" name="Decision 9"/>
          <p:cNvSpPr/>
          <p:nvPr/>
        </p:nvSpPr>
        <p:spPr>
          <a:xfrm>
            <a:off x="3196956" y="3468255"/>
            <a:ext cx="1547714" cy="1529310"/>
          </a:xfrm>
          <a:prstGeom prst="flowChartDecisio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400" dirty="0">
                <a:solidFill>
                  <a:schemeClr val="tx1"/>
                </a:solidFill>
                <a:latin typeface="Courier"/>
                <a:cs typeface="Courier"/>
              </a:rPr>
              <a:t>t</a:t>
            </a:r>
            <a:r>
              <a:rPr lang="en-US" sz="1400" dirty="0" smtClean="0">
                <a:solidFill>
                  <a:schemeClr val="tx1"/>
                </a:solidFill>
                <a:latin typeface="Courier"/>
                <a:cs typeface="Courier"/>
              </a:rPr>
              <a:t>emp &gt; 86:</a:t>
            </a:r>
            <a:endParaRPr lang="en-US" sz="1400" dirty="0">
              <a:solidFill>
                <a:schemeClr val="tx1"/>
              </a:solidFill>
              <a:latin typeface="Courier"/>
              <a:cs typeface="Courier"/>
            </a:endParaRPr>
          </a:p>
        </p:txBody>
      </p:sp>
      <p:sp>
        <p:nvSpPr>
          <p:cNvPr id="11" name="Alternate Process 10"/>
          <p:cNvSpPr/>
          <p:nvPr/>
        </p:nvSpPr>
        <p:spPr>
          <a:xfrm>
            <a:off x="5399555" y="4657047"/>
            <a:ext cx="2144515"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'It is hot!'</a:t>
            </a:r>
            <a:endParaRPr lang="en-US" sz="1400" dirty="0">
              <a:latin typeface="Courier"/>
              <a:cs typeface="Courier"/>
            </a:endParaRPr>
          </a:p>
        </p:txBody>
      </p:sp>
      <p:cxnSp>
        <p:nvCxnSpPr>
          <p:cNvPr id="13" name="Shape 12"/>
          <p:cNvCxnSpPr>
            <a:stCxn id="10" idx="3"/>
            <a:endCxn id="11" idx="0"/>
          </p:cNvCxnSpPr>
          <p:nvPr/>
        </p:nvCxnSpPr>
        <p:spPr>
          <a:xfrm>
            <a:off x="4744670" y="4232910"/>
            <a:ext cx="1727143" cy="424137"/>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 name="Alternate Process 16"/>
          <p:cNvSpPr/>
          <p:nvPr/>
        </p:nvSpPr>
        <p:spPr>
          <a:xfrm>
            <a:off x="4548705" y="5510829"/>
            <a:ext cx="3847803"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smtClean="0">
                <a:solidFill>
                  <a:srgbClr val="000000"/>
                </a:solidFill>
                <a:latin typeface="Courier"/>
                <a:cs typeface="Courier"/>
              </a:rPr>
              <a:t>print </a:t>
            </a:r>
            <a:r>
              <a:rPr lang="en-US" sz="1400" dirty="0" smtClean="0">
                <a:solidFill>
                  <a:srgbClr val="505150"/>
                </a:solidFill>
                <a:latin typeface="Courier"/>
                <a:cs typeface="Courier"/>
              </a:rPr>
              <a:t>'Be sure to drink liquids.'</a:t>
            </a:r>
            <a:endParaRPr lang="en-US" sz="1400" dirty="0">
              <a:latin typeface="Courier"/>
              <a:cs typeface="Courier"/>
            </a:endParaRPr>
          </a:p>
        </p:txBody>
      </p:sp>
      <p:cxnSp>
        <p:nvCxnSpPr>
          <p:cNvPr id="19" name="Elbow Connector 18"/>
          <p:cNvCxnSpPr>
            <a:stCxn id="11" idx="2"/>
            <a:endCxn id="17" idx="0"/>
          </p:cNvCxnSpPr>
          <p:nvPr/>
        </p:nvCxnSpPr>
        <p:spPr>
          <a:xfrm rot="16200000" flipH="1">
            <a:off x="6215579" y="5253800"/>
            <a:ext cx="513263" cy="794"/>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0" name="Alternate Process 49"/>
          <p:cNvSpPr/>
          <p:nvPr/>
        </p:nvSpPr>
        <p:spPr>
          <a:xfrm>
            <a:off x="3007340" y="6349368"/>
            <a:ext cx="1926953"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smtClean="0">
                <a:solidFill>
                  <a:srgbClr val="000000"/>
                </a:solidFill>
                <a:latin typeface="Courier"/>
                <a:cs typeface="Courier"/>
              </a:rPr>
              <a:t>print '</a:t>
            </a:r>
            <a:r>
              <a:rPr lang="en-US" sz="1400" dirty="0" smtClean="0">
                <a:solidFill>
                  <a:srgbClr val="505150"/>
                </a:solidFill>
                <a:latin typeface="Courier"/>
                <a:cs typeface="Courier"/>
              </a:rPr>
              <a:t>Goodbye.</a:t>
            </a:r>
            <a:r>
              <a:rPr lang="en-US" sz="1400" dirty="0" smtClean="0">
                <a:solidFill>
                  <a:srgbClr val="000000"/>
                </a:solidFill>
                <a:latin typeface="Courier"/>
                <a:cs typeface="Courier"/>
              </a:rPr>
              <a:t>'</a:t>
            </a:r>
            <a:endParaRPr lang="en-US" sz="1400" dirty="0">
              <a:latin typeface="Courier"/>
              <a:cs typeface="Courier"/>
            </a:endParaRPr>
          </a:p>
        </p:txBody>
      </p:sp>
      <p:cxnSp>
        <p:nvCxnSpPr>
          <p:cNvPr id="58" name="Shape 57"/>
          <p:cNvCxnSpPr>
            <a:stCxn id="17" idx="2"/>
            <a:endCxn id="50" idx="0"/>
          </p:cNvCxnSpPr>
          <p:nvPr/>
        </p:nvCxnSpPr>
        <p:spPr>
          <a:xfrm rot="5400000">
            <a:off x="4972702" y="4849463"/>
            <a:ext cx="498020" cy="2501790"/>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bwMode="auto">
          <a:xfrm>
            <a:off x="4744668" y="3862595"/>
            <a:ext cx="61562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True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63" name="Shape 62"/>
          <p:cNvCxnSpPr>
            <a:endCxn id="10" idx="0"/>
          </p:cNvCxnSpPr>
          <p:nvPr/>
        </p:nvCxnSpPr>
        <p:spPr>
          <a:xfrm rot="5400000">
            <a:off x="3816989" y="3314429"/>
            <a:ext cx="307650" cy="2"/>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One-way if statement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2" name="TextBox 21"/>
          <p:cNvSpPr txBox="1"/>
          <p:nvPr/>
        </p:nvSpPr>
        <p:spPr bwMode="auto">
          <a:xfrm>
            <a:off x="4548705" y="1883332"/>
            <a:ext cx="4278760"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rgbClr val="FF0000"/>
                </a:solidFill>
                <a:latin typeface="Courier"/>
                <a:cs typeface="Courier"/>
              </a:rPr>
              <a:t>if temp &gt; 86</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print</a:t>
            </a:r>
            <a:r>
              <a:rPr lang="en-US" sz="1400" dirty="0">
                <a:solidFill>
                  <a:srgbClr val="FF0000"/>
                </a:solidFill>
                <a:latin typeface="Courier"/>
                <a:cs typeface="Courier"/>
              </a:rPr>
              <a:t> </a:t>
            </a:r>
            <a:r>
              <a:rPr lang="en-US" sz="1400" dirty="0" smtClean="0">
                <a:solidFill>
                  <a:srgbClr val="FF0000"/>
                </a:solidFill>
                <a:latin typeface="Courier"/>
                <a:cs typeface="Courier"/>
              </a:rPr>
              <a:t>'It </a:t>
            </a:r>
            <a:r>
              <a:rPr lang="en-US" sz="1400" dirty="0">
                <a:solidFill>
                  <a:srgbClr val="FF0000"/>
                </a:solidFill>
                <a:latin typeface="Courier"/>
                <a:cs typeface="Courier"/>
              </a:rPr>
              <a:t>is hot</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print</a:t>
            </a:r>
            <a:r>
              <a:rPr lang="en-US" sz="1400" dirty="0">
                <a:solidFill>
                  <a:srgbClr val="FF0000"/>
                </a:solidFill>
                <a:latin typeface="Courier"/>
                <a:cs typeface="Courier"/>
              </a:rPr>
              <a:t> </a:t>
            </a:r>
            <a:r>
              <a:rPr lang="en-US" sz="1400" dirty="0" smtClean="0">
                <a:solidFill>
                  <a:srgbClr val="FF0000"/>
                </a:solidFill>
                <a:latin typeface="Courier"/>
                <a:cs typeface="Courier"/>
              </a:rPr>
              <a:t>'Be </a:t>
            </a:r>
            <a:r>
              <a:rPr lang="en-US" sz="1400" dirty="0">
                <a:solidFill>
                  <a:srgbClr val="FF0000"/>
                </a:solidFill>
                <a:latin typeface="Courier"/>
                <a:cs typeface="Courier"/>
              </a:rPr>
              <a:t>sure to drink liquids</a:t>
            </a:r>
            <a:r>
              <a:rPr lang="en-US" sz="1400" dirty="0" smtClean="0">
                <a:solidFill>
                  <a:srgbClr val="FF0000"/>
                </a:solidFill>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p</a:t>
            </a:r>
            <a:r>
              <a:rPr lang="en-US" sz="1400" dirty="0" smtClean="0">
                <a:solidFill>
                  <a:srgbClr val="FF0000"/>
                </a:solidFill>
                <a:latin typeface="Courier"/>
                <a:cs typeface="Courier"/>
              </a:rPr>
              <a:t>rint 'Goodbye.’</a:t>
            </a:r>
            <a:endParaRPr kumimoji="0" lang="en-US" sz="1400" b="0" i="0" u="none" strike="noStrike" kern="0" cap="none" spc="0" normalizeH="0" baseline="0" noProof="0" dirty="0" smtClean="0">
              <a:ln>
                <a:noFill/>
              </a:ln>
              <a:solidFill>
                <a:srgbClr val="FF0000"/>
              </a:solidFill>
              <a:effectLst/>
              <a:uLnTx/>
              <a:uFillTx/>
              <a:latin typeface="Courier"/>
              <a:ea typeface="+mj-ea"/>
              <a:cs typeface="Courier"/>
            </a:endParaRPr>
          </a:p>
        </p:txBody>
      </p:sp>
      <p:sp>
        <p:nvSpPr>
          <p:cNvPr id="23" name="TextBox 22"/>
          <p:cNvSpPr txBox="1"/>
          <p:nvPr/>
        </p:nvSpPr>
        <p:spPr bwMode="auto">
          <a:xfrm>
            <a:off x="4548705" y="1883332"/>
            <a:ext cx="4278760"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rgbClr val="FF0000"/>
                </a:solidFill>
                <a:latin typeface="Courier"/>
                <a:cs typeface="Courier"/>
              </a:rPr>
              <a:t>if temp &gt; 86</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print</a:t>
            </a:r>
            <a:r>
              <a:rPr lang="en-US" sz="1400" dirty="0">
                <a:solidFill>
                  <a:srgbClr val="7F7F7F"/>
                </a:solidFill>
                <a:latin typeface="Courier"/>
                <a:cs typeface="Courier"/>
              </a:rPr>
              <a:t> </a:t>
            </a:r>
            <a:r>
              <a:rPr lang="en-US" sz="1400" dirty="0" smtClean="0">
                <a:solidFill>
                  <a:srgbClr val="7F7F7F"/>
                </a:solidFill>
                <a:latin typeface="Courier"/>
                <a:cs typeface="Courier"/>
              </a:rPr>
              <a:t>'It </a:t>
            </a:r>
            <a:r>
              <a:rPr lang="en-US" sz="1400" dirty="0">
                <a:solidFill>
                  <a:srgbClr val="7F7F7F"/>
                </a:solidFill>
                <a:latin typeface="Courier"/>
                <a:cs typeface="Courier"/>
              </a:rPr>
              <a:t>is hot</a:t>
            </a:r>
            <a:r>
              <a:rPr lang="en-US" sz="1400" dirty="0" smtClean="0">
                <a:solidFill>
                  <a:srgbClr val="7F7F7F"/>
                </a:solidFill>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print</a:t>
            </a:r>
            <a:r>
              <a:rPr lang="en-US" sz="1400" dirty="0">
                <a:solidFill>
                  <a:srgbClr val="7F7F7F"/>
                </a:solidFill>
                <a:latin typeface="Courier"/>
                <a:cs typeface="Courier"/>
              </a:rPr>
              <a:t> </a:t>
            </a:r>
            <a:r>
              <a:rPr lang="en-US" sz="1400" dirty="0" smtClean="0">
                <a:solidFill>
                  <a:srgbClr val="7F7F7F"/>
                </a:solidFill>
                <a:latin typeface="Courier"/>
                <a:cs typeface="Courier"/>
              </a:rPr>
              <a:t>'Be </a:t>
            </a:r>
            <a:r>
              <a:rPr lang="en-US" sz="1400" dirty="0">
                <a:solidFill>
                  <a:srgbClr val="7F7F7F"/>
                </a:solidFill>
                <a:latin typeface="Courier"/>
                <a:cs typeface="Courier"/>
              </a:rPr>
              <a:t>sure to drink liquids</a:t>
            </a:r>
            <a:r>
              <a:rPr lang="en-US" sz="1400" dirty="0" smtClean="0">
                <a:solidFill>
                  <a:srgbClr val="7F7F7F"/>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print 'Goodbye.'</a:t>
            </a:r>
            <a:endParaRPr kumimoji="0" lang="en-US" sz="1400" b="0" i="0" u="none" strike="noStrike" kern="0" cap="none" spc="0" normalizeH="0" baseline="0" noProof="0" dirty="0" smtClean="0">
              <a:ln>
                <a:noFill/>
              </a:ln>
              <a:solidFill>
                <a:srgbClr val="FF0000"/>
              </a:solidFill>
              <a:effectLst/>
              <a:uLnTx/>
              <a:uFillTx/>
              <a:latin typeface="Courier"/>
              <a:ea typeface="+mj-ea"/>
              <a:cs typeface="Courier"/>
            </a:endParaRPr>
          </a:p>
        </p:txBody>
      </p:sp>
      <p:sp>
        <p:nvSpPr>
          <p:cNvPr id="20" name="TextBox 19"/>
          <p:cNvSpPr txBox="1"/>
          <p:nvPr/>
        </p:nvSpPr>
        <p:spPr bwMode="auto">
          <a:xfrm>
            <a:off x="269945" y="1775610"/>
            <a:ext cx="2878149" cy="73866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if &lt;</a:t>
            </a:r>
            <a:r>
              <a:rPr lang="en-US" sz="1400" dirty="0" err="1" smtClean="0">
                <a:latin typeface="Courier"/>
                <a:cs typeface="Courier"/>
              </a:rPr>
              <a:t>bool</a:t>
            </a:r>
            <a:r>
              <a:rPr lang="en-US" sz="1400" dirty="0" smtClean="0">
                <a:latin typeface="Courier"/>
                <a:cs typeface="Courier"/>
              </a:rPr>
              <a:t> </a:t>
            </a:r>
            <a:r>
              <a:rPr lang="en-US" sz="1400" dirty="0" err="1" smtClean="0">
                <a:latin typeface="Courier"/>
                <a:cs typeface="Courier"/>
              </a:rPr>
              <a:t>expre</a:t>
            </a:r>
            <a:r>
              <a:rPr lang="en-US" sz="1400" dirty="0" smtClean="0">
                <a:latin typeface="Courier"/>
                <a:cs typeface="Courier"/>
              </a:rPr>
              <a:t>&gt;</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&lt;indented code block&gt;</a:t>
            </a:r>
          </a:p>
          <a:p>
            <a:pPr defTabSz="914400" fontAlgn="base">
              <a:spcBef>
                <a:spcPct val="0"/>
              </a:spcBef>
              <a:spcAft>
                <a:spcPct val="0"/>
              </a:spcAft>
            </a:pPr>
            <a:r>
              <a:rPr lang="en-US" sz="1400" dirty="0" smtClean="0">
                <a:latin typeface="Courier"/>
                <a:cs typeface="Courier"/>
              </a:rPr>
              <a:t>&lt;non-indented statement&gt;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1" name="TextBox 20"/>
          <p:cNvSpPr txBox="1"/>
          <p:nvPr/>
        </p:nvSpPr>
        <p:spPr bwMode="auto">
          <a:xfrm>
            <a:off x="269945" y="3160605"/>
            <a:ext cx="260000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value of </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temp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90.</a:t>
            </a:r>
          </a:p>
        </p:txBody>
      </p:sp>
      <p:sp>
        <p:nvSpPr>
          <p:cNvPr id="24" name="TextBox 23"/>
          <p:cNvSpPr txBox="1"/>
          <p:nvPr/>
        </p:nvSpPr>
        <p:spPr bwMode="auto">
          <a:xfrm>
            <a:off x="265218" y="3160605"/>
            <a:ext cx="260000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value of </a:t>
            </a:r>
            <a:r>
              <a:rPr kumimoji="0" lang="en-US" sz="1400" i="0" u="none" strike="noStrike" kern="0" cap="none" spc="0" normalizeH="0" baseline="0" noProof="0" dirty="0" smtClean="0">
                <a:ln>
                  <a:noFill/>
                </a:ln>
                <a:solidFill>
                  <a:srgbClr val="000000"/>
                </a:solidFill>
                <a:effectLst/>
                <a:uLnTx/>
                <a:uFillTx/>
                <a:latin typeface="Courier"/>
                <a:ea typeface="+mj-ea"/>
                <a:cs typeface="Courier"/>
              </a:rPr>
              <a:t>temp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50.</a:t>
            </a:r>
          </a:p>
        </p:txBody>
      </p:sp>
    </p:spTree>
    <p:extLst>
      <p:ext uri="{BB962C8B-B14F-4D97-AF65-F5344CB8AC3E}">
        <p14:creationId xmlns:p14="http://schemas.microsoft.com/office/powerpoint/2010/main" val="720197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grpId="3"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61"/>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ntr"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2" nodeType="clickEffect">
                                  <p:stCondLst>
                                    <p:cond delay="0"/>
                                  </p:stCondLst>
                                  <p:childTnLst>
                                    <p:set>
                                      <p:cBhvr>
                                        <p:cTn id="58" dur="1" fill="hold">
                                          <p:stCondLst>
                                            <p:cond delay="0"/>
                                          </p:stCondLst>
                                        </p:cTn>
                                        <p:tgtEl>
                                          <p:spTgt spid="8"/>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4"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2"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3"/>
                                        </p:tgtEl>
                                        <p:attrNameLst>
                                          <p:attrName>style.visibility</p:attrName>
                                        </p:attrNameLst>
                                      </p:cBhvr>
                                      <p:to>
                                        <p:strVal val="hidden"/>
                                      </p:to>
                                    </p:set>
                                  </p:childTnLst>
                                </p:cTn>
                              </p:par>
                              <p:par>
                                <p:cTn id="77" presetID="1" presetClass="exit" presetSubtype="0" fill="hold" grpId="5" nodeType="withEffect">
                                  <p:stCondLst>
                                    <p:cond delay="0"/>
                                  </p:stCondLst>
                                  <p:childTnLst>
                                    <p:set>
                                      <p:cBhvr>
                                        <p:cTn id="78" dur="1" fill="hold">
                                          <p:stCondLst>
                                            <p:cond delay="0"/>
                                          </p:stCondLst>
                                        </p:cTn>
                                        <p:tgtEl>
                                          <p:spTgt spid="24"/>
                                        </p:tgtEl>
                                        <p:attrNameLst>
                                          <p:attrName>style.visibility</p:attrName>
                                        </p:attrNameLst>
                                      </p:cBhvr>
                                      <p:to>
                                        <p:strVal val="hidden"/>
                                      </p:to>
                                    </p:set>
                                  </p:childTnLst>
                                </p:cTn>
                              </p:par>
                              <p:par>
                                <p:cTn id="79" presetID="1" presetClass="exit" presetSubtype="0" fill="hold" grpId="3" nodeType="withEffect">
                                  <p:stCondLst>
                                    <p:cond delay="0"/>
                                  </p:stCondLst>
                                  <p:childTnLst>
                                    <p:set>
                                      <p:cBhvr>
                                        <p:cTn id="80" dur="1" fill="hold">
                                          <p:stCondLst>
                                            <p:cond delay="0"/>
                                          </p:stCondLst>
                                        </p:cTn>
                                        <p:tgtEl>
                                          <p:spTgt spid="10"/>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4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3"/>
                                        </p:tgtEl>
                                        <p:attrNameLst>
                                          <p:attrName>style.visibility</p:attrName>
                                        </p:attrNameLst>
                                      </p:cBhvr>
                                      <p:to>
                                        <p:strVal val="hidden"/>
                                      </p:to>
                                    </p:set>
                                  </p:childTnLst>
                                </p:cTn>
                              </p:par>
                              <p:par>
                                <p:cTn id="85" presetID="1" presetClass="exit" presetSubtype="0" fill="hold" grpId="3" nodeType="withEffect">
                                  <p:stCondLst>
                                    <p:cond delay="0"/>
                                  </p:stCondLst>
                                  <p:childTnLst>
                                    <p:set>
                                      <p:cBhvr>
                                        <p:cTn id="86" dur="1" fill="hold">
                                          <p:stCondLst>
                                            <p:cond delay="0"/>
                                          </p:stCondLst>
                                        </p:cTn>
                                        <p:tgtEl>
                                          <p:spTgt spid="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2"/>
                                        </p:tgtEl>
                                        <p:attrNameLst>
                                          <p:attrName>style.visibility</p:attrName>
                                        </p:attrNameLst>
                                      </p:cBhvr>
                                      <p:to>
                                        <p:strVal val="hidden"/>
                                      </p:to>
                                    </p:set>
                                  </p:childTnLst>
                                </p:cTn>
                              </p:par>
                              <p:par>
                                <p:cTn id="89" presetID="1" presetClass="entr" presetSubtype="0" fill="hold" grpId="3" nodeType="withEffect">
                                  <p:stCondLst>
                                    <p:cond delay="0"/>
                                  </p:stCondLst>
                                  <p:childTnLst>
                                    <p:set>
                                      <p:cBhvr>
                                        <p:cTn id="90" dur="1" fill="hold">
                                          <p:stCondLst>
                                            <p:cond delay="0"/>
                                          </p:stCondLst>
                                        </p:cTn>
                                        <p:tgtEl>
                                          <p:spTgt spid="8"/>
                                        </p:tgtEl>
                                        <p:attrNameLst>
                                          <p:attrName>style.visibility</p:attrName>
                                        </p:attrNameLst>
                                      </p:cBhvr>
                                      <p:to>
                                        <p:strVal val="visible"/>
                                      </p:to>
                                    </p:set>
                                  </p:childTnLst>
                                </p:cTn>
                              </p:par>
                              <p:par>
                                <p:cTn id="91" presetID="1" presetClass="entr" presetSubtype="0" fill="hold" grpId="4" nodeType="withEffect">
                                  <p:stCondLst>
                                    <p:cond delay="0"/>
                                  </p:stCondLst>
                                  <p:childTnLst>
                                    <p:set>
                                      <p:cBhvr>
                                        <p:cTn id="92" dur="1" fill="hold">
                                          <p:stCondLst>
                                            <p:cond delay="0"/>
                                          </p:stCondLst>
                                        </p:cTn>
                                        <p:tgtEl>
                                          <p:spTgt spid="1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ntr" presetSubtype="0" fill="hold" grpId="2" nodeType="with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par>
                                <p:cTn id="103" presetID="1" presetClass="entr" presetSubtype="0" fill="hold" grpId="4"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2"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61"/>
                                        </p:tgtEl>
                                        <p:attrNameLst>
                                          <p:attrName>style.visibility</p:attrName>
                                        </p:attrNameLst>
                                      </p:cBhvr>
                                      <p:to>
                                        <p:strVal val="visible"/>
                                      </p:to>
                                    </p:set>
                                  </p:childTnLst>
                                </p:cTn>
                              </p:par>
                              <p:par>
                                <p:cTn id="111" presetID="1" presetClass="entr" presetSubtype="0" fill="hold" grpId="2" nodeType="withEffect">
                                  <p:stCondLst>
                                    <p:cond delay="0"/>
                                  </p:stCondLst>
                                  <p:childTnLst>
                                    <p:set>
                                      <p:cBhvr>
                                        <p:cTn id="112" dur="1" fill="hold">
                                          <p:stCondLst>
                                            <p:cond delay="0"/>
                                          </p:stCondLst>
                                        </p:cTn>
                                        <p:tgtEl>
                                          <p:spTgt spid="1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1"/>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par>
                                <p:cTn id="119" presetID="1" presetClass="exit" presetSubtype="0" fill="hold" grpId="3" nodeType="withEffect">
                                  <p:stCondLst>
                                    <p:cond delay="0"/>
                                  </p:stCondLst>
                                  <p:childTnLst>
                                    <p:set>
                                      <p:cBhvr>
                                        <p:cTn id="120" dur="1" fill="hold">
                                          <p:stCondLst>
                                            <p:cond delay="0"/>
                                          </p:stCondLst>
                                        </p:cTn>
                                        <p:tgtEl>
                                          <p:spTgt spid="24"/>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24"/>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62" grpId="0"/>
      <p:bldP spid="62" grpId="1"/>
      <p:bldP spid="62" grpId="2"/>
      <p:bldP spid="10" grpId="0" animBg="1"/>
      <p:bldP spid="10" grpId="1" animBg="1"/>
      <p:bldP spid="10" grpId="2" animBg="1"/>
      <p:bldP spid="10" grpId="3" animBg="1"/>
      <p:bldP spid="10" grpId="4" animBg="1"/>
      <p:bldP spid="11" grpId="0" animBg="1"/>
      <p:bldP spid="11" grpId="1" animBg="1"/>
      <p:bldP spid="11" grpId="2" animBg="1"/>
      <p:bldP spid="17" grpId="0" animBg="1"/>
      <p:bldP spid="17" grpId="1" animBg="1"/>
      <p:bldP spid="17" grpId="2" animBg="1"/>
      <p:bldP spid="50" grpId="0" animBg="1"/>
      <p:bldP spid="50" grpId="1" animBg="1"/>
      <p:bldP spid="50" grpId="2" animBg="1"/>
      <p:bldP spid="50" grpId="3" animBg="1"/>
      <p:bldP spid="50" grpId="4" animBg="1"/>
      <p:bldP spid="61" grpId="0"/>
      <p:bldP spid="61" grpId="1"/>
      <p:bldP spid="61" grpId="2"/>
      <p:bldP spid="22" grpId="0" animBg="1"/>
      <p:bldP spid="22" grpId="1" animBg="1"/>
      <p:bldP spid="23" grpId="0" animBg="1"/>
      <p:bldP spid="23" grpId="1" animBg="1"/>
      <p:bldP spid="21" grpId="0"/>
      <p:bldP spid="21" grpId="1"/>
      <p:bldP spid="21" grpId="2"/>
      <p:bldP spid="21" grpId="3"/>
      <p:bldP spid="24" grpId="0"/>
      <p:bldP spid="24" grpId="1"/>
      <p:bldP spid="24" grpId="2"/>
      <p:bldP spid="24" grpId="3"/>
      <p:bldP spid="24" grpId="4"/>
      <p:bldP spid="24" grpId="5"/>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709358" y="1382109"/>
            <a:ext cx="8108178" cy="209288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457200" indent="-457200" defTabSz="914400" fontAlgn="base">
              <a:spcBef>
                <a:spcPct val="0"/>
              </a:spcBef>
              <a:spcAft>
                <a:spcPct val="0"/>
              </a:spcAft>
            </a:pPr>
            <a:r>
              <a:rPr lang="en-US" sz="2000" dirty="0" smtClean="0">
                <a:solidFill>
                  <a:schemeClr val="accent1"/>
                </a:solidFill>
              </a:rPr>
              <a:t>Write corresponding if statements:</a:t>
            </a:r>
            <a:br>
              <a:rPr lang="en-US" sz="2000" dirty="0" smtClean="0">
                <a:solidFill>
                  <a:schemeClr val="accent1"/>
                </a:solidFill>
              </a:rPr>
            </a:br>
            <a:endParaRPr lang="en-US" sz="2000" dirty="0" smtClean="0">
              <a:solidFill>
                <a:schemeClr val="accent1"/>
              </a:solidFill>
            </a:endParaRPr>
          </a:p>
          <a:p>
            <a:pPr marL="747713" indent="-293688" defTabSz="914400" fontAlgn="base">
              <a:spcBef>
                <a:spcPct val="0"/>
              </a:spcBef>
              <a:spcAft>
                <a:spcPct val="0"/>
              </a:spcAft>
              <a:buClr>
                <a:schemeClr val="accent1"/>
              </a:buClr>
              <a:buFont typeface="+mj-lt"/>
              <a:buAutoNum type="alphaLcParenR"/>
            </a:pPr>
            <a:r>
              <a:rPr lang="en-US" dirty="0" smtClean="0"/>
              <a:t>If </a:t>
            </a:r>
            <a:r>
              <a:rPr lang="en-US" sz="1200" dirty="0" smtClean="0">
                <a:latin typeface="Courier"/>
                <a:cs typeface="Courier"/>
              </a:rPr>
              <a:t>age </a:t>
            </a:r>
            <a:r>
              <a:rPr lang="en-US" dirty="0" smtClean="0"/>
              <a:t>is greater than 62 then print </a:t>
            </a:r>
            <a:r>
              <a:rPr lang="en-US" sz="1200" dirty="0" smtClean="0">
                <a:latin typeface="Courier"/>
                <a:cs typeface="Courier"/>
              </a:rPr>
              <a:t>'You can get Social Security benefits’</a:t>
            </a:r>
            <a:endParaRPr lang="en-US" dirty="0" smtClean="0"/>
          </a:p>
          <a:p>
            <a:pPr marL="747713" indent="-293688" defTabSz="914400" fontAlgn="base">
              <a:spcBef>
                <a:spcPct val="0"/>
              </a:spcBef>
              <a:spcAft>
                <a:spcPct val="0"/>
              </a:spcAft>
              <a:buClr>
                <a:schemeClr val="accent1"/>
              </a:buClr>
              <a:buFont typeface="+mj-lt"/>
              <a:buAutoNum type="alphaLcParenR"/>
            </a:pPr>
            <a:endParaRPr lang="en-US" dirty="0" smtClean="0"/>
          </a:p>
          <a:p>
            <a:pPr marL="747713" indent="-293688" defTabSz="914400" fontAlgn="base">
              <a:spcBef>
                <a:spcPct val="0"/>
              </a:spcBef>
              <a:spcAft>
                <a:spcPct val="0"/>
              </a:spcAft>
              <a:buClr>
                <a:schemeClr val="accent1"/>
              </a:buClr>
              <a:buFont typeface="+mj-lt"/>
              <a:buAutoNum type="alphaLcParenR"/>
            </a:pPr>
            <a:r>
              <a:rPr lang="en-US" dirty="0" smtClean="0"/>
              <a:t>If string </a:t>
            </a:r>
            <a:r>
              <a:rPr lang="en-US" sz="1200" dirty="0" smtClean="0">
                <a:latin typeface="Courier"/>
                <a:cs typeface="Courier"/>
              </a:rPr>
              <a:t>'large bonuses' </a:t>
            </a:r>
            <a:r>
              <a:rPr lang="en-US" dirty="0" smtClean="0"/>
              <a:t>appears in string </a:t>
            </a:r>
            <a:r>
              <a:rPr lang="en-US" sz="1200" dirty="0" smtClean="0">
                <a:latin typeface="Courier"/>
                <a:cs typeface="Courier"/>
              </a:rPr>
              <a:t>report </a:t>
            </a:r>
            <a:r>
              <a:rPr lang="en-US" dirty="0" smtClean="0"/>
              <a:t>then print </a:t>
            </a:r>
            <a:r>
              <a:rPr lang="en-US" sz="1200" dirty="0" smtClean="0">
                <a:latin typeface="Courier"/>
                <a:cs typeface="Courier"/>
              </a:rPr>
              <a:t>'Vacation time!’</a:t>
            </a:r>
          </a:p>
          <a:p>
            <a:pPr marL="747713" indent="-293688" defTabSz="914400" fontAlgn="base">
              <a:spcBef>
                <a:spcPct val="0"/>
              </a:spcBef>
              <a:spcAft>
                <a:spcPct val="0"/>
              </a:spcAft>
              <a:buClr>
                <a:schemeClr val="accent1"/>
              </a:buClr>
              <a:buFont typeface="+mj-lt"/>
              <a:buAutoNum type="alphaLcParenR"/>
            </a:pPr>
            <a:endParaRPr lang="en-US" dirty="0" smtClean="0"/>
          </a:p>
          <a:p>
            <a:pPr marL="747713" indent="-293688" defTabSz="914400" fontAlgn="base">
              <a:spcBef>
                <a:spcPct val="0"/>
              </a:spcBef>
              <a:spcAft>
                <a:spcPct val="0"/>
              </a:spcAft>
              <a:buClr>
                <a:schemeClr val="accent1"/>
              </a:buClr>
              <a:buFont typeface="+mj-lt"/>
              <a:buAutoNum type="alphaLcParenR"/>
            </a:pPr>
            <a:r>
              <a:rPr lang="en-US" dirty="0" smtClean="0"/>
              <a:t>If </a:t>
            </a:r>
            <a:r>
              <a:rPr lang="en-US" sz="1200" dirty="0" smtClean="0">
                <a:latin typeface="Courier"/>
                <a:cs typeface="Courier"/>
              </a:rPr>
              <a:t>hits </a:t>
            </a:r>
            <a:r>
              <a:rPr lang="en-US" dirty="0" smtClean="0"/>
              <a:t>is greater than 10 and </a:t>
            </a:r>
            <a:r>
              <a:rPr lang="en-US" sz="1200" dirty="0" smtClean="0">
                <a:latin typeface="Courier"/>
                <a:cs typeface="Courier"/>
              </a:rPr>
              <a:t>shield </a:t>
            </a:r>
            <a:r>
              <a:rPr lang="en-US" dirty="0" smtClean="0"/>
              <a:t>is 0 then print </a:t>
            </a:r>
            <a:r>
              <a:rPr lang="en-US" sz="1200" kern="0" dirty="0" smtClean="0">
                <a:solidFill>
                  <a:srgbClr val="000000"/>
                </a:solidFill>
                <a:latin typeface="Courier"/>
                <a:cs typeface="Courier"/>
              </a:rPr>
              <a:t>"</a:t>
            </a:r>
            <a:r>
              <a:rPr lang="en-US" sz="1200" dirty="0" smtClean="0">
                <a:latin typeface="Courier"/>
                <a:cs typeface="Courier"/>
              </a:rPr>
              <a:t>You're dead...</a:t>
            </a:r>
            <a:r>
              <a:rPr lang="en-US" sz="1200" kern="0" dirty="0" smtClean="0">
                <a:solidFill>
                  <a:srgbClr val="000000"/>
                </a:solidFill>
                <a:latin typeface="Courier"/>
                <a:cs typeface="Courier"/>
              </a:rPr>
              <a:t>"</a:t>
            </a:r>
            <a:endParaRPr lang="en-US" sz="1200" dirty="0" smtClean="0"/>
          </a:p>
        </p:txBody>
      </p:sp>
      <p:sp>
        <p:nvSpPr>
          <p:cNvPr id="10" name="TextBox 9"/>
          <p:cNvSpPr txBox="1"/>
          <p:nvPr/>
        </p:nvSpPr>
        <p:spPr bwMode="auto">
          <a:xfrm>
            <a:off x="1322799" y="4072622"/>
            <a:ext cx="5848526"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 age = 45</a:t>
            </a:r>
          </a:p>
          <a:p>
            <a:pPr defTabSz="914400" fontAlgn="base">
              <a:spcBef>
                <a:spcPct val="0"/>
              </a:spcBef>
              <a:spcAft>
                <a:spcPct val="0"/>
              </a:spcAft>
            </a:pPr>
            <a:r>
              <a:rPr lang="en-US" sz="1400" kern="0" dirty="0" smtClean="0">
                <a:solidFill>
                  <a:srgbClr val="000000"/>
                </a:solidFill>
                <a:latin typeface="Courier"/>
                <a:cs typeface="Courier"/>
              </a:rPr>
              <a:t>&gt;&gt;&gt; if age &gt; 62:</a:t>
            </a:r>
          </a:p>
          <a:p>
            <a:pPr defTabSz="914400" fontAlgn="base">
              <a:spcBef>
                <a:spcPct val="0"/>
              </a:spcBef>
              <a:spcAft>
                <a:spcPct val="0"/>
              </a:spcAft>
            </a:pPr>
            <a:r>
              <a:rPr lang="en-US" sz="1400" kern="0" dirty="0" smtClean="0">
                <a:solidFill>
                  <a:srgbClr val="000000"/>
                </a:solidFill>
                <a:latin typeface="Courier"/>
                <a:cs typeface="Courier"/>
              </a:rPr>
              <a:t>	print 'You can get Social Security </a:t>
            </a:r>
            <a:r>
              <a:rPr lang="en-US" sz="1400" kern="0" dirty="0">
                <a:solidFill>
                  <a:srgbClr val="000000"/>
                </a:solidFill>
                <a:latin typeface="Courier"/>
                <a:cs typeface="Courier"/>
              </a:rPr>
              <a:t>benefits'</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	</a:t>
            </a:r>
          </a:p>
          <a:p>
            <a:pPr defTabSz="914400" fontAlgn="base">
              <a:spcBef>
                <a:spcPct val="0"/>
              </a:spcBef>
              <a:spcAft>
                <a:spcPct val="0"/>
              </a:spcAft>
            </a:pPr>
            <a:r>
              <a:rPr lang="en-US" sz="1400" kern="0" dirty="0" smtClean="0">
                <a:solidFill>
                  <a:srgbClr val="000000"/>
                </a:solidFill>
                <a:latin typeface="Courier"/>
                <a:cs typeface="Courier"/>
              </a:rPr>
              <a:t>&gt;&gt;&gt; age = 65</a:t>
            </a:r>
          </a:p>
          <a:p>
            <a:pPr defTabSz="914400" fontAlgn="base">
              <a:spcBef>
                <a:spcPct val="0"/>
              </a:spcBef>
              <a:spcAft>
                <a:spcPct val="0"/>
              </a:spcAft>
            </a:pPr>
            <a:r>
              <a:rPr lang="en-US" sz="1400" kern="0" dirty="0" smtClean="0">
                <a:solidFill>
                  <a:srgbClr val="000000"/>
                </a:solidFill>
                <a:latin typeface="Courier"/>
                <a:cs typeface="Courier"/>
              </a:rPr>
              <a:t>&gt;&gt;&gt; if age &gt; 62:</a:t>
            </a:r>
          </a:p>
          <a:p>
            <a:pPr defTabSz="914400" fontAlgn="base">
              <a:spcBef>
                <a:spcPct val="0"/>
              </a:spcBef>
              <a:spcAft>
                <a:spcPct val="0"/>
              </a:spcAft>
            </a:pPr>
            <a:r>
              <a:rPr lang="en-US" sz="1400" kern="0" dirty="0" smtClean="0">
                <a:solidFill>
                  <a:srgbClr val="000000"/>
                </a:solidFill>
                <a:latin typeface="Courier"/>
                <a:cs typeface="Courier"/>
              </a:rPr>
              <a:t>	print 'You can get Social Security </a:t>
            </a:r>
            <a:r>
              <a:rPr lang="en-US" sz="1400" kern="0" dirty="0">
                <a:solidFill>
                  <a:srgbClr val="000000"/>
                </a:solidFill>
                <a:latin typeface="Courier"/>
                <a:cs typeface="Courier"/>
              </a:rPr>
              <a:t>benefits'</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	</a:t>
            </a:r>
          </a:p>
          <a:p>
            <a:pPr defTabSz="914400" fontAlgn="base">
              <a:spcBef>
                <a:spcPct val="0"/>
              </a:spcBef>
              <a:spcAft>
                <a:spcPct val="0"/>
              </a:spcAft>
            </a:pPr>
            <a:r>
              <a:rPr lang="en-US" sz="1400" kern="0" dirty="0" smtClean="0">
                <a:solidFill>
                  <a:srgbClr val="000000"/>
                </a:solidFill>
                <a:latin typeface="Courier"/>
                <a:cs typeface="Courier"/>
              </a:rPr>
              <a:t>You can get Social Security benefits</a:t>
            </a:r>
          </a:p>
          <a:p>
            <a:pPr defTabSz="914400" fontAlgn="base">
              <a:spcBef>
                <a:spcPct val="0"/>
              </a:spcBef>
              <a:spcAft>
                <a:spcPct val="0"/>
              </a:spcAft>
            </a:pPr>
            <a:r>
              <a:rPr lang="en-US" sz="1400" kern="0" dirty="0" smtClean="0">
                <a:solidFill>
                  <a:srgbClr val="000000"/>
                </a:solidFill>
                <a:latin typeface="Courier"/>
                <a:cs typeface="Courier"/>
              </a:rPr>
              <a:t>&gt;&gt;&gt; </a:t>
            </a:r>
          </a:p>
        </p:txBody>
      </p:sp>
      <p:sp>
        <p:nvSpPr>
          <p:cNvPr id="11" name="TextBox 10"/>
          <p:cNvSpPr txBox="1"/>
          <p:nvPr/>
        </p:nvSpPr>
        <p:spPr bwMode="auto">
          <a:xfrm>
            <a:off x="1322799" y="4072622"/>
            <a:ext cx="4278760"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 report = 'no bonuses this year'</a:t>
            </a:r>
          </a:p>
          <a:p>
            <a:pPr defTabSz="914400" fontAlgn="base">
              <a:spcBef>
                <a:spcPct val="0"/>
              </a:spcBef>
              <a:spcAft>
                <a:spcPct val="0"/>
              </a:spcAft>
            </a:pPr>
            <a:r>
              <a:rPr lang="en-US" sz="1400" kern="0" dirty="0" smtClean="0">
                <a:solidFill>
                  <a:srgbClr val="000000"/>
                </a:solidFill>
                <a:latin typeface="Courier"/>
                <a:cs typeface="Courier"/>
              </a:rPr>
              <a:t>&gt;&gt;&gt; if 'large bonuses' in report:</a:t>
            </a:r>
          </a:p>
          <a:p>
            <a:pPr defTabSz="914400" fontAlgn="base">
              <a:spcBef>
                <a:spcPct val="0"/>
              </a:spcBef>
              <a:spcAft>
                <a:spcPct val="0"/>
              </a:spcAft>
            </a:pPr>
            <a:r>
              <a:rPr lang="en-US" sz="1400" kern="0" dirty="0" smtClean="0">
                <a:solidFill>
                  <a:srgbClr val="000000"/>
                </a:solidFill>
                <a:latin typeface="Courier"/>
                <a:cs typeface="Courier"/>
              </a:rPr>
              <a:t>	print 'Vacation time!'</a:t>
            </a:r>
          </a:p>
          <a:p>
            <a:pPr defTabSz="914400" fontAlgn="base">
              <a:spcBef>
                <a:spcPct val="0"/>
              </a:spcBef>
              <a:spcAft>
                <a:spcPct val="0"/>
              </a:spcAft>
            </a:pP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	</a:t>
            </a:r>
          </a:p>
          <a:p>
            <a:pPr defTabSz="914400" fontAlgn="base">
              <a:spcBef>
                <a:spcPct val="0"/>
              </a:spcBef>
              <a:spcAft>
                <a:spcPct val="0"/>
              </a:spcAft>
            </a:pPr>
            <a:r>
              <a:rPr lang="en-US" sz="1400" kern="0" dirty="0" smtClean="0">
                <a:solidFill>
                  <a:srgbClr val="000000"/>
                </a:solidFill>
                <a:latin typeface="Courier"/>
                <a:cs typeface="Courier"/>
              </a:rPr>
              <a:t>&gt;&gt;&gt; report = 'large bonuses this year'</a:t>
            </a:r>
          </a:p>
          <a:p>
            <a:pPr defTabSz="914400" fontAlgn="base">
              <a:spcBef>
                <a:spcPct val="0"/>
              </a:spcBef>
              <a:spcAft>
                <a:spcPct val="0"/>
              </a:spcAft>
            </a:pPr>
            <a:r>
              <a:rPr lang="en-US" sz="1400" kern="0" dirty="0" smtClean="0">
                <a:solidFill>
                  <a:srgbClr val="000000"/>
                </a:solidFill>
                <a:latin typeface="Courier"/>
                <a:cs typeface="Courier"/>
              </a:rPr>
              <a:t>&gt;&gt;&gt; if 'large bonuses' in report:</a:t>
            </a:r>
          </a:p>
          <a:p>
            <a:pPr defTabSz="914400" fontAlgn="base">
              <a:spcBef>
                <a:spcPct val="0"/>
              </a:spcBef>
              <a:spcAft>
                <a:spcPct val="0"/>
              </a:spcAft>
            </a:pPr>
            <a:r>
              <a:rPr lang="en-US" sz="1400" kern="0" dirty="0" smtClean="0">
                <a:solidFill>
                  <a:srgbClr val="000000"/>
                </a:solidFill>
                <a:latin typeface="Courier"/>
                <a:cs typeface="Courier"/>
              </a:rPr>
              <a:t>	print 'Vacation time!'</a:t>
            </a:r>
          </a:p>
          <a:p>
            <a:pPr defTabSz="914400" fontAlgn="base">
              <a:spcBef>
                <a:spcPct val="0"/>
              </a:spcBef>
              <a:spcAft>
                <a:spcPct val="0"/>
              </a:spcAft>
            </a:pPr>
            <a:r>
              <a:rPr lang="en-US" sz="1400" kern="0" dirty="0" smtClean="0">
                <a:solidFill>
                  <a:srgbClr val="000000"/>
                </a:solidFill>
                <a:latin typeface="Courier"/>
                <a:cs typeface="Courier"/>
              </a:rPr>
              <a:t>	</a:t>
            </a:r>
          </a:p>
          <a:p>
            <a:pPr defTabSz="914400" fontAlgn="base">
              <a:spcBef>
                <a:spcPct val="0"/>
              </a:spcBef>
              <a:spcAft>
                <a:spcPct val="0"/>
              </a:spcAft>
            </a:pPr>
            <a:r>
              <a:rPr lang="en-US" sz="1400" kern="0" dirty="0" smtClean="0">
                <a:solidFill>
                  <a:srgbClr val="000000"/>
                </a:solidFill>
                <a:latin typeface="Courier"/>
                <a:cs typeface="Courier"/>
              </a:rPr>
              <a:t>Vacation time!</a:t>
            </a:r>
          </a:p>
        </p:txBody>
      </p:sp>
      <p:sp>
        <p:nvSpPr>
          <p:cNvPr id="12" name="TextBox 11"/>
          <p:cNvSpPr txBox="1"/>
          <p:nvPr/>
        </p:nvSpPr>
        <p:spPr bwMode="auto">
          <a:xfrm>
            <a:off x="562432" y="3659449"/>
            <a:ext cx="3740064" cy="289310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 hits = 12</a:t>
            </a:r>
          </a:p>
          <a:p>
            <a:pPr defTabSz="914400" fontAlgn="base">
              <a:spcBef>
                <a:spcPct val="0"/>
              </a:spcBef>
              <a:spcAft>
                <a:spcPct val="0"/>
              </a:spcAft>
            </a:pPr>
            <a:r>
              <a:rPr lang="en-US" sz="1400" kern="0" dirty="0" smtClean="0">
                <a:solidFill>
                  <a:srgbClr val="000000"/>
                </a:solidFill>
                <a:latin typeface="Courier"/>
                <a:cs typeface="Courier"/>
              </a:rPr>
              <a:t>&gt;&gt;&gt; shield = 0</a:t>
            </a:r>
          </a:p>
          <a:p>
            <a:pPr defTabSz="914400" fontAlgn="base">
              <a:spcBef>
                <a:spcPct val="0"/>
              </a:spcBef>
              <a:spcAft>
                <a:spcPct val="0"/>
              </a:spcAft>
            </a:pPr>
            <a:r>
              <a:rPr lang="en-US" sz="1400" kern="0" dirty="0" smtClean="0">
                <a:solidFill>
                  <a:srgbClr val="000000"/>
                </a:solidFill>
                <a:latin typeface="Courier"/>
                <a:cs typeface="Courier"/>
              </a:rPr>
              <a:t>&gt;&gt;&gt; if hits &gt; 10 and shield == 0:</a:t>
            </a:r>
          </a:p>
          <a:p>
            <a:pPr defTabSz="914400" fontAlgn="base">
              <a:spcBef>
                <a:spcPct val="0"/>
              </a:spcBef>
              <a:spcAft>
                <a:spcPct val="0"/>
              </a:spcAft>
            </a:pPr>
            <a:r>
              <a:rPr lang="en-US" sz="1400" kern="0" dirty="0" smtClean="0">
                <a:solidFill>
                  <a:srgbClr val="000000"/>
                </a:solidFill>
                <a:latin typeface="Courier"/>
                <a:cs typeface="Courier"/>
              </a:rPr>
              <a:t>	print "You're dead..."</a:t>
            </a:r>
          </a:p>
          <a:p>
            <a:pPr defTabSz="914400" fontAlgn="base">
              <a:spcBef>
                <a:spcPct val="0"/>
              </a:spcBef>
              <a:spcAft>
                <a:spcPct val="0"/>
              </a:spcAft>
            </a:pP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	</a:t>
            </a:r>
          </a:p>
          <a:p>
            <a:pPr defTabSz="914400" fontAlgn="base">
              <a:spcBef>
                <a:spcPct val="0"/>
              </a:spcBef>
              <a:spcAft>
                <a:spcPct val="0"/>
              </a:spcAft>
            </a:pPr>
            <a:r>
              <a:rPr lang="en-US" sz="1400" kern="0" dirty="0" smtClean="0">
                <a:solidFill>
                  <a:srgbClr val="000000"/>
                </a:solidFill>
                <a:latin typeface="Courier"/>
                <a:cs typeface="Courier"/>
              </a:rPr>
              <a:t>You're dead...</a:t>
            </a:r>
          </a:p>
          <a:p>
            <a:pPr defTabSz="914400" fontAlgn="base">
              <a:spcBef>
                <a:spcPct val="0"/>
              </a:spcBef>
              <a:spcAft>
                <a:spcPct val="0"/>
              </a:spcAft>
            </a:pPr>
            <a:r>
              <a:rPr lang="en-US" sz="1400" kern="0" dirty="0" smtClean="0">
                <a:solidFill>
                  <a:srgbClr val="000000"/>
                </a:solidFill>
                <a:latin typeface="Courier"/>
                <a:cs typeface="Courier"/>
              </a:rPr>
              <a:t>&gt;&gt;&gt; hits, shield = 12, 2</a:t>
            </a:r>
          </a:p>
          <a:p>
            <a:pPr defTabSz="914400" fontAlgn="base">
              <a:spcBef>
                <a:spcPct val="0"/>
              </a:spcBef>
              <a:spcAft>
                <a:spcPct val="0"/>
              </a:spcAft>
            </a:pPr>
            <a:r>
              <a:rPr lang="en-US" sz="1400" kern="0" dirty="0" smtClean="0">
                <a:solidFill>
                  <a:srgbClr val="000000"/>
                </a:solidFill>
                <a:latin typeface="Courier"/>
                <a:cs typeface="Courier"/>
              </a:rPr>
              <a:t>&gt;&gt;&gt; if hits &gt; 10 and shield == 0:</a:t>
            </a:r>
          </a:p>
          <a:p>
            <a:pPr defTabSz="914400" fontAlgn="base">
              <a:spcBef>
                <a:spcPct val="0"/>
              </a:spcBef>
              <a:spcAft>
                <a:spcPct val="0"/>
              </a:spcAft>
            </a:pPr>
            <a:r>
              <a:rPr lang="en-US" sz="1400" kern="0" dirty="0" smtClean="0">
                <a:solidFill>
                  <a:srgbClr val="000000"/>
                </a:solidFill>
                <a:latin typeface="Courier"/>
                <a:cs typeface="Courier"/>
              </a:rPr>
              <a:t>	print "You're dead..."</a:t>
            </a:r>
          </a:p>
          <a:p>
            <a:pPr defTabSz="914400" fontAlgn="base">
              <a:spcBef>
                <a:spcPct val="0"/>
              </a:spcBef>
              <a:spcAft>
                <a:spcPct val="0"/>
              </a:spcAft>
            </a:pP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	</a:t>
            </a:r>
          </a:p>
          <a:p>
            <a:pPr defTabSz="914400" fontAlgn="base">
              <a:spcBef>
                <a:spcPct val="0"/>
              </a:spcBef>
              <a:spcAft>
                <a:spcPct val="0"/>
              </a:spcAft>
            </a:pPr>
            <a:r>
              <a:rPr lang="en-US" sz="1400" kern="0" dirty="0" smtClean="0">
                <a:solidFill>
                  <a:srgbClr val="000000"/>
                </a:solidFill>
                <a:latin typeface="Courier"/>
                <a:cs typeface="Courier"/>
              </a:rPr>
              <a:t>&gt;&gt;&gt; </a:t>
            </a:r>
          </a:p>
        </p:txBody>
      </p:sp>
    </p:spTree>
    <p:extLst>
      <p:ext uri="{BB962C8B-B14F-4D97-AF65-F5344CB8AC3E}">
        <p14:creationId xmlns:p14="http://schemas.microsoft.com/office/powerpoint/2010/main" val="5218067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8" name="TextBox 7"/>
          <p:cNvSpPr txBox="1"/>
          <p:nvPr/>
        </p:nvSpPr>
        <p:spPr bwMode="auto">
          <a:xfrm>
            <a:off x="5053796" y="1470025"/>
            <a:ext cx="3093628"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a:cs typeface="Courier"/>
              </a:rPr>
              <a:t>if temp &gt; 86</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a:t>
            </a:r>
            <a:r>
              <a:rPr lang="en-US" sz="1400" dirty="0">
                <a:latin typeface="Courier"/>
                <a:cs typeface="Courier"/>
              </a:rPr>
              <a:t> </a:t>
            </a:r>
            <a:r>
              <a:rPr lang="en-US" sz="1400" dirty="0" smtClean="0">
                <a:latin typeface="Courier"/>
                <a:cs typeface="Courier"/>
              </a:rPr>
              <a:t>'It </a:t>
            </a:r>
            <a:r>
              <a:rPr lang="en-US" sz="1400" dirty="0">
                <a:latin typeface="Courier"/>
                <a:cs typeface="Courier"/>
              </a:rPr>
              <a:t>is hot</a:t>
            </a:r>
            <a:r>
              <a:rPr lang="en-US" sz="1400" dirty="0" smtClean="0">
                <a:latin typeface="Courier"/>
                <a:cs typeface="Courier"/>
              </a:rPr>
              <a:t>!</a:t>
            </a:r>
            <a:r>
              <a:rPr lang="en-US" sz="1400" dirty="0" smtClean="0">
                <a:solidFill>
                  <a:schemeClr val="tx1"/>
                </a:solidFill>
                <a:latin typeface="Courier"/>
                <a:cs typeface="Courier"/>
              </a:rPr>
              <a: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print 'Drink </a:t>
            </a:r>
            <a:r>
              <a:rPr lang="en-US" sz="1400" dirty="0">
                <a:latin typeface="Courier"/>
                <a:cs typeface="Courier"/>
              </a:rPr>
              <a:t>liquids</a:t>
            </a:r>
            <a:r>
              <a:rPr lang="en-US" sz="1400" dirty="0" smtClean="0">
                <a:latin typeface="Courier"/>
                <a:cs typeface="Courier"/>
              </a:rPr>
              <a:t>.</a:t>
            </a:r>
            <a:r>
              <a:rPr lang="en-US" sz="1400" dirty="0">
                <a:solidFill>
                  <a:schemeClr val="tx1"/>
                </a:solidFill>
                <a:latin typeface="Courier"/>
                <a:cs typeface="Courier"/>
              </a:rPr>
              <a:t> '</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latin typeface="Courier"/>
                <a:cs typeface="Courier"/>
              </a:rPr>
              <a:t>print 'Goodbye.'</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43" name="Shape 42"/>
          <p:cNvCxnSpPr>
            <a:stCxn id="10" idx="2"/>
            <a:endCxn id="50" idx="0"/>
          </p:cNvCxnSpPr>
          <p:nvPr/>
        </p:nvCxnSpPr>
        <p:spPr>
          <a:xfrm rot="16200000" flipH="1">
            <a:off x="4906840" y="5186791"/>
            <a:ext cx="1351803" cy="4"/>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bwMode="auto">
          <a:xfrm>
            <a:off x="4859379" y="4510893"/>
            <a:ext cx="72336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False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0" name="Decision 9"/>
          <p:cNvSpPr/>
          <p:nvPr/>
        </p:nvSpPr>
        <p:spPr>
          <a:xfrm>
            <a:off x="4808882" y="2981582"/>
            <a:ext cx="1547714" cy="1529310"/>
          </a:xfrm>
          <a:prstGeom prst="flowChartDecisio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400" dirty="0">
                <a:solidFill>
                  <a:schemeClr val="tx1"/>
                </a:solidFill>
                <a:latin typeface="Courier"/>
                <a:cs typeface="Courier"/>
              </a:rPr>
              <a:t>t</a:t>
            </a:r>
            <a:r>
              <a:rPr lang="en-US" sz="1400" dirty="0" smtClean="0">
                <a:solidFill>
                  <a:schemeClr val="tx1"/>
                </a:solidFill>
                <a:latin typeface="Courier"/>
                <a:cs typeface="Courier"/>
              </a:rPr>
              <a:t>emp &gt; 86:</a:t>
            </a:r>
            <a:endParaRPr lang="en-US" sz="1400" dirty="0">
              <a:solidFill>
                <a:schemeClr val="tx1"/>
              </a:solidFill>
              <a:latin typeface="Courier"/>
              <a:cs typeface="Courier"/>
            </a:endParaRPr>
          </a:p>
        </p:txBody>
      </p:sp>
      <p:sp>
        <p:nvSpPr>
          <p:cNvPr id="11" name="Alternate Process 10"/>
          <p:cNvSpPr/>
          <p:nvPr/>
        </p:nvSpPr>
        <p:spPr>
          <a:xfrm>
            <a:off x="6655001" y="4170374"/>
            <a:ext cx="2144515"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'It is hot!'</a:t>
            </a:r>
            <a:endParaRPr lang="en-US" sz="1400" dirty="0">
              <a:latin typeface="Courier"/>
              <a:cs typeface="Courier"/>
            </a:endParaRPr>
          </a:p>
        </p:txBody>
      </p:sp>
      <p:cxnSp>
        <p:nvCxnSpPr>
          <p:cNvPr id="13" name="Shape 12"/>
          <p:cNvCxnSpPr>
            <a:stCxn id="10" idx="3"/>
            <a:endCxn id="11" idx="0"/>
          </p:cNvCxnSpPr>
          <p:nvPr/>
        </p:nvCxnSpPr>
        <p:spPr>
          <a:xfrm>
            <a:off x="6356596" y="3746237"/>
            <a:ext cx="1370663" cy="424137"/>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 name="Alternate Process 16"/>
          <p:cNvSpPr/>
          <p:nvPr/>
        </p:nvSpPr>
        <p:spPr>
          <a:xfrm>
            <a:off x="6453611" y="5024156"/>
            <a:ext cx="2579640"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'Drink liquids.'</a:t>
            </a:r>
            <a:endParaRPr lang="en-US" sz="1400" dirty="0">
              <a:latin typeface="Courier"/>
              <a:cs typeface="Courier"/>
            </a:endParaRPr>
          </a:p>
        </p:txBody>
      </p:sp>
      <p:cxnSp>
        <p:nvCxnSpPr>
          <p:cNvPr id="19" name="Elbow Connector 18"/>
          <p:cNvCxnSpPr>
            <a:stCxn id="11" idx="2"/>
            <a:endCxn id="17" idx="0"/>
          </p:cNvCxnSpPr>
          <p:nvPr/>
        </p:nvCxnSpPr>
        <p:spPr>
          <a:xfrm rot="16200000" flipH="1">
            <a:off x="7478714" y="4759438"/>
            <a:ext cx="513263" cy="16172"/>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0" name="Alternate Process 49"/>
          <p:cNvSpPr/>
          <p:nvPr/>
        </p:nvSpPr>
        <p:spPr>
          <a:xfrm>
            <a:off x="4619266" y="5862695"/>
            <a:ext cx="1926953"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a:t>
            </a:r>
            <a:r>
              <a:rPr lang="en-US" sz="1400" dirty="0" err="1" smtClean="0">
                <a:solidFill>
                  <a:srgbClr val="505150"/>
                </a:solidFill>
                <a:latin typeface="Courier"/>
                <a:cs typeface="Courier"/>
              </a:rPr>
              <a:t>Goddbye</a:t>
            </a:r>
            <a:r>
              <a:rPr lang="en-US" sz="1400" dirty="0" smtClean="0">
                <a:solidFill>
                  <a:srgbClr val="505150"/>
                </a:solidFill>
                <a:latin typeface="Courier"/>
                <a:cs typeface="Courier"/>
              </a:rPr>
              <a:t>.'</a:t>
            </a:r>
            <a:endParaRPr lang="en-US" sz="1400" dirty="0">
              <a:latin typeface="Courier"/>
              <a:cs typeface="Courier"/>
            </a:endParaRPr>
          </a:p>
        </p:txBody>
      </p:sp>
      <p:cxnSp>
        <p:nvCxnSpPr>
          <p:cNvPr id="58" name="Shape 57"/>
          <p:cNvCxnSpPr>
            <a:stCxn id="17" idx="2"/>
            <a:endCxn id="50" idx="0"/>
          </p:cNvCxnSpPr>
          <p:nvPr/>
        </p:nvCxnSpPr>
        <p:spPr>
          <a:xfrm rot="5400000">
            <a:off x="6414077" y="4533341"/>
            <a:ext cx="498020" cy="2160688"/>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bwMode="auto">
          <a:xfrm>
            <a:off x="6356594" y="3375922"/>
            <a:ext cx="61562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True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63" name="Shape 62"/>
          <p:cNvCxnSpPr>
            <a:endCxn id="10" idx="0"/>
          </p:cNvCxnSpPr>
          <p:nvPr/>
        </p:nvCxnSpPr>
        <p:spPr>
          <a:xfrm rot="5400000">
            <a:off x="5428915" y="2827756"/>
            <a:ext cx="307650" cy="2"/>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Indentation is critical</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cxnSp>
        <p:nvCxnSpPr>
          <p:cNvPr id="29" name="Shape 42"/>
          <p:cNvCxnSpPr>
            <a:stCxn id="31" idx="2"/>
          </p:cNvCxnSpPr>
          <p:nvPr/>
        </p:nvCxnSpPr>
        <p:spPr>
          <a:xfrm rot="5400000">
            <a:off x="-63482" y="5684049"/>
            <a:ext cx="2347111" cy="794"/>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bwMode="auto">
          <a:xfrm>
            <a:off x="387110" y="4510892"/>
            <a:ext cx="72336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False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31" name="Decision 30"/>
          <p:cNvSpPr/>
          <p:nvPr/>
        </p:nvSpPr>
        <p:spPr>
          <a:xfrm>
            <a:off x="336613" y="2981581"/>
            <a:ext cx="1547714" cy="1529310"/>
          </a:xfrm>
          <a:prstGeom prst="flowChartDecisio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400" dirty="0">
                <a:solidFill>
                  <a:schemeClr val="tx1"/>
                </a:solidFill>
                <a:latin typeface="Courier"/>
                <a:cs typeface="Courier"/>
              </a:rPr>
              <a:t>t</a:t>
            </a:r>
            <a:r>
              <a:rPr lang="en-US" sz="1400" dirty="0" smtClean="0">
                <a:solidFill>
                  <a:schemeClr val="tx1"/>
                </a:solidFill>
                <a:latin typeface="Courier"/>
                <a:cs typeface="Courier"/>
              </a:rPr>
              <a:t>emp &gt; 86:</a:t>
            </a:r>
            <a:endParaRPr lang="en-US" sz="1400" dirty="0">
              <a:solidFill>
                <a:schemeClr val="tx1"/>
              </a:solidFill>
              <a:latin typeface="Courier"/>
              <a:cs typeface="Courier"/>
            </a:endParaRPr>
          </a:p>
        </p:txBody>
      </p:sp>
      <p:sp>
        <p:nvSpPr>
          <p:cNvPr id="32" name="Alternate Process 31"/>
          <p:cNvSpPr/>
          <p:nvPr/>
        </p:nvSpPr>
        <p:spPr>
          <a:xfrm>
            <a:off x="2182732" y="4170373"/>
            <a:ext cx="2144515"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'It is hot!'</a:t>
            </a:r>
            <a:endParaRPr lang="en-US" sz="1400" dirty="0">
              <a:latin typeface="Courier"/>
              <a:cs typeface="Courier"/>
            </a:endParaRPr>
          </a:p>
        </p:txBody>
      </p:sp>
      <p:cxnSp>
        <p:nvCxnSpPr>
          <p:cNvPr id="33" name="Shape 32"/>
          <p:cNvCxnSpPr>
            <a:stCxn id="31" idx="3"/>
            <a:endCxn id="32" idx="0"/>
          </p:cNvCxnSpPr>
          <p:nvPr/>
        </p:nvCxnSpPr>
        <p:spPr>
          <a:xfrm>
            <a:off x="1884327" y="3746236"/>
            <a:ext cx="1370663" cy="424137"/>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Alternate Process 33"/>
          <p:cNvSpPr/>
          <p:nvPr/>
        </p:nvSpPr>
        <p:spPr>
          <a:xfrm>
            <a:off x="1981342" y="5024155"/>
            <a:ext cx="2579640"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'Drink liquids.'</a:t>
            </a:r>
            <a:endParaRPr lang="en-US" sz="1400" dirty="0">
              <a:latin typeface="Courier"/>
              <a:cs typeface="Courier"/>
            </a:endParaRPr>
          </a:p>
        </p:txBody>
      </p:sp>
      <p:cxnSp>
        <p:nvCxnSpPr>
          <p:cNvPr id="35" name="Elbow Connector 34"/>
          <p:cNvCxnSpPr>
            <a:stCxn id="32" idx="2"/>
            <a:endCxn id="34" idx="0"/>
          </p:cNvCxnSpPr>
          <p:nvPr/>
        </p:nvCxnSpPr>
        <p:spPr>
          <a:xfrm rot="16200000" flipH="1">
            <a:off x="3006445" y="4759437"/>
            <a:ext cx="513263" cy="16172"/>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 name="Alternate Process 35"/>
          <p:cNvSpPr/>
          <p:nvPr/>
        </p:nvSpPr>
        <p:spPr>
          <a:xfrm>
            <a:off x="2307686" y="5862694"/>
            <a:ext cx="1926953"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a:t>
            </a:r>
            <a:r>
              <a:rPr lang="en-US" sz="1400" dirty="0" err="1" smtClean="0">
                <a:solidFill>
                  <a:srgbClr val="505150"/>
                </a:solidFill>
                <a:latin typeface="Courier"/>
                <a:cs typeface="Courier"/>
              </a:rPr>
              <a:t>Goddbye</a:t>
            </a:r>
            <a:r>
              <a:rPr lang="en-US" sz="1400" dirty="0" smtClean="0">
                <a:solidFill>
                  <a:srgbClr val="505150"/>
                </a:solidFill>
                <a:latin typeface="Courier"/>
                <a:cs typeface="Courier"/>
              </a:rPr>
              <a:t>.'</a:t>
            </a:r>
            <a:endParaRPr lang="en-US" sz="1400" dirty="0">
              <a:latin typeface="Courier"/>
              <a:cs typeface="Courier"/>
            </a:endParaRPr>
          </a:p>
        </p:txBody>
      </p:sp>
      <p:cxnSp>
        <p:nvCxnSpPr>
          <p:cNvPr id="37" name="Shape 57"/>
          <p:cNvCxnSpPr>
            <a:stCxn id="34" idx="2"/>
            <a:endCxn id="36" idx="0"/>
          </p:cNvCxnSpPr>
          <p:nvPr/>
        </p:nvCxnSpPr>
        <p:spPr>
          <a:xfrm rot="16200000" flipH="1">
            <a:off x="3022152" y="5613683"/>
            <a:ext cx="498020" cy="1"/>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bwMode="auto">
          <a:xfrm>
            <a:off x="1884325" y="3375921"/>
            <a:ext cx="61562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True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39" name="Shape 62"/>
          <p:cNvCxnSpPr>
            <a:endCxn id="31" idx="0"/>
          </p:cNvCxnSpPr>
          <p:nvPr/>
        </p:nvCxnSpPr>
        <p:spPr>
          <a:xfrm rot="5400000">
            <a:off x="956646" y="2827755"/>
            <a:ext cx="307650" cy="2"/>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bwMode="auto">
          <a:xfrm>
            <a:off x="565356" y="1470025"/>
            <a:ext cx="3093628"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a:cs typeface="Courier"/>
              </a:rPr>
              <a:t>if temp &gt; 86</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a:t>
            </a:r>
            <a:r>
              <a:rPr lang="en-US" sz="1400" dirty="0">
                <a:latin typeface="Courier"/>
                <a:cs typeface="Courier"/>
              </a:rPr>
              <a:t> </a:t>
            </a:r>
            <a:r>
              <a:rPr lang="en-US" sz="1400" dirty="0" smtClean="0">
                <a:latin typeface="Courier"/>
                <a:cs typeface="Courier"/>
              </a:rPr>
              <a:t>'It </a:t>
            </a:r>
            <a:r>
              <a:rPr lang="en-US" sz="1400" dirty="0">
                <a:latin typeface="Courier"/>
                <a:cs typeface="Courier"/>
              </a:rPr>
              <a:t>is hot</a:t>
            </a:r>
            <a:r>
              <a:rPr lang="en-US" sz="1400" dirty="0" smtClean="0">
                <a:latin typeface="Courier"/>
                <a:cs typeface="Courier"/>
              </a:rPr>
              <a:t>!</a:t>
            </a:r>
            <a:r>
              <a:rPr lang="en-US" sz="1400" dirty="0" smtClean="0">
                <a:solidFill>
                  <a:schemeClr val="tx1"/>
                </a:solidFill>
                <a:latin typeface="Courier"/>
                <a:cs typeface="Courier"/>
              </a:rPr>
              <a: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print 'Drink liquids.'</a:t>
            </a:r>
          </a:p>
          <a:p>
            <a:pPr defTabSz="914400" fontAlgn="base">
              <a:spcBef>
                <a:spcPct val="0"/>
              </a:spcBef>
              <a:spcAft>
                <a:spcPct val="0"/>
              </a:spcAft>
            </a:pPr>
            <a:r>
              <a:rPr lang="en-US" sz="1400" dirty="0" smtClean="0">
                <a:latin typeface="Courier"/>
                <a:cs typeface="Courier"/>
              </a:rPr>
              <a:t>    print</a:t>
            </a:r>
            <a:r>
              <a:rPr lang="en-US" sz="1400" dirty="0">
                <a:latin typeface="Courier"/>
                <a:cs typeface="Courier"/>
              </a:rPr>
              <a:t> </a:t>
            </a:r>
            <a:r>
              <a:rPr lang="en-US" sz="1400" dirty="0" smtClean="0">
                <a:latin typeface="Courier"/>
                <a:cs typeface="Courier"/>
              </a:rPr>
              <a:t>'Goodbye.'</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45" name="Shape 42"/>
          <p:cNvCxnSpPr>
            <a:stCxn id="36" idx="2"/>
          </p:cNvCxnSpPr>
          <p:nvPr/>
        </p:nvCxnSpPr>
        <p:spPr>
          <a:xfrm rot="5400000">
            <a:off x="2027125" y="5286569"/>
            <a:ext cx="327395" cy="2160682"/>
          </a:xfrm>
          <a:prstGeom prst="bentConnector2">
            <a:avLst/>
          </a:prstGeom>
          <a:ln>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189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0" grpId="0" animBg="1"/>
      <p:bldP spid="11" grpId="0" animBg="1"/>
      <p:bldP spid="17" grpId="0" animBg="1"/>
      <p:bldP spid="50" grpId="0" animBg="1"/>
      <p:bldP spid="61" grpId="0"/>
      <p:bldP spid="30" grpId="0"/>
      <p:bldP spid="31" grpId="0" animBg="1"/>
      <p:bldP spid="32" grpId="0" animBg="1"/>
      <p:bldP spid="34" grpId="0" animBg="1"/>
      <p:bldP spid="36" grpId="0" animBg="1"/>
      <p:bldP spid="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8" name="TextBox 7"/>
          <p:cNvSpPr txBox="1"/>
          <p:nvPr/>
        </p:nvSpPr>
        <p:spPr bwMode="auto">
          <a:xfrm>
            <a:off x="4548705" y="1560167"/>
            <a:ext cx="4171021" cy="160043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a:cs typeface="Courier"/>
              </a:rPr>
              <a:t>if temp &gt; 86:</a:t>
            </a:r>
          </a:p>
          <a:p>
            <a:pPr defTabSz="914400" fontAlgn="base">
              <a:spcBef>
                <a:spcPct val="0"/>
              </a:spcBef>
              <a:spcAft>
                <a:spcPct val="0"/>
              </a:spcAft>
            </a:pPr>
            <a:r>
              <a:rPr lang="en-US" sz="1400" dirty="0">
                <a:solidFill>
                  <a:schemeClr val="tx1"/>
                </a:solidFill>
                <a:latin typeface="Courier"/>
                <a:cs typeface="Courier"/>
              </a:rPr>
              <a:t>    print 'It is hot!'</a:t>
            </a:r>
          </a:p>
          <a:p>
            <a:pPr defTabSz="914400" fontAlgn="base">
              <a:spcBef>
                <a:spcPct val="0"/>
              </a:spcBef>
              <a:spcAft>
                <a:spcPct val="0"/>
              </a:spcAft>
            </a:pPr>
            <a:r>
              <a:rPr lang="en-US" sz="1400" dirty="0">
                <a:solidFill>
                  <a:schemeClr val="tx1"/>
                </a:solidFill>
                <a:latin typeface="Courier"/>
                <a:cs typeface="Courier"/>
              </a:rPr>
              <a:t>    print 'Be sure to drink liquids.'</a:t>
            </a:r>
          </a:p>
          <a:p>
            <a:pPr defTabSz="914400" fontAlgn="base">
              <a:spcBef>
                <a:spcPct val="0"/>
              </a:spcBef>
              <a:spcAft>
                <a:spcPct val="0"/>
              </a:spcAft>
            </a:pPr>
            <a:r>
              <a:rPr lang="en-US" sz="1400" dirty="0">
                <a:solidFill>
                  <a:schemeClr val="tx1"/>
                </a:solidFill>
                <a:latin typeface="Courier"/>
                <a:cs typeface="Courier"/>
              </a:rPr>
              <a:t>else:</a:t>
            </a:r>
          </a:p>
          <a:p>
            <a:pPr defTabSz="914400" fontAlgn="base">
              <a:spcBef>
                <a:spcPct val="0"/>
              </a:spcBef>
              <a:spcAft>
                <a:spcPct val="0"/>
              </a:spcAft>
            </a:pPr>
            <a:r>
              <a:rPr lang="en-US" sz="1400" dirty="0">
                <a:solidFill>
                  <a:schemeClr val="tx1"/>
                </a:solidFill>
                <a:latin typeface="Courier"/>
                <a:cs typeface="Courier"/>
              </a:rPr>
              <a:t>    print 'It is not hot.'</a:t>
            </a:r>
          </a:p>
          <a:p>
            <a:pPr defTabSz="914400" fontAlgn="base">
              <a:spcBef>
                <a:spcPct val="0"/>
              </a:spcBef>
              <a:spcAft>
                <a:spcPct val="0"/>
              </a:spcAft>
            </a:pPr>
            <a:r>
              <a:rPr lang="en-US" sz="1400" dirty="0">
                <a:solidFill>
                  <a:schemeClr val="tx1"/>
                </a:solidFill>
                <a:latin typeface="Courier"/>
                <a:cs typeface="Courier"/>
              </a:rPr>
              <a:t>    print 'Bring a jacket.’</a:t>
            </a:r>
          </a:p>
          <a:p>
            <a:pPr defTabSz="914400" fontAlgn="base">
              <a:spcBef>
                <a:spcPct val="0"/>
              </a:spcBef>
              <a:spcAft>
                <a:spcPct val="0"/>
              </a:spcAft>
            </a:pPr>
            <a:r>
              <a:rPr lang="en-US" sz="1400" dirty="0">
                <a:solidFill>
                  <a:schemeClr val="tx1"/>
                </a:solidFill>
                <a:latin typeface="Courier"/>
                <a:cs typeface="Courier"/>
              </a:rPr>
              <a:t>print 'Goodbye</a:t>
            </a:r>
            <a:r>
              <a:rPr lang="en-US" sz="1400" dirty="0" smtClean="0">
                <a:solidFill>
                  <a:schemeClr val="tx1"/>
                </a:solidFill>
                <a:latin typeface="Courier"/>
                <a:cs typeface="Courier"/>
              </a:rPr>
              <a:t>.’</a:t>
            </a:r>
            <a:endParaRPr lang="en-US" sz="1400" kern="0" dirty="0">
              <a:solidFill>
                <a:schemeClr val="tx1"/>
              </a:solidFill>
              <a:latin typeface="Courier"/>
              <a:cs typeface="Courier"/>
            </a:endParaRPr>
          </a:p>
        </p:txBody>
      </p:sp>
      <p:sp>
        <p:nvSpPr>
          <p:cNvPr id="35" name="Alternate Process 34"/>
          <p:cNvSpPr/>
          <p:nvPr/>
        </p:nvSpPr>
        <p:spPr>
          <a:xfrm>
            <a:off x="231190" y="4657047"/>
            <a:ext cx="2579640"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'It is not hot!'</a:t>
            </a:r>
            <a:endParaRPr lang="en-US" sz="1400" dirty="0">
              <a:latin typeface="Courier"/>
              <a:cs typeface="Courier"/>
            </a:endParaRPr>
          </a:p>
        </p:txBody>
      </p:sp>
      <p:cxnSp>
        <p:nvCxnSpPr>
          <p:cNvPr id="36" name="Elbow Connector 35"/>
          <p:cNvCxnSpPr>
            <a:stCxn id="35" idx="2"/>
            <a:endCxn id="37" idx="0"/>
          </p:cNvCxnSpPr>
          <p:nvPr/>
        </p:nvCxnSpPr>
        <p:spPr>
          <a:xfrm rot="5400000">
            <a:off x="1264377" y="5254195"/>
            <a:ext cx="513263" cy="4"/>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7" name="Alternate Process 36"/>
          <p:cNvSpPr/>
          <p:nvPr/>
        </p:nvSpPr>
        <p:spPr>
          <a:xfrm>
            <a:off x="176795" y="5510829"/>
            <a:ext cx="2688422"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'Bring a jacket.'</a:t>
            </a:r>
            <a:endParaRPr lang="en-US" sz="1400" dirty="0">
              <a:latin typeface="Courier"/>
              <a:cs typeface="Courier"/>
            </a:endParaRPr>
          </a:p>
        </p:txBody>
      </p:sp>
      <p:cxnSp>
        <p:nvCxnSpPr>
          <p:cNvPr id="43" name="Shape 42"/>
          <p:cNvCxnSpPr>
            <a:stCxn id="10" idx="1"/>
            <a:endCxn id="35" idx="0"/>
          </p:cNvCxnSpPr>
          <p:nvPr/>
        </p:nvCxnSpPr>
        <p:spPr>
          <a:xfrm rot="10800000" flipV="1">
            <a:off x="1521010" y="4232909"/>
            <a:ext cx="1675946" cy="424137"/>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5" name="Shape 54"/>
          <p:cNvCxnSpPr>
            <a:stCxn id="37" idx="2"/>
            <a:endCxn id="50" idx="0"/>
          </p:cNvCxnSpPr>
          <p:nvPr/>
        </p:nvCxnSpPr>
        <p:spPr>
          <a:xfrm rot="16200000" flipH="1">
            <a:off x="2485172" y="4887182"/>
            <a:ext cx="498020" cy="2426352"/>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bwMode="auto">
          <a:xfrm>
            <a:off x="2503539" y="3862595"/>
            <a:ext cx="72336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False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0" name="Decision 9"/>
          <p:cNvSpPr/>
          <p:nvPr/>
        </p:nvSpPr>
        <p:spPr>
          <a:xfrm>
            <a:off x="3196956" y="3468255"/>
            <a:ext cx="1547714" cy="1529310"/>
          </a:xfrm>
          <a:prstGeom prst="flowChartDecisio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400" dirty="0">
                <a:solidFill>
                  <a:schemeClr val="tx1"/>
                </a:solidFill>
                <a:latin typeface="Courier"/>
                <a:cs typeface="Courier"/>
              </a:rPr>
              <a:t>t</a:t>
            </a:r>
            <a:r>
              <a:rPr lang="en-US" sz="1400" dirty="0" smtClean="0">
                <a:solidFill>
                  <a:schemeClr val="tx1"/>
                </a:solidFill>
                <a:latin typeface="Courier"/>
                <a:cs typeface="Courier"/>
              </a:rPr>
              <a:t>emp &gt; 86:</a:t>
            </a:r>
            <a:endParaRPr lang="en-US" sz="1400" dirty="0">
              <a:solidFill>
                <a:schemeClr val="tx1"/>
              </a:solidFill>
              <a:latin typeface="Courier"/>
              <a:cs typeface="Courier"/>
            </a:endParaRPr>
          </a:p>
        </p:txBody>
      </p:sp>
      <p:sp>
        <p:nvSpPr>
          <p:cNvPr id="11" name="Alternate Process 10"/>
          <p:cNvSpPr/>
          <p:nvPr/>
        </p:nvSpPr>
        <p:spPr>
          <a:xfrm>
            <a:off x="5399555" y="4657047"/>
            <a:ext cx="2144515"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a:solidFill>
                  <a:srgbClr val="000000"/>
                </a:solidFill>
                <a:latin typeface="Courier"/>
                <a:cs typeface="Courier"/>
              </a:rPr>
              <a:t>p</a:t>
            </a:r>
            <a:r>
              <a:rPr lang="en-US" sz="1400" dirty="0" smtClean="0">
                <a:solidFill>
                  <a:srgbClr val="000000"/>
                </a:solidFill>
                <a:latin typeface="Courier"/>
                <a:cs typeface="Courier"/>
              </a:rPr>
              <a:t>rint </a:t>
            </a:r>
            <a:r>
              <a:rPr lang="en-US" sz="1400" dirty="0" smtClean="0">
                <a:solidFill>
                  <a:srgbClr val="505150"/>
                </a:solidFill>
                <a:latin typeface="Courier"/>
                <a:cs typeface="Courier"/>
              </a:rPr>
              <a:t>'It is hot!'</a:t>
            </a:r>
            <a:endParaRPr lang="en-US" sz="1400" dirty="0">
              <a:latin typeface="Courier"/>
              <a:cs typeface="Courier"/>
            </a:endParaRPr>
          </a:p>
        </p:txBody>
      </p:sp>
      <p:cxnSp>
        <p:nvCxnSpPr>
          <p:cNvPr id="13" name="Shape 12"/>
          <p:cNvCxnSpPr>
            <a:stCxn id="10" idx="3"/>
            <a:endCxn id="11" idx="0"/>
          </p:cNvCxnSpPr>
          <p:nvPr/>
        </p:nvCxnSpPr>
        <p:spPr>
          <a:xfrm>
            <a:off x="4744670" y="4232910"/>
            <a:ext cx="1727143" cy="424137"/>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 name="Alternate Process 16"/>
          <p:cNvSpPr/>
          <p:nvPr/>
        </p:nvSpPr>
        <p:spPr>
          <a:xfrm>
            <a:off x="4602574" y="5510829"/>
            <a:ext cx="3740064"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smtClean="0">
                <a:solidFill>
                  <a:srgbClr val="000000"/>
                </a:solidFill>
                <a:latin typeface="Courier"/>
                <a:cs typeface="Courier"/>
              </a:rPr>
              <a:t>print </a:t>
            </a:r>
            <a:r>
              <a:rPr lang="en-US" sz="1400" dirty="0" smtClean="0">
                <a:solidFill>
                  <a:srgbClr val="505150"/>
                </a:solidFill>
                <a:latin typeface="Courier"/>
                <a:cs typeface="Courier"/>
              </a:rPr>
              <a:t>'Be sure to drink liquids.'</a:t>
            </a:r>
            <a:endParaRPr lang="en-US" sz="1400" dirty="0">
              <a:latin typeface="Courier"/>
              <a:cs typeface="Courier"/>
            </a:endParaRPr>
          </a:p>
        </p:txBody>
      </p:sp>
      <p:cxnSp>
        <p:nvCxnSpPr>
          <p:cNvPr id="19" name="Elbow Connector 18"/>
          <p:cNvCxnSpPr>
            <a:stCxn id="11" idx="2"/>
            <a:endCxn id="17" idx="0"/>
          </p:cNvCxnSpPr>
          <p:nvPr/>
        </p:nvCxnSpPr>
        <p:spPr>
          <a:xfrm rot="16200000" flipH="1">
            <a:off x="6215578" y="5253800"/>
            <a:ext cx="513263" cy="793"/>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0" name="Alternate Process 49"/>
          <p:cNvSpPr/>
          <p:nvPr/>
        </p:nvSpPr>
        <p:spPr>
          <a:xfrm>
            <a:off x="2983881" y="6349368"/>
            <a:ext cx="1926953" cy="340519"/>
          </a:xfrm>
          <a:prstGeom prst="flowChartAlternateProcess">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dirty="0" smtClean="0">
                <a:solidFill>
                  <a:srgbClr val="000000"/>
                </a:solidFill>
                <a:latin typeface="Courier"/>
                <a:cs typeface="Courier"/>
              </a:rPr>
              <a:t>print </a:t>
            </a:r>
            <a:r>
              <a:rPr lang="en-US" sz="1400" dirty="0">
                <a:solidFill>
                  <a:srgbClr val="505150"/>
                </a:solidFill>
                <a:latin typeface="Courier"/>
                <a:cs typeface="Courier"/>
              </a:rPr>
              <a:t>'Goodbye</a:t>
            </a:r>
            <a:r>
              <a:rPr lang="en-US" sz="1400" dirty="0" smtClean="0">
                <a:solidFill>
                  <a:srgbClr val="505150"/>
                </a:solidFill>
                <a:latin typeface="Courier"/>
                <a:cs typeface="Courier"/>
              </a:rPr>
              <a:t>.'</a:t>
            </a:r>
            <a:endParaRPr lang="en-US" sz="1400" dirty="0">
              <a:latin typeface="Courier"/>
              <a:cs typeface="Courier"/>
            </a:endParaRPr>
          </a:p>
        </p:txBody>
      </p:sp>
      <p:cxnSp>
        <p:nvCxnSpPr>
          <p:cNvPr id="58" name="Shape 57"/>
          <p:cNvCxnSpPr>
            <a:stCxn id="17" idx="2"/>
            <a:endCxn id="50" idx="0"/>
          </p:cNvCxnSpPr>
          <p:nvPr/>
        </p:nvCxnSpPr>
        <p:spPr>
          <a:xfrm rot="5400000">
            <a:off x="4960972" y="4837734"/>
            <a:ext cx="498020" cy="2525248"/>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bwMode="auto">
          <a:xfrm>
            <a:off x="4744668" y="3862595"/>
            <a:ext cx="61562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True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63" name="Shape 62"/>
          <p:cNvCxnSpPr>
            <a:endCxn id="10" idx="0"/>
          </p:cNvCxnSpPr>
          <p:nvPr/>
        </p:nvCxnSpPr>
        <p:spPr>
          <a:xfrm rot="5400000">
            <a:off x="3816989" y="3314429"/>
            <a:ext cx="307650" cy="2"/>
          </a:xfrm>
          <a:prstGeom prst="bentConnector3">
            <a:avLst>
              <a:gd name="adj1" fmla="val 50000"/>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Two-way if statement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2" name="TextBox 21"/>
          <p:cNvSpPr txBox="1"/>
          <p:nvPr/>
        </p:nvSpPr>
        <p:spPr bwMode="auto">
          <a:xfrm>
            <a:off x="4548705" y="1560167"/>
            <a:ext cx="4171021" cy="160043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rgbClr val="FF0000"/>
                </a:solidFill>
                <a:latin typeface="Courier"/>
                <a:cs typeface="Courier"/>
              </a:rPr>
              <a:t>if temp &gt; 86</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print</a:t>
            </a:r>
            <a:r>
              <a:rPr lang="en-US" sz="1400" dirty="0">
                <a:solidFill>
                  <a:srgbClr val="FF0000"/>
                </a:solidFill>
                <a:latin typeface="Courier"/>
                <a:cs typeface="Courier"/>
              </a:rPr>
              <a:t> </a:t>
            </a:r>
            <a:r>
              <a:rPr lang="en-US" sz="1400" dirty="0" smtClean="0">
                <a:solidFill>
                  <a:srgbClr val="FF0000"/>
                </a:solidFill>
                <a:latin typeface="Courier"/>
                <a:cs typeface="Courier"/>
              </a:rPr>
              <a:t>'It </a:t>
            </a:r>
            <a:r>
              <a:rPr lang="en-US" sz="1400" dirty="0">
                <a:solidFill>
                  <a:srgbClr val="FF0000"/>
                </a:solidFill>
                <a:latin typeface="Courier"/>
                <a:cs typeface="Courier"/>
              </a:rPr>
              <a:t>is hot</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print</a:t>
            </a:r>
            <a:r>
              <a:rPr lang="en-US" sz="1400" dirty="0">
                <a:solidFill>
                  <a:srgbClr val="FF0000"/>
                </a:solidFill>
                <a:latin typeface="Courier"/>
                <a:cs typeface="Courier"/>
              </a:rPr>
              <a:t> </a:t>
            </a:r>
            <a:r>
              <a:rPr lang="en-US" sz="1400" dirty="0" smtClean="0">
                <a:solidFill>
                  <a:srgbClr val="FF0000"/>
                </a:solidFill>
                <a:latin typeface="Courier"/>
                <a:cs typeface="Courier"/>
              </a:rPr>
              <a:t>'Be </a:t>
            </a:r>
            <a:r>
              <a:rPr lang="en-US" sz="1400" dirty="0">
                <a:solidFill>
                  <a:srgbClr val="FF0000"/>
                </a:solidFill>
                <a:latin typeface="Courier"/>
                <a:cs typeface="Courier"/>
              </a:rPr>
              <a:t>sure to drink liquids</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chemeClr val="bg1">
                    <a:lumMod val="50000"/>
                  </a:schemeClr>
                </a:solidFill>
                <a:latin typeface="Courier"/>
                <a:cs typeface="Courier"/>
              </a:rPr>
              <a:t>else:</a:t>
            </a:r>
          </a:p>
          <a:p>
            <a:pPr defTabSz="914400" fontAlgn="base">
              <a:spcBef>
                <a:spcPct val="0"/>
              </a:spcBef>
              <a:spcAft>
                <a:spcPct val="0"/>
              </a:spcAft>
            </a:pPr>
            <a:r>
              <a:rPr lang="en-US" sz="1400" dirty="0" smtClean="0">
                <a:solidFill>
                  <a:schemeClr val="bg1">
                    <a:lumMod val="50000"/>
                  </a:schemeClr>
                </a:solidFill>
                <a:latin typeface="Courier"/>
                <a:cs typeface="Courier"/>
              </a:rPr>
              <a:t>    print 'It is not hot.'</a:t>
            </a:r>
          </a:p>
          <a:p>
            <a:pPr defTabSz="914400" fontAlgn="base">
              <a:spcBef>
                <a:spcPct val="0"/>
              </a:spcBef>
              <a:spcAft>
                <a:spcPct val="0"/>
              </a:spcAft>
            </a:pPr>
            <a:r>
              <a:rPr lang="en-US" sz="1400" dirty="0" smtClean="0">
                <a:solidFill>
                  <a:schemeClr val="bg1">
                    <a:lumMod val="50000"/>
                  </a:schemeClr>
                </a:solidFill>
                <a:latin typeface="Courier"/>
                <a:cs typeface="Courier"/>
              </a:rPr>
              <a:t>    print</a:t>
            </a:r>
            <a:r>
              <a:rPr lang="en-US" sz="1400" dirty="0">
                <a:solidFill>
                  <a:schemeClr val="bg1">
                    <a:lumMod val="50000"/>
                  </a:schemeClr>
                </a:solidFill>
                <a:latin typeface="Courier"/>
                <a:cs typeface="Courier"/>
              </a:rPr>
              <a:t> </a:t>
            </a:r>
            <a:r>
              <a:rPr lang="en-US" sz="1400" dirty="0" smtClean="0">
                <a:solidFill>
                  <a:schemeClr val="bg1">
                    <a:lumMod val="50000"/>
                  </a:schemeClr>
                </a:solidFill>
                <a:latin typeface="Courier"/>
                <a:cs typeface="Courier"/>
              </a:rPr>
              <a:t>'Bring </a:t>
            </a:r>
            <a:r>
              <a:rPr lang="en-US" sz="1400" dirty="0">
                <a:solidFill>
                  <a:schemeClr val="bg1">
                    <a:lumMod val="50000"/>
                  </a:schemeClr>
                </a:solidFill>
                <a:latin typeface="Courier"/>
                <a:cs typeface="Courier"/>
              </a:rPr>
              <a:t>a jacket</a:t>
            </a:r>
            <a:r>
              <a:rPr lang="en-US" sz="1400" dirty="0" smtClean="0">
                <a:solidFill>
                  <a:schemeClr val="bg1">
                    <a:lumMod val="50000"/>
                  </a:schemeClr>
                </a:solidFill>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p</a:t>
            </a:r>
            <a:r>
              <a:rPr lang="en-US" sz="1400" dirty="0" smtClean="0">
                <a:solidFill>
                  <a:srgbClr val="FF0000"/>
                </a:solidFill>
                <a:latin typeface="Courier"/>
                <a:cs typeface="Courier"/>
              </a:rPr>
              <a:t>rint 'Goodbye.'</a:t>
            </a:r>
            <a:endParaRPr kumimoji="0" lang="en-US" sz="1400" b="0" i="0" u="none" strike="noStrike" kern="0" cap="none" spc="0" normalizeH="0" baseline="0" noProof="0" dirty="0" smtClean="0">
              <a:ln>
                <a:noFill/>
              </a:ln>
              <a:solidFill>
                <a:srgbClr val="FF0000"/>
              </a:solidFill>
              <a:effectLst/>
              <a:uLnTx/>
              <a:uFillTx/>
              <a:latin typeface="Courier"/>
              <a:ea typeface="+mj-ea"/>
              <a:cs typeface="Courier"/>
            </a:endParaRPr>
          </a:p>
        </p:txBody>
      </p:sp>
      <p:sp>
        <p:nvSpPr>
          <p:cNvPr id="23" name="TextBox 22"/>
          <p:cNvSpPr txBox="1"/>
          <p:nvPr/>
        </p:nvSpPr>
        <p:spPr bwMode="auto">
          <a:xfrm>
            <a:off x="4548705" y="1560167"/>
            <a:ext cx="4171021" cy="160043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rgbClr val="FF0000"/>
                </a:solidFill>
                <a:latin typeface="Courier"/>
                <a:cs typeface="Courier"/>
              </a:rPr>
              <a:t>if temp &gt; 86</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print</a:t>
            </a:r>
            <a:r>
              <a:rPr lang="en-US" sz="1400" dirty="0">
                <a:solidFill>
                  <a:srgbClr val="7F7F7F"/>
                </a:solidFill>
                <a:latin typeface="Courier"/>
                <a:cs typeface="Courier"/>
              </a:rPr>
              <a:t> </a:t>
            </a:r>
            <a:r>
              <a:rPr lang="en-US" sz="1400" dirty="0" smtClean="0">
                <a:solidFill>
                  <a:srgbClr val="7F7F7F"/>
                </a:solidFill>
                <a:latin typeface="Courier"/>
                <a:cs typeface="Courier"/>
              </a:rPr>
              <a:t>'It </a:t>
            </a:r>
            <a:r>
              <a:rPr lang="en-US" sz="1400" dirty="0">
                <a:solidFill>
                  <a:srgbClr val="7F7F7F"/>
                </a:solidFill>
                <a:latin typeface="Courier"/>
                <a:cs typeface="Courier"/>
              </a:rPr>
              <a:t>is hot</a:t>
            </a:r>
            <a:r>
              <a:rPr lang="en-US" sz="1400" dirty="0" smtClean="0">
                <a:solidFill>
                  <a:srgbClr val="7F7F7F"/>
                </a:solidFill>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print</a:t>
            </a:r>
            <a:r>
              <a:rPr lang="en-US" sz="1400" dirty="0">
                <a:solidFill>
                  <a:srgbClr val="7F7F7F"/>
                </a:solidFill>
                <a:latin typeface="Courier"/>
                <a:cs typeface="Courier"/>
              </a:rPr>
              <a:t> </a:t>
            </a:r>
            <a:r>
              <a:rPr lang="en-US" sz="1400" dirty="0" smtClean="0">
                <a:solidFill>
                  <a:srgbClr val="7F7F7F"/>
                </a:solidFill>
                <a:latin typeface="Courier"/>
                <a:cs typeface="Courier"/>
              </a:rPr>
              <a:t>'Be </a:t>
            </a:r>
            <a:r>
              <a:rPr lang="en-US" sz="1400" dirty="0">
                <a:solidFill>
                  <a:srgbClr val="7F7F7F"/>
                </a:solidFill>
                <a:latin typeface="Courier"/>
                <a:cs typeface="Courier"/>
              </a:rPr>
              <a:t>sure to drink liquids</a:t>
            </a:r>
            <a:r>
              <a:rPr lang="en-US" sz="1400" dirty="0" smtClean="0">
                <a:solidFill>
                  <a:srgbClr val="7F7F7F"/>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else:</a:t>
            </a:r>
          </a:p>
          <a:p>
            <a:pPr defTabSz="914400" fontAlgn="base">
              <a:spcBef>
                <a:spcPct val="0"/>
              </a:spcBef>
              <a:spcAft>
                <a:spcPct val="0"/>
              </a:spcAft>
            </a:pPr>
            <a:r>
              <a:rPr lang="en-US" sz="1400" dirty="0" smtClean="0">
                <a:solidFill>
                  <a:srgbClr val="FF0000"/>
                </a:solidFill>
                <a:latin typeface="Courier"/>
                <a:cs typeface="Courier"/>
              </a:rPr>
              <a:t>    print 'It is not hot.'</a:t>
            </a:r>
          </a:p>
          <a:p>
            <a:pPr defTabSz="914400" fontAlgn="base">
              <a:spcBef>
                <a:spcPct val="0"/>
              </a:spcBef>
              <a:spcAft>
                <a:spcPct val="0"/>
              </a:spcAft>
            </a:pPr>
            <a:r>
              <a:rPr lang="en-US" sz="1400" dirty="0" smtClean="0">
                <a:solidFill>
                  <a:srgbClr val="FF0000"/>
                </a:solidFill>
                <a:latin typeface="Courier"/>
                <a:cs typeface="Courier"/>
              </a:rPr>
              <a:t>    print</a:t>
            </a:r>
            <a:r>
              <a:rPr lang="en-US" sz="1400" dirty="0">
                <a:solidFill>
                  <a:srgbClr val="FF0000"/>
                </a:solidFill>
                <a:latin typeface="Courier"/>
                <a:cs typeface="Courier"/>
              </a:rPr>
              <a:t> </a:t>
            </a:r>
            <a:r>
              <a:rPr lang="en-US" sz="1400" dirty="0" smtClean="0">
                <a:solidFill>
                  <a:srgbClr val="FF0000"/>
                </a:solidFill>
                <a:latin typeface="Courier"/>
                <a:cs typeface="Courier"/>
              </a:rPr>
              <a:t>'Bring </a:t>
            </a:r>
            <a:r>
              <a:rPr lang="en-US" sz="1400" dirty="0">
                <a:solidFill>
                  <a:srgbClr val="FF0000"/>
                </a:solidFill>
                <a:latin typeface="Courier"/>
                <a:cs typeface="Courier"/>
              </a:rPr>
              <a:t>a jacket</a:t>
            </a:r>
            <a:r>
              <a:rPr lang="en-US" sz="1400" dirty="0" smtClean="0">
                <a:solidFill>
                  <a:srgbClr val="FF0000"/>
                </a:solidFill>
                <a:latin typeface="Courier"/>
                <a:cs typeface="Courier"/>
              </a:rPr>
              <a:t>.’</a:t>
            </a:r>
          </a:p>
          <a:p>
            <a:pPr defTabSz="914400" fontAlgn="base">
              <a:spcBef>
                <a:spcPct val="0"/>
              </a:spcBef>
              <a:spcAft>
                <a:spcPct val="0"/>
              </a:spcAft>
            </a:pPr>
            <a:r>
              <a:rPr lang="en-US" sz="1400" dirty="0">
                <a:solidFill>
                  <a:srgbClr val="FF0000"/>
                </a:solidFill>
                <a:latin typeface="Courier"/>
                <a:cs typeface="Courier"/>
              </a:rPr>
              <a:t>p</a:t>
            </a:r>
            <a:r>
              <a:rPr lang="en-US" sz="1400" dirty="0" smtClean="0">
                <a:solidFill>
                  <a:srgbClr val="FF0000"/>
                </a:solidFill>
                <a:latin typeface="Courier"/>
                <a:cs typeface="Courier"/>
              </a:rPr>
              <a:t>rint 'Goodbye.'</a:t>
            </a:r>
            <a:endParaRPr kumimoji="0" lang="en-US" sz="1400" b="0" i="0" u="none" strike="noStrike" kern="0" cap="none" spc="0" normalizeH="0" baseline="0" noProof="0" dirty="0" smtClean="0">
              <a:ln>
                <a:noFill/>
              </a:ln>
              <a:solidFill>
                <a:srgbClr val="FF0000"/>
              </a:solidFill>
              <a:effectLst/>
              <a:uLnTx/>
              <a:uFillTx/>
              <a:latin typeface="Courier"/>
              <a:ea typeface="+mj-ea"/>
              <a:cs typeface="Courier"/>
            </a:endParaRPr>
          </a:p>
        </p:txBody>
      </p:sp>
      <p:sp>
        <p:nvSpPr>
          <p:cNvPr id="24" name="TextBox 23"/>
          <p:cNvSpPr txBox="1"/>
          <p:nvPr/>
        </p:nvSpPr>
        <p:spPr bwMode="auto">
          <a:xfrm>
            <a:off x="269945" y="1560167"/>
            <a:ext cx="3093628"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if &lt;condition&gt;:</a:t>
            </a:r>
          </a:p>
          <a:p>
            <a:pPr defTabSz="914400" fontAlgn="base">
              <a:spcBef>
                <a:spcPct val="0"/>
              </a:spcBef>
              <a:spcAft>
                <a:spcPct val="0"/>
              </a:spcAft>
            </a:pPr>
            <a:r>
              <a:rPr lang="en-US" sz="1400" dirty="0" smtClean="0">
                <a:latin typeface="Courier"/>
                <a:cs typeface="Courier"/>
              </a:rPr>
              <a:t>    &lt;indented code block 1&gt;</a:t>
            </a:r>
          </a:p>
          <a:p>
            <a:pPr defTabSz="914400" fontAlgn="base">
              <a:spcBef>
                <a:spcPct val="0"/>
              </a:spcBef>
              <a:spcAft>
                <a:spcPct val="0"/>
              </a:spcAft>
            </a:pPr>
            <a:r>
              <a:rPr lang="en-US" sz="1400" dirty="0" smtClean="0">
                <a:latin typeface="Courier"/>
                <a:cs typeface="Courier"/>
              </a:rPr>
              <a:t>else:</a:t>
            </a:r>
          </a:p>
          <a:p>
            <a:pPr defTabSz="914400" fontAlgn="base">
              <a:spcBef>
                <a:spcPct val="0"/>
              </a:spcBef>
              <a:spcAft>
                <a:spcPct val="0"/>
              </a:spcAft>
            </a:pPr>
            <a:r>
              <a:rPr lang="en-US" sz="1400" dirty="0" smtClean="0">
                <a:latin typeface="Courier"/>
                <a:cs typeface="Courier"/>
              </a:rPr>
              <a:t>    &lt;indented code block 2&gt;</a:t>
            </a:r>
          </a:p>
          <a:p>
            <a:pPr defTabSz="914400" fontAlgn="base">
              <a:spcBef>
                <a:spcPct val="0"/>
              </a:spcBef>
              <a:spcAft>
                <a:spcPct val="0"/>
              </a:spcAft>
            </a:pPr>
            <a:r>
              <a:rPr lang="en-US" sz="1400" dirty="0" smtClean="0">
                <a:latin typeface="Courier"/>
                <a:cs typeface="Courier"/>
              </a:rPr>
              <a:t>&lt;non-indented statement&gt;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5" name="TextBox 24"/>
          <p:cNvSpPr txBox="1"/>
          <p:nvPr/>
        </p:nvSpPr>
        <p:spPr bwMode="auto">
          <a:xfrm>
            <a:off x="269945" y="3160605"/>
            <a:ext cx="260000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value of </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temp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90.</a:t>
            </a:r>
          </a:p>
        </p:txBody>
      </p:sp>
      <p:sp>
        <p:nvSpPr>
          <p:cNvPr id="26" name="TextBox 25"/>
          <p:cNvSpPr txBox="1"/>
          <p:nvPr/>
        </p:nvSpPr>
        <p:spPr bwMode="auto">
          <a:xfrm>
            <a:off x="265218" y="3160605"/>
            <a:ext cx="260000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value of </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temp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50.</a:t>
            </a:r>
          </a:p>
        </p:txBody>
      </p:sp>
    </p:spTree>
    <p:extLst>
      <p:ext uri="{BB962C8B-B14F-4D97-AF65-F5344CB8AC3E}">
        <p14:creationId xmlns:p14="http://schemas.microsoft.com/office/powerpoint/2010/main" val="20046145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6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ntr" presetSubtype="0" fill="hold" grpId="1"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2" nodeType="with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3"/>
                                        </p:tgtEl>
                                        <p:attrNameLst>
                                          <p:attrName>style.visibility</p:attrName>
                                        </p:attrNameLst>
                                      </p:cBhvr>
                                      <p:to>
                                        <p:strVal val="hidden"/>
                                      </p:to>
                                    </p:set>
                                  </p:childTnLst>
                                </p:cTn>
                              </p:par>
                              <p:par>
                                <p:cTn id="89" presetID="1" presetClass="exit" presetSubtype="0" fill="hold" grpId="3" nodeType="withEffect">
                                  <p:stCondLst>
                                    <p:cond delay="0"/>
                                  </p:stCondLst>
                                  <p:childTnLst>
                                    <p:set>
                                      <p:cBhvr>
                                        <p:cTn id="90" dur="1" fill="hold">
                                          <p:stCondLst>
                                            <p:cond delay="0"/>
                                          </p:stCondLst>
                                        </p:cTn>
                                        <p:tgtEl>
                                          <p:spTgt spid="2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5"/>
                                        </p:tgtEl>
                                        <p:attrNameLst>
                                          <p:attrName>style.visibility</p:attrName>
                                        </p:attrNameLst>
                                      </p:cBhvr>
                                      <p:to>
                                        <p:strVal val="hidden"/>
                                      </p:to>
                                    </p:set>
                                  </p:childTnLst>
                                </p:cTn>
                              </p:par>
                              <p:par>
                                <p:cTn id="95" presetID="1" presetClass="exit" presetSubtype="0" fill="hold" grpId="3" nodeType="withEffect">
                                  <p:stCondLst>
                                    <p:cond delay="0"/>
                                  </p:stCondLst>
                                  <p:childTnLst>
                                    <p:set>
                                      <p:cBhvr>
                                        <p:cTn id="96" dur="1" fill="hold">
                                          <p:stCondLst>
                                            <p:cond delay="0"/>
                                          </p:stCondLst>
                                        </p:cTn>
                                        <p:tgtEl>
                                          <p:spTgt spid="10"/>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4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63"/>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55"/>
                                        </p:tgtEl>
                                        <p:attrNameLst>
                                          <p:attrName>style.visibility</p:attrName>
                                        </p:attrNameLst>
                                      </p:cBhvr>
                                      <p:to>
                                        <p:strVal val="hidden"/>
                                      </p:to>
                                    </p:set>
                                  </p:childTnLst>
                                </p:cTn>
                              </p:par>
                              <p:par>
                                <p:cTn id="103" presetID="1" presetClass="exit" presetSubtype="0" fill="hold" grpId="3" nodeType="withEffect">
                                  <p:stCondLst>
                                    <p:cond delay="0"/>
                                  </p:stCondLst>
                                  <p:childTnLst>
                                    <p:set>
                                      <p:cBhvr>
                                        <p:cTn id="104" dur="1" fill="hold">
                                          <p:stCondLst>
                                            <p:cond delay="0"/>
                                          </p:stCondLst>
                                        </p:cTn>
                                        <p:tgtEl>
                                          <p:spTgt spid="5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2"/>
                                        </p:tgtEl>
                                        <p:attrNameLst>
                                          <p:attrName>style.visibility</p:attrName>
                                        </p:attrNameLst>
                                      </p:cBhvr>
                                      <p:to>
                                        <p:strVal val="hidden"/>
                                      </p:to>
                                    </p:set>
                                  </p:childTnLst>
                                </p:cTn>
                              </p:par>
                              <p:par>
                                <p:cTn id="109" presetID="1" presetClass="entr" presetSubtype="0" fill="hold" grpId="3" nodeType="with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grpId="2" nodeType="with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par>
                                <p:cTn id="115" presetID="1" presetClass="entr" presetSubtype="0" fill="hold" grpId="4" nodeType="withEffect">
                                  <p:stCondLst>
                                    <p:cond delay="0"/>
                                  </p:stCondLst>
                                  <p:childTnLst>
                                    <p:set>
                                      <p:cBhvr>
                                        <p:cTn id="116" dur="1" fill="hold">
                                          <p:stCondLst>
                                            <p:cond delay="0"/>
                                          </p:stCondLst>
                                        </p:cTn>
                                        <p:tgtEl>
                                          <p:spTgt spid="1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1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grpId="4" nodeType="withEffect">
                                  <p:stCondLst>
                                    <p:cond delay="0"/>
                                  </p:stCondLst>
                                  <p:childTnLst>
                                    <p:set>
                                      <p:cBhvr>
                                        <p:cTn id="130" dur="1" fill="hold">
                                          <p:stCondLst>
                                            <p:cond delay="0"/>
                                          </p:stCondLst>
                                        </p:cTn>
                                        <p:tgtEl>
                                          <p:spTgt spid="50"/>
                                        </p:tgtEl>
                                        <p:attrNameLst>
                                          <p:attrName>style.visibility</p:attrName>
                                        </p:attrNameLst>
                                      </p:cBhvr>
                                      <p:to>
                                        <p:strVal val="visible"/>
                                      </p:to>
                                    </p:set>
                                  </p:childTnLst>
                                </p:cTn>
                              </p:par>
                              <p:par>
                                <p:cTn id="131" presetID="1" presetClass="entr" presetSubtype="0" fill="hold" grpId="2" nodeType="withEffect">
                                  <p:stCondLst>
                                    <p:cond delay="0"/>
                                  </p:stCondLst>
                                  <p:childTnLst>
                                    <p:set>
                                      <p:cBhvr>
                                        <p:cTn id="132" dur="1" fill="hold">
                                          <p:stCondLst>
                                            <p:cond delay="0"/>
                                          </p:stCondLst>
                                        </p:cTn>
                                        <p:tgtEl>
                                          <p:spTgt spid="37"/>
                                        </p:tgtEl>
                                        <p:attrNameLst>
                                          <p:attrName>style.visibility</p:attrName>
                                        </p:attrNameLst>
                                      </p:cBhvr>
                                      <p:to>
                                        <p:strVal val="visible"/>
                                      </p:to>
                                    </p:set>
                                  </p:childTnLst>
                                </p:cTn>
                              </p:par>
                              <p:par>
                                <p:cTn id="133" presetID="1" presetClass="entr" presetSubtype="0" fill="hold" grpId="2" nodeType="with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6"/>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35" grpId="0" animBg="1"/>
      <p:bldP spid="35" grpId="1" animBg="1"/>
      <p:bldP spid="35" grpId="2" animBg="1"/>
      <p:bldP spid="37" grpId="0" animBg="1"/>
      <p:bldP spid="37" grpId="1" animBg="1"/>
      <p:bldP spid="37" grpId="2" animBg="1"/>
      <p:bldP spid="62" grpId="0"/>
      <p:bldP spid="62" grpId="1"/>
      <p:bldP spid="62" grpId="2"/>
      <p:bldP spid="10" grpId="0" animBg="1"/>
      <p:bldP spid="10" grpId="1" animBg="1"/>
      <p:bldP spid="10" grpId="2" animBg="1"/>
      <p:bldP spid="10" grpId="3" animBg="1"/>
      <p:bldP spid="10" grpId="4" animBg="1"/>
      <p:bldP spid="11" grpId="0" animBg="1"/>
      <p:bldP spid="11" grpId="1" animBg="1"/>
      <p:bldP spid="11" grpId="2" animBg="1"/>
      <p:bldP spid="17" grpId="0" animBg="1"/>
      <p:bldP spid="17" grpId="1" animBg="1"/>
      <p:bldP spid="50" grpId="0" animBg="1"/>
      <p:bldP spid="50" grpId="1" animBg="1"/>
      <p:bldP spid="50" grpId="2" animBg="1"/>
      <p:bldP spid="50" grpId="3" animBg="1"/>
      <p:bldP spid="50" grpId="4" animBg="1"/>
      <p:bldP spid="61" grpId="0"/>
      <p:bldP spid="61" grpId="1"/>
      <p:bldP spid="22" grpId="0" animBg="1"/>
      <p:bldP spid="22" grpId="1" animBg="1"/>
      <p:bldP spid="23" grpId="0" animBg="1"/>
      <p:bldP spid="23" grpId="1" animBg="1"/>
      <p:bldP spid="25" grpId="0"/>
      <p:bldP spid="25" grpId="1"/>
      <p:bldP spid="26" grpId="0"/>
      <p:bldP spid="26" grpId="1"/>
      <p:bldP spid="26" grpId="2"/>
      <p:bldP spid="26" grpId="3"/>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709358" y="1722103"/>
            <a:ext cx="4109988" cy="196977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457200" indent="-457200" defTabSz="914400" fontAlgn="base">
              <a:spcBef>
                <a:spcPct val="0"/>
              </a:spcBef>
              <a:spcAft>
                <a:spcPct val="0"/>
              </a:spcAft>
            </a:pPr>
            <a:r>
              <a:rPr lang="en-US" sz="2000" dirty="0" smtClean="0">
                <a:solidFill>
                  <a:schemeClr val="accent1"/>
                </a:solidFill>
              </a:rPr>
              <a:t>Write a program that:</a:t>
            </a:r>
            <a:br>
              <a:rPr lang="en-US" sz="2000" dirty="0" smtClean="0">
                <a:solidFill>
                  <a:schemeClr val="accent1"/>
                </a:solidFill>
              </a:rPr>
            </a:br>
            <a:endParaRPr lang="en-US" sz="2000" dirty="0" smtClean="0">
              <a:solidFill>
                <a:schemeClr val="accent1"/>
              </a:solidFill>
            </a:endParaRPr>
          </a:p>
          <a:p>
            <a:pPr marL="454025" indent="-222250" defTabSz="914400" fontAlgn="base">
              <a:spcBef>
                <a:spcPct val="0"/>
              </a:spcBef>
              <a:spcAft>
                <a:spcPts val="600"/>
              </a:spcAft>
              <a:buClr>
                <a:schemeClr val="accent1"/>
              </a:buClr>
              <a:buSzPct val="75000"/>
              <a:buFont typeface="+mj-lt"/>
              <a:buAutoNum type="arabicParenR"/>
            </a:pPr>
            <a:r>
              <a:rPr lang="en-US" dirty="0" smtClean="0"/>
              <a:t>Requests the user’s name</a:t>
            </a:r>
          </a:p>
          <a:p>
            <a:pPr marL="454025" indent="-222250" defTabSz="914400" fontAlgn="base">
              <a:spcBef>
                <a:spcPct val="0"/>
              </a:spcBef>
              <a:spcAft>
                <a:spcPts val="600"/>
              </a:spcAft>
              <a:buClr>
                <a:schemeClr val="accent1"/>
              </a:buClr>
              <a:buSzPct val="75000"/>
              <a:buFont typeface="+mj-lt"/>
              <a:buAutoNum type="arabicParenR"/>
            </a:pPr>
            <a:r>
              <a:rPr lang="en-US" dirty="0" smtClean="0"/>
              <a:t>Requests the user’s age</a:t>
            </a:r>
          </a:p>
          <a:p>
            <a:pPr marL="454025" indent="-222250" defTabSz="914400" fontAlgn="base">
              <a:spcBef>
                <a:spcPct val="0"/>
              </a:spcBef>
              <a:spcAft>
                <a:spcPts val="600"/>
              </a:spcAft>
              <a:buClr>
                <a:schemeClr val="accent1"/>
              </a:buClr>
              <a:buSzPct val="75000"/>
              <a:buFont typeface="+mj-lt"/>
              <a:buAutoNum type="arabicParenR"/>
            </a:pPr>
            <a:r>
              <a:rPr lang="en-US" dirty="0" smtClean="0"/>
              <a:t>Prints a message saying whether the user is eligible to vote or not</a:t>
            </a:r>
            <a:endParaRPr lang="en-US" sz="1200" dirty="0" smtClean="0"/>
          </a:p>
        </p:txBody>
      </p:sp>
      <p:sp>
        <p:nvSpPr>
          <p:cNvPr id="12" name="TextBox 11"/>
          <p:cNvSpPr txBox="1"/>
          <p:nvPr/>
        </p:nvSpPr>
        <p:spPr bwMode="auto">
          <a:xfrm>
            <a:off x="756261" y="4921657"/>
            <a:ext cx="4601979" cy="138499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name = </a:t>
            </a:r>
            <a:r>
              <a:rPr lang="en-US" sz="1400" kern="0" dirty="0" err="1" smtClean="0">
                <a:solidFill>
                  <a:srgbClr val="000000"/>
                </a:solidFill>
                <a:latin typeface="Courier"/>
                <a:cs typeface="Courier"/>
              </a:rPr>
              <a:t>raw_input</a:t>
            </a:r>
            <a:r>
              <a:rPr lang="en-US" sz="1400" kern="0" dirty="0" smtClean="0">
                <a:solidFill>
                  <a:srgbClr val="000000"/>
                </a:solidFill>
                <a:latin typeface="Courier"/>
                <a:cs typeface="Courier"/>
              </a:rPr>
              <a:t>('Enter your name: ')</a:t>
            </a:r>
          </a:p>
          <a:p>
            <a:pPr defTabSz="914400" fontAlgn="base">
              <a:spcBef>
                <a:spcPct val="0"/>
              </a:spcBef>
              <a:spcAft>
                <a:spcPct val="0"/>
              </a:spcAft>
            </a:pPr>
            <a:r>
              <a:rPr lang="en-US" sz="1400" kern="0" dirty="0" smtClean="0">
                <a:solidFill>
                  <a:srgbClr val="000000"/>
                </a:solidFill>
                <a:latin typeface="Courier"/>
                <a:cs typeface="Courier"/>
              </a:rPr>
              <a:t>age = </a:t>
            </a:r>
            <a:r>
              <a:rPr lang="en-US" sz="1400" kern="0" dirty="0" err="1" smtClean="0">
                <a:solidFill>
                  <a:srgbClr val="000000"/>
                </a:solidFill>
                <a:latin typeface="Courier"/>
                <a:cs typeface="Courier"/>
              </a:rPr>
              <a:t>eval</a:t>
            </a:r>
            <a:r>
              <a:rPr lang="en-US" sz="1400" kern="0" dirty="0" smtClean="0">
                <a:solidFill>
                  <a:srgbClr val="000000"/>
                </a:solidFill>
                <a:latin typeface="Courier"/>
                <a:cs typeface="Courier"/>
              </a:rPr>
              <a:t>(</a:t>
            </a:r>
            <a:r>
              <a:rPr lang="en-US" sz="1400" kern="0" dirty="0" err="1" smtClean="0">
                <a:solidFill>
                  <a:srgbClr val="000000"/>
                </a:solidFill>
                <a:latin typeface="Courier"/>
                <a:cs typeface="Courier"/>
              </a:rPr>
              <a:t>raw_input</a:t>
            </a:r>
            <a:r>
              <a:rPr lang="en-US" sz="1400" kern="0" dirty="0" smtClean="0">
                <a:solidFill>
                  <a:srgbClr val="000000"/>
                </a:solidFill>
                <a:latin typeface="Courier"/>
                <a:cs typeface="Courier"/>
              </a:rPr>
              <a:t>('Enter your age: '))</a:t>
            </a:r>
          </a:p>
          <a:p>
            <a:pPr defTabSz="914400" fontAlgn="base">
              <a:spcBef>
                <a:spcPct val="0"/>
              </a:spcBef>
              <a:spcAft>
                <a:spcPct val="0"/>
              </a:spcAft>
            </a:pPr>
            <a:r>
              <a:rPr lang="en-US" sz="1400" kern="0" dirty="0" smtClean="0">
                <a:solidFill>
                  <a:srgbClr val="000000"/>
                </a:solidFill>
                <a:latin typeface="Courier"/>
                <a:cs typeface="Courier"/>
              </a:rPr>
              <a:t>if age &lt; 18:</a:t>
            </a:r>
          </a:p>
          <a:p>
            <a:pPr defTabSz="914400" fontAlgn="base">
              <a:spcBef>
                <a:spcPct val="0"/>
              </a:spcBef>
              <a:spcAft>
                <a:spcPct val="0"/>
              </a:spcAft>
            </a:pPr>
            <a:r>
              <a:rPr lang="en-US" sz="1400" kern="0" dirty="0" smtClean="0">
                <a:solidFill>
                  <a:srgbClr val="000000"/>
                </a:solidFill>
                <a:latin typeface="Courier"/>
                <a:cs typeface="Courier"/>
              </a:rPr>
              <a:t>    print name + ", you can't vote."</a:t>
            </a:r>
          </a:p>
          <a:p>
            <a:pPr defTabSz="914400" fontAlgn="base">
              <a:spcBef>
                <a:spcPct val="0"/>
              </a:spcBef>
              <a:spcAft>
                <a:spcPct val="0"/>
              </a:spcAft>
            </a:pPr>
            <a:r>
              <a:rPr lang="en-US" sz="1400" kern="0" dirty="0" smtClean="0">
                <a:solidFill>
                  <a:srgbClr val="000000"/>
                </a:solidFill>
                <a:latin typeface="Courier"/>
                <a:cs typeface="Courier"/>
              </a:rPr>
              <a:t>else:</a:t>
            </a:r>
          </a:p>
          <a:p>
            <a:pPr defTabSz="914400" fontAlgn="base">
              <a:spcBef>
                <a:spcPct val="0"/>
              </a:spcBef>
              <a:spcAft>
                <a:spcPct val="0"/>
              </a:spcAft>
            </a:pPr>
            <a:r>
              <a:rPr lang="en-US" sz="1400" kern="0" dirty="0" smtClean="0">
                <a:solidFill>
                  <a:srgbClr val="000000"/>
                </a:solidFill>
                <a:latin typeface="Courier"/>
                <a:cs typeface="Courier"/>
              </a:rPr>
              <a:t>    print name + ", you can vote."</a:t>
            </a:r>
            <a:endParaRPr lang="en-US" sz="1400" kern="0" dirty="0">
              <a:solidFill>
                <a:srgbClr val="000000"/>
              </a:solidFill>
              <a:latin typeface="Courier"/>
              <a:cs typeface="Courier"/>
            </a:endParaRPr>
          </a:p>
        </p:txBody>
      </p:sp>
      <p:sp>
        <p:nvSpPr>
          <p:cNvPr id="9" name="TextBox 8"/>
          <p:cNvSpPr txBox="1"/>
          <p:nvPr/>
        </p:nvSpPr>
        <p:spPr bwMode="auto">
          <a:xfrm>
            <a:off x="5195423" y="2244000"/>
            <a:ext cx="3948577"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 </a:t>
            </a:r>
          </a:p>
          <a:p>
            <a:pPr defTabSz="914400" fontAlgn="base">
              <a:spcBef>
                <a:spcPct val="0"/>
              </a:spcBef>
              <a:spcAft>
                <a:spcPct val="0"/>
              </a:spcAft>
            </a:pPr>
            <a:r>
              <a:rPr lang="en-US" sz="1400" kern="0" dirty="0" smtClean="0">
                <a:solidFill>
                  <a:srgbClr val="000000"/>
                </a:solidFill>
                <a:latin typeface="Courier"/>
                <a:cs typeface="Courier"/>
              </a:rPr>
              <a:t>Enter your name: Marie</a:t>
            </a:r>
          </a:p>
          <a:p>
            <a:pPr defTabSz="914400" fontAlgn="base">
              <a:spcBef>
                <a:spcPct val="0"/>
              </a:spcBef>
              <a:spcAft>
                <a:spcPct val="0"/>
              </a:spcAft>
            </a:pPr>
            <a:r>
              <a:rPr lang="en-US" sz="1400" kern="0" dirty="0" smtClean="0">
                <a:solidFill>
                  <a:srgbClr val="000000"/>
                </a:solidFill>
                <a:latin typeface="Courier"/>
                <a:cs typeface="Courier"/>
              </a:rPr>
              <a:t>Enter your age: 17</a:t>
            </a:r>
          </a:p>
          <a:p>
            <a:pPr defTabSz="914400" fontAlgn="base">
              <a:spcBef>
                <a:spcPct val="0"/>
              </a:spcBef>
              <a:spcAft>
                <a:spcPct val="0"/>
              </a:spcAft>
            </a:pPr>
            <a:r>
              <a:rPr lang="en-US" sz="1400" kern="0" dirty="0" smtClean="0">
                <a:solidFill>
                  <a:srgbClr val="000000"/>
                </a:solidFill>
                <a:latin typeface="Courier"/>
                <a:cs typeface="Courier"/>
              </a:rPr>
              <a:t>Marie, you can't vote.</a:t>
            </a:r>
          </a:p>
          <a:p>
            <a:pPr defTabSz="914400" fontAlgn="base">
              <a:spcBef>
                <a:spcPct val="0"/>
              </a:spcBef>
              <a:spcAft>
                <a:spcPct val="0"/>
              </a:spcAft>
            </a:pPr>
            <a:r>
              <a:rPr lang="en-US" sz="1400" kern="0" dirty="0" smtClean="0">
                <a:solidFill>
                  <a:srgbClr val="000000"/>
                </a:solidFill>
                <a:latin typeface="Courier"/>
                <a:cs typeface="Courier"/>
              </a:rPr>
              <a:t>&gt;&gt;&gt; ============RESTART================</a:t>
            </a:r>
          </a:p>
          <a:p>
            <a:pPr defTabSz="914400" fontAlgn="base">
              <a:spcBef>
                <a:spcPct val="0"/>
              </a:spcBef>
              <a:spcAft>
                <a:spcPct val="0"/>
              </a:spcAft>
            </a:pPr>
            <a:r>
              <a:rPr lang="en-US" sz="1400" kern="0" dirty="0" smtClean="0">
                <a:solidFill>
                  <a:srgbClr val="000000"/>
                </a:solidFill>
                <a:latin typeface="Courier"/>
                <a:cs typeface="Courier"/>
              </a:rPr>
              <a:t>&gt;&gt;&gt; </a:t>
            </a:r>
          </a:p>
          <a:p>
            <a:pPr defTabSz="914400" fontAlgn="base">
              <a:spcBef>
                <a:spcPct val="0"/>
              </a:spcBef>
              <a:spcAft>
                <a:spcPct val="0"/>
              </a:spcAft>
            </a:pPr>
            <a:r>
              <a:rPr lang="en-US" sz="1400" kern="0" dirty="0" smtClean="0">
                <a:solidFill>
                  <a:srgbClr val="000000"/>
                </a:solidFill>
                <a:latin typeface="Courier"/>
                <a:cs typeface="Courier"/>
              </a:rPr>
              <a:t>Enter your name: Marie</a:t>
            </a:r>
          </a:p>
          <a:p>
            <a:pPr defTabSz="914400" fontAlgn="base">
              <a:spcBef>
                <a:spcPct val="0"/>
              </a:spcBef>
              <a:spcAft>
                <a:spcPct val="0"/>
              </a:spcAft>
            </a:pPr>
            <a:r>
              <a:rPr lang="en-US" sz="1400" kern="0" dirty="0" smtClean="0">
                <a:solidFill>
                  <a:srgbClr val="000000"/>
                </a:solidFill>
                <a:latin typeface="Courier"/>
                <a:cs typeface="Courier"/>
              </a:rPr>
              <a:t>Enter your age: 18</a:t>
            </a:r>
          </a:p>
          <a:p>
            <a:pPr defTabSz="914400" fontAlgn="base">
              <a:spcBef>
                <a:spcPct val="0"/>
              </a:spcBef>
              <a:spcAft>
                <a:spcPct val="0"/>
              </a:spcAft>
            </a:pPr>
            <a:r>
              <a:rPr lang="en-US" sz="1400" kern="0" dirty="0" smtClean="0">
                <a:solidFill>
                  <a:srgbClr val="000000"/>
                </a:solidFill>
                <a:latin typeface="Courier"/>
                <a:cs typeface="Courier"/>
              </a:rPr>
              <a:t>Marie, you can vote.</a:t>
            </a:r>
          </a:p>
          <a:p>
            <a:pPr defTabSz="914400" fontAlgn="base">
              <a:spcBef>
                <a:spcPct val="0"/>
              </a:spcBef>
              <a:spcAft>
                <a:spcPct val="0"/>
              </a:spcAft>
            </a:pPr>
            <a:r>
              <a:rPr lang="en-US" sz="1400" kern="0" dirty="0" smtClean="0">
                <a:solidFill>
                  <a:srgbClr val="000000"/>
                </a:solidFill>
                <a:latin typeface="Courier"/>
                <a:cs typeface="Courier"/>
              </a:rPr>
              <a:t>&gt;&gt;&gt; </a:t>
            </a:r>
          </a:p>
        </p:txBody>
      </p:sp>
      <p:sp>
        <p:nvSpPr>
          <p:cNvPr id="10" name="TextBox 9"/>
          <p:cNvSpPr txBox="1"/>
          <p:nvPr/>
        </p:nvSpPr>
        <p:spPr bwMode="auto">
          <a:xfrm>
            <a:off x="4096181" y="6333452"/>
            <a:ext cx="93884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vote</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Tree>
    <p:extLst>
      <p:ext uri="{BB962C8B-B14F-4D97-AF65-F5344CB8AC3E}">
        <p14:creationId xmlns:p14="http://schemas.microsoft.com/office/powerpoint/2010/main" val="2134720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Multiple-way if statement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3" name="TextBox 22"/>
          <p:cNvSpPr txBox="1"/>
          <p:nvPr/>
        </p:nvSpPr>
        <p:spPr bwMode="auto">
          <a:xfrm>
            <a:off x="4202998" y="1152335"/>
            <a:ext cx="4278760"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a:cs typeface="Courier"/>
              </a:rPr>
              <a:t>if temp &gt; 86</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'It </a:t>
            </a:r>
            <a:r>
              <a:rPr lang="en-US" sz="1400" dirty="0">
                <a:solidFill>
                  <a:schemeClr val="tx1"/>
                </a:solidFill>
                <a:latin typeface="Courier"/>
                <a:cs typeface="Courier"/>
              </a:rPr>
              <a:t>is hot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'Be </a:t>
            </a:r>
            <a:r>
              <a:rPr lang="en-US" sz="1400" dirty="0">
                <a:solidFill>
                  <a:schemeClr val="tx1"/>
                </a:solidFill>
                <a:latin typeface="Courier"/>
                <a:cs typeface="Courier"/>
              </a:rPr>
              <a:t>sure to drink liquids</a:t>
            </a:r>
            <a:r>
              <a:rPr lang="en-US" sz="1400" dirty="0" smtClean="0">
                <a:solidFill>
                  <a:schemeClr val="tx1"/>
                </a:solidFill>
                <a:latin typeface="Courier"/>
                <a:cs typeface="Courier"/>
              </a:rPr>
              <a:t>.</a:t>
            </a:r>
            <a:r>
              <a:rPr lang="en-US" sz="1400" dirty="0">
                <a:solidFill>
                  <a:schemeClr val="tx1"/>
                </a:solidFill>
                <a:latin typeface="Courier"/>
                <a:cs typeface="Courier"/>
              </a:rPr>
              <a:t> '</a:t>
            </a:r>
            <a:endParaRPr lang="en-US" sz="1400" dirty="0" smtClean="0">
              <a:solidFill>
                <a:schemeClr val="tx1"/>
              </a:solidFill>
              <a:latin typeface="Courier"/>
              <a:cs typeface="Courier"/>
            </a:endParaRPr>
          </a:p>
          <a:p>
            <a:pPr defTabSz="914400" fontAlgn="base">
              <a:spcBef>
                <a:spcPct val="0"/>
              </a:spcBef>
              <a:spcAft>
                <a:spcPct val="0"/>
              </a:spcAft>
            </a:pPr>
            <a:r>
              <a:rPr lang="en-US" sz="1400" dirty="0" err="1">
                <a:solidFill>
                  <a:schemeClr val="tx1"/>
                </a:solidFill>
                <a:latin typeface="Courier"/>
                <a:cs typeface="Courier"/>
              </a:rPr>
              <a:t>e</a:t>
            </a:r>
            <a:r>
              <a:rPr lang="en-US" sz="1400" dirty="0" err="1" smtClean="0">
                <a:solidFill>
                  <a:schemeClr val="tx1"/>
                </a:solidFill>
                <a:latin typeface="Courier"/>
                <a:cs typeface="Courier"/>
              </a:rPr>
              <a:t>lif</a:t>
            </a:r>
            <a:r>
              <a:rPr lang="en-US" sz="1400" dirty="0" smtClean="0">
                <a:solidFill>
                  <a:schemeClr val="tx1"/>
                </a:solidFill>
                <a:latin typeface="Courier"/>
                <a:cs typeface="Courier"/>
              </a:rPr>
              <a:t> temp&gt;72:</a:t>
            </a:r>
          </a:p>
          <a:p>
            <a:pPr defTabSz="914400" fontAlgn="base">
              <a:spcBef>
                <a:spcPct val="0"/>
              </a:spcBef>
              <a:spcAft>
                <a:spcPct val="0"/>
              </a:spcAft>
            </a:pPr>
            <a:r>
              <a:rPr lang="en-US" sz="1400" dirty="0" smtClean="0">
                <a:solidFill>
                  <a:schemeClr val="tx1"/>
                </a:solidFill>
                <a:latin typeface="Courier"/>
                <a:cs typeface="Courier"/>
              </a:rPr>
              <a:t>    print 'It is warm.'</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'Bring </a:t>
            </a:r>
            <a:r>
              <a:rPr lang="en-US" sz="1400" dirty="0">
                <a:solidFill>
                  <a:schemeClr val="tx1"/>
                </a:solidFill>
                <a:latin typeface="Courier"/>
                <a:cs typeface="Courier"/>
              </a:rPr>
              <a:t>a jacket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else:</a:t>
            </a:r>
          </a:p>
          <a:p>
            <a:pPr defTabSz="914400" fontAlgn="base">
              <a:spcBef>
                <a:spcPct val="0"/>
              </a:spcBef>
              <a:spcAft>
                <a:spcPct val="0"/>
              </a:spcAft>
            </a:pPr>
            <a:r>
              <a:rPr lang="en-US" sz="1400" dirty="0">
                <a:solidFill>
                  <a:schemeClr val="tx1"/>
                </a:solidFill>
                <a:latin typeface="Courier"/>
                <a:cs typeface="Courier"/>
              </a:rPr>
              <a:t> </a:t>
            </a:r>
            <a:r>
              <a:rPr lang="en-US" sz="1400" dirty="0" smtClean="0">
                <a:solidFill>
                  <a:schemeClr val="tx1"/>
                </a:solidFill>
                <a:latin typeface="Courier"/>
                <a:cs typeface="Courier"/>
              </a:rPr>
              <a:t>   print </a:t>
            </a:r>
            <a:r>
              <a:rPr lang="en-US" sz="1400" dirty="0">
                <a:solidFill>
                  <a:schemeClr val="tx1"/>
                </a:solidFill>
                <a:latin typeface="Courier"/>
                <a:cs typeface="Courier"/>
              </a:rPr>
              <a:t>'</a:t>
            </a:r>
            <a:r>
              <a:rPr lang="en-US" sz="1400" dirty="0" smtClean="0">
                <a:solidFill>
                  <a:schemeClr val="tx1"/>
                </a:solidFill>
                <a:latin typeface="Courier"/>
                <a:cs typeface="Courier"/>
              </a:rPr>
              <a:t>It is cold</a:t>
            </a:r>
            <a:r>
              <a:rPr lang="en-US" sz="1400" dirty="0">
                <a:solidFill>
                  <a:schemeClr val="tx1"/>
                </a:solidFill>
                <a:latin typeface="Courier"/>
                <a:cs typeface="Courier"/>
              </a:rPr>
              <a:t>'</a:t>
            </a:r>
            <a:endParaRPr lang="en-US" sz="1400" dirty="0" smtClean="0">
              <a:solidFill>
                <a:schemeClr val="tx1"/>
              </a:solidFill>
              <a:latin typeface="Courier"/>
              <a:cs typeface="Courier"/>
            </a:endParaRPr>
          </a:p>
          <a:p>
            <a:pPr defTabSz="914400" fontAlgn="base">
              <a:spcBef>
                <a:spcPct val="0"/>
              </a:spcBef>
              <a:spcAft>
                <a:spcPct val="0"/>
              </a:spcAft>
            </a:pPr>
            <a:r>
              <a:rPr lang="zh-CN" altLang="en-US" sz="1400" dirty="0" smtClean="0">
                <a:solidFill>
                  <a:schemeClr val="tx1"/>
                </a:solidFill>
                <a:latin typeface="Courier"/>
                <a:cs typeface="Courier"/>
              </a:rPr>
              <a:t>    </a:t>
            </a:r>
            <a:r>
              <a:rPr lang="en-US" altLang="zh-CN" sz="1400" dirty="0" smtClean="0">
                <a:solidFill>
                  <a:schemeClr val="tx1"/>
                </a:solidFill>
                <a:latin typeface="Courier"/>
                <a:cs typeface="Courier"/>
              </a:rPr>
              <a:t>print ‘Bring a down jacket</a:t>
            </a:r>
            <a:r>
              <a:rPr lang="en-US" sz="1400" dirty="0">
                <a:solidFill>
                  <a:schemeClr val="tx1"/>
                </a:solidFill>
                <a:latin typeface="Courier"/>
                <a:cs typeface="Courier"/>
              </a:rPr>
              <a: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print 'Goodbye.'</a:t>
            </a:r>
            <a:endParaRPr kumimoji="0" lang="en-US" sz="1400" b="0" i="0" u="none" strike="noStrike" kern="0" cap="none" spc="0" normalizeH="0" baseline="0" noProof="0" dirty="0" smtClean="0">
              <a:ln>
                <a:noFill/>
              </a:ln>
              <a:solidFill>
                <a:schemeClr val="tx1"/>
              </a:solidFill>
              <a:effectLst/>
              <a:uLnTx/>
              <a:uFillTx/>
              <a:latin typeface="Courier"/>
              <a:ea typeface="+mj-ea"/>
              <a:cs typeface="Courier"/>
            </a:endParaRPr>
          </a:p>
        </p:txBody>
      </p:sp>
      <p:sp>
        <p:nvSpPr>
          <p:cNvPr id="24" name="TextBox 23"/>
          <p:cNvSpPr txBox="1"/>
          <p:nvPr/>
        </p:nvSpPr>
        <p:spPr bwMode="auto">
          <a:xfrm>
            <a:off x="269945" y="1129281"/>
            <a:ext cx="3093628" cy="203132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if &lt;condition&gt;:</a:t>
            </a:r>
          </a:p>
          <a:p>
            <a:pPr defTabSz="914400" fontAlgn="base">
              <a:spcBef>
                <a:spcPct val="0"/>
              </a:spcBef>
              <a:spcAft>
                <a:spcPct val="0"/>
              </a:spcAft>
            </a:pPr>
            <a:r>
              <a:rPr lang="en-US" sz="1400" dirty="0" smtClean="0">
                <a:latin typeface="Courier"/>
                <a:cs typeface="Courier"/>
              </a:rPr>
              <a:t>    &lt;indented code block 1&gt;</a:t>
            </a:r>
          </a:p>
          <a:p>
            <a:pPr defTabSz="914400" fontAlgn="base">
              <a:spcBef>
                <a:spcPct val="0"/>
              </a:spcBef>
              <a:spcAft>
                <a:spcPct val="0"/>
              </a:spcAft>
            </a:pPr>
            <a:r>
              <a:rPr lang="en-US" sz="1400" dirty="0" err="1">
                <a:latin typeface="Courier"/>
                <a:cs typeface="Courier"/>
              </a:rPr>
              <a:t>e</a:t>
            </a:r>
            <a:r>
              <a:rPr lang="en-US" sz="1400" dirty="0" err="1" smtClean="0">
                <a:latin typeface="Courier"/>
                <a:cs typeface="Courier"/>
              </a:rPr>
              <a:t>lif</a:t>
            </a:r>
            <a:r>
              <a:rPr lang="en-US" sz="1400" dirty="0" smtClean="0">
                <a:latin typeface="Courier"/>
                <a:cs typeface="Courier"/>
              </a:rPr>
              <a:t> &lt;condition&gt;:</a:t>
            </a:r>
          </a:p>
          <a:p>
            <a:pPr defTabSz="914400" fontAlgn="base">
              <a:spcBef>
                <a:spcPct val="0"/>
              </a:spcBef>
              <a:spcAft>
                <a:spcPct val="0"/>
              </a:spcAft>
            </a:pPr>
            <a:r>
              <a:rPr lang="en-US" sz="1400" dirty="0" smtClean="0">
                <a:latin typeface="Courier"/>
                <a:cs typeface="Courier"/>
              </a:rPr>
              <a:t>    &lt;indented code block 2&gt;</a:t>
            </a:r>
          </a:p>
          <a:p>
            <a:pPr defTabSz="914400" fontAlgn="base">
              <a:spcBef>
                <a:spcPct val="0"/>
              </a:spcBef>
              <a:spcAft>
                <a:spcPct val="0"/>
              </a:spcAft>
            </a:pPr>
            <a:r>
              <a:rPr lang="en-US" sz="1400" dirty="0" err="1">
                <a:latin typeface="Courier"/>
                <a:cs typeface="Courier"/>
              </a:rPr>
              <a:t>elif</a:t>
            </a:r>
            <a:r>
              <a:rPr lang="en-US" sz="1400" dirty="0">
                <a:latin typeface="Courier"/>
                <a:cs typeface="Courier"/>
              </a:rPr>
              <a:t> &lt;condition&gt;:</a:t>
            </a:r>
          </a:p>
          <a:p>
            <a:pPr defTabSz="914400" fontAlgn="base">
              <a:spcBef>
                <a:spcPct val="0"/>
              </a:spcBef>
              <a:spcAft>
                <a:spcPct val="0"/>
              </a:spcAft>
            </a:pPr>
            <a:r>
              <a:rPr lang="en-US" sz="1400" dirty="0">
                <a:latin typeface="Courier"/>
                <a:cs typeface="Courier"/>
              </a:rPr>
              <a:t>    &lt;indented code block </a:t>
            </a:r>
            <a:r>
              <a:rPr lang="en-US" sz="1400" dirty="0" smtClean="0">
                <a:latin typeface="Courier"/>
                <a:cs typeface="Courier"/>
              </a:rPr>
              <a:t>3&gt;</a:t>
            </a:r>
          </a:p>
          <a:p>
            <a:pPr defTabSz="914400" fontAlgn="base">
              <a:spcBef>
                <a:spcPct val="0"/>
              </a:spcBef>
              <a:spcAft>
                <a:spcPct val="0"/>
              </a:spcAft>
            </a:pPr>
            <a:r>
              <a:rPr lang="en-US" sz="1400" dirty="0">
                <a:latin typeface="Courier"/>
                <a:cs typeface="Courier"/>
              </a:rPr>
              <a:t>e</a:t>
            </a:r>
            <a:r>
              <a:rPr lang="en-US" sz="1400" dirty="0" smtClean="0">
                <a:latin typeface="Courier"/>
                <a:cs typeface="Courier"/>
              </a:rPr>
              <a:t>lse:</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a:t>
            </a:r>
            <a:r>
              <a:rPr lang="en-US" sz="1400" dirty="0">
                <a:latin typeface="Courier"/>
                <a:cs typeface="Courier"/>
              </a:rPr>
              <a:t>&lt;indented code block </a:t>
            </a:r>
            <a:r>
              <a:rPr lang="en-US" sz="1400" dirty="0" smtClean="0">
                <a:latin typeface="Courier"/>
                <a:cs typeface="Courier"/>
              </a:rPr>
              <a:t>n&gt;</a:t>
            </a:r>
          </a:p>
          <a:p>
            <a:pPr defTabSz="914400" fontAlgn="base">
              <a:spcBef>
                <a:spcPct val="0"/>
              </a:spcBef>
              <a:spcAft>
                <a:spcPct val="0"/>
              </a:spcAft>
            </a:pPr>
            <a:r>
              <a:rPr lang="en-US" sz="1400" dirty="0" smtClean="0">
                <a:latin typeface="Courier"/>
                <a:cs typeface="Courier"/>
              </a:rPr>
              <a:t>&lt;non-indented statement&gt;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5" name="TextBox 24"/>
          <p:cNvSpPr txBox="1"/>
          <p:nvPr/>
        </p:nvSpPr>
        <p:spPr bwMode="auto">
          <a:xfrm>
            <a:off x="269945" y="3160605"/>
            <a:ext cx="260000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value of </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temp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90.</a:t>
            </a:r>
          </a:p>
        </p:txBody>
      </p:sp>
      <p:sp>
        <p:nvSpPr>
          <p:cNvPr id="28" name="TextBox 27"/>
          <p:cNvSpPr txBox="1"/>
          <p:nvPr/>
        </p:nvSpPr>
        <p:spPr bwMode="auto">
          <a:xfrm>
            <a:off x="4202998" y="1152335"/>
            <a:ext cx="4278760"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rgbClr val="FF0000"/>
                </a:solidFill>
                <a:latin typeface="Courier"/>
                <a:cs typeface="Courier"/>
              </a:rPr>
              <a:t>if temp &gt; 86</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print</a:t>
            </a:r>
            <a:r>
              <a:rPr lang="en-US" sz="1400" dirty="0">
                <a:solidFill>
                  <a:srgbClr val="FF0000"/>
                </a:solidFill>
                <a:latin typeface="Courier"/>
                <a:cs typeface="Courier"/>
              </a:rPr>
              <a:t> </a:t>
            </a:r>
            <a:r>
              <a:rPr lang="en-US" sz="1400" dirty="0" smtClean="0">
                <a:solidFill>
                  <a:srgbClr val="FF0000"/>
                </a:solidFill>
                <a:latin typeface="Courier"/>
                <a:cs typeface="Courier"/>
              </a:rPr>
              <a:t>'It </a:t>
            </a:r>
            <a:r>
              <a:rPr lang="en-US" sz="1400" dirty="0">
                <a:solidFill>
                  <a:srgbClr val="FF0000"/>
                </a:solidFill>
                <a:latin typeface="Courier"/>
                <a:cs typeface="Courier"/>
              </a:rPr>
              <a:t>is hot</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    print</a:t>
            </a:r>
            <a:r>
              <a:rPr lang="en-US" sz="1400" dirty="0">
                <a:solidFill>
                  <a:srgbClr val="FF0000"/>
                </a:solidFill>
                <a:latin typeface="Courier"/>
                <a:cs typeface="Courier"/>
              </a:rPr>
              <a:t> </a:t>
            </a:r>
            <a:r>
              <a:rPr lang="en-US" sz="1400" dirty="0" smtClean="0">
                <a:solidFill>
                  <a:srgbClr val="FF0000"/>
                </a:solidFill>
                <a:latin typeface="Courier"/>
                <a:cs typeface="Courier"/>
              </a:rPr>
              <a:t>'Be </a:t>
            </a:r>
            <a:r>
              <a:rPr lang="en-US" sz="1400" dirty="0">
                <a:solidFill>
                  <a:srgbClr val="FF0000"/>
                </a:solidFill>
                <a:latin typeface="Courier"/>
                <a:cs typeface="Courier"/>
              </a:rPr>
              <a:t>sure to drink liquids</a:t>
            </a:r>
            <a:r>
              <a:rPr lang="en-US" sz="1400" dirty="0" smtClean="0">
                <a:solidFill>
                  <a:srgbClr val="FF0000"/>
                </a:solidFill>
                <a:latin typeface="Courier"/>
                <a:cs typeface="Courier"/>
              </a:rPr>
              <a:t>.</a:t>
            </a:r>
            <a:r>
              <a:rPr lang="en-US" sz="1400" dirty="0">
                <a:solidFill>
                  <a:srgbClr val="FF0000"/>
                </a:solidFill>
                <a:latin typeface="Courier"/>
                <a:cs typeface="Courier"/>
              </a:rPr>
              <a:t> '</a:t>
            </a:r>
            <a:endParaRPr lang="en-US" sz="1400" dirty="0" smtClean="0">
              <a:solidFill>
                <a:srgbClr val="FF0000"/>
              </a:solidFill>
              <a:latin typeface="Courier"/>
              <a:cs typeface="Courier"/>
            </a:endParaRPr>
          </a:p>
          <a:p>
            <a:pPr defTabSz="914400" fontAlgn="base">
              <a:spcBef>
                <a:spcPct val="0"/>
              </a:spcBef>
              <a:spcAft>
                <a:spcPct val="0"/>
              </a:spcAft>
            </a:pPr>
            <a:r>
              <a:rPr lang="en-US" sz="1400" dirty="0" err="1">
                <a:solidFill>
                  <a:schemeClr val="tx1"/>
                </a:solidFill>
                <a:latin typeface="Courier"/>
                <a:cs typeface="Courier"/>
              </a:rPr>
              <a:t>e</a:t>
            </a:r>
            <a:r>
              <a:rPr lang="en-US" sz="1400" dirty="0" err="1" smtClean="0">
                <a:solidFill>
                  <a:schemeClr val="tx1"/>
                </a:solidFill>
                <a:latin typeface="Courier"/>
                <a:cs typeface="Courier"/>
              </a:rPr>
              <a:t>lif</a:t>
            </a:r>
            <a:r>
              <a:rPr lang="en-US" sz="1400" dirty="0" smtClean="0">
                <a:solidFill>
                  <a:schemeClr val="tx1"/>
                </a:solidFill>
                <a:latin typeface="Courier"/>
                <a:cs typeface="Courier"/>
              </a:rPr>
              <a:t> temp&gt;72:</a:t>
            </a:r>
          </a:p>
          <a:p>
            <a:pPr defTabSz="914400" fontAlgn="base">
              <a:spcBef>
                <a:spcPct val="0"/>
              </a:spcBef>
              <a:spcAft>
                <a:spcPct val="0"/>
              </a:spcAft>
            </a:pPr>
            <a:r>
              <a:rPr lang="en-US" sz="1400" dirty="0" smtClean="0">
                <a:solidFill>
                  <a:schemeClr val="tx1"/>
                </a:solidFill>
                <a:latin typeface="Courier"/>
                <a:cs typeface="Courier"/>
              </a:rPr>
              <a:t>    print 'It is warm.'</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'Bring </a:t>
            </a:r>
            <a:r>
              <a:rPr lang="en-US" sz="1400" dirty="0">
                <a:solidFill>
                  <a:schemeClr val="tx1"/>
                </a:solidFill>
                <a:latin typeface="Courier"/>
                <a:cs typeface="Courier"/>
              </a:rPr>
              <a:t>a jacket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else:</a:t>
            </a:r>
          </a:p>
          <a:p>
            <a:pPr defTabSz="914400" fontAlgn="base">
              <a:spcBef>
                <a:spcPct val="0"/>
              </a:spcBef>
              <a:spcAft>
                <a:spcPct val="0"/>
              </a:spcAft>
            </a:pPr>
            <a:r>
              <a:rPr lang="en-US" sz="1400" dirty="0">
                <a:solidFill>
                  <a:schemeClr val="tx1"/>
                </a:solidFill>
                <a:latin typeface="Courier"/>
                <a:cs typeface="Courier"/>
              </a:rPr>
              <a:t> </a:t>
            </a:r>
            <a:r>
              <a:rPr lang="en-US" sz="1400" dirty="0" smtClean="0">
                <a:solidFill>
                  <a:schemeClr val="tx1"/>
                </a:solidFill>
                <a:latin typeface="Courier"/>
                <a:cs typeface="Courier"/>
              </a:rPr>
              <a:t>   print </a:t>
            </a:r>
            <a:r>
              <a:rPr lang="en-US" sz="1400" dirty="0">
                <a:solidFill>
                  <a:schemeClr val="tx1"/>
                </a:solidFill>
                <a:latin typeface="Courier"/>
                <a:cs typeface="Courier"/>
              </a:rPr>
              <a:t>'</a:t>
            </a:r>
            <a:r>
              <a:rPr lang="en-US" sz="1400" dirty="0" smtClean="0">
                <a:solidFill>
                  <a:schemeClr val="tx1"/>
                </a:solidFill>
                <a:latin typeface="Courier"/>
                <a:cs typeface="Courier"/>
              </a:rPr>
              <a:t>It is cold</a:t>
            </a:r>
            <a:r>
              <a:rPr lang="en-US" sz="1400" dirty="0">
                <a:solidFill>
                  <a:schemeClr val="tx1"/>
                </a:solidFill>
                <a:latin typeface="Courier"/>
                <a:cs typeface="Courier"/>
              </a:rPr>
              <a:t>'</a:t>
            </a:r>
            <a:endParaRPr lang="en-US" sz="1400" dirty="0" smtClean="0">
              <a:solidFill>
                <a:schemeClr val="tx1"/>
              </a:solidFill>
              <a:latin typeface="Courier"/>
              <a:cs typeface="Courier"/>
            </a:endParaRPr>
          </a:p>
          <a:p>
            <a:pPr defTabSz="914400" fontAlgn="base">
              <a:spcBef>
                <a:spcPct val="0"/>
              </a:spcBef>
              <a:spcAft>
                <a:spcPct val="0"/>
              </a:spcAft>
            </a:pPr>
            <a:r>
              <a:rPr lang="zh-CN" altLang="en-US" sz="1400" dirty="0" smtClean="0">
                <a:solidFill>
                  <a:schemeClr val="tx1"/>
                </a:solidFill>
                <a:latin typeface="Courier"/>
                <a:cs typeface="Courier"/>
              </a:rPr>
              <a:t>    </a:t>
            </a:r>
            <a:r>
              <a:rPr lang="en-US" altLang="zh-CN" sz="1400" dirty="0" smtClean="0">
                <a:solidFill>
                  <a:schemeClr val="tx1"/>
                </a:solidFill>
                <a:latin typeface="Courier"/>
                <a:cs typeface="Courier"/>
              </a:rPr>
              <a:t>print ‘Bring a down jacket</a:t>
            </a:r>
            <a:r>
              <a:rPr lang="en-US" sz="1400" dirty="0">
                <a:solidFill>
                  <a:schemeClr val="tx1"/>
                </a:solidFill>
                <a:latin typeface="Courier"/>
                <a:cs typeface="Courier"/>
              </a:rPr>
              <a: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rgbClr val="FF0000"/>
                </a:solidFill>
                <a:latin typeface="Courier"/>
                <a:cs typeface="Courier"/>
              </a:rPr>
              <a:t>print 'Goodbye.'</a:t>
            </a:r>
            <a:endParaRPr kumimoji="0" lang="en-US" sz="1400" b="0" i="0" u="none" strike="noStrike" kern="0" cap="none" spc="0" normalizeH="0" baseline="0" noProof="0" dirty="0" smtClean="0">
              <a:ln>
                <a:noFill/>
              </a:ln>
              <a:solidFill>
                <a:srgbClr val="FF0000"/>
              </a:solidFill>
              <a:effectLst/>
              <a:uLnTx/>
              <a:uFillTx/>
              <a:latin typeface="Courier"/>
              <a:ea typeface="+mj-ea"/>
              <a:cs typeface="Courier"/>
            </a:endParaRPr>
          </a:p>
        </p:txBody>
      </p:sp>
      <p:sp>
        <p:nvSpPr>
          <p:cNvPr id="29" name="TextBox 28"/>
          <p:cNvSpPr txBox="1"/>
          <p:nvPr/>
        </p:nvSpPr>
        <p:spPr bwMode="auto">
          <a:xfrm>
            <a:off x="280528" y="3713115"/>
            <a:ext cx="267852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value of </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temp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a:t>
            </a:r>
            <a:r>
              <a:rPr lang="en-US" sz="2000" kern="0" dirty="0" smtClean="0">
                <a:solidFill>
                  <a:schemeClr val="accent1"/>
                </a:solidFill>
                <a:latin typeface="Calibri" pitchFamily="34" charset="0"/>
                <a:ea typeface="+mj-ea"/>
                <a:cs typeface="+mj-cs"/>
              </a:rPr>
              <a:t>80</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t>
            </a:r>
          </a:p>
        </p:txBody>
      </p:sp>
      <p:sp>
        <p:nvSpPr>
          <p:cNvPr id="30" name="TextBox 29"/>
          <p:cNvSpPr txBox="1"/>
          <p:nvPr/>
        </p:nvSpPr>
        <p:spPr bwMode="auto">
          <a:xfrm>
            <a:off x="4213581" y="1139864"/>
            <a:ext cx="4278760"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rgbClr val="FF0000"/>
                </a:solidFill>
                <a:latin typeface="Courier"/>
                <a:cs typeface="Courier"/>
              </a:rPr>
              <a:t>if temp &gt; 86</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'It </a:t>
            </a:r>
            <a:r>
              <a:rPr lang="en-US" sz="1400" dirty="0">
                <a:solidFill>
                  <a:schemeClr val="tx1"/>
                </a:solidFill>
                <a:latin typeface="Courier"/>
                <a:cs typeface="Courier"/>
              </a:rPr>
              <a:t>is hot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'Be </a:t>
            </a:r>
            <a:r>
              <a:rPr lang="en-US" sz="1400" dirty="0">
                <a:solidFill>
                  <a:schemeClr val="tx1"/>
                </a:solidFill>
                <a:latin typeface="Courier"/>
                <a:cs typeface="Courier"/>
              </a:rPr>
              <a:t>sure to drink liquids</a:t>
            </a:r>
            <a:r>
              <a:rPr lang="en-US" sz="1400" dirty="0" smtClean="0">
                <a:solidFill>
                  <a:schemeClr val="tx1"/>
                </a:solidFill>
                <a:latin typeface="Courier"/>
                <a:cs typeface="Courier"/>
              </a:rPr>
              <a:t>.</a:t>
            </a:r>
            <a:r>
              <a:rPr lang="en-US" sz="1400" dirty="0">
                <a:solidFill>
                  <a:schemeClr val="tx1"/>
                </a:solidFill>
                <a:latin typeface="Courier"/>
                <a:cs typeface="Courier"/>
              </a:rPr>
              <a:t> '</a:t>
            </a:r>
            <a:endParaRPr lang="en-US" sz="1400" dirty="0" smtClean="0">
              <a:solidFill>
                <a:schemeClr val="tx1"/>
              </a:solidFill>
              <a:latin typeface="Courier"/>
              <a:cs typeface="Courier"/>
            </a:endParaRPr>
          </a:p>
          <a:p>
            <a:pPr defTabSz="914400" fontAlgn="base">
              <a:spcBef>
                <a:spcPct val="0"/>
              </a:spcBef>
              <a:spcAft>
                <a:spcPct val="0"/>
              </a:spcAft>
            </a:pPr>
            <a:r>
              <a:rPr lang="en-US" sz="1400" dirty="0" err="1">
                <a:solidFill>
                  <a:srgbClr val="FF0000"/>
                </a:solidFill>
                <a:latin typeface="Courier"/>
                <a:cs typeface="Courier"/>
              </a:rPr>
              <a:t>e</a:t>
            </a:r>
            <a:r>
              <a:rPr lang="en-US" sz="1400" dirty="0" err="1" smtClean="0">
                <a:solidFill>
                  <a:srgbClr val="FF0000"/>
                </a:solidFill>
                <a:latin typeface="Courier"/>
                <a:cs typeface="Courier"/>
              </a:rPr>
              <a:t>lif</a:t>
            </a:r>
            <a:r>
              <a:rPr lang="en-US" sz="1400" dirty="0" smtClean="0">
                <a:solidFill>
                  <a:srgbClr val="FF0000"/>
                </a:solidFill>
                <a:latin typeface="Courier"/>
                <a:cs typeface="Courier"/>
              </a:rPr>
              <a:t> temp&gt;72:</a:t>
            </a:r>
          </a:p>
          <a:p>
            <a:pPr defTabSz="914400" fontAlgn="base">
              <a:spcBef>
                <a:spcPct val="0"/>
              </a:spcBef>
              <a:spcAft>
                <a:spcPct val="0"/>
              </a:spcAft>
            </a:pPr>
            <a:r>
              <a:rPr lang="en-US" sz="1400" dirty="0" smtClean="0">
                <a:solidFill>
                  <a:srgbClr val="FF0000"/>
                </a:solidFill>
                <a:latin typeface="Courier"/>
                <a:cs typeface="Courier"/>
              </a:rPr>
              <a:t>    print 'It is warm.'</a:t>
            </a:r>
          </a:p>
          <a:p>
            <a:pPr defTabSz="914400" fontAlgn="base">
              <a:spcBef>
                <a:spcPct val="0"/>
              </a:spcBef>
              <a:spcAft>
                <a:spcPct val="0"/>
              </a:spcAft>
            </a:pPr>
            <a:r>
              <a:rPr lang="en-US" sz="1400" dirty="0" smtClean="0">
                <a:solidFill>
                  <a:srgbClr val="FF0000"/>
                </a:solidFill>
                <a:latin typeface="Courier"/>
                <a:cs typeface="Courier"/>
              </a:rPr>
              <a:t>    print</a:t>
            </a:r>
            <a:r>
              <a:rPr lang="en-US" sz="1400" dirty="0">
                <a:solidFill>
                  <a:srgbClr val="FF0000"/>
                </a:solidFill>
                <a:latin typeface="Courier"/>
                <a:cs typeface="Courier"/>
              </a:rPr>
              <a:t> </a:t>
            </a:r>
            <a:r>
              <a:rPr lang="en-US" sz="1400" dirty="0" smtClean="0">
                <a:solidFill>
                  <a:srgbClr val="FF0000"/>
                </a:solidFill>
                <a:latin typeface="Courier"/>
                <a:cs typeface="Courier"/>
              </a:rPr>
              <a:t>'Bring </a:t>
            </a:r>
            <a:r>
              <a:rPr lang="en-US" sz="1400" dirty="0">
                <a:solidFill>
                  <a:srgbClr val="FF0000"/>
                </a:solidFill>
                <a:latin typeface="Courier"/>
                <a:cs typeface="Courier"/>
              </a:rPr>
              <a:t>a jacket</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else:</a:t>
            </a:r>
          </a:p>
          <a:p>
            <a:pPr defTabSz="914400" fontAlgn="base">
              <a:spcBef>
                <a:spcPct val="0"/>
              </a:spcBef>
              <a:spcAft>
                <a:spcPct val="0"/>
              </a:spcAft>
            </a:pPr>
            <a:r>
              <a:rPr lang="en-US" sz="1400" dirty="0">
                <a:solidFill>
                  <a:schemeClr val="tx1"/>
                </a:solidFill>
                <a:latin typeface="Courier"/>
                <a:cs typeface="Courier"/>
              </a:rPr>
              <a:t> </a:t>
            </a:r>
            <a:r>
              <a:rPr lang="en-US" sz="1400" dirty="0" smtClean="0">
                <a:solidFill>
                  <a:schemeClr val="tx1"/>
                </a:solidFill>
                <a:latin typeface="Courier"/>
                <a:cs typeface="Courier"/>
              </a:rPr>
              <a:t>   print </a:t>
            </a:r>
            <a:r>
              <a:rPr lang="en-US" sz="1400" dirty="0">
                <a:solidFill>
                  <a:schemeClr val="tx1"/>
                </a:solidFill>
                <a:latin typeface="Courier"/>
                <a:cs typeface="Courier"/>
              </a:rPr>
              <a:t>'</a:t>
            </a:r>
            <a:r>
              <a:rPr lang="en-US" sz="1400" dirty="0" smtClean="0">
                <a:solidFill>
                  <a:schemeClr val="tx1"/>
                </a:solidFill>
                <a:latin typeface="Courier"/>
                <a:cs typeface="Courier"/>
              </a:rPr>
              <a:t>It is cold</a:t>
            </a:r>
            <a:r>
              <a:rPr lang="en-US" sz="1400" dirty="0">
                <a:solidFill>
                  <a:schemeClr val="tx1"/>
                </a:solidFill>
                <a:latin typeface="Courier"/>
                <a:cs typeface="Courier"/>
              </a:rPr>
              <a:t>'</a:t>
            </a:r>
            <a:endParaRPr lang="en-US" sz="1400" dirty="0" smtClean="0">
              <a:solidFill>
                <a:schemeClr val="tx1"/>
              </a:solidFill>
              <a:latin typeface="Courier"/>
              <a:cs typeface="Courier"/>
            </a:endParaRPr>
          </a:p>
          <a:p>
            <a:pPr defTabSz="914400" fontAlgn="base">
              <a:spcBef>
                <a:spcPct val="0"/>
              </a:spcBef>
              <a:spcAft>
                <a:spcPct val="0"/>
              </a:spcAft>
            </a:pPr>
            <a:r>
              <a:rPr lang="zh-CN" altLang="en-US" sz="1400" dirty="0" smtClean="0">
                <a:solidFill>
                  <a:schemeClr val="tx1"/>
                </a:solidFill>
                <a:latin typeface="Courier"/>
                <a:cs typeface="Courier"/>
              </a:rPr>
              <a:t>    </a:t>
            </a:r>
            <a:r>
              <a:rPr lang="en-US" altLang="zh-CN" sz="1400" dirty="0" smtClean="0">
                <a:solidFill>
                  <a:schemeClr val="tx1"/>
                </a:solidFill>
                <a:latin typeface="Courier"/>
                <a:cs typeface="Courier"/>
              </a:rPr>
              <a:t>print ‘Bring a down jacket</a:t>
            </a:r>
            <a:r>
              <a:rPr lang="en-US" sz="1400" dirty="0">
                <a:solidFill>
                  <a:schemeClr val="tx1"/>
                </a:solidFill>
                <a:latin typeface="Courier"/>
                <a:cs typeface="Courier"/>
              </a:rPr>
              <a:t>'</a:t>
            </a:r>
            <a:endParaRPr lang="en-US" sz="1400" dirty="0" smtClean="0">
              <a:solidFill>
                <a:schemeClr val="tx1"/>
              </a:solidFill>
              <a:latin typeface="Courier"/>
              <a:cs typeface="Courier"/>
            </a:endParaRPr>
          </a:p>
          <a:p>
            <a:pPr defTabSz="914400" fontAlgn="base">
              <a:spcBef>
                <a:spcPct val="0"/>
              </a:spcBef>
              <a:spcAft>
                <a:spcPct val="0"/>
              </a:spcAft>
            </a:pPr>
            <a:r>
              <a:rPr lang="en-US" sz="1400" dirty="0" smtClean="0">
                <a:solidFill>
                  <a:srgbClr val="FF0000"/>
                </a:solidFill>
                <a:latin typeface="Courier"/>
                <a:cs typeface="Courier"/>
              </a:rPr>
              <a:t>print 'Goodbye.'</a:t>
            </a:r>
            <a:endParaRPr kumimoji="0" lang="en-US" sz="1400" b="0" i="0" u="none" strike="noStrike" kern="0" cap="none" spc="0" normalizeH="0" baseline="0" noProof="0" dirty="0" smtClean="0">
              <a:ln>
                <a:noFill/>
              </a:ln>
              <a:solidFill>
                <a:srgbClr val="FF0000"/>
              </a:solidFill>
              <a:effectLst/>
              <a:uLnTx/>
              <a:uFillTx/>
              <a:latin typeface="Courier"/>
              <a:ea typeface="+mj-ea"/>
              <a:cs typeface="Courier"/>
            </a:endParaRPr>
          </a:p>
        </p:txBody>
      </p:sp>
      <p:sp>
        <p:nvSpPr>
          <p:cNvPr id="31" name="TextBox 30"/>
          <p:cNvSpPr txBox="1"/>
          <p:nvPr/>
        </p:nvSpPr>
        <p:spPr bwMode="auto">
          <a:xfrm>
            <a:off x="280528" y="4542848"/>
            <a:ext cx="260000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value of </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temp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a:t>
            </a:r>
            <a:r>
              <a:rPr lang="en-US" sz="2000" kern="0" noProof="0" dirty="0">
                <a:solidFill>
                  <a:schemeClr val="accent1"/>
                </a:solidFill>
                <a:latin typeface="Calibri" pitchFamily="34" charset="0"/>
                <a:ea typeface="+mj-ea"/>
                <a:cs typeface="+mj-cs"/>
              </a:rPr>
              <a:t>6</a:t>
            </a:r>
            <a:r>
              <a:rPr lang="en-US" sz="2000" kern="0" dirty="0" smtClean="0">
                <a:solidFill>
                  <a:schemeClr val="accent1"/>
                </a:solidFill>
                <a:latin typeface="Calibri" pitchFamily="34" charset="0"/>
                <a:ea typeface="+mj-ea"/>
                <a:cs typeface="+mj-cs"/>
              </a:rPr>
              <a:t>0</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t>
            </a:r>
          </a:p>
        </p:txBody>
      </p:sp>
      <p:sp>
        <p:nvSpPr>
          <p:cNvPr id="32" name="TextBox 31"/>
          <p:cNvSpPr txBox="1"/>
          <p:nvPr/>
        </p:nvSpPr>
        <p:spPr bwMode="auto">
          <a:xfrm>
            <a:off x="4202998" y="1134035"/>
            <a:ext cx="4278760"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rgbClr val="FF0000"/>
                </a:solidFill>
                <a:latin typeface="Courier"/>
                <a:cs typeface="Courier"/>
              </a:rPr>
              <a:t>if temp &gt; 86</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'It </a:t>
            </a:r>
            <a:r>
              <a:rPr lang="en-US" sz="1400" dirty="0">
                <a:solidFill>
                  <a:schemeClr val="tx1"/>
                </a:solidFill>
                <a:latin typeface="Courier"/>
                <a:cs typeface="Courier"/>
              </a:rPr>
              <a:t>is hot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'Be </a:t>
            </a:r>
            <a:r>
              <a:rPr lang="en-US" sz="1400" dirty="0">
                <a:solidFill>
                  <a:schemeClr val="tx1"/>
                </a:solidFill>
                <a:latin typeface="Courier"/>
                <a:cs typeface="Courier"/>
              </a:rPr>
              <a:t>sure to drink liquids</a:t>
            </a:r>
            <a:r>
              <a:rPr lang="en-US" sz="1400" dirty="0" smtClean="0">
                <a:solidFill>
                  <a:schemeClr val="tx1"/>
                </a:solidFill>
                <a:latin typeface="Courier"/>
                <a:cs typeface="Courier"/>
              </a:rPr>
              <a:t>.</a:t>
            </a:r>
            <a:r>
              <a:rPr lang="en-US" sz="1400" dirty="0">
                <a:solidFill>
                  <a:schemeClr val="tx1"/>
                </a:solidFill>
                <a:latin typeface="Courier"/>
                <a:cs typeface="Courier"/>
              </a:rPr>
              <a:t> '</a:t>
            </a:r>
            <a:endParaRPr lang="en-US" sz="1400" dirty="0" smtClean="0">
              <a:solidFill>
                <a:schemeClr val="tx1"/>
              </a:solidFill>
              <a:latin typeface="Courier"/>
              <a:cs typeface="Courier"/>
            </a:endParaRPr>
          </a:p>
          <a:p>
            <a:pPr defTabSz="914400" fontAlgn="base">
              <a:spcBef>
                <a:spcPct val="0"/>
              </a:spcBef>
              <a:spcAft>
                <a:spcPct val="0"/>
              </a:spcAft>
            </a:pPr>
            <a:r>
              <a:rPr lang="en-US" sz="1400" dirty="0" err="1">
                <a:solidFill>
                  <a:srgbClr val="FF0000"/>
                </a:solidFill>
                <a:latin typeface="Courier"/>
                <a:cs typeface="Courier"/>
              </a:rPr>
              <a:t>e</a:t>
            </a:r>
            <a:r>
              <a:rPr lang="en-US" sz="1400" dirty="0" err="1" smtClean="0">
                <a:solidFill>
                  <a:srgbClr val="FF0000"/>
                </a:solidFill>
                <a:latin typeface="Courier"/>
                <a:cs typeface="Courier"/>
              </a:rPr>
              <a:t>lif</a:t>
            </a:r>
            <a:r>
              <a:rPr lang="en-US" sz="1400" dirty="0" smtClean="0">
                <a:solidFill>
                  <a:srgbClr val="FF0000"/>
                </a:solidFill>
                <a:latin typeface="Courier"/>
                <a:cs typeface="Courier"/>
              </a:rPr>
              <a:t> temp&gt;72:</a:t>
            </a:r>
          </a:p>
          <a:p>
            <a:pPr defTabSz="914400" fontAlgn="base">
              <a:spcBef>
                <a:spcPct val="0"/>
              </a:spcBef>
              <a:spcAft>
                <a:spcPct val="0"/>
              </a:spcAft>
            </a:pPr>
            <a:r>
              <a:rPr lang="en-US" sz="1400" dirty="0" smtClean="0">
                <a:solidFill>
                  <a:schemeClr val="tx1"/>
                </a:solidFill>
                <a:latin typeface="Courier"/>
                <a:cs typeface="Courier"/>
              </a:rPr>
              <a:t>    print 'It is warm.'</a:t>
            </a:r>
          </a:p>
          <a:p>
            <a:pPr defTabSz="914400" fontAlgn="base">
              <a:spcBef>
                <a:spcPct val="0"/>
              </a:spcBef>
              <a:spcAft>
                <a:spcPct val="0"/>
              </a:spcAft>
            </a:pPr>
            <a:r>
              <a:rPr lang="en-US" sz="1400" dirty="0" smtClean="0">
                <a:solidFill>
                  <a:schemeClr val="tx1"/>
                </a:solidFill>
                <a:latin typeface="Courier"/>
                <a:cs typeface="Courier"/>
              </a:rPr>
              <a:t>    print</a:t>
            </a:r>
            <a:r>
              <a:rPr lang="en-US" sz="1400" dirty="0">
                <a:solidFill>
                  <a:schemeClr val="tx1"/>
                </a:solidFill>
                <a:latin typeface="Courier"/>
                <a:cs typeface="Courier"/>
              </a:rPr>
              <a:t> </a:t>
            </a:r>
            <a:r>
              <a:rPr lang="en-US" sz="1400" dirty="0" smtClean="0">
                <a:solidFill>
                  <a:schemeClr val="tx1"/>
                </a:solidFill>
                <a:latin typeface="Courier"/>
                <a:cs typeface="Courier"/>
              </a:rPr>
              <a:t>'Bring </a:t>
            </a:r>
            <a:r>
              <a:rPr lang="en-US" sz="1400" dirty="0">
                <a:solidFill>
                  <a:schemeClr val="tx1"/>
                </a:solidFill>
                <a:latin typeface="Courier"/>
                <a:cs typeface="Courier"/>
              </a:rPr>
              <a:t>a jacket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else:</a:t>
            </a:r>
          </a:p>
          <a:p>
            <a:pPr defTabSz="914400" fontAlgn="base">
              <a:spcBef>
                <a:spcPct val="0"/>
              </a:spcBef>
              <a:spcAft>
                <a:spcPct val="0"/>
              </a:spcAft>
            </a:pPr>
            <a:r>
              <a:rPr lang="en-US" sz="1400" dirty="0">
                <a:solidFill>
                  <a:srgbClr val="FF0000"/>
                </a:solidFill>
                <a:latin typeface="Courier"/>
                <a:cs typeface="Courier"/>
              </a:rPr>
              <a:t> </a:t>
            </a:r>
            <a:r>
              <a:rPr lang="en-US" sz="1400" dirty="0" smtClean="0">
                <a:solidFill>
                  <a:srgbClr val="FF0000"/>
                </a:solidFill>
                <a:latin typeface="Courier"/>
                <a:cs typeface="Courier"/>
              </a:rPr>
              <a:t>   print </a:t>
            </a:r>
            <a:r>
              <a:rPr lang="en-US" sz="1400" dirty="0">
                <a:solidFill>
                  <a:srgbClr val="FF0000"/>
                </a:solidFill>
                <a:latin typeface="Courier"/>
                <a:cs typeface="Courier"/>
              </a:rPr>
              <a:t>'</a:t>
            </a:r>
            <a:r>
              <a:rPr lang="en-US" sz="1400" dirty="0" smtClean="0">
                <a:solidFill>
                  <a:srgbClr val="FF0000"/>
                </a:solidFill>
                <a:latin typeface="Courier"/>
                <a:cs typeface="Courier"/>
              </a:rPr>
              <a:t>It is cold</a:t>
            </a:r>
            <a:r>
              <a:rPr lang="en-US" sz="1400" dirty="0">
                <a:solidFill>
                  <a:srgbClr val="FF0000"/>
                </a:solidFill>
                <a:latin typeface="Courier"/>
                <a:cs typeface="Courier"/>
              </a:rPr>
              <a:t>'</a:t>
            </a:r>
            <a:endParaRPr lang="en-US" sz="1400" dirty="0" smtClean="0">
              <a:solidFill>
                <a:srgbClr val="FF0000"/>
              </a:solidFill>
              <a:latin typeface="Courier"/>
              <a:cs typeface="Courier"/>
            </a:endParaRPr>
          </a:p>
          <a:p>
            <a:pPr defTabSz="914400" fontAlgn="base">
              <a:spcBef>
                <a:spcPct val="0"/>
              </a:spcBef>
              <a:spcAft>
                <a:spcPct val="0"/>
              </a:spcAft>
            </a:pPr>
            <a:r>
              <a:rPr lang="zh-CN" altLang="en-US" sz="1400" dirty="0" smtClean="0">
                <a:solidFill>
                  <a:srgbClr val="FF0000"/>
                </a:solidFill>
                <a:latin typeface="Courier"/>
                <a:cs typeface="Courier"/>
              </a:rPr>
              <a:t>    </a:t>
            </a:r>
            <a:r>
              <a:rPr lang="en-US" altLang="zh-CN" sz="1400" dirty="0" smtClean="0">
                <a:solidFill>
                  <a:srgbClr val="FF0000"/>
                </a:solidFill>
                <a:latin typeface="Courier"/>
                <a:cs typeface="Courier"/>
              </a:rPr>
              <a:t>print ‘Bring a down jacket</a:t>
            </a:r>
            <a:r>
              <a:rPr lang="en-US" sz="1400" dirty="0">
                <a:solidFill>
                  <a:srgbClr val="FF0000"/>
                </a:solidFill>
                <a:latin typeface="Courier"/>
                <a:cs typeface="Courier"/>
              </a:rPr>
              <a:t>'</a:t>
            </a:r>
            <a:endParaRPr lang="en-US" sz="1400" dirty="0" smtClean="0">
              <a:solidFill>
                <a:srgbClr val="FF0000"/>
              </a:solidFill>
              <a:latin typeface="Courier"/>
              <a:cs typeface="Courier"/>
            </a:endParaRPr>
          </a:p>
          <a:p>
            <a:pPr defTabSz="914400" fontAlgn="base">
              <a:spcBef>
                <a:spcPct val="0"/>
              </a:spcBef>
              <a:spcAft>
                <a:spcPct val="0"/>
              </a:spcAft>
            </a:pPr>
            <a:r>
              <a:rPr lang="en-US" sz="1400" dirty="0" smtClean="0">
                <a:solidFill>
                  <a:srgbClr val="FF0000"/>
                </a:solidFill>
                <a:latin typeface="Courier"/>
                <a:cs typeface="Courier"/>
              </a:rPr>
              <a:t>print 'Goodbye.'</a:t>
            </a:r>
            <a:endParaRPr kumimoji="0" lang="en-US" sz="1400" b="0" i="0" u="none" strike="noStrike" kern="0" cap="none" spc="0" normalizeH="0" baseline="0" noProof="0" dirty="0" smtClean="0">
              <a:ln>
                <a:noFill/>
              </a:ln>
              <a:solidFill>
                <a:srgbClr val="FF0000"/>
              </a:solidFill>
              <a:effectLst/>
              <a:uLnTx/>
              <a:uFillTx/>
              <a:latin typeface="Courier"/>
              <a:ea typeface="+mj-ea"/>
              <a:cs typeface="Courier"/>
            </a:endParaRPr>
          </a:p>
        </p:txBody>
      </p:sp>
    </p:spTree>
    <p:extLst>
      <p:ext uri="{BB962C8B-B14F-4D97-AF65-F5344CB8AC3E}">
        <p14:creationId xmlns:p14="http://schemas.microsoft.com/office/powerpoint/2010/main" val="15656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8" grpId="0" animBg="1"/>
      <p:bldP spid="29" grpId="0"/>
      <p:bldP spid="29" grpId="1"/>
      <p:bldP spid="30" grpId="0" animBg="1"/>
      <p:bldP spid="31" grpId="0"/>
      <p:bldP spid="3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ourier"/>
                <a:ea typeface="+mj-ea"/>
                <a:cs typeface="Courier"/>
              </a:rPr>
              <a:t>Iteration Structure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grpSp>
        <p:nvGrpSpPr>
          <p:cNvPr id="6" name="Group 5"/>
          <p:cNvGrpSpPr/>
          <p:nvPr/>
        </p:nvGrpSpPr>
        <p:grpSpPr>
          <a:xfrm>
            <a:off x="844171" y="1197629"/>
            <a:ext cx="2971101" cy="4899173"/>
            <a:chOff x="844171" y="1197629"/>
            <a:chExt cx="2971101" cy="4899173"/>
          </a:xfrm>
        </p:grpSpPr>
        <p:sp>
          <p:nvSpPr>
            <p:cNvPr id="4" name="Rectangle 3"/>
            <p:cNvSpPr/>
            <p:nvPr/>
          </p:nvSpPr>
          <p:spPr>
            <a:xfrm>
              <a:off x="1412041" y="1197629"/>
              <a:ext cx="1238990" cy="8259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sp>
          <p:nvSpPr>
            <p:cNvPr id="5" name="Diamond 4"/>
            <p:cNvSpPr/>
            <p:nvPr/>
          </p:nvSpPr>
          <p:spPr>
            <a:xfrm>
              <a:off x="1308792" y="2364294"/>
              <a:ext cx="1466137" cy="125958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a:t>
              </a:r>
              <a:endParaRPr lang="en-US" dirty="0"/>
            </a:p>
          </p:txBody>
        </p:sp>
        <p:sp>
          <p:nvSpPr>
            <p:cNvPr id="28" name="Rectangle 27"/>
            <p:cNvSpPr/>
            <p:nvPr/>
          </p:nvSpPr>
          <p:spPr>
            <a:xfrm>
              <a:off x="1412041" y="3951788"/>
              <a:ext cx="1238990" cy="8259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sp>
          <p:nvSpPr>
            <p:cNvPr id="29" name="Rectangle 28"/>
            <p:cNvSpPr/>
            <p:nvPr/>
          </p:nvSpPr>
          <p:spPr>
            <a:xfrm>
              <a:off x="1412041" y="5270848"/>
              <a:ext cx="1238990" cy="8259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cxnSp>
          <p:nvCxnSpPr>
            <p:cNvPr id="7" name="Straight Arrow Connector 6"/>
            <p:cNvCxnSpPr>
              <a:stCxn id="4" idx="2"/>
              <a:endCxn id="5" idx="0"/>
            </p:cNvCxnSpPr>
            <p:nvPr/>
          </p:nvCxnSpPr>
          <p:spPr>
            <a:xfrm>
              <a:off x="2031536" y="2023583"/>
              <a:ext cx="10325" cy="3407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21211" y="3623874"/>
              <a:ext cx="10325" cy="3407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5" idx="3"/>
            </p:cNvCxnSpPr>
            <p:nvPr/>
          </p:nvCxnSpPr>
          <p:spPr>
            <a:xfrm flipH="1">
              <a:off x="2578756" y="2994084"/>
              <a:ext cx="196173" cy="2276764"/>
            </a:xfrm>
            <a:prstGeom prst="bentConnector4">
              <a:avLst>
                <a:gd name="adj1" fmla="val -116530"/>
                <a:gd name="adj2" fmla="val 8786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28" idx="2"/>
            </p:cNvCxnSpPr>
            <p:nvPr/>
          </p:nvCxnSpPr>
          <p:spPr>
            <a:xfrm rot="5400000" flipH="1">
              <a:off x="546025" y="3292231"/>
              <a:ext cx="1783658" cy="1187365"/>
            </a:xfrm>
            <a:prstGeom prst="bentConnector3">
              <a:avLst>
                <a:gd name="adj1" fmla="val -1281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5" idx="1"/>
            </p:cNvCxnSpPr>
            <p:nvPr/>
          </p:nvCxnSpPr>
          <p:spPr>
            <a:xfrm>
              <a:off x="844171" y="2994084"/>
              <a:ext cx="4646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bwMode="auto">
            <a:xfrm>
              <a:off x="1160885" y="3551678"/>
              <a:ext cx="743393"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True</a:t>
              </a:r>
            </a:p>
          </p:txBody>
        </p:sp>
        <p:sp>
          <p:nvSpPr>
            <p:cNvPr id="47" name="TextBox 46"/>
            <p:cNvSpPr txBox="1"/>
            <p:nvPr/>
          </p:nvSpPr>
          <p:spPr bwMode="auto">
            <a:xfrm>
              <a:off x="3071879" y="3351623"/>
              <a:ext cx="743393"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False</a:t>
              </a:r>
            </a:p>
          </p:txBody>
        </p:sp>
      </p:grpSp>
      <p:sp>
        <p:nvSpPr>
          <p:cNvPr id="41" name="Rectangle 40"/>
          <p:cNvSpPr/>
          <p:nvPr/>
        </p:nvSpPr>
        <p:spPr>
          <a:xfrm>
            <a:off x="276301" y="2364294"/>
            <a:ext cx="3789242" cy="2906554"/>
          </a:xfrm>
          <a:prstGeom prst="rect">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bwMode="auto">
          <a:xfrm>
            <a:off x="4065543" y="2364294"/>
            <a:ext cx="743393"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Loop</a:t>
            </a:r>
          </a:p>
        </p:txBody>
      </p:sp>
      <p:sp>
        <p:nvSpPr>
          <p:cNvPr id="18" name="Text Placeholder 4"/>
          <p:cNvSpPr txBox="1">
            <a:spLocks/>
          </p:cNvSpPr>
          <p:nvPr/>
        </p:nvSpPr>
        <p:spPr>
          <a:xfrm>
            <a:off x="4531209" y="1383821"/>
            <a:ext cx="5091157" cy="63976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latin typeface="Times New Roman"/>
                <a:cs typeface="Times New Roman"/>
              </a:rPr>
              <a:t>Recipe from a cookbook</a:t>
            </a:r>
            <a:endParaRPr lang="en-US" sz="2800" dirty="0">
              <a:latin typeface="Times New Roman"/>
              <a:cs typeface="Times New Roman"/>
            </a:endParaRPr>
          </a:p>
        </p:txBody>
      </p:sp>
      <p:sp>
        <p:nvSpPr>
          <p:cNvPr id="19" name="Content Placeholder 5"/>
          <p:cNvSpPr txBox="1">
            <a:spLocks/>
          </p:cNvSpPr>
          <p:nvPr/>
        </p:nvSpPr>
        <p:spPr>
          <a:xfrm>
            <a:off x="4439983" y="1976144"/>
            <a:ext cx="4041775" cy="395128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000" dirty="0" smtClean="0">
                <a:latin typeface="Times New Roman"/>
                <a:cs typeface="Times New Roman"/>
              </a:rPr>
              <a:t>Put custard mixture over heat</a:t>
            </a:r>
            <a:endParaRPr lang="en-US" sz="2000" i="1" dirty="0" smtClean="0">
              <a:latin typeface="Times New Roman"/>
              <a:cs typeface="Times New Roman"/>
            </a:endParaRPr>
          </a:p>
          <a:p>
            <a:pPr lvl="1"/>
            <a:r>
              <a:rPr lang="en-US" sz="2000" dirty="0" smtClean="0">
                <a:latin typeface="Times New Roman"/>
                <a:cs typeface="Times New Roman"/>
              </a:rPr>
              <a:t>Stir</a:t>
            </a:r>
          </a:p>
          <a:p>
            <a:pPr lvl="1"/>
            <a:r>
              <a:rPr lang="en-US" sz="2000" dirty="0" smtClean="0">
                <a:latin typeface="Times New Roman"/>
                <a:cs typeface="Times New Roman"/>
              </a:rPr>
              <a:t> Dip spoon in custard</a:t>
            </a:r>
            <a:endParaRPr lang="en-US" sz="2000" i="1" dirty="0" smtClean="0">
              <a:latin typeface="Times New Roman"/>
              <a:cs typeface="Times New Roman"/>
            </a:endParaRPr>
          </a:p>
          <a:p>
            <a:pPr lvl="1"/>
            <a:r>
              <a:rPr lang="en-US" sz="2000" dirty="0" smtClean="0">
                <a:latin typeface="Times New Roman"/>
                <a:cs typeface="Times New Roman"/>
              </a:rPr>
              <a:t>Remove</a:t>
            </a:r>
            <a:r>
              <a:rPr lang="en-US" sz="2000" i="1" dirty="0" smtClean="0">
                <a:latin typeface="Times New Roman"/>
                <a:cs typeface="Times New Roman"/>
              </a:rPr>
              <a:t> </a:t>
            </a:r>
            <a:r>
              <a:rPr lang="en-US" sz="2000" dirty="0" smtClean="0">
                <a:latin typeface="Times New Roman"/>
                <a:cs typeface="Times New Roman"/>
              </a:rPr>
              <a:t>spoon and run finger across back of spoon </a:t>
            </a:r>
          </a:p>
          <a:p>
            <a:pPr lvl="1"/>
            <a:r>
              <a:rPr lang="en-US" sz="2000" i="1" dirty="0" smtClean="0">
                <a:latin typeface="Times New Roman"/>
                <a:cs typeface="Times New Roman"/>
              </a:rPr>
              <a:t> </a:t>
            </a:r>
            <a:r>
              <a:rPr lang="en-US" sz="2000" dirty="0" smtClean="0">
                <a:latin typeface="Times New Roman"/>
                <a:cs typeface="Times New Roman"/>
              </a:rPr>
              <a:t>if clear path is left, remove custard from heat and let cool</a:t>
            </a:r>
          </a:p>
          <a:p>
            <a:pPr lvl="1"/>
            <a:r>
              <a:rPr lang="en-US" sz="2000" dirty="0" smtClean="0">
                <a:latin typeface="Times New Roman"/>
                <a:cs typeface="Times New Roman"/>
              </a:rPr>
              <a:t>otherwise repeat from step 2</a:t>
            </a:r>
            <a:endParaRPr lang="en-US" sz="2000" dirty="0">
              <a:latin typeface="Times New Roman"/>
              <a:cs typeface="Times New Roman"/>
            </a:endParaRPr>
          </a:p>
        </p:txBody>
      </p:sp>
      <p:sp>
        <p:nvSpPr>
          <p:cNvPr id="20" name="TextBox 19"/>
          <p:cNvSpPr txBox="1"/>
          <p:nvPr/>
        </p:nvSpPr>
        <p:spPr>
          <a:xfrm>
            <a:off x="4749800" y="3797300"/>
            <a:ext cx="723900" cy="461665"/>
          </a:xfrm>
          <a:prstGeom prst="rect">
            <a:avLst/>
          </a:prstGeom>
          <a:noFill/>
        </p:spPr>
        <p:txBody>
          <a:bodyPr wrap="square" rtlCol="0">
            <a:spAutoFit/>
          </a:bodyPr>
          <a:lstStyle/>
          <a:p>
            <a:r>
              <a:rPr lang="en-US" sz="2400" b="1" dirty="0" smtClean="0">
                <a:solidFill>
                  <a:srgbClr val="FF0000"/>
                </a:solidFill>
                <a:latin typeface="Times New Roman"/>
                <a:cs typeface="Times New Roman"/>
              </a:rPr>
              <a:t>test</a:t>
            </a:r>
            <a:endParaRPr lang="en-US" sz="2400" b="1" dirty="0">
              <a:solidFill>
                <a:srgbClr val="FF0000"/>
              </a:solidFill>
              <a:latin typeface="Times New Roman"/>
              <a:cs typeface="Times New Roman"/>
            </a:endParaRPr>
          </a:p>
        </p:txBody>
      </p:sp>
      <p:cxnSp>
        <p:nvCxnSpPr>
          <p:cNvPr id="21" name="Straight Arrow Connector 20"/>
          <p:cNvCxnSpPr/>
          <p:nvPr/>
        </p:nvCxnSpPr>
        <p:spPr>
          <a:xfrm>
            <a:off x="4775200" y="2174875"/>
            <a:ext cx="0" cy="37814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Freeform 21"/>
          <p:cNvSpPr/>
          <p:nvPr/>
        </p:nvSpPr>
        <p:spPr>
          <a:xfrm flipH="1">
            <a:off x="8432800" y="2679700"/>
            <a:ext cx="482600" cy="2209800"/>
          </a:xfrm>
          <a:custGeom>
            <a:avLst/>
            <a:gdLst>
              <a:gd name="connsiteX0" fmla="*/ 876300 w 951951"/>
              <a:gd name="connsiteY0" fmla="*/ 2755900 h 2755900"/>
              <a:gd name="connsiteX1" fmla="*/ 698500 w 951951"/>
              <a:gd name="connsiteY1" fmla="*/ 2705100 h 2755900"/>
              <a:gd name="connsiteX2" fmla="*/ 596900 w 951951"/>
              <a:gd name="connsiteY2" fmla="*/ 2628900 h 2755900"/>
              <a:gd name="connsiteX3" fmla="*/ 431800 w 951951"/>
              <a:gd name="connsiteY3" fmla="*/ 2489200 h 2755900"/>
              <a:gd name="connsiteX4" fmla="*/ 381000 w 951951"/>
              <a:gd name="connsiteY4" fmla="*/ 2413000 h 2755900"/>
              <a:gd name="connsiteX5" fmla="*/ 330200 w 951951"/>
              <a:gd name="connsiteY5" fmla="*/ 2362200 h 2755900"/>
              <a:gd name="connsiteX6" fmla="*/ 266700 w 951951"/>
              <a:gd name="connsiteY6" fmla="*/ 2286000 h 2755900"/>
              <a:gd name="connsiteX7" fmla="*/ 254000 w 951951"/>
              <a:gd name="connsiteY7" fmla="*/ 2247900 h 2755900"/>
              <a:gd name="connsiteX8" fmla="*/ 190500 w 951951"/>
              <a:gd name="connsiteY8" fmla="*/ 2159000 h 2755900"/>
              <a:gd name="connsiteX9" fmla="*/ 165100 w 951951"/>
              <a:gd name="connsiteY9" fmla="*/ 2095500 h 2755900"/>
              <a:gd name="connsiteX10" fmla="*/ 114300 w 951951"/>
              <a:gd name="connsiteY10" fmla="*/ 1943100 h 2755900"/>
              <a:gd name="connsiteX11" fmla="*/ 76200 w 951951"/>
              <a:gd name="connsiteY11" fmla="*/ 1854200 h 2755900"/>
              <a:gd name="connsiteX12" fmla="*/ 25400 w 951951"/>
              <a:gd name="connsiteY12" fmla="*/ 1663700 h 2755900"/>
              <a:gd name="connsiteX13" fmla="*/ 0 w 951951"/>
              <a:gd name="connsiteY13" fmla="*/ 1447800 h 2755900"/>
              <a:gd name="connsiteX14" fmla="*/ 25400 w 951951"/>
              <a:gd name="connsiteY14" fmla="*/ 990600 h 2755900"/>
              <a:gd name="connsiteX15" fmla="*/ 38100 w 951951"/>
              <a:gd name="connsiteY15" fmla="*/ 939800 h 2755900"/>
              <a:gd name="connsiteX16" fmla="*/ 76200 w 951951"/>
              <a:gd name="connsiteY16" fmla="*/ 825500 h 2755900"/>
              <a:gd name="connsiteX17" fmla="*/ 88900 w 951951"/>
              <a:gd name="connsiteY17" fmla="*/ 762000 h 2755900"/>
              <a:gd name="connsiteX18" fmla="*/ 101600 w 951951"/>
              <a:gd name="connsiteY18" fmla="*/ 723900 h 2755900"/>
              <a:gd name="connsiteX19" fmla="*/ 139700 w 951951"/>
              <a:gd name="connsiteY19" fmla="*/ 596900 h 2755900"/>
              <a:gd name="connsiteX20" fmla="*/ 165100 w 951951"/>
              <a:gd name="connsiteY20" fmla="*/ 495300 h 2755900"/>
              <a:gd name="connsiteX21" fmla="*/ 177800 w 951951"/>
              <a:gd name="connsiteY21" fmla="*/ 457200 h 2755900"/>
              <a:gd name="connsiteX22" fmla="*/ 215900 w 951951"/>
              <a:gd name="connsiteY22" fmla="*/ 431800 h 2755900"/>
              <a:gd name="connsiteX23" fmla="*/ 317500 w 951951"/>
              <a:gd name="connsiteY23" fmla="*/ 330200 h 2755900"/>
              <a:gd name="connsiteX24" fmla="*/ 406400 w 951951"/>
              <a:gd name="connsiteY24" fmla="*/ 241300 h 2755900"/>
              <a:gd name="connsiteX25" fmla="*/ 457200 w 951951"/>
              <a:gd name="connsiteY25" fmla="*/ 190500 h 2755900"/>
              <a:gd name="connsiteX26" fmla="*/ 482600 w 951951"/>
              <a:gd name="connsiteY26" fmla="*/ 152400 h 2755900"/>
              <a:gd name="connsiteX27" fmla="*/ 520700 w 951951"/>
              <a:gd name="connsiteY27" fmla="*/ 114300 h 2755900"/>
              <a:gd name="connsiteX28" fmla="*/ 609600 w 951951"/>
              <a:gd name="connsiteY28" fmla="*/ 25400 h 2755900"/>
              <a:gd name="connsiteX29" fmla="*/ 685800 w 951951"/>
              <a:gd name="connsiteY29" fmla="*/ 0 h 2755900"/>
              <a:gd name="connsiteX30" fmla="*/ 863600 w 951951"/>
              <a:gd name="connsiteY30" fmla="*/ 12700 h 2755900"/>
              <a:gd name="connsiteX31" fmla="*/ 889000 w 951951"/>
              <a:gd name="connsiteY31" fmla="*/ 50800 h 2755900"/>
              <a:gd name="connsiteX32" fmla="*/ 939800 w 951951"/>
              <a:gd name="connsiteY32" fmla="*/ 7620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1951" h="2755900">
                <a:moveTo>
                  <a:pt x="876300" y="2755900"/>
                </a:moveTo>
                <a:cubicBezTo>
                  <a:pt x="817033" y="2738967"/>
                  <a:pt x="754613" y="2730606"/>
                  <a:pt x="698500" y="2705100"/>
                </a:cubicBezTo>
                <a:cubicBezTo>
                  <a:pt x="659961" y="2687582"/>
                  <a:pt x="631706" y="2652997"/>
                  <a:pt x="596900" y="2628900"/>
                </a:cubicBezTo>
                <a:cubicBezTo>
                  <a:pt x="518364" y="2574529"/>
                  <a:pt x="500342" y="2592013"/>
                  <a:pt x="431800" y="2489200"/>
                </a:cubicBezTo>
                <a:cubicBezTo>
                  <a:pt x="414867" y="2463800"/>
                  <a:pt x="402586" y="2434586"/>
                  <a:pt x="381000" y="2413000"/>
                </a:cubicBezTo>
                <a:cubicBezTo>
                  <a:pt x="364067" y="2396067"/>
                  <a:pt x="344568" y="2381358"/>
                  <a:pt x="330200" y="2362200"/>
                </a:cubicBezTo>
                <a:cubicBezTo>
                  <a:pt x="265748" y="2276264"/>
                  <a:pt x="346534" y="2339223"/>
                  <a:pt x="266700" y="2286000"/>
                </a:cubicBezTo>
                <a:cubicBezTo>
                  <a:pt x="262467" y="2273300"/>
                  <a:pt x="259987" y="2259874"/>
                  <a:pt x="254000" y="2247900"/>
                </a:cubicBezTo>
                <a:cubicBezTo>
                  <a:pt x="230196" y="2200291"/>
                  <a:pt x="219263" y="2210774"/>
                  <a:pt x="190500" y="2159000"/>
                </a:cubicBezTo>
                <a:cubicBezTo>
                  <a:pt x="179429" y="2139072"/>
                  <a:pt x="172687" y="2116998"/>
                  <a:pt x="165100" y="2095500"/>
                </a:cubicBezTo>
                <a:cubicBezTo>
                  <a:pt x="147278" y="2045005"/>
                  <a:pt x="135394" y="1992318"/>
                  <a:pt x="114300" y="1943100"/>
                </a:cubicBezTo>
                <a:cubicBezTo>
                  <a:pt x="101600" y="1913467"/>
                  <a:pt x="87044" y="1884562"/>
                  <a:pt x="76200" y="1854200"/>
                </a:cubicBezTo>
                <a:cubicBezTo>
                  <a:pt x="65535" y="1824339"/>
                  <a:pt x="30721" y="1690305"/>
                  <a:pt x="25400" y="1663700"/>
                </a:cubicBezTo>
                <a:cubicBezTo>
                  <a:pt x="14170" y="1607550"/>
                  <a:pt x="5038" y="1498180"/>
                  <a:pt x="0" y="1447800"/>
                </a:cubicBezTo>
                <a:cubicBezTo>
                  <a:pt x="8467" y="1295400"/>
                  <a:pt x="13984" y="1142808"/>
                  <a:pt x="25400" y="990600"/>
                </a:cubicBezTo>
                <a:cubicBezTo>
                  <a:pt x="26705" y="973194"/>
                  <a:pt x="32967" y="956483"/>
                  <a:pt x="38100" y="939800"/>
                </a:cubicBezTo>
                <a:cubicBezTo>
                  <a:pt x="49911" y="901415"/>
                  <a:pt x="65167" y="864116"/>
                  <a:pt x="76200" y="825500"/>
                </a:cubicBezTo>
                <a:cubicBezTo>
                  <a:pt x="82130" y="804745"/>
                  <a:pt x="83665" y="782941"/>
                  <a:pt x="88900" y="762000"/>
                </a:cubicBezTo>
                <a:cubicBezTo>
                  <a:pt x="92147" y="749013"/>
                  <a:pt x="97922" y="736772"/>
                  <a:pt x="101600" y="723900"/>
                </a:cubicBezTo>
                <a:cubicBezTo>
                  <a:pt x="139987" y="589545"/>
                  <a:pt x="79339" y="777984"/>
                  <a:pt x="139700" y="596900"/>
                </a:cubicBezTo>
                <a:cubicBezTo>
                  <a:pt x="168730" y="509809"/>
                  <a:pt x="134449" y="617903"/>
                  <a:pt x="165100" y="495300"/>
                </a:cubicBezTo>
                <a:cubicBezTo>
                  <a:pt x="168347" y="482313"/>
                  <a:pt x="169437" y="467653"/>
                  <a:pt x="177800" y="457200"/>
                </a:cubicBezTo>
                <a:cubicBezTo>
                  <a:pt x="187335" y="445281"/>
                  <a:pt x="203200" y="440267"/>
                  <a:pt x="215900" y="431800"/>
                </a:cubicBezTo>
                <a:cubicBezTo>
                  <a:pt x="335973" y="251690"/>
                  <a:pt x="202947" y="423925"/>
                  <a:pt x="317500" y="330200"/>
                </a:cubicBezTo>
                <a:cubicBezTo>
                  <a:pt x="349935" y="303662"/>
                  <a:pt x="376767" y="270933"/>
                  <a:pt x="406400" y="241300"/>
                </a:cubicBezTo>
                <a:cubicBezTo>
                  <a:pt x="423333" y="224367"/>
                  <a:pt x="443916" y="210425"/>
                  <a:pt x="457200" y="190500"/>
                </a:cubicBezTo>
                <a:cubicBezTo>
                  <a:pt x="465667" y="177800"/>
                  <a:pt x="472829" y="164126"/>
                  <a:pt x="482600" y="152400"/>
                </a:cubicBezTo>
                <a:cubicBezTo>
                  <a:pt x="494098" y="138602"/>
                  <a:pt x="509011" y="127937"/>
                  <a:pt x="520700" y="114300"/>
                </a:cubicBezTo>
                <a:cubicBezTo>
                  <a:pt x="558800" y="69850"/>
                  <a:pt x="554567" y="52917"/>
                  <a:pt x="609600" y="25400"/>
                </a:cubicBezTo>
                <a:cubicBezTo>
                  <a:pt x="633547" y="13426"/>
                  <a:pt x="685800" y="0"/>
                  <a:pt x="685800" y="0"/>
                </a:cubicBezTo>
                <a:cubicBezTo>
                  <a:pt x="745067" y="4233"/>
                  <a:pt x="805956" y="-1711"/>
                  <a:pt x="863600" y="12700"/>
                </a:cubicBezTo>
                <a:cubicBezTo>
                  <a:pt x="878408" y="16402"/>
                  <a:pt x="877081" y="41265"/>
                  <a:pt x="889000" y="50800"/>
                </a:cubicBezTo>
                <a:cubicBezTo>
                  <a:pt x="1034932" y="167546"/>
                  <a:pt x="871950" y="8350"/>
                  <a:pt x="939800" y="76200"/>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9113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ourier"/>
                <a:ea typeface="+mj-ea"/>
                <a:cs typeface="Courier"/>
              </a:rPr>
              <a:t>while </a:t>
            </a:r>
            <a:r>
              <a:rPr lang="en-US" sz="3600" b="1" kern="0" dirty="0" smtClean="0">
                <a:latin typeface="Calibri" pitchFamily="34" charset="0"/>
                <a:ea typeface="+mj-ea"/>
                <a:cs typeface="+mj-cs"/>
              </a:rPr>
              <a:t>loop</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4" name="TextBox 33"/>
          <p:cNvSpPr txBox="1"/>
          <p:nvPr/>
        </p:nvSpPr>
        <p:spPr bwMode="auto">
          <a:xfrm>
            <a:off x="3526672" y="3093106"/>
            <a:ext cx="5284271" cy="138499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err="1">
                <a:solidFill>
                  <a:srgbClr val="000000"/>
                </a:solidFill>
                <a:latin typeface="Courier"/>
                <a:cs typeface="Courier"/>
              </a:rPr>
              <a:t>a</a:t>
            </a:r>
            <a:r>
              <a:rPr lang="en-US" sz="1400" kern="0" dirty="0" err="1" smtClean="0">
                <a:solidFill>
                  <a:srgbClr val="000000"/>
                </a:solidFill>
                <a:latin typeface="Courier"/>
                <a:cs typeface="Courier"/>
              </a:rPr>
              <a:t>ns</a:t>
            </a:r>
            <a:r>
              <a:rPr lang="en-US" sz="1400" kern="0" dirty="0" smtClean="0">
                <a:solidFill>
                  <a:srgbClr val="000000"/>
                </a:solidFill>
                <a:latin typeface="Courier"/>
                <a:cs typeface="Courier"/>
              </a:rPr>
              <a:t>=0</a:t>
            </a:r>
          </a:p>
          <a:p>
            <a:pPr defTabSz="914400" fontAlgn="base">
              <a:spcBef>
                <a:spcPct val="0"/>
              </a:spcBef>
              <a:spcAft>
                <a:spcPct val="0"/>
              </a:spcAft>
            </a:pPr>
            <a:r>
              <a:rPr lang="en-US" sz="1400" kern="0" dirty="0" err="1">
                <a:solidFill>
                  <a:srgbClr val="000000"/>
                </a:solidFill>
                <a:latin typeface="Courier"/>
                <a:cs typeface="Courier"/>
              </a:rPr>
              <a:t>i</a:t>
            </a:r>
            <a:r>
              <a:rPr lang="en-US" sz="1400" kern="0" dirty="0" smtClean="0">
                <a:solidFill>
                  <a:srgbClr val="000000"/>
                </a:solidFill>
                <a:latin typeface="Courier"/>
                <a:cs typeface="Courier"/>
              </a:rPr>
              <a:t>=1</a:t>
            </a:r>
          </a:p>
          <a:p>
            <a:pPr defTabSz="914400" fontAlgn="base">
              <a:spcBef>
                <a:spcPct val="0"/>
              </a:spcBef>
              <a:spcAft>
                <a:spcPct val="0"/>
              </a:spcAft>
            </a:pPr>
            <a:r>
              <a:rPr lang="en-US" sz="1400" kern="0" dirty="0">
                <a:solidFill>
                  <a:srgbClr val="000000"/>
                </a:solidFill>
                <a:latin typeface="Courier"/>
                <a:cs typeface="Courier"/>
              </a:rPr>
              <a:t>w</a:t>
            </a:r>
            <a:r>
              <a:rPr lang="en-US" sz="1400" kern="0" dirty="0" smtClean="0">
                <a:solidFill>
                  <a:srgbClr val="000000"/>
                </a:solidFill>
                <a:latin typeface="Courier"/>
                <a:cs typeface="Courier"/>
              </a:rPr>
              <a:t>hile (</a:t>
            </a:r>
            <a:r>
              <a:rPr lang="en-US" sz="1400" kern="0" dirty="0" err="1" smtClean="0">
                <a:solidFill>
                  <a:srgbClr val="000000"/>
                </a:solidFill>
                <a:latin typeface="Courier"/>
                <a:cs typeface="Courier"/>
              </a:rPr>
              <a:t>i</a:t>
            </a:r>
            <a:r>
              <a:rPr lang="en-US" sz="1400" kern="0" dirty="0" smtClean="0">
                <a:solidFill>
                  <a:srgbClr val="000000"/>
                </a:solidFill>
                <a:latin typeface="Courier"/>
                <a:cs typeface="Courier"/>
              </a:rPr>
              <a:t>&lt;=10):</a:t>
            </a:r>
          </a:p>
          <a:p>
            <a:pPr defTabSz="914400" fontAlgn="base">
              <a:spcBef>
                <a:spcPct val="0"/>
              </a:spcBef>
              <a:spcAft>
                <a:spcPct val="0"/>
              </a:spcAft>
            </a:pPr>
            <a:r>
              <a:rPr lang="en-US" sz="1400" kern="0" dirty="0" smtClean="0">
                <a:solidFill>
                  <a:srgbClr val="000000"/>
                </a:solidFill>
                <a:latin typeface="Courier"/>
                <a:cs typeface="Courier"/>
              </a:rPr>
              <a:t>     </a:t>
            </a:r>
            <a:r>
              <a:rPr lang="en-US" sz="1400" kern="0" dirty="0" err="1" smtClean="0">
                <a:solidFill>
                  <a:srgbClr val="000000"/>
                </a:solidFill>
                <a:latin typeface="Courier"/>
                <a:cs typeface="Courier"/>
              </a:rPr>
              <a:t>ans</a:t>
            </a:r>
            <a:r>
              <a:rPr lang="en-US" sz="1400" kern="0" dirty="0" smtClean="0">
                <a:solidFill>
                  <a:srgbClr val="000000"/>
                </a:solidFill>
                <a:latin typeface="Courier"/>
                <a:cs typeface="Courier"/>
              </a:rPr>
              <a:t> = </a:t>
            </a:r>
            <a:r>
              <a:rPr lang="en-US" sz="1400" kern="0" dirty="0" err="1" smtClean="0">
                <a:solidFill>
                  <a:srgbClr val="000000"/>
                </a:solidFill>
                <a:latin typeface="Courier"/>
                <a:cs typeface="Courier"/>
              </a:rPr>
              <a:t>ans</a:t>
            </a:r>
            <a:r>
              <a:rPr lang="en-US" sz="1400" kern="0" dirty="0" smtClean="0">
                <a:solidFill>
                  <a:srgbClr val="000000"/>
                </a:solidFill>
                <a:latin typeface="Courier"/>
                <a:cs typeface="Courier"/>
              </a:rPr>
              <a:t> + </a:t>
            </a:r>
            <a:r>
              <a:rPr lang="en-US" sz="1400" kern="0" dirty="0" err="1" smtClean="0">
                <a:solidFill>
                  <a:srgbClr val="000000"/>
                </a:solidFill>
                <a:latin typeface="Courier"/>
                <a:cs typeface="Courier"/>
              </a:rPr>
              <a:t>i</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 </a:t>
            </a:r>
            <a:r>
              <a:rPr lang="en-US" sz="1400" kern="0" dirty="0" smtClean="0">
                <a:solidFill>
                  <a:srgbClr val="000000"/>
                </a:solidFill>
                <a:latin typeface="Courier"/>
                <a:cs typeface="Courier"/>
              </a:rPr>
              <a:t>    </a:t>
            </a:r>
            <a:r>
              <a:rPr lang="en-US" sz="1400" b="1" kern="0" dirty="0" err="1" smtClean="0">
                <a:solidFill>
                  <a:srgbClr val="FF0000"/>
                </a:solidFill>
                <a:latin typeface="Courier"/>
                <a:cs typeface="Courier"/>
              </a:rPr>
              <a:t>i</a:t>
            </a:r>
            <a:r>
              <a:rPr lang="en-US" sz="1400" b="1" kern="0" dirty="0" smtClean="0">
                <a:solidFill>
                  <a:srgbClr val="FF0000"/>
                </a:solidFill>
                <a:latin typeface="Courier"/>
                <a:cs typeface="Courier"/>
              </a:rPr>
              <a:t> = i+1</a:t>
            </a:r>
          </a:p>
          <a:p>
            <a:pPr defTabSz="914400" fontAlgn="base">
              <a:spcBef>
                <a:spcPct val="0"/>
              </a:spcBef>
              <a:spcAft>
                <a:spcPct val="0"/>
              </a:spcAft>
            </a:pPr>
            <a:r>
              <a:rPr lang="en-US" sz="1400" kern="0" dirty="0">
                <a:solidFill>
                  <a:srgbClr val="000000"/>
                </a:solidFill>
                <a:latin typeface="Courier"/>
                <a:cs typeface="Courier"/>
              </a:rPr>
              <a:t>p</a:t>
            </a:r>
            <a:r>
              <a:rPr lang="en-US" sz="1400" kern="0" dirty="0" smtClean="0">
                <a:solidFill>
                  <a:srgbClr val="000000"/>
                </a:solidFill>
                <a:latin typeface="Courier"/>
                <a:cs typeface="Courier"/>
              </a:rPr>
              <a:t>rint </a:t>
            </a:r>
            <a:r>
              <a:rPr lang="en-US" sz="1400" kern="0" dirty="0" err="1" smtClean="0">
                <a:solidFill>
                  <a:srgbClr val="000000"/>
                </a:solidFill>
                <a:latin typeface="Courier"/>
                <a:cs typeface="Courier"/>
              </a:rPr>
              <a:t>ans</a:t>
            </a:r>
            <a:endParaRPr lang="en-US" sz="1400" kern="0" dirty="0" smtClean="0">
              <a:solidFill>
                <a:srgbClr val="000000"/>
              </a:solidFill>
              <a:latin typeface="Courier"/>
              <a:cs typeface="Courier"/>
            </a:endParaRPr>
          </a:p>
        </p:txBody>
      </p:sp>
      <p:sp>
        <p:nvSpPr>
          <p:cNvPr id="20" name="TextBox 19"/>
          <p:cNvSpPr txBox="1"/>
          <p:nvPr/>
        </p:nvSpPr>
        <p:spPr bwMode="auto">
          <a:xfrm>
            <a:off x="410051" y="1639301"/>
            <a:ext cx="5459450" cy="984885"/>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Executes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 code block</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for</a:t>
            </a:r>
            <a:r>
              <a:rPr lang="en-US" sz="2000" kern="0" dirty="0" smtClean="0">
                <a:solidFill>
                  <a:schemeClr val="accent1"/>
                </a:solidFill>
                <a:latin typeface="Calibri" pitchFamily="34" charset="0"/>
                <a:ea typeface="+mj-ea"/>
                <a:cs typeface="+mj-cs"/>
              </a:rPr>
              <a:t> until test is false</a:t>
            </a:r>
          </a:p>
          <a:p>
            <a:pPr marL="0" marR="0" indent="0" algn="l" defTabSz="914400" rtl="0" eaLnBrk="1" fontAlgn="base" latinLnBrk="0" hangingPunct="1">
              <a:lnSpc>
                <a:spcPct val="100000"/>
              </a:lnSpc>
              <a:spcBef>
                <a:spcPct val="0"/>
              </a:spcBef>
              <a:spcAft>
                <a:spcPct val="0"/>
              </a:spcAft>
              <a:buClrTx/>
              <a:buSzTx/>
              <a:buFontTx/>
              <a:buNone/>
              <a:tabLst/>
            </a:pPr>
            <a:endParaRPr lang="en-US" sz="2000" kern="0" dirty="0" smtClean="0">
              <a:solidFill>
                <a:schemeClr val="accent1"/>
              </a:solidFill>
              <a:latin typeface="Calibri" pitchFamily="34" charset="0"/>
              <a:ea typeface="+mj-ea"/>
              <a:cs typeface="+mj-cs"/>
            </a:endParaRPr>
          </a:p>
          <a:p>
            <a:pPr marL="566738" lvl="1" indent="-227013" defTabSz="914400" fontAlgn="base">
              <a:spcBef>
                <a:spcPct val="0"/>
              </a:spcBef>
              <a:buClr>
                <a:schemeClr val="accent1"/>
              </a:buClr>
              <a:buFont typeface="Arial"/>
              <a:buChar char="•"/>
            </a:pPr>
            <a:r>
              <a:rPr lang="en-US" dirty="0" smtClean="0"/>
              <a:t>Block of code must be indented</a:t>
            </a:r>
          </a:p>
        </p:txBody>
      </p:sp>
      <p:sp>
        <p:nvSpPr>
          <p:cNvPr id="26" name="TextBox 25"/>
          <p:cNvSpPr txBox="1"/>
          <p:nvPr/>
        </p:nvSpPr>
        <p:spPr bwMode="auto">
          <a:xfrm>
            <a:off x="5501836" y="2054800"/>
            <a:ext cx="2985889" cy="73866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a:cs typeface="Courier"/>
              </a:rPr>
              <a:t>w</a:t>
            </a:r>
            <a:r>
              <a:rPr lang="en-US" sz="1400" dirty="0" smtClean="0">
                <a:latin typeface="Courier"/>
                <a:cs typeface="Courier"/>
              </a:rPr>
              <a:t>hile </a:t>
            </a:r>
            <a:r>
              <a:rPr lang="en-US" sz="1400" dirty="0" smtClean="0">
                <a:solidFill>
                  <a:srgbClr val="FF0000"/>
                </a:solidFill>
                <a:latin typeface="Courier"/>
                <a:cs typeface="Courier"/>
              </a:rPr>
              <a:t>(</a:t>
            </a:r>
            <a:r>
              <a:rPr lang="en-US" sz="1400" dirty="0" err="1" smtClean="0">
                <a:latin typeface="Courier"/>
                <a:cs typeface="Courier"/>
              </a:rPr>
              <a:t>bool</a:t>
            </a:r>
            <a:r>
              <a:rPr lang="en-US" sz="1400" dirty="0" smtClean="0">
                <a:latin typeface="Courier"/>
                <a:cs typeface="Courier"/>
              </a:rPr>
              <a:t> </a:t>
            </a:r>
            <a:r>
              <a:rPr lang="en-US" sz="1400" dirty="0" err="1" smtClean="0">
                <a:latin typeface="Courier"/>
                <a:cs typeface="Courier"/>
              </a:rPr>
              <a:t>exp</a:t>
            </a:r>
            <a:r>
              <a:rPr lang="en-US" sz="1400" dirty="0" smtClean="0">
                <a:solidFill>
                  <a:srgbClr val="FF0000"/>
                </a:solidFill>
                <a:latin typeface="Courier"/>
                <a:cs typeface="Courier"/>
              </a:rPr>
              <a: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&lt;indented code block &gt;</a:t>
            </a:r>
          </a:p>
          <a:p>
            <a:pPr defTabSz="914400" fontAlgn="base">
              <a:spcBef>
                <a:spcPct val="0"/>
              </a:spcBef>
              <a:spcAft>
                <a:spcPct val="0"/>
              </a:spcAft>
            </a:pPr>
            <a:r>
              <a:rPr lang="en-US" sz="1400" dirty="0" smtClean="0">
                <a:latin typeface="Courier"/>
                <a:cs typeface="Courier"/>
              </a:rPr>
              <a:t>&lt;non-indented code block&gt;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8" name="TextBox 27"/>
          <p:cNvSpPr txBox="1"/>
          <p:nvPr/>
        </p:nvSpPr>
        <p:spPr bwMode="auto">
          <a:xfrm>
            <a:off x="502860" y="4732206"/>
            <a:ext cx="5459450" cy="36933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b="1" dirty="0">
                <a:solidFill>
                  <a:srgbClr val="FF0000"/>
                </a:solidFill>
              </a:rPr>
              <a:t>c</a:t>
            </a:r>
            <a:r>
              <a:rPr lang="en-US" b="1" dirty="0" smtClean="0">
                <a:solidFill>
                  <a:srgbClr val="FF0000"/>
                </a:solidFill>
              </a:rPr>
              <a:t>areful: if bug exists, while loop never stop</a:t>
            </a:r>
          </a:p>
        </p:txBody>
      </p:sp>
      <p:sp>
        <p:nvSpPr>
          <p:cNvPr id="4" name="Rounded Rectangular Callout 3"/>
          <p:cNvSpPr/>
          <p:nvPr/>
        </p:nvSpPr>
        <p:spPr>
          <a:xfrm>
            <a:off x="6769101" y="1079500"/>
            <a:ext cx="2041842" cy="8763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
            </a:r>
            <a:r>
              <a:rPr lang="en-US" dirty="0" smtClean="0"/>
              <a:t>arentheses not necessary </a:t>
            </a:r>
            <a:endParaRPr lang="en-US" dirty="0"/>
          </a:p>
        </p:txBody>
      </p:sp>
    </p:spTree>
    <p:extLst>
      <p:ext uri="{BB962C8B-B14F-4D97-AF65-F5344CB8AC3E}">
        <p14:creationId xmlns:p14="http://schemas.microsoft.com/office/powerpoint/2010/main" val="2540113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3630"/>
            <a:ext cx="7404100" cy="1143000"/>
          </a:xfrm>
        </p:spPr>
        <p:txBody>
          <a:bodyPr>
            <a:normAutofit/>
          </a:bodyPr>
          <a:lstStyle/>
          <a:p>
            <a:r>
              <a:rPr lang="en-US" dirty="0" smtClean="0"/>
              <a:t>Programming Languages</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6</a:t>
            </a:fld>
            <a:endParaRPr lang="en-US"/>
          </a:p>
        </p:txBody>
      </p:sp>
      <p:pic>
        <p:nvPicPr>
          <p:cNvPr id="3" name="Picture 2"/>
          <p:cNvPicPr>
            <a:picLocks noChangeAspect="1"/>
          </p:cNvPicPr>
          <p:nvPr/>
        </p:nvPicPr>
        <p:blipFill>
          <a:blip r:embed="rId2"/>
          <a:stretch>
            <a:fillRect/>
          </a:stretch>
        </p:blipFill>
        <p:spPr>
          <a:xfrm>
            <a:off x="1092200" y="1268187"/>
            <a:ext cx="7091179" cy="5323112"/>
          </a:xfrm>
          <a:prstGeom prst="rect">
            <a:avLst/>
          </a:prstGeom>
        </p:spPr>
      </p:pic>
    </p:spTree>
    <p:extLst>
      <p:ext uri="{BB962C8B-B14F-4D97-AF65-F5344CB8AC3E}">
        <p14:creationId xmlns:p14="http://schemas.microsoft.com/office/powerpoint/2010/main" val="365728908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ourier"/>
                <a:ea typeface="+mj-ea"/>
                <a:cs typeface="Courier"/>
              </a:rPr>
              <a:t>for </a:t>
            </a:r>
            <a:r>
              <a:rPr lang="en-US" sz="3600" b="1" kern="0" dirty="0" smtClean="0">
                <a:latin typeface="Calibri" pitchFamily="34" charset="0"/>
                <a:ea typeface="+mj-ea"/>
                <a:cs typeface="+mj-cs"/>
              </a:rPr>
              <a:t>loop</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6" name="Rectangle 15"/>
          <p:cNvSpPr/>
          <p:nvPr/>
        </p:nvSpPr>
        <p:spPr>
          <a:xfrm>
            <a:off x="1856303" y="4043387"/>
            <a:ext cx="113812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kern="0" dirty="0" smtClean="0">
                <a:solidFill>
                  <a:srgbClr val="000000"/>
                </a:solidFill>
                <a:latin typeface="Courier"/>
                <a:cs typeface="Courier"/>
              </a:rPr>
              <a:t>'a'</a:t>
            </a:r>
            <a:endParaRPr lang="en-US" sz="2400" dirty="0">
              <a:solidFill>
                <a:schemeClr val="accent1"/>
              </a:solidFill>
              <a:latin typeface="Courier"/>
              <a:cs typeface="Courier"/>
            </a:endParaRPr>
          </a:p>
        </p:txBody>
      </p:sp>
      <p:sp>
        <p:nvSpPr>
          <p:cNvPr id="17" name="Rectangle 16"/>
          <p:cNvSpPr/>
          <p:nvPr/>
        </p:nvSpPr>
        <p:spPr>
          <a:xfrm>
            <a:off x="3777477" y="6077567"/>
            <a:ext cx="90760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kern="0" dirty="0" smtClean="0">
                <a:solidFill>
                  <a:srgbClr val="000000"/>
                </a:solidFill>
                <a:latin typeface="Courier"/>
                <a:cs typeface="Courier"/>
              </a:rPr>
              <a:t>'2'</a:t>
            </a:r>
            <a:endParaRPr lang="en-US" sz="2400" dirty="0">
              <a:solidFill>
                <a:schemeClr val="accent1"/>
              </a:solidFill>
              <a:latin typeface="Courier"/>
              <a:cs typeface="Courier"/>
            </a:endParaRPr>
          </a:p>
        </p:txBody>
      </p:sp>
      <p:sp>
        <p:nvSpPr>
          <p:cNvPr id="18" name="Rectangle 17"/>
          <p:cNvSpPr/>
          <p:nvPr/>
        </p:nvSpPr>
        <p:spPr>
          <a:xfrm>
            <a:off x="2498190" y="4702874"/>
            <a:ext cx="1583001"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kern="0" dirty="0" smtClean="0">
                <a:solidFill>
                  <a:srgbClr val="000000"/>
                </a:solidFill>
                <a:latin typeface="Courier"/>
                <a:cs typeface="Courier"/>
              </a:rPr>
              <a:t>'1'</a:t>
            </a:r>
            <a:endParaRPr lang="en-US" sz="2400" dirty="0">
              <a:solidFill>
                <a:schemeClr val="accent1"/>
              </a:solidFill>
              <a:latin typeface="Courier"/>
              <a:cs typeface="Courier"/>
            </a:endParaRPr>
          </a:p>
        </p:txBody>
      </p:sp>
      <p:sp>
        <p:nvSpPr>
          <p:cNvPr id="19" name="Rectangle 18"/>
          <p:cNvSpPr/>
          <p:nvPr/>
        </p:nvSpPr>
        <p:spPr>
          <a:xfrm>
            <a:off x="3144523" y="5380605"/>
            <a:ext cx="108675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kern="0" dirty="0" smtClean="0">
                <a:solidFill>
                  <a:srgbClr val="000000"/>
                </a:solidFill>
                <a:latin typeface="Courier"/>
                <a:cs typeface="Courier"/>
              </a:rPr>
              <a:t>'c'</a:t>
            </a:r>
            <a:endParaRPr lang="en-US" sz="2400" dirty="0">
              <a:solidFill>
                <a:schemeClr val="accent1"/>
              </a:solidFill>
              <a:latin typeface="Courier"/>
              <a:cs typeface="Courier"/>
            </a:endParaRPr>
          </a:p>
        </p:txBody>
      </p:sp>
      <p:sp>
        <p:nvSpPr>
          <p:cNvPr id="21" name="TextBox 20"/>
          <p:cNvSpPr txBox="1"/>
          <p:nvPr/>
        </p:nvSpPr>
        <p:spPr bwMode="auto">
          <a:xfrm>
            <a:off x="410051" y="4100477"/>
            <a:ext cx="80031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v</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22" name="TextBox 21"/>
          <p:cNvSpPr txBox="1"/>
          <p:nvPr/>
        </p:nvSpPr>
        <p:spPr bwMode="auto">
          <a:xfrm>
            <a:off x="410051" y="4759964"/>
            <a:ext cx="80031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v</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23" name="TextBox 22"/>
          <p:cNvSpPr txBox="1"/>
          <p:nvPr/>
        </p:nvSpPr>
        <p:spPr bwMode="auto">
          <a:xfrm>
            <a:off x="410051" y="6134657"/>
            <a:ext cx="80031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v</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24" name="TextBox 23"/>
          <p:cNvSpPr txBox="1"/>
          <p:nvPr/>
        </p:nvSpPr>
        <p:spPr bwMode="auto">
          <a:xfrm>
            <a:off x="410051" y="5437695"/>
            <a:ext cx="80031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latin typeface="Courier"/>
                <a:ea typeface="+mj-ea"/>
                <a:cs typeface="Courier"/>
              </a:rPr>
              <a:t>v</a:t>
            </a:r>
            <a:r>
              <a:rPr kumimoji="0" lang="en-US" sz="2000" b="0" i="0" u="none" strike="noStrike" kern="0" cap="none" spc="0" normalizeH="0" baseline="0" noProof="0" dirty="0" smtClean="0">
                <a:ln>
                  <a:noFill/>
                </a:ln>
                <a:effectLst/>
                <a:uLnTx/>
                <a:uFillTx/>
                <a:latin typeface="Courier"/>
                <a:ea typeface="+mj-ea"/>
                <a:cs typeface="Courier"/>
              </a:rPr>
              <a:t>  =</a:t>
            </a:r>
          </a:p>
        </p:txBody>
      </p:sp>
      <p:sp>
        <p:nvSpPr>
          <p:cNvPr id="34" name="TextBox 33"/>
          <p:cNvSpPr txBox="1"/>
          <p:nvPr/>
        </p:nvSpPr>
        <p:spPr bwMode="auto">
          <a:xfrm>
            <a:off x="3526672" y="3308550"/>
            <a:ext cx="5284271"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a:solidFill>
                  <a:srgbClr val="000000"/>
                </a:solidFill>
                <a:latin typeface="Courier"/>
                <a:cs typeface="Courier"/>
              </a:rPr>
              <a:t>f</a:t>
            </a:r>
            <a:r>
              <a:rPr lang="en-US" sz="1400" kern="0" dirty="0" smtClean="0">
                <a:solidFill>
                  <a:srgbClr val="000000"/>
                </a:solidFill>
                <a:latin typeface="Courier"/>
                <a:cs typeface="Courier"/>
              </a:rPr>
              <a:t>or v in </a:t>
            </a:r>
            <a:r>
              <a:rPr lang="en-US" sz="1400" kern="0" dirty="0">
                <a:solidFill>
                  <a:srgbClr val="000000"/>
                </a:solidFill>
                <a:latin typeface="Courier"/>
                <a:cs typeface="Courier"/>
              </a:rPr>
              <a:t>'</a:t>
            </a:r>
            <a:r>
              <a:rPr lang="en-US" sz="1400" kern="0" dirty="0" smtClean="0">
                <a:solidFill>
                  <a:srgbClr val="000000"/>
                </a:solidFill>
                <a:latin typeface="Courier"/>
                <a:cs typeface="Courier"/>
              </a:rPr>
              <a:t>a1c2':</a:t>
            </a:r>
          </a:p>
          <a:p>
            <a:pPr defTabSz="914400" fontAlgn="base">
              <a:spcBef>
                <a:spcPct val="0"/>
              </a:spcBef>
              <a:spcAft>
                <a:spcPct val="0"/>
              </a:spcAft>
            </a:pPr>
            <a:r>
              <a:rPr lang="en-US" sz="1400" kern="0" dirty="0" smtClean="0">
                <a:solidFill>
                  <a:srgbClr val="000000"/>
                </a:solidFill>
                <a:latin typeface="Courier"/>
                <a:cs typeface="Courier"/>
              </a:rPr>
              <a:t>    if v in </a:t>
            </a:r>
            <a:r>
              <a:rPr lang="en-US" sz="1400" kern="0" dirty="0">
                <a:solidFill>
                  <a:srgbClr val="000000"/>
                </a:solidFill>
                <a:latin typeface="Courier"/>
                <a:cs typeface="Courier"/>
              </a:rPr>
              <a:t>'</a:t>
            </a:r>
            <a:r>
              <a:rPr lang="en-US" sz="1400" kern="0" dirty="0" smtClean="0">
                <a:solidFill>
                  <a:srgbClr val="000000"/>
                </a:solidFill>
                <a:latin typeface="Courier"/>
                <a:cs typeface="Courier"/>
              </a:rPr>
              <a:t>123456789</a:t>
            </a:r>
            <a:r>
              <a:rPr lang="en-US" sz="1400" kern="0" dirty="0">
                <a:solidFill>
                  <a:srgbClr val="000000"/>
                </a:solidFill>
                <a:latin typeface="Courier"/>
                <a:cs typeface="Courier"/>
              </a:rPr>
              <a:t>'</a:t>
            </a:r>
            <a:r>
              <a:rPr lang="en-US" sz="1400" kern="0" dirty="0" smtClean="0">
                <a:solidFill>
                  <a:srgbClr val="000000"/>
                </a:solidFill>
                <a:latin typeface="Courier"/>
                <a:cs typeface="Courier"/>
              </a:rPr>
              <a:t>:</a:t>
            </a:r>
          </a:p>
          <a:p>
            <a:pPr defTabSz="914400" fontAlgn="base">
              <a:spcBef>
                <a:spcPct val="0"/>
              </a:spcBef>
              <a:spcAft>
                <a:spcPct val="0"/>
              </a:spcAft>
            </a:pPr>
            <a:r>
              <a:rPr lang="en-US" sz="1400" kern="0" dirty="0" smtClean="0">
                <a:solidFill>
                  <a:srgbClr val="000000"/>
                </a:solidFill>
                <a:latin typeface="Courier"/>
                <a:cs typeface="Courier"/>
              </a:rPr>
              <a:t>        print v</a:t>
            </a:r>
          </a:p>
          <a:p>
            <a:pPr defTabSz="914400" fontAlgn="base">
              <a:spcBef>
                <a:spcPct val="0"/>
              </a:spcBef>
              <a:spcAft>
                <a:spcPct val="0"/>
              </a:spcAft>
            </a:pPr>
            <a:r>
              <a:rPr lang="en-US" sz="1400" kern="0" dirty="0">
                <a:solidFill>
                  <a:srgbClr val="000000"/>
                </a:solidFill>
                <a:latin typeface="Courier"/>
                <a:cs typeface="Courier"/>
              </a:rPr>
              <a:t>p</a:t>
            </a:r>
            <a:r>
              <a:rPr lang="en-US" sz="1400" kern="0" dirty="0" smtClean="0">
                <a:solidFill>
                  <a:srgbClr val="000000"/>
                </a:solidFill>
                <a:latin typeface="Courier"/>
                <a:cs typeface="Courier"/>
              </a:rPr>
              <a:t>rint 'Done.'</a:t>
            </a:r>
          </a:p>
        </p:txBody>
      </p:sp>
      <p:sp>
        <p:nvSpPr>
          <p:cNvPr id="43" name="TextBox 42"/>
          <p:cNvSpPr txBox="1"/>
          <p:nvPr/>
        </p:nvSpPr>
        <p:spPr bwMode="auto">
          <a:xfrm>
            <a:off x="6418642" y="4795829"/>
            <a:ext cx="2392301"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 </a:t>
            </a:r>
          </a:p>
          <a:p>
            <a:pPr defTabSz="914400" fontAlgn="base">
              <a:spcBef>
                <a:spcPct val="0"/>
              </a:spcBef>
              <a:spcAft>
                <a:spcPct val="0"/>
              </a:spcAft>
            </a:pPr>
            <a:r>
              <a:rPr lang="en-US" sz="1400" kern="0" dirty="0">
                <a:solidFill>
                  <a:srgbClr val="000000"/>
                </a:solidFill>
                <a:latin typeface="Courier"/>
                <a:cs typeface="Courier"/>
              </a:rPr>
              <a:t>b</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d</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Done.</a:t>
            </a:r>
            <a:endParaRPr lang="en-US" sz="1400" kern="0" dirty="0" smtClean="0">
              <a:solidFill>
                <a:srgbClr val="FF0000"/>
              </a:solidFill>
              <a:latin typeface="Courier"/>
              <a:cs typeface="Courier"/>
            </a:endParaRPr>
          </a:p>
          <a:p>
            <a:pPr defTabSz="914400" fontAlgn="base">
              <a:spcBef>
                <a:spcPct val="0"/>
              </a:spcBef>
              <a:spcAft>
                <a:spcPct val="0"/>
              </a:spcAft>
            </a:pPr>
            <a:endParaRPr lang="en-US" sz="1400" kern="0" dirty="0" smtClean="0">
              <a:solidFill>
                <a:srgbClr val="FF0000"/>
              </a:solidFill>
              <a:latin typeface="Courier"/>
              <a:cs typeface="Courier"/>
            </a:endParaRPr>
          </a:p>
        </p:txBody>
      </p:sp>
      <p:sp>
        <p:nvSpPr>
          <p:cNvPr id="45" name="TextBox 44"/>
          <p:cNvSpPr txBox="1"/>
          <p:nvPr/>
        </p:nvSpPr>
        <p:spPr bwMode="auto">
          <a:xfrm>
            <a:off x="6418643" y="4792978"/>
            <a:ext cx="2392300"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 </a:t>
            </a:r>
          </a:p>
          <a:p>
            <a:pPr defTabSz="914400" fontAlgn="base">
              <a:spcBef>
                <a:spcPct val="0"/>
              </a:spcBef>
              <a:spcAft>
                <a:spcPct val="0"/>
              </a:spcAft>
            </a:pPr>
            <a:endParaRPr lang="en-US" sz="1400" kern="0" dirty="0" smtClean="0">
              <a:solidFill>
                <a:srgbClr val="FF0000"/>
              </a:solidFill>
              <a:latin typeface="Courier"/>
              <a:cs typeface="Courier"/>
            </a:endParaRPr>
          </a:p>
          <a:p>
            <a:pPr defTabSz="914400" fontAlgn="base">
              <a:spcBef>
                <a:spcPct val="0"/>
              </a:spcBef>
              <a:spcAft>
                <a:spcPct val="0"/>
              </a:spcAft>
            </a:pPr>
            <a:endParaRPr lang="en-US" sz="1400" kern="0" dirty="0" smtClean="0">
              <a:solidFill>
                <a:srgbClr val="000000"/>
              </a:solidFill>
              <a:latin typeface="Courier"/>
              <a:cs typeface="Courier"/>
            </a:endParaRPr>
          </a:p>
          <a:p>
            <a:pPr defTabSz="914400" fontAlgn="base">
              <a:spcBef>
                <a:spcPct val="0"/>
              </a:spcBef>
              <a:spcAft>
                <a:spcPct val="0"/>
              </a:spcAft>
            </a:pPr>
            <a:endParaRPr lang="en-US" sz="1400" kern="0" dirty="0" smtClean="0">
              <a:solidFill>
                <a:srgbClr val="000000"/>
              </a:solidFill>
              <a:latin typeface="Courier"/>
              <a:cs typeface="Courier"/>
            </a:endParaRPr>
          </a:p>
          <a:p>
            <a:pPr defTabSz="914400" fontAlgn="base">
              <a:spcBef>
                <a:spcPct val="0"/>
              </a:spcBef>
              <a:spcAft>
                <a:spcPct val="0"/>
              </a:spcAft>
            </a:pPr>
            <a:endParaRPr lang="en-US" sz="1400" kern="0" dirty="0" smtClean="0">
              <a:solidFill>
                <a:srgbClr val="000000"/>
              </a:solidFill>
              <a:latin typeface="Courier"/>
              <a:cs typeface="Courier"/>
            </a:endParaRPr>
          </a:p>
        </p:txBody>
      </p:sp>
      <p:sp>
        <p:nvSpPr>
          <p:cNvPr id="44" name="TextBox 43"/>
          <p:cNvSpPr txBox="1"/>
          <p:nvPr/>
        </p:nvSpPr>
        <p:spPr bwMode="auto">
          <a:xfrm>
            <a:off x="6418643" y="4795829"/>
            <a:ext cx="2392301"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a:t>
            </a:r>
          </a:p>
          <a:p>
            <a:pPr defTabSz="914400" fontAlgn="base">
              <a:spcBef>
                <a:spcPct val="0"/>
              </a:spcBef>
              <a:spcAft>
                <a:spcPct val="0"/>
              </a:spcAft>
            </a:pPr>
            <a:r>
              <a:rPr lang="en-US" sz="1400" kern="0" dirty="0" smtClean="0">
                <a:solidFill>
                  <a:srgbClr val="000000"/>
                </a:solidFill>
                <a:latin typeface="Courier"/>
                <a:cs typeface="Courier"/>
              </a:rPr>
              <a:t>1</a:t>
            </a:r>
          </a:p>
          <a:p>
            <a:pPr defTabSz="914400" fontAlgn="base">
              <a:spcBef>
                <a:spcPct val="0"/>
              </a:spcBef>
              <a:spcAft>
                <a:spcPct val="0"/>
              </a:spcAft>
            </a:pPr>
            <a:endParaRPr lang="en-US" sz="1400" kern="0" dirty="0">
              <a:solidFill>
                <a:srgbClr val="000000"/>
              </a:solidFill>
              <a:latin typeface="Courier"/>
              <a:cs typeface="Courier"/>
            </a:endParaRPr>
          </a:p>
          <a:p>
            <a:pPr defTabSz="914400" fontAlgn="base">
              <a:spcBef>
                <a:spcPct val="0"/>
              </a:spcBef>
              <a:spcAft>
                <a:spcPct val="0"/>
              </a:spcAft>
            </a:pPr>
            <a:endParaRPr lang="en-US" sz="1400" kern="0" dirty="0" smtClean="0">
              <a:solidFill>
                <a:srgbClr val="000000"/>
              </a:solidFill>
              <a:latin typeface="Courier"/>
              <a:cs typeface="Courier"/>
            </a:endParaRPr>
          </a:p>
          <a:p>
            <a:pPr defTabSz="914400" fontAlgn="base">
              <a:spcBef>
                <a:spcPct val="0"/>
              </a:spcBef>
              <a:spcAft>
                <a:spcPct val="0"/>
              </a:spcAft>
            </a:pPr>
            <a:endParaRPr lang="en-US" sz="1400" kern="0" dirty="0" smtClean="0">
              <a:solidFill>
                <a:srgbClr val="000000"/>
              </a:solidFill>
              <a:latin typeface="Courier"/>
              <a:cs typeface="Courier"/>
            </a:endParaRPr>
          </a:p>
        </p:txBody>
      </p:sp>
      <p:sp>
        <p:nvSpPr>
          <p:cNvPr id="20" name="TextBox 19"/>
          <p:cNvSpPr txBox="1"/>
          <p:nvPr/>
        </p:nvSpPr>
        <p:spPr bwMode="auto">
          <a:xfrm>
            <a:off x="410051" y="1500802"/>
            <a:ext cx="5459450" cy="126188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Executes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 code block</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for</a:t>
            </a:r>
            <a:r>
              <a:rPr lang="en-US" sz="2000" kern="0" dirty="0" smtClean="0">
                <a:solidFill>
                  <a:schemeClr val="accent1"/>
                </a:solidFill>
                <a:latin typeface="Calibri" pitchFamily="34" charset="0"/>
                <a:ea typeface="+mj-ea"/>
                <a:cs typeface="+mj-cs"/>
              </a:rPr>
              <a:t> every item of a sequence</a:t>
            </a:r>
          </a:p>
          <a:p>
            <a:pPr marL="0" marR="0" indent="0" algn="l" defTabSz="914400" rtl="0" eaLnBrk="1" fontAlgn="base" latinLnBrk="0" hangingPunct="1">
              <a:lnSpc>
                <a:spcPct val="100000"/>
              </a:lnSpc>
              <a:spcBef>
                <a:spcPct val="0"/>
              </a:spcBef>
              <a:spcAft>
                <a:spcPct val="0"/>
              </a:spcAft>
              <a:buClrTx/>
              <a:buSzTx/>
              <a:buFontTx/>
              <a:buNone/>
              <a:tabLst/>
            </a:pPr>
            <a:endParaRPr lang="en-US" sz="2000" kern="0" dirty="0" smtClean="0">
              <a:solidFill>
                <a:schemeClr val="accent1"/>
              </a:solidFill>
              <a:latin typeface="Calibri" pitchFamily="34" charset="0"/>
              <a:ea typeface="+mj-ea"/>
              <a:cs typeface="+mj-cs"/>
            </a:endParaRPr>
          </a:p>
          <a:p>
            <a:pPr marL="566738" lvl="1" indent="-227013" defTabSz="914400" fontAlgn="base">
              <a:spcBef>
                <a:spcPct val="0"/>
              </a:spcBef>
              <a:buClr>
                <a:schemeClr val="accent1"/>
              </a:buClr>
              <a:buFont typeface="Arial"/>
              <a:buChar char="•"/>
            </a:pPr>
            <a:r>
              <a:rPr lang="en-US" dirty="0" smtClean="0"/>
              <a:t>Sequence can be a string, a list, …</a:t>
            </a:r>
          </a:p>
          <a:p>
            <a:pPr marL="566738" lvl="1" indent="-227013" defTabSz="914400" fontAlgn="base">
              <a:spcBef>
                <a:spcPct val="0"/>
              </a:spcBef>
              <a:buClr>
                <a:schemeClr val="accent1"/>
              </a:buClr>
              <a:buFont typeface="Arial"/>
              <a:buChar char="•"/>
            </a:pPr>
            <a:r>
              <a:rPr lang="en-US" dirty="0" smtClean="0"/>
              <a:t>Block of code must be indented</a:t>
            </a:r>
          </a:p>
        </p:txBody>
      </p:sp>
      <p:sp>
        <p:nvSpPr>
          <p:cNvPr id="26" name="TextBox 25"/>
          <p:cNvSpPr txBox="1"/>
          <p:nvPr/>
        </p:nvSpPr>
        <p:spPr bwMode="auto">
          <a:xfrm>
            <a:off x="5501836" y="2054800"/>
            <a:ext cx="3309106" cy="73866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for &lt;variable&gt; in &lt;sequence&gt;:</a:t>
            </a:r>
          </a:p>
          <a:p>
            <a:pPr defTabSz="914400" fontAlgn="base">
              <a:spcBef>
                <a:spcPct val="0"/>
              </a:spcBef>
              <a:spcAft>
                <a:spcPct val="0"/>
              </a:spcAft>
            </a:pPr>
            <a:r>
              <a:rPr lang="en-US" sz="1400" dirty="0" smtClean="0">
                <a:latin typeface="Courier"/>
                <a:cs typeface="Courier"/>
              </a:rPr>
              <a:t>    &lt;indented code block &gt;</a:t>
            </a:r>
          </a:p>
          <a:p>
            <a:pPr defTabSz="914400" fontAlgn="base">
              <a:spcBef>
                <a:spcPct val="0"/>
              </a:spcBef>
              <a:spcAft>
                <a:spcPct val="0"/>
              </a:spcAft>
            </a:pPr>
            <a:r>
              <a:rPr lang="en-US" sz="1400" dirty="0" smtClean="0">
                <a:latin typeface="Courier"/>
                <a:cs typeface="Courier"/>
              </a:rPr>
              <a:t>&lt;non-indented code block&gt;</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9" name="TextBox 28"/>
          <p:cNvSpPr txBox="1"/>
          <p:nvPr/>
        </p:nvSpPr>
        <p:spPr bwMode="auto">
          <a:xfrm>
            <a:off x="6418641" y="4795829"/>
            <a:ext cx="2392301"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a:t>
            </a:r>
          </a:p>
          <a:p>
            <a:pPr defTabSz="914400" fontAlgn="base">
              <a:spcBef>
                <a:spcPct val="0"/>
              </a:spcBef>
              <a:spcAft>
                <a:spcPct val="0"/>
              </a:spcAft>
            </a:pPr>
            <a:r>
              <a:rPr lang="en-US" sz="1400" kern="0" dirty="0" smtClean="0">
                <a:solidFill>
                  <a:srgbClr val="000000"/>
                </a:solidFill>
                <a:latin typeface="Courier"/>
                <a:cs typeface="Courier"/>
              </a:rPr>
              <a:t>1</a:t>
            </a:r>
          </a:p>
          <a:p>
            <a:pPr defTabSz="914400" fontAlgn="base">
              <a:spcBef>
                <a:spcPct val="0"/>
              </a:spcBef>
              <a:spcAft>
                <a:spcPct val="0"/>
              </a:spcAft>
            </a:pPr>
            <a:r>
              <a:rPr lang="en-US" sz="1400" kern="0" dirty="0">
                <a:solidFill>
                  <a:srgbClr val="000000"/>
                </a:solidFill>
                <a:latin typeface="Courier"/>
                <a:cs typeface="Courier"/>
              </a:rPr>
              <a:t>2</a:t>
            </a:r>
          </a:p>
          <a:p>
            <a:pPr defTabSz="914400" fontAlgn="base">
              <a:spcBef>
                <a:spcPct val="0"/>
              </a:spcBef>
              <a:spcAft>
                <a:spcPct val="0"/>
              </a:spcAft>
            </a:pPr>
            <a:endParaRPr lang="en-US" sz="1400" kern="0" dirty="0" smtClean="0">
              <a:solidFill>
                <a:srgbClr val="000000"/>
              </a:solidFill>
              <a:latin typeface="Courier"/>
              <a:cs typeface="Courier"/>
            </a:endParaRPr>
          </a:p>
          <a:p>
            <a:pPr defTabSz="914400" fontAlgn="base">
              <a:spcBef>
                <a:spcPct val="0"/>
              </a:spcBef>
              <a:spcAft>
                <a:spcPct val="0"/>
              </a:spcAft>
            </a:pPr>
            <a:endParaRPr lang="en-US" sz="1400" kern="0" dirty="0" smtClean="0">
              <a:solidFill>
                <a:srgbClr val="000000"/>
              </a:solidFill>
              <a:latin typeface="Courier"/>
              <a:cs typeface="Courier"/>
            </a:endParaRPr>
          </a:p>
        </p:txBody>
      </p:sp>
      <p:sp>
        <p:nvSpPr>
          <p:cNvPr id="30" name="TextBox 29"/>
          <p:cNvSpPr txBox="1"/>
          <p:nvPr/>
        </p:nvSpPr>
        <p:spPr bwMode="auto">
          <a:xfrm>
            <a:off x="6418641" y="4792978"/>
            <a:ext cx="2392301"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&gt;&gt;&gt;</a:t>
            </a:r>
          </a:p>
          <a:p>
            <a:pPr defTabSz="914400" fontAlgn="base">
              <a:spcBef>
                <a:spcPct val="0"/>
              </a:spcBef>
              <a:spcAft>
                <a:spcPct val="0"/>
              </a:spcAft>
            </a:pPr>
            <a:r>
              <a:rPr lang="en-US" sz="1400" kern="0" dirty="0" smtClean="0">
                <a:solidFill>
                  <a:srgbClr val="000000"/>
                </a:solidFill>
                <a:latin typeface="Courier"/>
                <a:cs typeface="Courier"/>
              </a:rPr>
              <a:t>1</a:t>
            </a:r>
          </a:p>
          <a:p>
            <a:pPr defTabSz="914400" fontAlgn="base">
              <a:spcBef>
                <a:spcPct val="0"/>
              </a:spcBef>
              <a:spcAft>
                <a:spcPct val="0"/>
              </a:spcAft>
            </a:pPr>
            <a:r>
              <a:rPr lang="en-US" sz="1400" kern="0" dirty="0">
                <a:solidFill>
                  <a:srgbClr val="000000"/>
                </a:solidFill>
                <a:latin typeface="Courier"/>
                <a:cs typeface="Courier"/>
              </a:rPr>
              <a:t>2</a:t>
            </a:r>
          </a:p>
          <a:p>
            <a:pPr defTabSz="914400" fontAlgn="base">
              <a:spcBef>
                <a:spcPct val="0"/>
              </a:spcBef>
              <a:spcAft>
                <a:spcPct val="0"/>
              </a:spcAft>
            </a:pPr>
            <a:r>
              <a:rPr lang="en-US" sz="1400" kern="0" dirty="0" smtClean="0">
                <a:solidFill>
                  <a:srgbClr val="000000"/>
                </a:solidFill>
                <a:latin typeface="Courier"/>
                <a:cs typeface="Courier"/>
              </a:rPr>
              <a:t>Done.</a:t>
            </a:r>
          </a:p>
          <a:p>
            <a:pPr defTabSz="914400" fontAlgn="base">
              <a:spcBef>
                <a:spcPct val="0"/>
              </a:spcBef>
              <a:spcAft>
                <a:spcPct val="0"/>
              </a:spcAft>
            </a:pPr>
            <a:endParaRPr lang="en-US" sz="1400" kern="0" dirty="0" smtClean="0">
              <a:solidFill>
                <a:srgbClr val="000000"/>
              </a:solidFill>
              <a:latin typeface="Courier"/>
              <a:cs typeface="Courier"/>
            </a:endParaRPr>
          </a:p>
        </p:txBody>
      </p:sp>
    </p:spTree>
    <p:extLst>
      <p:ext uri="{BB962C8B-B14F-4D97-AF65-F5344CB8AC3E}">
        <p14:creationId xmlns:p14="http://schemas.microsoft.com/office/powerpoint/2010/main" val="140972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p:bldP spid="22" grpId="0"/>
      <p:bldP spid="23" grpId="0"/>
      <p:bldP spid="24" grpId="0"/>
      <p:bldP spid="44" grpId="0" animBg="1"/>
      <p:bldP spid="29" grpId="0" animBg="1"/>
      <p:bldP spid="3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bwMode="auto">
          <a:xfrm>
            <a:off x="5208123" y="4700942"/>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range(2, 3):</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53" name="TextBox 52"/>
          <p:cNvSpPr txBox="1"/>
          <p:nvPr/>
        </p:nvSpPr>
        <p:spPr bwMode="auto">
          <a:xfrm>
            <a:off x="5208123" y="4700942"/>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range(2, 2):</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r>
              <a:rPr lang="en-US" sz="1400" dirty="0" smtClean="0">
                <a:latin typeface="Courier"/>
                <a:cs typeface="Courier"/>
              </a:rPr>
              <a:t/>
            </a:r>
            <a:br>
              <a:rPr lang="en-US" sz="1400" dirty="0" smtClean="0">
                <a:latin typeface="Courier"/>
                <a:cs typeface="Courier"/>
              </a:rPr>
            </a:b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7"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mj-lt"/>
                <a:ea typeface="+mj-ea"/>
                <a:cs typeface="Courier"/>
              </a:rPr>
              <a:t>Built-in function </a:t>
            </a:r>
            <a:r>
              <a:rPr lang="en-US" sz="3600" b="1" kern="0" dirty="0" smtClean="0">
                <a:latin typeface="Courier"/>
                <a:ea typeface="+mj-ea"/>
                <a:cs typeface="Courier"/>
              </a:rPr>
              <a:t>range()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1" name="TextBox 40"/>
          <p:cNvSpPr txBox="1"/>
          <p:nvPr/>
        </p:nvSpPr>
        <p:spPr bwMode="auto">
          <a:xfrm>
            <a:off x="192775" y="1623913"/>
            <a:ext cx="875420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Function range() is used to iterate over a sequence of numbers in a specified range</a:t>
            </a:r>
            <a:endParaRPr lang="en-US" sz="2000" kern="0" dirty="0" smtClean="0">
              <a:solidFill>
                <a:schemeClr val="accent1"/>
              </a:solidFill>
              <a:latin typeface="Calibri" pitchFamily="34" charset="0"/>
            </a:endParaRPr>
          </a:p>
        </p:txBody>
      </p:sp>
      <p:sp>
        <p:nvSpPr>
          <p:cNvPr id="34" name="TextBox 33"/>
          <p:cNvSpPr txBox="1"/>
          <p:nvPr/>
        </p:nvSpPr>
        <p:spPr bwMode="auto">
          <a:xfrm>
            <a:off x="5208123" y="4700942"/>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range(4):</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0</a:t>
            </a:r>
          </a:p>
          <a:p>
            <a:pPr defTabSz="914400" fontAlgn="base">
              <a:spcBef>
                <a:spcPct val="0"/>
              </a:spcBef>
              <a:spcAft>
                <a:spcPct val="0"/>
              </a:spcAft>
            </a:pPr>
            <a:r>
              <a:rPr lang="en-US" sz="1400" dirty="0" smtClean="0">
                <a:latin typeface="Courier"/>
                <a:cs typeface="Courier"/>
              </a:rPr>
              <a:t>1</a:t>
            </a: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&gt;&gt;&gt;</a:t>
            </a:r>
          </a:p>
        </p:txBody>
      </p:sp>
      <p:sp>
        <p:nvSpPr>
          <p:cNvPr id="43" name="TextBox 42"/>
          <p:cNvSpPr txBox="1"/>
          <p:nvPr/>
        </p:nvSpPr>
        <p:spPr bwMode="auto">
          <a:xfrm>
            <a:off x="487604" y="2298016"/>
            <a:ext cx="6146084" cy="64633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566738" lvl="1" indent="-227013" defTabSz="914400" fontAlgn="base">
              <a:spcBef>
                <a:spcPct val="0"/>
              </a:spcBef>
              <a:buClr>
                <a:schemeClr val="accent1"/>
              </a:buClr>
              <a:buFont typeface="Arial"/>
              <a:buChar char="•"/>
            </a:pPr>
            <a:r>
              <a:rPr lang="en-US" dirty="0" smtClean="0">
                <a:cs typeface="Courier"/>
              </a:rPr>
              <a:t>To iterate over the </a:t>
            </a:r>
            <a:r>
              <a:rPr lang="en-US" dirty="0" err="1" smtClean="0">
                <a:cs typeface="Courier"/>
              </a:rPr>
              <a:t>n</a:t>
            </a:r>
            <a:r>
              <a:rPr lang="en-US" dirty="0" smtClean="0">
                <a:cs typeface="Courier"/>
              </a:rPr>
              <a:t> numbers 0, 1, 2, …, n-1</a:t>
            </a:r>
          </a:p>
          <a:p>
            <a:pPr marL="1023938" lvl="2" indent="-227013" defTabSz="914400" fontAlgn="base">
              <a:spcBef>
                <a:spcPct val="0"/>
              </a:spcBef>
              <a:buClr>
                <a:schemeClr val="accent1"/>
              </a:buClr>
            </a:pPr>
            <a:r>
              <a:rPr lang="en-US" dirty="0" smtClean="0">
                <a:latin typeface="Courier"/>
                <a:cs typeface="Courier"/>
              </a:rPr>
              <a:t>for </a:t>
            </a:r>
            <a:r>
              <a:rPr lang="en-US" dirty="0" err="1" smtClean="0">
                <a:latin typeface="Courier"/>
                <a:cs typeface="Courier"/>
              </a:rPr>
              <a:t>i</a:t>
            </a:r>
            <a:r>
              <a:rPr lang="en-US" dirty="0" smtClean="0">
                <a:latin typeface="Courier"/>
                <a:cs typeface="Courier"/>
              </a:rPr>
              <a:t> in </a:t>
            </a:r>
            <a:r>
              <a:rPr lang="en-US" dirty="0" err="1" smtClean="0">
                <a:latin typeface="Courier"/>
                <a:cs typeface="Courier"/>
              </a:rPr>
              <a:t>range(n</a:t>
            </a:r>
            <a:r>
              <a:rPr lang="en-US" dirty="0" smtClean="0">
                <a:latin typeface="Courier"/>
                <a:cs typeface="Courier"/>
              </a:rPr>
              <a:t>):</a:t>
            </a:r>
          </a:p>
        </p:txBody>
      </p:sp>
      <p:sp>
        <p:nvSpPr>
          <p:cNvPr id="45" name="TextBox 44"/>
          <p:cNvSpPr txBox="1"/>
          <p:nvPr/>
        </p:nvSpPr>
        <p:spPr bwMode="auto">
          <a:xfrm>
            <a:off x="487604" y="3158302"/>
            <a:ext cx="6146084" cy="64633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566738" lvl="1" indent="-227013" defTabSz="914400" fontAlgn="base">
              <a:spcBef>
                <a:spcPct val="0"/>
              </a:spcBef>
              <a:buClr>
                <a:schemeClr val="accent1"/>
              </a:buClr>
              <a:buFont typeface="Arial"/>
              <a:buChar char="•"/>
            </a:pPr>
            <a:r>
              <a:rPr lang="en-US" dirty="0" smtClean="0">
                <a:cs typeface="Courier"/>
              </a:rPr>
              <a:t>To iterate </a:t>
            </a:r>
            <a:r>
              <a:rPr lang="en-US" dirty="0" err="1" smtClean="0">
                <a:cs typeface="Courier"/>
              </a:rPr>
              <a:t>i</a:t>
            </a:r>
            <a:r>
              <a:rPr lang="en-US" dirty="0" smtClean="0">
                <a:cs typeface="Courier"/>
              </a:rPr>
              <a:t>, i+1, i+2, …, n-1</a:t>
            </a:r>
          </a:p>
          <a:p>
            <a:pPr marL="1023938" lvl="2" indent="-227013" defTabSz="914400" fontAlgn="base">
              <a:spcBef>
                <a:spcPct val="0"/>
              </a:spcBef>
              <a:buClr>
                <a:schemeClr val="accent1"/>
              </a:buClr>
            </a:pPr>
            <a:r>
              <a:rPr lang="en-US" dirty="0" smtClean="0">
                <a:latin typeface="Courier"/>
                <a:cs typeface="Courier"/>
              </a:rPr>
              <a:t>for </a:t>
            </a:r>
            <a:r>
              <a:rPr lang="en-US" dirty="0" err="1" smtClean="0">
                <a:latin typeface="Courier"/>
                <a:cs typeface="Courier"/>
              </a:rPr>
              <a:t>i</a:t>
            </a:r>
            <a:r>
              <a:rPr lang="en-US" dirty="0" smtClean="0">
                <a:latin typeface="Courier"/>
                <a:cs typeface="Courier"/>
              </a:rPr>
              <a:t> in </a:t>
            </a:r>
            <a:r>
              <a:rPr lang="en-US" dirty="0" err="1" smtClean="0">
                <a:latin typeface="Courier"/>
                <a:cs typeface="Courier"/>
              </a:rPr>
              <a:t>range(i</a:t>
            </a:r>
            <a:r>
              <a:rPr lang="en-US" dirty="0" smtClean="0">
                <a:latin typeface="Courier"/>
                <a:cs typeface="Courier"/>
              </a:rPr>
              <a:t>, </a:t>
            </a:r>
            <a:r>
              <a:rPr lang="en-US" dirty="0" err="1" smtClean="0">
                <a:latin typeface="Courier"/>
                <a:cs typeface="Courier"/>
              </a:rPr>
              <a:t>n</a:t>
            </a:r>
            <a:r>
              <a:rPr lang="en-US" dirty="0" smtClean="0">
                <a:latin typeface="Courier"/>
                <a:cs typeface="Courier"/>
              </a:rPr>
              <a:t>):</a:t>
            </a:r>
          </a:p>
        </p:txBody>
      </p:sp>
      <p:sp>
        <p:nvSpPr>
          <p:cNvPr id="46" name="TextBox 45"/>
          <p:cNvSpPr txBox="1"/>
          <p:nvPr/>
        </p:nvSpPr>
        <p:spPr bwMode="auto">
          <a:xfrm>
            <a:off x="487604" y="4023833"/>
            <a:ext cx="6378986" cy="64633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566738" lvl="1" indent="-227013" defTabSz="914400" fontAlgn="base">
              <a:spcBef>
                <a:spcPct val="0"/>
              </a:spcBef>
              <a:buClr>
                <a:schemeClr val="accent1"/>
              </a:buClr>
              <a:buFont typeface="Arial"/>
              <a:buChar char="•"/>
            </a:pPr>
            <a:r>
              <a:rPr lang="en-US" dirty="0" smtClean="0">
                <a:cs typeface="Courier"/>
              </a:rPr>
              <a:t>To iterate </a:t>
            </a:r>
            <a:r>
              <a:rPr lang="en-US" dirty="0" err="1" smtClean="0">
                <a:cs typeface="Courier"/>
              </a:rPr>
              <a:t>i</a:t>
            </a:r>
            <a:r>
              <a:rPr lang="en-US" dirty="0" smtClean="0">
                <a:cs typeface="Courier"/>
              </a:rPr>
              <a:t>, </a:t>
            </a:r>
            <a:r>
              <a:rPr lang="en-US" dirty="0" err="1" smtClean="0">
                <a:cs typeface="Courier"/>
              </a:rPr>
              <a:t>i+c</a:t>
            </a:r>
            <a:r>
              <a:rPr lang="en-US" dirty="0" smtClean="0">
                <a:cs typeface="Courier"/>
              </a:rPr>
              <a:t>, i+2c, i+3c, …, n-1</a:t>
            </a:r>
          </a:p>
          <a:p>
            <a:pPr marL="1023938" lvl="2" indent="-227013" defTabSz="914400" fontAlgn="base">
              <a:spcBef>
                <a:spcPct val="0"/>
              </a:spcBef>
              <a:buClr>
                <a:schemeClr val="accent1"/>
              </a:buClr>
            </a:pPr>
            <a:r>
              <a:rPr lang="en-US" dirty="0" smtClean="0">
                <a:latin typeface="Courier"/>
                <a:cs typeface="Courier"/>
              </a:rPr>
              <a:t>for </a:t>
            </a:r>
            <a:r>
              <a:rPr lang="en-US" dirty="0" err="1" smtClean="0">
                <a:latin typeface="Courier"/>
                <a:cs typeface="Courier"/>
              </a:rPr>
              <a:t>i</a:t>
            </a:r>
            <a:r>
              <a:rPr lang="en-US" dirty="0" smtClean="0">
                <a:latin typeface="Courier"/>
                <a:cs typeface="Courier"/>
              </a:rPr>
              <a:t> in range(</a:t>
            </a:r>
            <a:r>
              <a:rPr lang="en-US" dirty="0" err="1" smtClean="0">
                <a:latin typeface="Courier"/>
                <a:cs typeface="Courier"/>
              </a:rPr>
              <a:t>i</a:t>
            </a:r>
            <a:r>
              <a:rPr lang="en-US" dirty="0" smtClean="0">
                <a:latin typeface="Courier"/>
                <a:cs typeface="Courier"/>
              </a:rPr>
              <a:t>, n, c):</a:t>
            </a:r>
          </a:p>
        </p:txBody>
      </p:sp>
      <p:sp>
        <p:nvSpPr>
          <p:cNvPr id="47" name="TextBox 46"/>
          <p:cNvSpPr txBox="1"/>
          <p:nvPr/>
        </p:nvSpPr>
        <p:spPr bwMode="auto">
          <a:xfrm>
            <a:off x="5208123" y="4700942"/>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range(0):</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50" name="TextBox 49"/>
          <p:cNvSpPr txBox="1"/>
          <p:nvPr/>
        </p:nvSpPr>
        <p:spPr bwMode="auto">
          <a:xfrm>
            <a:off x="5208123" y="4700942"/>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range(1):</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0</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51" name="TextBox 50"/>
          <p:cNvSpPr txBox="1"/>
          <p:nvPr/>
        </p:nvSpPr>
        <p:spPr bwMode="auto">
          <a:xfrm>
            <a:off x="5208123" y="4700942"/>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range(2, 6):</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3</a:t>
            </a:r>
          </a:p>
          <a:p>
            <a:pPr defTabSz="914400" fontAlgn="base">
              <a:spcBef>
                <a:spcPct val="0"/>
              </a:spcBef>
              <a:spcAft>
                <a:spcPct val="0"/>
              </a:spcAft>
            </a:pPr>
            <a:r>
              <a:rPr lang="en-US" sz="1400" dirty="0" smtClean="0">
                <a:latin typeface="Courier"/>
                <a:cs typeface="Courier"/>
              </a:rPr>
              <a:t>4</a:t>
            </a:r>
          </a:p>
          <a:p>
            <a:pPr defTabSz="914400" fontAlgn="base">
              <a:spcBef>
                <a:spcPct val="0"/>
              </a:spcBef>
              <a:spcAft>
                <a:spcPct val="0"/>
              </a:spcAft>
            </a:pPr>
            <a:r>
              <a:rPr lang="en-US" sz="1400" dirty="0" smtClean="0">
                <a:latin typeface="Courier"/>
                <a:cs typeface="Courier"/>
              </a:rPr>
              <a:t>5</a:t>
            </a:r>
          </a:p>
          <a:p>
            <a:pPr defTabSz="914400" fontAlgn="base">
              <a:spcBef>
                <a:spcPct val="0"/>
              </a:spcBef>
              <a:spcAft>
                <a:spcPct val="0"/>
              </a:spcAft>
            </a:pPr>
            <a:r>
              <a:rPr lang="en-US" sz="1400" dirty="0" smtClean="0">
                <a:latin typeface="Courier"/>
                <a:cs typeface="Courier"/>
              </a:rPr>
              <a:t>&gt;&gt;&gt;</a:t>
            </a:r>
          </a:p>
        </p:txBody>
      </p:sp>
      <p:sp>
        <p:nvSpPr>
          <p:cNvPr id="54" name="TextBox 53"/>
          <p:cNvSpPr txBox="1"/>
          <p:nvPr/>
        </p:nvSpPr>
        <p:spPr bwMode="auto">
          <a:xfrm>
            <a:off x="5208123" y="4700942"/>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range(2, 16, 4):</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6</a:t>
            </a:r>
          </a:p>
          <a:p>
            <a:pPr defTabSz="914400" fontAlgn="base">
              <a:spcBef>
                <a:spcPct val="0"/>
              </a:spcBef>
              <a:spcAft>
                <a:spcPct val="0"/>
              </a:spcAft>
            </a:pPr>
            <a:r>
              <a:rPr lang="en-US" sz="1400" dirty="0" smtClean="0">
                <a:latin typeface="Courier"/>
                <a:cs typeface="Courier"/>
              </a:rPr>
              <a:t>10</a:t>
            </a:r>
          </a:p>
          <a:p>
            <a:pPr defTabSz="914400" fontAlgn="base">
              <a:spcBef>
                <a:spcPct val="0"/>
              </a:spcBef>
              <a:spcAft>
                <a:spcPct val="0"/>
              </a:spcAft>
            </a:pPr>
            <a:r>
              <a:rPr lang="en-US" sz="1400" dirty="0" smtClean="0">
                <a:latin typeface="Courier"/>
                <a:cs typeface="Courier"/>
              </a:rPr>
              <a:t>14</a:t>
            </a:r>
          </a:p>
          <a:p>
            <a:pPr defTabSz="914400" fontAlgn="base">
              <a:spcBef>
                <a:spcPct val="0"/>
              </a:spcBef>
              <a:spcAft>
                <a:spcPct val="0"/>
              </a:spcAft>
            </a:pPr>
            <a:r>
              <a:rPr lang="en-US" sz="1400" dirty="0" smtClean="0">
                <a:latin typeface="Courier"/>
                <a:cs typeface="Courier"/>
              </a:rPr>
              <a:t>&gt;&gt;&gt;</a:t>
            </a:r>
          </a:p>
        </p:txBody>
      </p:sp>
      <p:sp>
        <p:nvSpPr>
          <p:cNvPr id="55" name="TextBox 54"/>
          <p:cNvSpPr txBox="1"/>
          <p:nvPr/>
        </p:nvSpPr>
        <p:spPr bwMode="auto">
          <a:xfrm>
            <a:off x="5208123" y="4700942"/>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range(0, 16, 4):</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0</a:t>
            </a:r>
          </a:p>
          <a:p>
            <a:pPr defTabSz="914400" fontAlgn="base">
              <a:spcBef>
                <a:spcPct val="0"/>
              </a:spcBef>
              <a:spcAft>
                <a:spcPct val="0"/>
              </a:spcAft>
            </a:pPr>
            <a:r>
              <a:rPr lang="en-US" sz="1400" dirty="0" smtClean="0">
                <a:latin typeface="Courier"/>
                <a:cs typeface="Courier"/>
              </a:rPr>
              <a:t>4</a:t>
            </a:r>
          </a:p>
          <a:p>
            <a:pPr defTabSz="914400" fontAlgn="base">
              <a:spcBef>
                <a:spcPct val="0"/>
              </a:spcBef>
              <a:spcAft>
                <a:spcPct val="0"/>
              </a:spcAft>
            </a:pPr>
            <a:r>
              <a:rPr lang="en-US" sz="1400" dirty="0" smtClean="0">
                <a:latin typeface="Courier"/>
                <a:cs typeface="Courier"/>
              </a:rPr>
              <a:t>8</a:t>
            </a:r>
          </a:p>
          <a:p>
            <a:pPr defTabSz="914400" fontAlgn="base">
              <a:spcBef>
                <a:spcPct val="0"/>
              </a:spcBef>
              <a:spcAft>
                <a:spcPct val="0"/>
              </a:spcAft>
            </a:pPr>
            <a:r>
              <a:rPr lang="en-US" sz="1400" dirty="0" smtClean="0">
                <a:latin typeface="Courier"/>
                <a:cs typeface="Courier"/>
              </a:rPr>
              <a:t>12</a:t>
            </a:r>
          </a:p>
          <a:p>
            <a:pPr defTabSz="914400" fontAlgn="base">
              <a:spcBef>
                <a:spcPct val="0"/>
              </a:spcBef>
              <a:spcAft>
                <a:spcPct val="0"/>
              </a:spcAft>
            </a:pPr>
            <a:r>
              <a:rPr lang="en-US" sz="1400" dirty="0" smtClean="0">
                <a:latin typeface="Courier"/>
                <a:cs typeface="Courier"/>
              </a:rPr>
              <a:t>&gt;&gt;&gt;</a:t>
            </a:r>
          </a:p>
        </p:txBody>
      </p:sp>
      <p:sp>
        <p:nvSpPr>
          <p:cNvPr id="56" name="TextBox 55"/>
          <p:cNvSpPr txBox="1"/>
          <p:nvPr/>
        </p:nvSpPr>
        <p:spPr bwMode="auto">
          <a:xfrm>
            <a:off x="5208123" y="4659646"/>
            <a:ext cx="394857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for </a:t>
            </a:r>
            <a:r>
              <a:rPr lang="en-US" sz="1400" dirty="0" err="1" smtClean="0">
                <a:latin typeface="Courier"/>
                <a:cs typeface="Courier"/>
              </a:rPr>
              <a:t>i</a:t>
            </a:r>
            <a:r>
              <a:rPr lang="en-US" sz="1400" dirty="0" smtClean="0">
                <a:latin typeface="Courier"/>
                <a:cs typeface="Courier"/>
              </a:rPr>
              <a:t> in range(2, 16, 10):</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print(i</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12</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Tree>
    <p:extLst>
      <p:ext uri="{BB962C8B-B14F-4D97-AF65-F5344CB8AC3E}">
        <p14:creationId xmlns:p14="http://schemas.microsoft.com/office/powerpoint/2010/main" val="2530618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34" grpId="0" animBg="1"/>
      <p:bldP spid="34" grpId="1" animBg="1"/>
      <p:bldP spid="43" grpId="0"/>
      <p:bldP spid="45" grpId="0"/>
      <p:bldP spid="46" grpId="0"/>
      <p:bldP spid="47" grpId="0" animBg="1"/>
      <p:bldP spid="47" grpId="1" animBg="1"/>
      <p:bldP spid="50" grpId="0" animBg="1"/>
      <p:bldP spid="50" grpId="1" animBg="1"/>
      <p:bldP spid="51" grpId="0" animBg="1"/>
      <p:bldP spid="51" grpId="1" animBg="1"/>
      <p:bldP spid="54" grpId="0" animBg="1"/>
      <p:bldP spid="54" grpId="1" animBg="1"/>
      <p:bldP spid="55" grpId="0" animBg="1"/>
      <p:bldP spid="55" grpId="1" animBg="1"/>
      <p:bldP spid="5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Exercise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709357" y="1767134"/>
            <a:ext cx="7942785" cy="2554545"/>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457200" indent="-457200" defTabSz="914400" fontAlgn="base">
              <a:spcBef>
                <a:spcPct val="0"/>
              </a:spcBef>
              <a:spcAft>
                <a:spcPct val="0"/>
              </a:spcAft>
            </a:pPr>
            <a:r>
              <a:rPr lang="en-US" sz="2000" dirty="0" smtClean="0">
                <a:solidFill>
                  <a:schemeClr val="accent1"/>
                </a:solidFill>
              </a:rPr>
              <a:t>Write for loops that will print the following sequences:</a:t>
            </a:r>
          </a:p>
          <a:p>
            <a:pPr marL="457200" indent="-457200" defTabSz="914400" fontAlgn="base">
              <a:spcBef>
                <a:spcPct val="0"/>
              </a:spcBef>
              <a:spcAft>
                <a:spcPct val="0"/>
              </a:spcAft>
            </a:pPr>
            <a:endParaRPr lang="en-US" sz="2000" dirty="0" smtClean="0">
              <a:solidFill>
                <a:schemeClr val="accent1"/>
              </a:solidFill>
            </a:endParaRPr>
          </a:p>
          <a:p>
            <a:pPr marL="457200" indent="-225425" defTabSz="914400" fontAlgn="base">
              <a:spcBef>
                <a:spcPct val="0"/>
              </a:spcBef>
              <a:spcAft>
                <a:spcPts val="600"/>
              </a:spcAft>
              <a:buClr>
                <a:schemeClr val="accent1"/>
              </a:buClr>
              <a:buSzPct val="75000"/>
              <a:buFont typeface="+mj-lt"/>
              <a:buAutoNum type="alphaLcParenR"/>
            </a:pPr>
            <a:r>
              <a:rPr lang="en-US" sz="2000" dirty="0" smtClean="0"/>
              <a:t>0, 1, 2, 3, 4, 5, 6, 7, 8 , 9, 10</a:t>
            </a:r>
          </a:p>
          <a:p>
            <a:pPr marL="457200" indent="-225425" defTabSz="914400" fontAlgn="base">
              <a:spcBef>
                <a:spcPct val="0"/>
              </a:spcBef>
              <a:spcAft>
                <a:spcPts val="600"/>
              </a:spcAft>
              <a:buClr>
                <a:schemeClr val="accent1"/>
              </a:buClr>
              <a:buSzPct val="75000"/>
              <a:buFont typeface="+mj-lt"/>
              <a:buAutoNum type="alphaLcParenR"/>
            </a:pPr>
            <a:r>
              <a:rPr lang="en-US" sz="2000" dirty="0" smtClean="0"/>
              <a:t>1, 2, 3, 4, 5, 6, 7, 8, 9</a:t>
            </a:r>
          </a:p>
          <a:p>
            <a:pPr marL="457200" indent="-225425" defTabSz="914400" fontAlgn="base">
              <a:spcBef>
                <a:spcPct val="0"/>
              </a:spcBef>
              <a:spcAft>
                <a:spcPts val="600"/>
              </a:spcAft>
              <a:buClr>
                <a:schemeClr val="accent1"/>
              </a:buClr>
              <a:buSzPct val="75000"/>
              <a:buFont typeface="+mj-lt"/>
              <a:buAutoNum type="alphaLcParenR"/>
            </a:pPr>
            <a:r>
              <a:rPr lang="en-US" sz="2000" dirty="0" smtClean="0"/>
              <a:t>0, 2, 4, 6, 8</a:t>
            </a:r>
          </a:p>
          <a:p>
            <a:pPr marL="457200" indent="-225425" defTabSz="914400" fontAlgn="base">
              <a:spcBef>
                <a:spcPct val="0"/>
              </a:spcBef>
              <a:spcAft>
                <a:spcPts val="600"/>
              </a:spcAft>
              <a:buClr>
                <a:schemeClr val="accent1"/>
              </a:buClr>
              <a:buSzPct val="75000"/>
              <a:buFont typeface="+mj-lt"/>
              <a:buAutoNum type="alphaLcParenR"/>
            </a:pPr>
            <a:r>
              <a:rPr lang="en-US" sz="2000" dirty="0" smtClean="0"/>
              <a:t>1, 3, 5, 7, 9</a:t>
            </a:r>
          </a:p>
          <a:p>
            <a:pPr marL="457200" indent="-225425" defTabSz="914400" fontAlgn="base">
              <a:spcBef>
                <a:spcPct val="0"/>
              </a:spcBef>
              <a:spcAft>
                <a:spcPts val="600"/>
              </a:spcAft>
              <a:buClr>
                <a:schemeClr val="accent1"/>
              </a:buClr>
              <a:buSzPct val="75000"/>
              <a:buFont typeface="+mj-lt"/>
              <a:buAutoNum type="alphaLcParenR"/>
            </a:pPr>
            <a:r>
              <a:rPr lang="en-US" sz="2000" dirty="0" smtClean="0"/>
              <a:t>20, 30, 40, 50, 60</a:t>
            </a:r>
          </a:p>
        </p:txBody>
      </p:sp>
    </p:spTree>
    <p:extLst>
      <p:ext uri="{BB962C8B-B14F-4D97-AF65-F5344CB8AC3E}">
        <p14:creationId xmlns:p14="http://schemas.microsoft.com/office/powerpoint/2010/main" val="4000926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7"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mj-lt"/>
                <a:ea typeface="+mj-ea"/>
                <a:cs typeface="Courier"/>
              </a:rPr>
              <a:t>terminate the loop using break</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1" name="TextBox 40"/>
          <p:cNvSpPr txBox="1"/>
          <p:nvPr/>
        </p:nvSpPr>
        <p:spPr bwMode="auto">
          <a:xfrm>
            <a:off x="256275" y="1349086"/>
            <a:ext cx="875420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The loop can be terminated using break </a:t>
            </a:r>
            <a:endParaRPr lang="en-US" sz="2000" kern="0" dirty="0" smtClean="0">
              <a:solidFill>
                <a:schemeClr val="accent1"/>
              </a:solidFill>
              <a:latin typeface="Calibri" pitchFamily="34" charset="0"/>
            </a:endParaRPr>
          </a:p>
        </p:txBody>
      </p:sp>
      <p:sp>
        <p:nvSpPr>
          <p:cNvPr id="23" name="TextBox 22"/>
          <p:cNvSpPr txBox="1"/>
          <p:nvPr/>
        </p:nvSpPr>
        <p:spPr bwMode="auto">
          <a:xfrm>
            <a:off x="1786772" y="2388028"/>
            <a:ext cx="5284271"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a:solidFill>
                  <a:srgbClr val="000000"/>
                </a:solidFill>
                <a:latin typeface="Courier"/>
                <a:cs typeface="Courier"/>
              </a:rPr>
              <a:t>f</a:t>
            </a:r>
            <a:r>
              <a:rPr lang="en-US" sz="1400" kern="0" dirty="0" smtClean="0">
                <a:solidFill>
                  <a:srgbClr val="000000"/>
                </a:solidFill>
                <a:latin typeface="Courier"/>
                <a:cs typeface="Courier"/>
              </a:rPr>
              <a:t>or v in </a:t>
            </a:r>
            <a:r>
              <a:rPr lang="en-US" sz="1400" kern="0" dirty="0">
                <a:solidFill>
                  <a:srgbClr val="000000"/>
                </a:solidFill>
                <a:latin typeface="Courier"/>
                <a:cs typeface="Courier"/>
              </a:rPr>
              <a:t>'</a:t>
            </a:r>
            <a:r>
              <a:rPr lang="en-US" sz="1400" kern="0" dirty="0" smtClean="0">
                <a:solidFill>
                  <a:srgbClr val="000000"/>
                </a:solidFill>
                <a:latin typeface="Courier"/>
                <a:cs typeface="Courier"/>
              </a:rPr>
              <a:t>a1c2':</a:t>
            </a:r>
          </a:p>
          <a:p>
            <a:pPr defTabSz="914400" fontAlgn="base">
              <a:spcBef>
                <a:spcPct val="0"/>
              </a:spcBef>
              <a:spcAft>
                <a:spcPct val="0"/>
              </a:spcAft>
            </a:pPr>
            <a:r>
              <a:rPr lang="en-US" sz="1400" kern="0" dirty="0" smtClean="0">
                <a:solidFill>
                  <a:srgbClr val="000000"/>
                </a:solidFill>
                <a:latin typeface="Courier"/>
                <a:cs typeface="Courier"/>
              </a:rPr>
              <a:t>    if v in </a:t>
            </a:r>
            <a:r>
              <a:rPr lang="en-US" sz="1400" kern="0" dirty="0">
                <a:solidFill>
                  <a:srgbClr val="000000"/>
                </a:solidFill>
                <a:latin typeface="Courier"/>
                <a:cs typeface="Courier"/>
              </a:rPr>
              <a:t>'</a:t>
            </a:r>
            <a:r>
              <a:rPr lang="en-US" sz="1400" kern="0" dirty="0" smtClean="0">
                <a:solidFill>
                  <a:srgbClr val="000000"/>
                </a:solidFill>
                <a:latin typeface="Courier"/>
                <a:cs typeface="Courier"/>
              </a:rPr>
              <a:t>123456789’:</a:t>
            </a:r>
          </a:p>
          <a:p>
            <a:pPr defTabSz="914400" fontAlgn="base">
              <a:spcBef>
                <a:spcPct val="0"/>
              </a:spcBef>
              <a:spcAft>
                <a:spcPct val="0"/>
              </a:spcAft>
            </a:pPr>
            <a:r>
              <a:rPr lang="en-US" sz="1400" kern="0" dirty="0" smtClean="0">
                <a:solidFill>
                  <a:srgbClr val="000000"/>
                </a:solidFill>
                <a:latin typeface="Courier"/>
                <a:cs typeface="Courier"/>
              </a:rPr>
              <a:t>        print v</a:t>
            </a:r>
          </a:p>
          <a:p>
            <a:pPr defTabSz="914400" fontAlgn="base">
              <a:spcBef>
                <a:spcPct val="0"/>
              </a:spcBef>
              <a:spcAft>
                <a:spcPct val="0"/>
              </a:spcAft>
            </a:pPr>
            <a:r>
              <a:rPr lang="en-US" sz="1400" kern="0" dirty="0">
                <a:solidFill>
                  <a:srgbClr val="000000"/>
                </a:solidFill>
                <a:latin typeface="Courier"/>
                <a:cs typeface="Courier"/>
              </a:rPr>
              <a:t> </a:t>
            </a:r>
            <a:r>
              <a:rPr lang="en-US" sz="1400" kern="0" dirty="0" smtClean="0">
                <a:solidFill>
                  <a:srgbClr val="000000"/>
                </a:solidFill>
                <a:latin typeface="Courier"/>
                <a:cs typeface="Courier"/>
              </a:rPr>
              <a:t>       break</a:t>
            </a:r>
          </a:p>
          <a:p>
            <a:pPr defTabSz="914400" fontAlgn="base">
              <a:spcBef>
                <a:spcPct val="0"/>
              </a:spcBef>
              <a:spcAft>
                <a:spcPct val="0"/>
              </a:spcAft>
            </a:pPr>
            <a:r>
              <a:rPr lang="en-US" sz="1400" kern="0" dirty="0">
                <a:solidFill>
                  <a:srgbClr val="000000"/>
                </a:solidFill>
                <a:latin typeface="Courier"/>
                <a:cs typeface="Courier"/>
              </a:rPr>
              <a:t>p</a:t>
            </a:r>
            <a:r>
              <a:rPr lang="en-US" sz="1400" kern="0" dirty="0" smtClean="0">
                <a:solidFill>
                  <a:srgbClr val="000000"/>
                </a:solidFill>
                <a:latin typeface="Courier"/>
                <a:cs typeface="Courier"/>
              </a:rPr>
              <a:t>rint 'Done.'</a:t>
            </a:r>
          </a:p>
        </p:txBody>
      </p:sp>
      <p:sp>
        <p:nvSpPr>
          <p:cNvPr id="24" name="TextBox 23"/>
          <p:cNvSpPr txBox="1"/>
          <p:nvPr/>
        </p:nvSpPr>
        <p:spPr bwMode="auto">
          <a:xfrm>
            <a:off x="1786772" y="4252543"/>
            <a:ext cx="2392301" cy="52322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cs typeface="Courier"/>
              </a:rPr>
              <a:t>1</a:t>
            </a:r>
          </a:p>
          <a:p>
            <a:pPr defTabSz="914400" fontAlgn="base">
              <a:spcBef>
                <a:spcPct val="0"/>
              </a:spcBef>
              <a:spcAft>
                <a:spcPct val="0"/>
              </a:spcAft>
            </a:pPr>
            <a:r>
              <a:rPr lang="en-US" sz="1400" kern="0" dirty="0" smtClean="0">
                <a:solidFill>
                  <a:srgbClr val="000000"/>
                </a:solidFill>
                <a:latin typeface="Courier"/>
                <a:cs typeface="Courier"/>
              </a:rPr>
              <a:t>Done.</a:t>
            </a:r>
          </a:p>
        </p:txBody>
      </p:sp>
    </p:spTree>
    <p:extLst>
      <p:ext uri="{BB962C8B-B14F-4D97-AF65-F5344CB8AC3E}">
        <p14:creationId xmlns:p14="http://schemas.microsoft.com/office/powerpoint/2010/main" val="15215488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7"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mj-lt"/>
                <a:ea typeface="+mj-ea"/>
                <a:cs typeface="Courier"/>
              </a:rPr>
              <a:t>terminate the loop using break</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1" name="TextBox 40"/>
          <p:cNvSpPr txBox="1"/>
          <p:nvPr/>
        </p:nvSpPr>
        <p:spPr bwMode="auto">
          <a:xfrm>
            <a:off x="256275" y="1470025"/>
            <a:ext cx="875420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The break terminates the smallest enclosing  loop</a:t>
            </a:r>
            <a:endParaRPr lang="en-US" sz="2000" kern="0" dirty="0" smtClean="0">
              <a:solidFill>
                <a:schemeClr val="accent1"/>
              </a:solidFill>
              <a:latin typeface="Calibri" pitchFamily="34" charset="0"/>
            </a:endParaRPr>
          </a:p>
        </p:txBody>
      </p:sp>
      <p:sp>
        <p:nvSpPr>
          <p:cNvPr id="6" name="TextBox 5"/>
          <p:cNvSpPr txBox="1"/>
          <p:nvPr/>
        </p:nvSpPr>
        <p:spPr bwMode="auto">
          <a:xfrm>
            <a:off x="1570872" y="2563414"/>
            <a:ext cx="5284271"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a:solidFill>
                  <a:srgbClr val="000000"/>
                </a:solidFill>
                <a:latin typeface="Courier"/>
                <a:cs typeface="Courier"/>
              </a:rPr>
              <a:t>f</a:t>
            </a:r>
            <a:r>
              <a:rPr lang="en-US" sz="1400" kern="0" dirty="0" smtClean="0">
                <a:solidFill>
                  <a:srgbClr val="000000"/>
                </a:solidFill>
                <a:latin typeface="Courier"/>
                <a:cs typeface="Courier"/>
              </a:rPr>
              <a:t>or n in range(2, 10):</a:t>
            </a:r>
          </a:p>
          <a:p>
            <a:pPr defTabSz="914400" fontAlgn="base">
              <a:spcBef>
                <a:spcPct val="0"/>
              </a:spcBef>
              <a:spcAft>
                <a:spcPct val="0"/>
              </a:spcAft>
            </a:pPr>
            <a:r>
              <a:rPr lang="en-US" sz="1400" kern="0" dirty="0" smtClean="0">
                <a:solidFill>
                  <a:srgbClr val="000000"/>
                </a:solidFill>
                <a:latin typeface="Courier"/>
                <a:cs typeface="Courier"/>
              </a:rPr>
              <a:t>    for x in range(2,n):</a:t>
            </a:r>
          </a:p>
          <a:p>
            <a:pPr defTabSz="914400" fontAlgn="base">
              <a:spcBef>
                <a:spcPct val="0"/>
              </a:spcBef>
              <a:spcAft>
                <a:spcPct val="0"/>
              </a:spcAft>
            </a:pPr>
            <a:r>
              <a:rPr lang="en-US" sz="1400" kern="0" dirty="0" smtClean="0">
                <a:solidFill>
                  <a:srgbClr val="000000"/>
                </a:solidFill>
                <a:latin typeface="Courier"/>
                <a:cs typeface="Courier"/>
              </a:rPr>
              <a:t>        if </a:t>
            </a:r>
            <a:r>
              <a:rPr lang="en-US" sz="1400" kern="0" dirty="0" err="1" smtClean="0">
                <a:solidFill>
                  <a:srgbClr val="000000"/>
                </a:solidFill>
                <a:latin typeface="Courier"/>
                <a:cs typeface="Courier"/>
              </a:rPr>
              <a:t>n%x</a:t>
            </a:r>
            <a:r>
              <a:rPr lang="en-US" sz="1400" kern="0" dirty="0" smtClean="0">
                <a:solidFill>
                  <a:srgbClr val="000000"/>
                </a:solidFill>
                <a:latin typeface="Courier"/>
                <a:cs typeface="Courier"/>
              </a:rPr>
              <a:t> == 0:</a:t>
            </a:r>
          </a:p>
          <a:p>
            <a:pPr defTabSz="914400" fontAlgn="base">
              <a:spcBef>
                <a:spcPct val="0"/>
              </a:spcBef>
              <a:spcAft>
                <a:spcPct val="0"/>
              </a:spcAft>
            </a:pPr>
            <a:r>
              <a:rPr lang="en-US" sz="1400" kern="0" dirty="0">
                <a:solidFill>
                  <a:srgbClr val="000000"/>
                </a:solidFill>
                <a:latin typeface="Courier"/>
                <a:cs typeface="Courier"/>
              </a:rPr>
              <a:t> </a:t>
            </a:r>
            <a:r>
              <a:rPr lang="en-US" sz="1400" kern="0" dirty="0" smtClean="0">
                <a:solidFill>
                  <a:srgbClr val="000000"/>
                </a:solidFill>
                <a:latin typeface="Courier"/>
                <a:cs typeface="Courier"/>
              </a:rPr>
              <a:t>          print n, </a:t>
            </a:r>
            <a:r>
              <a:rPr lang="it-IT" sz="1400" kern="0" dirty="0">
                <a:solidFill>
                  <a:srgbClr val="000000"/>
                </a:solidFill>
                <a:latin typeface="Courier"/>
                <a:cs typeface="Courier"/>
              </a:rPr>
              <a:t>'</a:t>
            </a:r>
            <a:r>
              <a:rPr lang="it-IT" sz="1400" kern="0" dirty="0" err="1">
                <a:solidFill>
                  <a:srgbClr val="000000"/>
                </a:solidFill>
                <a:latin typeface="Courier"/>
                <a:cs typeface="Courier"/>
              </a:rPr>
              <a:t>equals</a:t>
            </a:r>
            <a:r>
              <a:rPr lang="it-IT" sz="1400" kern="0" dirty="0">
                <a:solidFill>
                  <a:srgbClr val="000000"/>
                </a:solidFill>
                <a:latin typeface="Courier"/>
                <a:cs typeface="Courier"/>
              </a:rPr>
              <a:t>', x, '*', </a:t>
            </a:r>
            <a:r>
              <a:rPr lang="it-IT" sz="1400" kern="0" dirty="0" err="1">
                <a:solidFill>
                  <a:srgbClr val="000000"/>
                </a:solidFill>
                <a:latin typeface="Courier"/>
                <a:cs typeface="Courier"/>
              </a:rPr>
              <a:t>n</a:t>
            </a:r>
            <a:r>
              <a:rPr lang="it-IT" sz="1400" kern="0" dirty="0">
                <a:solidFill>
                  <a:srgbClr val="000000"/>
                </a:solidFill>
                <a:latin typeface="Courier"/>
                <a:cs typeface="Courier"/>
              </a:rPr>
              <a:t>/</a:t>
            </a:r>
            <a:r>
              <a:rPr lang="it-IT" sz="1400" kern="0" dirty="0" smtClean="0">
                <a:solidFill>
                  <a:srgbClr val="000000"/>
                </a:solidFill>
                <a:latin typeface="Courier"/>
                <a:cs typeface="Courier"/>
              </a:rPr>
              <a:t>x</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 </a:t>
            </a:r>
            <a:r>
              <a:rPr lang="en-US" sz="1400" kern="0" dirty="0" smtClean="0">
                <a:solidFill>
                  <a:srgbClr val="000000"/>
                </a:solidFill>
                <a:latin typeface="Courier"/>
                <a:cs typeface="Courier"/>
              </a:rPr>
              <a:t>          break</a:t>
            </a:r>
          </a:p>
        </p:txBody>
      </p:sp>
      <p:sp>
        <p:nvSpPr>
          <p:cNvPr id="7" name="TextBox 6"/>
          <p:cNvSpPr txBox="1"/>
          <p:nvPr/>
        </p:nvSpPr>
        <p:spPr bwMode="auto">
          <a:xfrm>
            <a:off x="1786772" y="4037100"/>
            <a:ext cx="2392301"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a:solidFill>
                  <a:srgbClr val="000000"/>
                </a:solidFill>
                <a:latin typeface="Courier"/>
                <a:cs typeface="Courier"/>
              </a:rPr>
              <a:t>4 equals 2 * </a:t>
            </a:r>
            <a:r>
              <a:rPr lang="en-US" sz="1400" kern="0" dirty="0" smtClean="0">
                <a:solidFill>
                  <a:srgbClr val="000000"/>
                </a:solidFill>
                <a:latin typeface="Courier"/>
                <a:cs typeface="Courier"/>
              </a:rPr>
              <a:t>2</a:t>
            </a:r>
          </a:p>
          <a:p>
            <a:pPr defTabSz="914400" fontAlgn="base">
              <a:spcBef>
                <a:spcPct val="0"/>
              </a:spcBef>
              <a:spcAft>
                <a:spcPct val="0"/>
              </a:spcAft>
            </a:pPr>
            <a:r>
              <a:rPr lang="en-US" sz="1400" kern="0" dirty="0" smtClean="0">
                <a:solidFill>
                  <a:srgbClr val="000000"/>
                </a:solidFill>
                <a:latin typeface="Courier"/>
                <a:cs typeface="Courier"/>
              </a:rPr>
              <a:t>6 </a:t>
            </a:r>
            <a:r>
              <a:rPr lang="en-US" sz="1400" kern="0" dirty="0">
                <a:solidFill>
                  <a:srgbClr val="000000"/>
                </a:solidFill>
                <a:latin typeface="Courier"/>
                <a:cs typeface="Courier"/>
              </a:rPr>
              <a:t>equals 2 * </a:t>
            </a:r>
            <a:r>
              <a:rPr lang="en-US" sz="1400" kern="0" dirty="0" smtClean="0">
                <a:solidFill>
                  <a:srgbClr val="000000"/>
                </a:solidFill>
                <a:latin typeface="Courier"/>
                <a:cs typeface="Courier"/>
              </a:rPr>
              <a:t>3</a:t>
            </a:r>
          </a:p>
          <a:p>
            <a:pPr defTabSz="914400" fontAlgn="base">
              <a:spcBef>
                <a:spcPct val="0"/>
              </a:spcBef>
              <a:spcAft>
                <a:spcPct val="0"/>
              </a:spcAft>
            </a:pPr>
            <a:r>
              <a:rPr lang="en-US" sz="1400" kern="0" dirty="0" smtClean="0">
                <a:solidFill>
                  <a:srgbClr val="000000"/>
                </a:solidFill>
                <a:latin typeface="Courier"/>
                <a:cs typeface="Courier"/>
              </a:rPr>
              <a:t>8 </a:t>
            </a:r>
            <a:r>
              <a:rPr lang="en-US" sz="1400" kern="0" dirty="0">
                <a:solidFill>
                  <a:srgbClr val="000000"/>
                </a:solidFill>
                <a:latin typeface="Courier"/>
                <a:cs typeface="Courier"/>
              </a:rPr>
              <a:t>equals 2 * </a:t>
            </a:r>
            <a:r>
              <a:rPr lang="en-US" sz="1400" kern="0" dirty="0" smtClean="0">
                <a:solidFill>
                  <a:srgbClr val="000000"/>
                </a:solidFill>
                <a:latin typeface="Courier"/>
                <a:cs typeface="Courier"/>
              </a:rPr>
              <a:t>4</a:t>
            </a:r>
          </a:p>
          <a:p>
            <a:pPr defTabSz="914400" fontAlgn="base">
              <a:spcBef>
                <a:spcPct val="0"/>
              </a:spcBef>
              <a:spcAft>
                <a:spcPct val="0"/>
              </a:spcAft>
            </a:pPr>
            <a:r>
              <a:rPr lang="en-US" sz="1400" kern="0" dirty="0" smtClean="0">
                <a:solidFill>
                  <a:srgbClr val="000000"/>
                </a:solidFill>
                <a:latin typeface="Courier"/>
                <a:cs typeface="Courier"/>
              </a:rPr>
              <a:t>9 </a:t>
            </a:r>
            <a:r>
              <a:rPr lang="en-US" sz="1400" kern="0" dirty="0">
                <a:solidFill>
                  <a:srgbClr val="000000"/>
                </a:solidFill>
                <a:latin typeface="Courier"/>
                <a:cs typeface="Courier"/>
              </a:rPr>
              <a:t>equals 3 * 3</a:t>
            </a:r>
            <a:endParaRPr lang="en-US" sz="1400" kern="0" dirty="0" smtClean="0">
              <a:solidFill>
                <a:srgbClr val="000000"/>
              </a:solidFill>
              <a:latin typeface="Courier"/>
              <a:cs typeface="Courier"/>
            </a:endParaRPr>
          </a:p>
        </p:txBody>
      </p:sp>
    </p:spTree>
    <p:extLst>
      <p:ext uri="{BB962C8B-B14F-4D97-AF65-F5344CB8AC3E}">
        <p14:creationId xmlns:p14="http://schemas.microsoft.com/office/powerpoint/2010/main" val="6930302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7"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mj-lt"/>
                <a:ea typeface="+mj-ea"/>
                <a:cs typeface="Courier"/>
              </a:rPr>
              <a:t>Continue to the next iteration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709357" y="2178693"/>
            <a:ext cx="8301117" cy="193899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2400" kern="0" dirty="0" smtClean="0">
                <a:solidFill>
                  <a:srgbClr val="000000"/>
                </a:solidFill>
                <a:latin typeface="Courier"/>
                <a:cs typeface="Courier"/>
              </a:rPr>
              <a:t>for </a:t>
            </a:r>
            <a:r>
              <a:rPr lang="en-US" sz="2400" kern="0" dirty="0" err="1">
                <a:solidFill>
                  <a:srgbClr val="000000"/>
                </a:solidFill>
                <a:latin typeface="Courier"/>
                <a:cs typeface="Courier"/>
              </a:rPr>
              <a:t>num</a:t>
            </a:r>
            <a:r>
              <a:rPr lang="en-US" sz="2400" kern="0" dirty="0">
                <a:solidFill>
                  <a:srgbClr val="000000"/>
                </a:solidFill>
                <a:latin typeface="Courier"/>
                <a:cs typeface="Courier"/>
              </a:rPr>
              <a:t> in range(2, 10):</a:t>
            </a:r>
          </a:p>
          <a:p>
            <a:r>
              <a:rPr lang="en-US" sz="2400" kern="0" dirty="0" smtClean="0">
                <a:solidFill>
                  <a:srgbClr val="000000"/>
                </a:solidFill>
                <a:latin typeface="Courier"/>
                <a:cs typeface="Courier"/>
              </a:rPr>
              <a:t>    if </a:t>
            </a:r>
            <a:r>
              <a:rPr lang="en-US" sz="2400" kern="0" dirty="0" err="1">
                <a:solidFill>
                  <a:srgbClr val="000000"/>
                </a:solidFill>
                <a:latin typeface="Courier"/>
                <a:cs typeface="Courier"/>
              </a:rPr>
              <a:t>num</a:t>
            </a:r>
            <a:r>
              <a:rPr lang="en-US" sz="2400" kern="0" dirty="0">
                <a:solidFill>
                  <a:srgbClr val="000000"/>
                </a:solidFill>
                <a:latin typeface="Courier"/>
                <a:cs typeface="Courier"/>
              </a:rPr>
              <a:t> % 2 == 0:</a:t>
            </a:r>
          </a:p>
          <a:p>
            <a:r>
              <a:rPr lang="en-US" sz="2400" kern="0" dirty="0" smtClean="0">
                <a:solidFill>
                  <a:srgbClr val="000000"/>
                </a:solidFill>
                <a:latin typeface="Courier"/>
                <a:cs typeface="Courier"/>
              </a:rPr>
              <a:t>       print </a:t>
            </a:r>
            <a:r>
              <a:rPr lang="en-US" sz="2400" kern="0" dirty="0">
                <a:solidFill>
                  <a:srgbClr val="000000"/>
                </a:solidFill>
                <a:latin typeface="Courier"/>
                <a:cs typeface="Courier"/>
              </a:rPr>
              <a:t>"Found an even number", </a:t>
            </a:r>
            <a:r>
              <a:rPr lang="en-US" sz="2400" kern="0" dirty="0" err="1">
                <a:solidFill>
                  <a:srgbClr val="000000"/>
                </a:solidFill>
                <a:latin typeface="Courier"/>
                <a:cs typeface="Courier"/>
              </a:rPr>
              <a:t>num</a:t>
            </a:r>
            <a:endParaRPr lang="en-US" sz="2400" kern="0" dirty="0">
              <a:solidFill>
                <a:srgbClr val="000000"/>
              </a:solidFill>
              <a:latin typeface="Courier"/>
              <a:cs typeface="Courier"/>
            </a:endParaRPr>
          </a:p>
          <a:p>
            <a:r>
              <a:rPr lang="en-US" sz="2400" kern="0" dirty="0" smtClean="0">
                <a:solidFill>
                  <a:srgbClr val="000000"/>
                </a:solidFill>
                <a:latin typeface="Courier"/>
                <a:cs typeface="Courier"/>
              </a:rPr>
              <a:t>       continue</a:t>
            </a:r>
            <a:endParaRPr lang="en-US" sz="2400" kern="0" dirty="0">
              <a:solidFill>
                <a:srgbClr val="000000"/>
              </a:solidFill>
              <a:latin typeface="Courier"/>
              <a:cs typeface="Courier"/>
            </a:endParaRPr>
          </a:p>
          <a:p>
            <a:r>
              <a:rPr lang="en-US" sz="2400" kern="0" dirty="0">
                <a:solidFill>
                  <a:srgbClr val="000000"/>
                </a:solidFill>
                <a:latin typeface="Courier"/>
                <a:cs typeface="Courier"/>
              </a:rPr>
              <a:t> </a:t>
            </a:r>
            <a:r>
              <a:rPr lang="en-US" sz="2400" kern="0" dirty="0" smtClean="0">
                <a:solidFill>
                  <a:srgbClr val="000000"/>
                </a:solidFill>
                <a:latin typeface="Courier"/>
                <a:cs typeface="Courier"/>
              </a:rPr>
              <a:t>   </a:t>
            </a:r>
            <a:r>
              <a:rPr lang="en-US" sz="2400" kern="0" dirty="0">
                <a:solidFill>
                  <a:srgbClr val="000000"/>
                </a:solidFill>
                <a:latin typeface="Courier"/>
                <a:cs typeface="Courier"/>
              </a:rPr>
              <a:t>print "Found a number", </a:t>
            </a:r>
            <a:r>
              <a:rPr lang="en-US" sz="2400" kern="0" dirty="0" err="1">
                <a:solidFill>
                  <a:srgbClr val="000000"/>
                </a:solidFill>
                <a:latin typeface="Courier"/>
                <a:cs typeface="Courier"/>
              </a:rPr>
              <a:t>num</a:t>
            </a:r>
            <a:endParaRPr lang="en-US" sz="2400" kern="0" dirty="0">
              <a:solidFill>
                <a:srgbClr val="000000"/>
              </a:solidFill>
              <a:latin typeface="Courier"/>
              <a:cs typeface="Courier"/>
            </a:endParaRPr>
          </a:p>
        </p:txBody>
      </p:sp>
      <p:sp>
        <p:nvSpPr>
          <p:cNvPr id="7" name="TextBox 6"/>
          <p:cNvSpPr txBox="1"/>
          <p:nvPr/>
        </p:nvSpPr>
        <p:spPr bwMode="auto">
          <a:xfrm>
            <a:off x="1570872" y="4361685"/>
            <a:ext cx="4677528" cy="230832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dirty="0"/>
              <a:t>Found an even number 2</a:t>
            </a:r>
          </a:p>
          <a:p>
            <a:r>
              <a:rPr lang="en-US" dirty="0"/>
              <a:t>Found a number 3</a:t>
            </a:r>
          </a:p>
          <a:p>
            <a:r>
              <a:rPr lang="en-US" dirty="0"/>
              <a:t>Found an even number 4</a:t>
            </a:r>
          </a:p>
          <a:p>
            <a:r>
              <a:rPr lang="en-US" dirty="0"/>
              <a:t>Found a number 5</a:t>
            </a:r>
          </a:p>
          <a:p>
            <a:r>
              <a:rPr lang="en-US" dirty="0"/>
              <a:t>Found an even number 6</a:t>
            </a:r>
          </a:p>
          <a:p>
            <a:r>
              <a:rPr lang="en-US" dirty="0"/>
              <a:t>Found a number 7</a:t>
            </a:r>
          </a:p>
          <a:p>
            <a:r>
              <a:rPr lang="en-US" dirty="0"/>
              <a:t>Found an even number 8</a:t>
            </a:r>
          </a:p>
          <a:p>
            <a:r>
              <a:rPr lang="en-US" dirty="0"/>
              <a:t>Found a number 9</a:t>
            </a:r>
            <a:endParaRPr lang="en-US" kern="0" dirty="0" smtClean="0">
              <a:solidFill>
                <a:srgbClr val="000000"/>
              </a:solidFill>
              <a:latin typeface="Courier"/>
              <a:cs typeface="Courier"/>
            </a:endParaRPr>
          </a:p>
        </p:txBody>
      </p:sp>
      <p:sp>
        <p:nvSpPr>
          <p:cNvPr id="8" name="TextBox 7"/>
          <p:cNvSpPr txBox="1"/>
          <p:nvPr/>
        </p:nvSpPr>
        <p:spPr bwMode="auto">
          <a:xfrm>
            <a:off x="256275" y="1149031"/>
            <a:ext cx="875420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The continue statement continues with the next iteration of the loop</a:t>
            </a:r>
            <a:endParaRPr lang="en-US" sz="2000" kern="0" dirty="0" smtClean="0">
              <a:solidFill>
                <a:schemeClr val="accent1"/>
              </a:solidFill>
              <a:latin typeface="Calibri" pitchFamily="34" charset="0"/>
            </a:endParaRPr>
          </a:p>
        </p:txBody>
      </p:sp>
      <p:cxnSp>
        <p:nvCxnSpPr>
          <p:cNvPr id="5" name="Elbow Connector 4"/>
          <p:cNvCxnSpPr/>
          <p:nvPr/>
        </p:nvCxnSpPr>
        <p:spPr>
          <a:xfrm rot="16200000" flipV="1">
            <a:off x="1085850" y="2533650"/>
            <a:ext cx="1016000" cy="952500"/>
          </a:xfrm>
          <a:prstGeom prst="bentConnector3">
            <a:avLst>
              <a:gd name="adj1" fmla="val -625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7769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Functions, Scoping and Abstractions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40441" y="2575197"/>
            <a:ext cx="7772400" cy="2246769"/>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Functions</a:t>
            </a:r>
            <a:endParaRPr lang="en-US" sz="2400" dirty="0" smtClean="0">
              <a:latin typeface="Courier"/>
              <a:cs typeface="Courier"/>
            </a:endParaRPr>
          </a:p>
          <a:p>
            <a:pPr marL="344488" indent="-344488">
              <a:spcAft>
                <a:spcPts val="600"/>
              </a:spcAft>
              <a:buClr>
                <a:srgbClr val="FF0000"/>
              </a:buClr>
              <a:buFont typeface="Wingdings" charset="2"/>
              <a:buChar char="§"/>
            </a:pPr>
            <a:r>
              <a:rPr lang="en-US" sz="2400" dirty="0" smtClean="0">
                <a:solidFill>
                  <a:schemeClr val="accent1"/>
                </a:solidFill>
              </a:rPr>
              <a:t>Scoping</a:t>
            </a:r>
          </a:p>
          <a:p>
            <a:pPr marL="344488" indent="-344488">
              <a:spcAft>
                <a:spcPts val="600"/>
              </a:spcAft>
              <a:buClr>
                <a:srgbClr val="FFFF00"/>
              </a:buClr>
              <a:buFont typeface="Wingdings" charset="2"/>
              <a:buChar char="§"/>
            </a:pPr>
            <a:r>
              <a:rPr lang="en-US" sz="2400" dirty="0" smtClean="0">
                <a:solidFill>
                  <a:schemeClr val="accent1"/>
                </a:solidFill>
              </a:rPr>
              <a:t>Specifications</a:t>
            </a:r>
          </a:p>
          <a:p>
            <a:pPr marL="344488" indent="-344488">
              <a:spcAft>
                <a:spcPts val="600"/>
              </a:spcAft>
              <a:buClr>
                <a:srgbClr val="0000FF"/>
              </a:buClr>
              <a:buFont typeface="Wingdings" charset="2"/>
              <a:buChar char="§"/>
            </a:pPr>
            <a:r>
              <a:rPr lang="en-US" sz="2400" dirty="0" smtClean="0">
                <a:solidFill>
                  <a:schemeClr val="accent1"/>
                </a:solidFill>
              </a:rPr>
              <a:t>Modules</a:t>
            </a:r>
            <a:endParaRPr lang="en-US" sz="2400" dirty="0" smtClean="0">
              <a:solidFill>
                <a:schemeClr val="accent1"/>
              </a:solidFill>
            </a:endParaRPr>
          </a:p>
          <a:p>
            <a:pPr marL="344488" indent="-344488">
              <a:spcAft>
                <a:spcPts val="600"/>
              </a:spcAft>
              <a:buClr>
                <a:srgbClr val="0000FF"/>
              </a:buClr>
              <a:buFont typeface="Wingdings" charset="2"/>
              <a:buChar char="§"/>
            </a:pPr>
            <a:r>
              <a:rPr lang="en-US" sz="2400" dirty="0" smtClean="0">
                <a:solidFill>
                  <a:schemeClr val="accent1"/>
                </a:solidFill>
              </a:rPr>
              <a:t>Files</a:t>
            </a:r>
          </a:p>
        </p:txBody>
      </p:sp>
    </p:spTree>
    <p:extLst>
      <p:ext uri="{BB962C8B-B14F-4D97-AF65-F5344CB8AC3E}">
        <p14:creationId xmlns:p14="http://schemas.microsoft.com/office/powerpoint/2010/main" val="264544654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686679" y="816497"/>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So far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9" name="TextBox 8"/>
          <p:cNvSpPr txBox="1"/>
          <p:nvPr/>
        </p:nvSpPr>
        <p:spPr>
          <a:xfrm>
            <a:off x="402309" y="2132929"/>
            <a:ext cx="7772400" cy="2246769"/>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Numbers, strings</a:t>
            </a:r>
            <a:endParaRPr lang="en-US" sz="2400" dirty="0" smtClean="0">
              <a:latin typeface="Courier"/>
              <a:cs typeface="Courier"/>
            </a:endParaRPr>
          </a:p>
          <a:p>
            <a:pPr marL="344488" indent="-344488">
              <a:spcAft>
                <a:spcPts val="600"/>
              </a:spcAft>
              <a:buClr>
                <a:srgbClr val="FF0000"/>
              </a:buClr>
              <a:buFont typeface="Wingdings" charset="2"/>
              <a:buChar char="§"/>
            </a:pPr>
            <a:r>
              <a:rPr lang="en-US" sz="2400" dirty="0" smtClean="0">
                <a:solidFill>
                  <a:schemeClr val="accent1"/>
                </a:solidFill>
              </a:rPr>
              <a:t>Assignments</a:t>
            </a:r>
          </a:p>
          <a:p>
            <a:pPr marL="344488" indent="-344488">
              <a:spcAft>
                <a:spcPts val="600"/>
              </a:spcAft>
              <a:buClr>
                <a:srgbClr val="FFFF00"/>
              </a:buClr>
              <a:buFont typeface="Wingdings" charset="2"/>
              <a:buChar char="§"/>
            </a:pPr>
            <a:r>
              <a:rPr lang="en-US" sz="2400" dirty="0">
                <a:solidFill>
                  <a:schemeClr val="accent1"/>
                </a:solidFill>
              </a:rPr>
              <a:t>i</a:t>
            </a:r>
            <a:r>
              <a:rPr lang="en-US" sz="2400" dirty="0" smtClean="0">
                <a:solidFill>
                  <a:schemeClr val="accent1"/>
                </a:solidFill>
              </a:rPr>
              <a:t>nput/output</a:t>
            </a:r>
          </a:p>
          <a:p>
            <a:pPr marL="344488" indent="-344488">
              <a:spcAft>
                <a:spcPts val="600"/>
              </a:spcAft>
              <a:buClr>
                <a:srgbClr val="008000"/>
              </a:buClr>
              <a:buFont typeface="Wingdings" charset="2"/>
              <a:buChar char="§"/>
            </a:pPr>
            <a:r>
              <a:rPr lang="en-US" sz="2400" dirty="0" smtClean="0">
                <a:solidFill>
                  <a:schemeClr val="accent1"/>
                </a:solidFill>
              </a:rPr>
              <a:t>Comparisons</a:t>
            </a:r>
          </a:p>
          <a:p>
            <a:pPr marL="344488" indent="-344488">
              <a:spcAft>
                <a:spcPts val="600"/>
              </a:spcAft>
              <a:buClr>
                <a:srgbClr val="0000FF"/>
              </a:buClr>
              <a:buFont typeface="Wingdings" charset="2"/>
              <a:buChar char="§"/>
            </a:pPr>
            <a:r>
              <a:rPr lang="en-US" sz="2400" dirty="0" smtClean="0">
                <a:solidFill>
                  <a:schemeClr val="accent1"/>
                </a:solidFill>
              </a:rPr>
              <a:t>Execution control structures</a:t>
            </a:r>
          </a:p>
        </p:txBody>
      </p:sp>
      <p:sp>
        <p:nvSpPr>
          <p:cNvPr id="4" name="TextBox 3"/>
          <p:cNvSpPr txBox="1"/>
          <p:nvPr/>
        </p:nvSpPr>
        <p:spPr bwMode="auto">
          <a:xfrm>
            <a:off x="680378" y="4674629"/>
            <a:ext cx="5000780" cy="58477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kern="0" cap="none" spc="0" normalizeH="0" baseline="0" noProof="0" dirty="0" smtClean="0">
                <a:ln>
                  <a:noFill/>
                </a:ln>
                <a:solidFill>
                  <a:schemeClr val="accent1"/>
                </a:solidFill>
                <a:effectLst/>
                <a:uLnTx/>
                <a:uFillTx/>
                <a:latin typeface="Calibri" pitchFamily="34" charset="0"/>
                <a:ea typeface="+mj-ea"/>
                <a:cs typeface="+mj-cs"/>
              </a:rPr>
              <a:t>Turing Complete</a:t>
            </a:r>
          </a:p>
        </p:txBody>
      </p:sp>
      <p:sp>
        <p:nvSpPr>
          <p:cNvPr id="12" name="TextBox 11"/>
          <p:cNvSpPr txBox="1"/>
          <p:nvPr/>
        </p:nvSpPr>
        <p:spPr bwMode="auto">
          <a:xfrm>
            <a:off x="2177464" y="2263786"/>
            <a:ext cx="6649026" cy="353943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a:solidFill>
                  <a:schemeClr val="tx1"/>
                </a:solidFill>
                <a:latin typeface="Courier"/>
                <a:cs typeface="Courier"/>
              </a:rPr>
              <a:t>x = 25</a:t>
            </a:r>
          </a:p>
          <a:p>
            <a:pPr defTabSz="914400" fontAlgn="base">
              <a:spcBef>
                <a:spcPct val="0"/>
              </a:spcBef>
              <a:spcAft>
                <a:spcPct val="0"/>
              </a:spcAft>
            </a:pPr>
            <a:r>
              <a:rPr lang="en-US" sz="1400" kern="0" dirty="0">
                <a:solidFill>
                  <a:schemeClr val="tx1"/>
                </a:solidFill>
                <a:latin typeface="Courier"/>
                <a:cs typeface="Courier"/>
              </a:rPr>
              <a:t>epsilon = 0.01</a:t>
            </a:r>
          </a:p>
          <a:p>
            <a:pPr defTabSz="914400" fontAlgn="base">
              <a:spcBef>
                <a:spcPct val="0"/>
              </a:spcBef>
              <a:spcAft>
                <a:spcPct val="0"/>
              </a:spcAft>
            </a:pPr>
            <a:r>
              <a:rPr lang="en-US" sz="1400" kern="0" dirty="0" err="1">
                <a:solidFill>
                  <a:schemeClr val="tx1"/>
                </a:solidFill>
                <a:latin typeface="Courier"/>
                <a:cs typeface="Courier"/>
              </a:rPr>
              <a:t>numGuesses</a:t>
            </a:r>
            <a:r>
              <a:rPr lang="en-US" sz="1400" kern="0" dirty="0">
                <a:solidFill>
                  <a:schemeClr val="tx1"/>
                </a:solidFill>
                <a:latin typeface="Courier"/>
                <a:cs typeface="Courier"/>
              </a:rPr>
              <a:t> = 0</a:t>
            </a:r>
          </a:p>
          <a:p>
            <a:pPr defTabSz="914400" fontAlgn="base">
              <a:spcBef>
                <a:spcPct val="0"/>
              </a:spcBef>
              <a:spcAft>
                <a:spcPct val="0"/>
              </a:spcAft>
            </a:pPr>
            <a:r>
              <a:rPr lang="en-US" sz="1400" kern="0" dirty="0" smtClean="0">
                <a:solidFill>
                  <a:schemeClr val="tx1"/>
                </a:solidFill>
                <a:latin typeface="Courier"/>
                <a:cs typeface="Courier"/>
              </a:rPr>
              <a:t>left </a:t>
            </a:r>
            <a:r>
              <a:rPr lang="en-US" sz="1400" kern="0" dirty="0">
                <a:solidFill>
                  <a:schemeClr val="tx1"/>
                </a:solidFill>
                <a:latin typeface="Courier"/>
                <a:cs typeface="Courier"/>
              </a:rPr>
              <a:t>= 0.0</a:t>
            </a:r>
          </a:p>
          <a:p>
            <a:pPr defTabSz="914400" fontAlgn="base">
              <a:spcBef>
                <a:spcPct val="0"/>
              </a:spcBef>
              <a:spcAft>
                <a:spcPct val="0"/>
              </a:spcAft>
            </a:pPr>
            <a:r>
              <a:rPr lang="en-US" sz="1400" kern="0" dirty="0" smtClean="0">
                <a:solidFill>
                  <a:schemeClr val="tx1"/>
                </a:solidFill>
                <a:latin typeface="Courier"/>
                <a:cs typeface="Courier"/>
              </a:rPr>
              <a:t>right </a:t>
            </a:r>
            <a:r>
              <a:rPr lang="en-US" sz="1400" kern="0" dirty="0">
                <a:solidFill>
                  <a:schemeClr val="tx1"/>
                </a:solidFill>
                <a:latin typeface="Courier"/>
                <a:cs typeface="Courier"/>
              </a:rPr>
              <a:t>= max(1.0, x)</a:t>
            </a:r>
          </a:p>
          <a:p>
            <a:pPr defTabSz="914400" fontAlgn="base">
              <a:spcBef>
                <a:spcPct val="0"/>
              </a:spcBef>
              <a:spcAft>
                <a:spcPct val="0"/>
              </a:spcAft>
            </a:pPr>
            <a:r>
              <a:rPr lang="en-US" sz="1400" kern="0" dirty="0" smtClean="0">
                <a:solidFill>
                  <a:schemeClr val="tx1"/>
                </a:solidFill>
                <a:latin typeface="Courier"/>
                <a:cs typeface="Courier"/>
              </a:rPr>
              <a:t>guess </a:t>
            </a:r>
            <a:r>
              <a:rPr lang="en-US" sz="1400" kern="0" dirty="0">
                <a:solidFill>
                  <a:schemeClr val="tx1"/>
                </a:solidFill>
                <a:latin typeface="Courier"/>
                <a:cs typeface="Courier"/>
              </a:rPr>
              <a:t>= </a:t>
            </a:r>
            <a:r>
              <a:rPr lang="en-US" sz="1400" kern="0" dirty="0" smtClean="0">
                <a:solidFill>
                  <a:schemeClr val="tx1"/>
                </a:solidFill>
                <a:latin typeface="Courier"/>
                <a:cs typeface="Courier"/>
              </a:rPr>
              <a:t>(left +right)</a:t>
            </a:r>
            <a:r>
              <a:rPr lang="en-US" sz="1400" kern="0" dirty="0">
                <a:solidFill>
                  <a:schemeClr val="tx1"/>
                </a:solidFill>
                <a:latin typeface="Courier"/>
                <a:cs typeface="Courier"/>
              </a:rPr>
              <a:t>/2.0</a:t>
            </a:r>
          </a:p>
          <a:p>
            <a:pPr defTabSz="914400" fontAlgn="base">
              <a:spcBef>
                <a:spcPct val="0"/>
              </a:spcBef>
              <a:spcAft>
                <a:spcPct val="0"/>
              </a:spcAft>
            </a:pPr>
            <a:r>
              <a:rPr lang="en-US" sz="1400" kern="0" dirty="0">
                <a:solidFill>
                  <a:schemeClr val="tx1"/>
                </a:solidFill>
                <a:latin typeface="Courier"/>
                <a:cs typeface="Courier"/>
              </a:rPr>
              <a:t>while abs</a:t>
            </a:r>
            <a:r>
              <a:rPr lang="en-US" sz="1400" kern="0" dirty="0" smtClean="0">
                <a:solidFill>
                  <a:schemeClr val="tx1"/>
                </a:solidFill>
                <a:latin typeface="Courier"/>
                <a:cs typeface="Courier"/>
              </a:rPr>
              <a:t>(guess*</a:t>
            </a:r>
            <a:r>
              <a:rPr lang="en-US" sz="1400" kern="0" dirty="0">
                <a:solidFill>
                  <a:schemeClr val="tx1"/>
                </a:solidFill>
                <a:latin typeface="Courier"/>
                <a:cs typeface="Courier"/>
              </a:rPr>
              <a:t>*2 - x) &gt;= epsilon:</a:t>
            </a:r>
          </a:p>
          <a:p>
            <a:pPr defTabSz="914400" fontAlgn="base">
              <a:spcBef>
                <a:spcPct val="0"/>
              </a:spcBef>
              <a:spcAft>
                <a:spcPct val="0"/>
              </a:spcAft>
            </a:pPr>
            <a:r>
              <a:rPr lang="en-US" sz="1400" kern="0" dirty="0">
                <a:solidFill>
                  <a:schemeClr val="tx1"/>
                </a:solidFill>
                <a:latin typeface="Courier"/>
                <a:cs typeface="Courier"/>
              </a:rPr>
              <a:t>    print '</a:t>
            </a:r>
            <a:r>
              <a:rPr lang="en-US" sz="1400" kern="0" dirty="0" smtClean="0">
                <a:solidFill>
                  <a:schemeClr val="tx1"/>
                </a:solidFill>
                <a:latin typeface="Courier"/>
                <a:cs typeface="Courier"/>
              </a:rPr>
              <a:t>left =', left, 'right =', right, 'guess =', guess</a:t>
            </a:r>
          </a:p>
          <a:p>
            <a:pPr defTabSz="914400" fontAlgn="base">
              <a:spcBef>
                <a:spcPct val="0"/>
              </a:spcBef>
              <a:spcAft>
                <a:spcPct val="0"/>
              </a:spcAft>
            </a:pPr>
            <a:r>
              <a:rPr lang="en-US" sz="1400" kern="0" dirty="0" smtClean="0">
                <a:solidFill>
                  <a:schemeClr val="tx1"/>
                </a:solidFill>
                <a:latin typeface="Courier"/>
                <a:cs typeface="Courier"/>
              </a:rPr>
              <a:t>    </a:t>
            </a:r>
            <a:r>
              <a:rPr lang="en-US" sz="1400" kern="0" dirty="0" err="1" smtClean="0">
                <a:solidFill>
                  <a:schemeClr val="tx1"/>
                </a:solidFill>
                <a:latin typeface="Courier"/>
                <a:cs typeface="Courier"/>
              </a:rPr>
              <a:t>numGuesses</a:t>
            </a:r>
            <a:r>
              <a:rPr lang="en-US" sz="1400" kern="0" dirty="0" smtClean="0">
                <a:solidFill>
                  <a:schemeClr val="tx1"/>
                </a:solidFill>
                <a:latin typeface="Courier"/>
                <a:cs typeface="Courier"/>
              </a:rPr>
              <a:t> += 1</a:t>
            </a:r>
          </a:p>
          <a:p>
            <a:pPr defTabSz="914400" fontAlgn="base">
              <a:spcBef>
                <a:spcPct val="0"/>
              </a:spcBef>
              <a:spcAft>
                <a:spcPct val="0"/>
              </a:spcAft>
            </a:pPr>
            <a:r>
              <a:rPr lang="en-US" sz="1400" kern="0" dirty="0" smtClean="0">
                <a:solidFill>
                  <a:schemeClr val="tx1"/>
                </a:solidFill>
                <a:latin typeface="Courier"/>
                <a:cs typeface="Courier"/>
              </a:rPr>
              <a:t>    </a:t>
            </a:r>
            <a:r>
              <a:rPr lang="en-US" sz="1400" kern="0" dirty="0">
                <a:solidFill>
                  <a:schemeClr val="tx1"/>
                </a:solidFill>
                <a:latin typeface="Courier"/>
                <a:cs typeface="Courier"/>
              </a:rPr>
              <a:t>if </a:t>
            </a:r>
            <a:r>
              <a:rPr lang="en-US" sz="1400" kern="0" dirty="0" smtClean="0">
                <a:solidFill>
                  <a:schemeClr val="tx1"/>
                </a:solidFill>
                <a:latin typeface="Courier"/>
                <a:cs typeface="Courier"/>
              </a:rPr>
              <a:t>guess*</a:t>
            </a:r>
            <a:r>
              <a:rPr lang="en-US" sz="1400" kern="0" dirty="0">
                <a:solidFill>
                  <a:schemeClr val="tx1"/>
                </a:solidFill>
                <a:latin typeface="Courier"/>
                <a:cs typeface="Courier"/>
              </a:rPr>
              <a:t>*2 &lt; x:</a:t>
            </a:r>
          </a:p>
          <a:p>
            <a:pPr defTabSz="914400" fontAlgn="base">
              <a:spcBef>
                <a:spcPct val="0"/>
              </a:spcBef>
              <a:spcAft>
                <a:spcPct val="0"/>
              </a:spcAft>
            </a:pPr>
            <a:r>
              <a:rPr lang="en-US" sz="1400" kern="0" dirty="0">
                <a:solidFill>
                  <a:schemeClr val="tx1"/>
                </a:solidFill>
                <a:latin typeface="Courier"/>
                <a:cs typeface="Courier"/>
              </a:rPr>
              <a:t>        </a:t>
            </a:r>
            <a:r>
              <a:rPr lang="en-US" sz="1400" kern="0" dirty="0" smtClean="0">
                <a:solidFill>
                  <a:schemeClr val="tx1"/>
                </a:solidFill>
                <a:latin typeface="Courier"/>
                <a:cs typeface="Courier"/>
              </a:rPr>
              <a:t>left </a:t>
            </a:r>
            <a:r>
              <a:rPr lang="en-US" sz="1400" kern="0" dirty="0">
                <a:solidFill>
                  <a:schemeClr val="tx1"/>
                </a:solidFill>
                <a:latin typeface="Courier"/>
                <a:cs typeface="Courier"/>
              </a:rPr>
              <a:t>= </a:t>
            </a:r>
            <a:r>
              <a:rPr lang="en-US" sz="1400" kern="0" dirty="0" smtClean="0">
                <a:solidFill>
                  <a:schemeClr val="tx1"/>
                </a:solidFill>
                <a:latin typeface="Courier"/>
                <a:cs typeface="Courier"/>
              </a:rPr>
              <a:t>guess</a:t>
            </a:r>
            <a:endParaRPr lang="en-US" sz="1400" kern="0" dirty="0">
              <a:solidFill>
                <a:schemeClr val="tx1"/>
              </a:solidFill>
              <a:latin typeface="Courier"/>
              <a:cs typeface="Courier"/>
            </a:endParaRPr>
          </a:p>
          <a:p>
            <a:pPr defTabSz="914400" fontAlgn="base">
              <a:spcBef>
                <a:spcPct val="0"/>
              </a:spcBef>
              <a:spcAft>
                <a:spcPct val="0"/>
              </a:spcAft>
            </a:pPr>
            <a:r>
              <a:rPr lang="en-US" sz="1400" kern="0" dirty="0">
                <a:solidFill>
                  <a:schemeClr val="tx1"/>
                </a:solidFill>
                <a:latin typeface="Courier"/>
                <a:cs typeface="Courier"/>
              </a:rPr>
              <a:t>    else:</a:t>
            </a:r>
          </a:p>
          <a:p>
            <a:pPr defTabSz="914400" fontAlgn="base">
              <a:spcBef>
                <a:spcPct val="0"/>
              </a:spcBef>
              <a:spcAft>
                <a:spcPct val="0"/>
              </a:spcAft>
            </a:pPr>
            <a:r>
              <a:rPr lang="en-US" sz="1400" kern="0" dirty="0">
                <a:solidFill>
                  <a:schemeClr val="tx1"/>
                </a:solidFill>
                <a:latin typeface="Courier"/>
                <a:cs typeface="Courier"/>
              </a:rPr>
              <a:t>        </a:t>
            </a:r>
            <a:r>
              <a:rPr lang="en-US" sz="1400" kern="0" dirty="0" smtClean="0">
                <a:solidFill>
                  <a:schemeClr val="tx1"/>
                </a:solidFill>
                <a:latin typeface="Courier"/>
                <a:cs typeface="Courier"/>
              </a:rPr>
              <a:t>right </a:t>
            </a:r>
            <a:r>
              <a:rPr lang="en-US" sz="1400" kern="0" dirty="0">
                <a:solidFill>
                  <a:schemeClr val="tx1"/>
                </a:solidFill>
                <a:latin typeface="Courier"/>
                <a:cs typeface="Courier"/>
              </a:rPr>
              <a:t>= </a:t>
            </a:r>
            <a:r>
              <a:rPr lang="en-US" sz="1400" kern="0" dirty="0" smtClean="0">
                <a:solidFill>
                  <a:schemeClr val="tx1"/>
                </a:solidFill>
                <a:latin typeface="Courier"/>
                <a:cs typeface="Courier"/>
              </a:rPr>
              <a:t>guess</a:t>
            </a:r>
            <a:endParaRPr lang="en-US" sz="1400" kern="0" dirty="0">
              <a:solidFill>
                <a:schemeClr val="tx1"/>
              </a:solidFill>
              <a:latin typeface="Courier"/>
              <a:cs typeface="Courier"/>
            </a:endParaRPr>
          </a:p>
          <a:p>
            <a:pPr defTabSz="914400" fontAlgn="base">
              <a:spcBef>
                <a:spcPct val="0"/>
              </a:spcBef>
              <a:spcAft>
                <a:spcPct val="0"/>
              </a:spcAft>
            </a:pPr>
            <a:r>
              <a:rPr lang="en-US" sz="1400" kern="0" dirty="0">
                <a:solidFill>
                  <a:schemeClr val="tx1"/>
                </a:solidFill>
                <a:latin typeface="Courier"/>
                <a:cs typeface="Courier"/>
              </a:rPr>
              <a:t>    </a:t>
            </a:r>
            <a:r>
              <a:rPr lang="en-US" sz="1400" kern="0" dirty="0" smtClean="0">
                <a:solidFill>
                  <a:schemeClr val="tx1"/>
                </a:solidFill>
                <a:latin typeface="Courier"/>
                <a:cs typeface="Courier"/>
              </a:rPr>
              <a:t>guess </a:t>
            </a:r>
            <a:r>
              <a:rPr lang="en-US" sz="1400" kern="0" dirty="0">
                <a:solidFill>
                  <a:schemeClr val="tx1"/>
                </a:solidFill>
                <a:latin typeface="Courier"/>
                <a:cs typeface="Courier"/>
              </a:rPr>
              <a:t>= </a:t>
            </a:r>
            <a:r>
              <a:rPr lang="en-US" sz="1400" kern="0" dirty="0" smtClean="0">
                <a:solidFill>
                  <a:schemeClr val="tx1"/>
                </a:solidFill>
                <a:latin typeface="Courier"/>
                <a:cs typeface="Courier"/>
              </a:rPr>
              <a:t>(left </a:t>
            </a:r>
            <a:r>
              <a:rPr lang="en-US" sz="1400" kern="0" dirty="0">
                <a:solidFill>
                  <a:schemeClr val="tx1"/>
                </a:solidFill>
                <a:latin typeface="Courier"/>
                <a:cs typeface="Courier"/>
              </a:rPr>
              <a:t>+ </a:t>
            </a:r>
            <a:r>
              <a:rPr lang="en-US" sz="1400" kern="0" dirty="0" smtClean="0">
                <a:solidFill>
                  <a:schemeClr val="tx1"/>
                </a:solidFill>
                <a:latin typeface="Courier"/>
                <a:cs typeface="Courier"/>
              </a:rPr>
              <a:t>right)</a:t>
            </a:r>
            <a:r>
              <a:rPr lang="en-US" sz="1400" kern="0" dirty="0">
                <a:solidFill>
                  <a:schemeClr val="tx1"/>
                </a:solidFill>
                <a:latin typeface="Courier"/>
                <a:cs typeface="Courier"/>
              </a:rPr>
              <a:t>/2.0</a:t>
            </a:r>
          </a:p>
          <a:p>
            <a:pPr defTabSz="914400" fontAlgn="base">
              <a:spcBef>
                <a:spcPct val="0"/>
              </a:spcBef>
              <a:spcAft>
                <a:spcPct val="0"/>
              </a:spcAft>
            </a:pPr>
            <a:r>
              <a:rPr lang="en-US" sz="1400" kern="0" dirty="0">
                <a:solidFill>
                  <a:schemeClr val="tx1"/>
                </a:solidFill>
                <a:latin typeface="Courier"/>
                <a:cs typeface="Courier"/>
              </a:rPr>
              <a:t>print '</a:t>
            </a:r>
            <a:r>
              <a:rPr lang="en-US" sz="1400" kern="0" dirty="0" err="1">
                <a:solidFill>
                  <a:schemeClr val="tx1"/>
                </a:solidFill>
                <a:latin typeface="Courier"/>
                <a:cs typeface="Courier"/>
              </a:rPr>
              <a:t>numGuesses</a:t>
            </a:r>
            <a:r>
              <a:rPr lang="en-US" sz="1400" kern="0" dirty="0">
                <a:solidFill>
                  <a:schemeClr val="tx1"/>
                </a:solidFill>
                <a:latin typeface="Courier"/>
                <a:cs typeface="Courier"/>
              </a:rPr>
              <a:t> =', </a:t>
            </a:r>
            <a:r>
              <a:rPr lang="en-US" sz="1400" kern="0" dirty="0" err="1">
                <a:solidFill>
                  <a:schemeClr val="tx1"/>
                </a:solidFill>
                <a:latin typeface="Courier"/>
                <a:cs typeface="Courier"/>
              </a:rPr>
              <a:t>numGuesses</a:t>
            </a:r>
            <a:endParaRPr lang="en-US" sz="1400" kern="0" dirty="0">
              <a:solidFill>
                <a:schemeClr val="tx1"/>
              </a:solidFill>
              <a:latin typeface="Courier"/>
              <a:cs typeface="Courier"/>
            </a:endParaRPr>
          </a:p>
          <a:p>
            <a:pPr defTabSz="914400" fontAlgn="base">
              <a:spcBef>
                <a:spcPct val="0"/>
              </a:spcBef>
              <a:spcAft>
                <a:spcPct val="0"/>
              </a:spcAft>
            </a:pPr>
            <a:r>
              <a:rPr lang="en-US" sz="1400" kern="0" dirty="0">
                <a:solidFill>
                  <a:schemeClr val="tx1"/>
                </a:solidFill>
                <a:latin typeface="Courier"/>
                <a:cs typeface="Courier"/>
              </a:rPr>
              <a:t>p</a:t>
            </a:r>
            <a:r>
              <a:rPr lang="en-US" sz="1400" kern="0" dirty="0" smtClean="0">
                <a:solidFill>
                  <a:schemeClr val="tx1"/>
                </a:solidFill>
                <a:latin typeface="Courier"/>
                <a:cs typeface="Courier"/>
              </a:rPr>
              <a:t>rint guess, </a:t>
            </a:r>
            <a:r>
              <a:rPr lang="en-US" sz="1400" kern="0" dirty="0">
                <a:solidFill>
                  <a:schemeClr val="tx1"/>
                </a:solidFill>
                <a:latin typeface="Courier"/>
                <a:cs typeface="Courier"/>
              </a:rPr>
              <a:t>'is close to square root of', x</a:t>
            </a:r>
            <a:endParaRPr lang="en-US" sz="1400" kern="0" dirty="0">
              <a:solidFill>
                <a:srgbClr val="000000"/>
              </a:solidFill>
              <a:latin typeface="Courier"/>
              <a:cs typeface="Courier"/>
            </a:endParaRPr>
          </a:p>
        </p:txBody>
      </p:sp>
      <p:sp>
        <p:nvSpPr>
          <p:cNvPr id="15" name="TextBox 14"/>
          <p:cNvSpPr txBox="1"/>
          <p:nvPr/>
        </p:nvSpPr>
        <p:spPr bwMode="auto">
          <a:xfrm>
            <a:off x="3395536" y="1674447"/>
            <a:ext cx="5000780" cy="58477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kern="0" cap="none" spc="0" normalizeH="0" baseline="0" noProof="0" dirty="0" smtClean="0">
                <a:ln>
                  <a:noFill/>
                </a:ln>
                <a:solidFill>
                  <a:schemeClr val="accent1"/>
                </a:solidFill>
                <a:effectLst/>
                <a:uLnTx/>
                <a:uFillTx/>
                <a:latin typeface="Calibri" pitchFamily="34" charset="0"/>
                <a:ea typeface="+mj-ea"/>
                <a:cs typeface="+mj-cs"/>
              </a:rPr>
              <a:t>Square root of a number</a:t>
            </a:r>
          </a:p>
        </p:txBody>
      </p:sp>
    </p:spTree>
    <p:extLst>
      <p:ext uri="{BB962C8B-B14F-4D97-AF65-F5344CB8AC3E}">
        <p14:creationId xmlns:p14="http://schemas.microsoft.com/office/powerpoint/2010/main" val="1630915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Functions, Scoping and Abstractions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40441" y="2575197"/>
            <a:ext cx="7772400" cy="2246769"/>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rgbClr val="FF0000"/>
                </a:solidFill>
              </a:rPr>
              <a:t>Functions</a:t>
            </a:r>
            <a:endParaRPr lang="en-US" sz="2400" dirty="0" smtClean="0">
              <a:solidFill>
                <a:srgbClr val="FF0000"/>
              </a:solidFill>
              <a:latin typeface="Courier"/>
              <a:cs typeface="Courier"/>
            </a:endParaRPr>
          </a:p>
          <a:p>
            <a:pPr marL="344488" indent="-344488">
              <a:spcAft>
                <a:spcPts val="600"/>
              </a:spcAft>
              <a:buClr>
                <a:srgbClr val="FF0000"/>
              </a:buClr>
              <a:buFont typeface="Wingdings" charset="2"/>
              <a:buChar char="§"/>
            </a:pPr>
            <a:r>
              <a:rPr lang="en-US" sz="2400" dirty="0" smtClean="0">
                <a:solidFill>
                  <a:schemeClr val="accent1"/>
                </a:solidFill>
              </a:rPr>
              <a:t>Scoping</a:t>
            </a:r>
          </a:p>
          <a:p>
            <a:pPr marL="344488" indent="-344488">
              <a:spcAft>
                <a:spcPts val="600"/>
              </a:spcAft>
              <a:buClr>
                <a:srgbClr val="FFFF00"/>
              </a:buClr>
              <a:buFont typeface="Wingdings" charset="2"/>
              <a:buChar char="§"/>
            </a:pPr>
            <a:r>
              <a:rPr lang="en-US" sz="2400" dirty="0" smtClean="0">
                <a:solidFill>
                  <a:schemeClr val="accent1"/>
                </a:solidFill>
              </a:rPr>
              <a:t>Specifications</a:t>
            </a:r>
          </a:p>
          <a:p>
            <a:pPr marL="344488" indent="-344488">
              <a:spcAft>
                <a:spcPts val="600"/>
              </a:spcAft>
              <a:buClr>
                <a:srgbClr val="0000FF"/>
              </a:buClr>
              <a:buFont typeface="Wingdings" charset="2"/>
              <a:buChar char="§"/>
            </a:pPr>
            <a:r>
              <a:rPr lang="en-US" sz="2400" dirty="0" smtClean="0">
                <a:solidFill>
                  <a:schemeClr val="accent1"/>
                </a:solidFill>
              </a:rPr>
              <a:t>Modules</a:t>
            </a:r>
            <a:endParaRPr lang="en-US" sz="2400" dirty="0" smtClean="0">
              <a:solidFill>
                <a:schemeClr val="accent1"/>
              </a:solidFill>
            </a:endParaRPr>
          </a:p>
          <a:p>
            <a:pPr marL="344488" indent="-344488">
              <a:spcAft>
                <a:spcPts val="600"/>
              </a:spcAft>
              <a:buClr>
                <a:srgbClr val="0000FF"/>
              </a:buClr>
              <a:buFont typeface="Wingdings" charset="2"/>
              <a:buChar char="§"/>
            </a:pPr>
            <a:r>
              <a:rPr lang="en-US" sz="2400" dirty="0" smtClean="0">
                <a:solidFill>
                  <a:schemeClr val="accent1"/>
                </a:solidFill>
              </a:rPr>
              <a:t>Files</a:t>
            </a:r>
          </a:p>
        </p:txBody>
      </p:sp>
    </p:spTree>
    <p:extLst>
      <p:ext uri="{BB962C8B-B14F-4D97-AF65-F5344CB8AC3E}">
        <p14:creationId xmlns:p14="http://schemas.microsoft.com/office/powerpoint/2010/main" val="244110618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smtClean="0">
                <a:latin typeface="Calibri" pitchFamily="34" charset="0"/>
                <a:ea typeface="+mj-ea"/>
                <a:cs typeface="+mj-cs"/>
              </a:rPr>
              <a:t>The purpose of functions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4" name="TextBox 13"/>
          <p:cNvSpPr txBox="1"/>
          <p:nvPr/>
        </p:nvSpPr>
        <p:spPr bwMode="auto">
          <a:xfrm>
            <a:off x="550603" y="1345283"/>
            <a:ext cx="7772400" cy="51090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Wrapping code </a:t>
            </a:r>
            <a:r>
              <a:rPr lang="en-US" sz="2000" kern="0" dirty="0" smtClean="0">
                <a:solidFill>
                  <a:schemeClr val="accent1"/>
                </a:solidFill>
                <a:latin typeface="Calibri" pitchFamily="34" charset="0"/>
                <a:ea typeface="+mj-ea"/>
                <a:cs typeface="+mj-cs"/>
              </a:rPr>
              <a:t>into</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functions has </a:t>
            </a:r>
            <a:r>
              <a:rPr lang="en-US" sz="2000" kern="0" dirty="0" smtClean="0">
                <a:solidFill>
                  <a:schemeClr val="accent1"/>
                </a:solidFill>
                <a:latin typeface="Calibri" pitchFamily="34" charset="0"/>
                <a:ea typeface="+mj-ea"/>
                <a:cs typeface="+mj-cs"/>
              </a:rPr>
              <a:t>several desirable goals:</a:t>
            </a:r>
            <a:endParaRPr lang="en-US" kern="0" dirty="0" smtClean="0">
              <a:solidFill>
                <a:schemeClr val="accent1"/>
              </a:solidFill>
              <a:latin typeface="Calibri" pitchFamily="34" charset="0"/>
              <a:ea typeface="+mj-ea"/>
              <a:cs typeface="+mj-cs"/>
            </a:endParaRPr>
          </a:p>
          <a:p>
            <a:pPr marL="744538" lvl="1" indent="-287338" defTabSz="914400" fontAlgn="base">
              <a:spcBef>
                <a:spcPct val="0"/>
              </a:spcBef>
              <a:spcAft>
                <a:spcPct val="0"/>
              </a:spcAft>
              <a:buClr>
                <a:schemeClr val="accent1"/>
              </a:buClr>
              <a:buFont typeface="Arial"/>
              <a:buChar char="•"/>
            </a:pPr>
            <a:endParaRPr lang="en-US" kern="0" dirty="0" smtClean="0">
              <a:latin typeface="Calibri" pitchFamily="34" charset="0"/>
              <a:ea typeface="+mj-ea"/>
              <a:cs typeface="+mj-cs"/>
            </a:endParaRPr>
          </a:p>
          <a:p>
            <a:pPr marL="744538" lvl="1" indent="-287338" defTabSz="914400" fontAlgn="base">
              <a:spcBef>
                <a:spcPct val="0"/>
              </a:spcBef>
              <a:spcAft>
                <a:spcPct val="0"/>
              </a:spcAft>
              <a:buClr>
                <a:schemeClr val="accent1"/>
              </a:buClr>
              <a:buFont typeface="Arial"/>
              <a:buChar char="•"/>
            </a:pPr>
            <a:r>
              <a:rPr lang="en-US" kern="0" dirty="0" smtClean="0">
                <a:solidFill>
                  <a:srgbClr val="FF0000"/>
                </a:solidFill>
                <a:latin typeface="Calibri" pitchFamily="34" charset="0"/>
                <a:ea typeface="+mj-ea"/>
                <a:cs typeface="+mj-cs"/>
              </a:rPr>
              <a:t>Modularity (Decomposition)</a:t>
            </a:r>
            <a:r>
              <a:rPr lang="en-US" kern="0" dirty="0" smtClean="0">
                <a:latin typeface="Calibri" pitchFamily="34" charset="0"/>
                <a:ea typeface="+mj-ea"/>
                <a:cs typeface="+mj-cs"/>
              </a:rPr>
              <a:t>: </a:t>
            </a:r>
            <a:r>
              <a:rPr lang="en-US" dirty="0" smtClean="0">
                <a:solidFill>
                  <a:srgbClr val="294171"/>
                </a:solidFill>
              </a:rPr>
              <a:t>The complexity of developing a large program can be dealt with by breaking down the program into smaller, simpler, self-contained pieces. Each smaller piece (e.g., function) can be designed, implemented, tested, and debugged independently.</a:t>
            </a:r>
            <a:endParaRPr lang="en-US" kern="0" dirty="0" smtClean="0">
              <a:solidFill>
                <a:srgbClr val="294171"/>
              </a:solidFill>
              <a:latin typeface="Calibri" pitchFamily="34" charset="0"/>
              <a:ea typeface="+mj-ea"/>
              <a:cs typeface="+mj-cs"/>
            </a:endParaRPr>
          </a:p>
          <a:p>
            <a:pPr marL="744538" lvl="1" indent="-287338" defTabSz="914400" fontAlgn="base">
              <a:spcBef>
                <a:spcPct val="0"/>
              </a:spcBef>
              <a:spcAft>
                <a:spcPct val="0"/>
              </a:spcAft>
              <a:buClr>
                <a:schemeClr val="accent1"/>
              </a:buClr>
              <a:buFont typeface="Arial"/>
              <a:buChar char="•"/>
            </a:pPr>
            <a:endParaRPr lang="en-US" kern="0" dirty="0" smtClean="0">
              <a:latin typeface="Calibri" pitchFamily="34" charset="0"/>
              <a:ea typeface="+mj-ea"/>
              <a:cs typeface="+mj-cs"/>
            </a:endParaRPr>
          </a:p>
          <a:p>
            <a:pPr marL="744538" lvl="1" indent="-287338" defTabSz="914400" fontAlgn="base">
              <a:spcBef>
                <a:spcPct val="0"/>
              </a:spcBef>
              <a:spcAft>
                <a:spcPct val="0"/>
              </a:spcAft>
              <a:buClr>
                <a:schemeClr val="accent1"/>
              </a:buClr>
              <a:buFont typeface="Arial"/>
              <a:buChar char="•"/>
            </a:pPr>
            <a:r>
              <a:rPr lang="en-US" kern="0" dirty="0" smtClean="0">
                <a:solidFill>
                  <a:srgbClr val="FF0000"/>
                </a:solidFill>
                <a:latin typeface="Calibri" pitchFamily="34" charset="0"/>
                <a:ea typeface="+mj-ea"/>
                <a:cs typeface="+mj-cs"/>
              </a:rPr>
              <a:t>Code reuse</a:t>
            </a:r>
            <a:r>
              <a:rPr lang="en-US" kern="0" dirty="0" smtClean="0">
                <a:latin typeface="Calibri" pitchFamily="34" charset="0"/>
                <a:ea typeface="+mj-ea"/>
                <a:cs typeface="+mj-cs"/>
              </a:rPr>
              <a:t>: </a:t>
            </a:r>
            <a:r>
              <a:rPr lang="en-US" dirty="0" smtClean="0">
                <a:solidFill>
                  <a:srgbClr val="294171"/>
                </a:solidFill>
              </a:rPr>
              <a:t>A fragment of code that is used multiple times in a program—or by multiple programs— should be packaged in a function. The program ends up being shorter, with a single function call replacing a code fragment, and clearer, because the name of the function can be more descriptive of the action being performed by the code fragment. Debugging also becomes easier because a bug in the code fragment will need to be fixed only once.</a:t>
            </a:r>
            <a:endParaRPr lang="en-US" kern="0" dirty="0" smtClean="0">
              <a:solidFill>
                <a:srgbClr val="294171"/>
              </a:solidFill>
              <a:latin typeface="Calibri" pitchFamily="34" charset="0"/>
              <a:ea typeface="+mj-ea"/>
              <a:cs typeface="+mj-cs"/>
            </a:endParaRPr>
          </a:p>
          <a:p>
            <a:pPr marL="744538" lvl="1" indent="-287338" defTabSz="914400" fontAlgn="base">
              <a:spcBef>
                <a:spcPct val="0"/>
              </a:spcBef>
              <a:spcAft>
                <a:spcPct val="0"/>
              </a:spcAft>
              <a:buClr>
                <a:schemeClr val="accent1"/>
              </a:buClr>
              <a:buFont typeface="Arial"/>
              <a:buChar char="•"/>
            </a:pPr>
            <a:endParaRPr lang="en-US" kern="0" dirty="0" smtClean="0">
              <a:latin typeface="Calibri" pitchFamily="34" charset="0"/>
              <a:ea typeface="+mj-ea"/>
              <a:cs typeface="+mj-cs"/>
            </a:endParaRPr>
          </a:p>
          <a:p>
            <a:pPr marL="744538" lvl="1" indent="-287338" defTabSz="914400" fontAlgn="base">
              <a:spcBef>
                <a:spcPct val="0"/>
              </a:spcBef>
              <a:spcAft>
                <a:spcPct val="0"/>
              </a:spcAft>
              <a:buClr>
                <a:schemeClr val="accent1"/>
              </a:buClr>
              <a:buFont typeface="Arial"/>
              <a:buChar char="•"/>
            </a:pPr>
            <a:r>
              <a:rPr lang="en-US" kern="0" dirty="0" smtClean="0">
                <a:solidFill>
                  <a:srgbClr val="FF0000"/>
                </a:solidFill>
                <a:latin typeface="Calibri" pitchFamily="34" charset="0"/>
                <a:ea typeface="+mj-ea"/>
                <a:cs typeface="+mj-cs"/>
              </a:rPr>
              <a:t>Encapsulation (Abstraction)</a:t>
            </a:r>
            <a:r>
              <a:rPr lang="en-US" kern="0" dirty="0" smtClean="0">
                <a:latin typeface="Calibri" pitchFamily="34" charset="0"/>
                <a:ea typeface="+mj-ea"/>
                <a:cs typeface="+mj-cs"/>
              </a:rPr>
              <a:t>: </a:t>
            </a:r>
            <a:r>
              <a:rPr lang="en-US" kern="0" dirty="0" smtClean="0">
                <a:solidFill>
                  <a:schemeClr val="accent1"/>
                </a:solidFill>
                <a:latin typeface="Calibri" pitchFamily="34" charset="0"/>
                <a:ea typeface="+mj-ea"/>
                <a:cs typeface="+mj-cs"/>
              </a:rPr>
              <a:t>A function hides its implementation details from the user of the function;</a:t>
            </a:r>
            <a:r>
              <a:rPr lang="en-US" dirty="0" smtClean="0">
                <a:solidFill>
                  <a:schemeClr val="accent1"/>
                </a:solidFill>
              </a:rPr>
              <a:t> removing the implementation details from the developer’s radar makes her job easier.</a:t>
            </a:r>
            <a:endParaRPr lang="en-US" kern="0" dirty="0" smtClean="0">
              <a:solidFill>
                <a:schemeClr val="accent1"/>
              </a:solidFill>
              <a:latin typeface="Calibri" pitchFamily="34" charset="0"/>
              <a:ea typeface="+mj-ea"/>
              <a:cs typeface="+mj-cs"/>
            </a:endParaRPr>
          </a:p>
        </p:txBody>
      </p:sp>
    </p:spTree>
    <p:extLst>
      <p:ext uri="{BB962C8B-B14F-4D97-AF65-F5344CB8AC3E}">
        <p14:creationId xmlns:p14="http://schemas.microsoft.com/office/powerpoint/2010/main" val="3614807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Languages</a:t>
            </a:r>
            <a:endParaRPr lang="en-US" dirty="0"/>
          </a:p>
        </p:txBody>
      </p:sp>
      <p:sp>
        <p:nvSpPr>
          <p:cNvPr id="3" name="Content Placeholder 2"/>
          <p:cNvSpPr>
            <a:spLocks noGrp="1"/>
          </p:cNvSpPr>
          <p:nvPr>
            <p:ph idx="1"/>
          </p:nvPr>
        </p:nvSpPr>
        <p:spPr/>
        <p:txBody>
          <a:bodyPr>
            <a:normAutofit/>
          </a:bodyPr>
          <a:lstStyle/>
          <a:p>
            <a:r>
              <a:rPr lang="en-US" dirty="0" smtClean="0"/>
              <a:t> Goal:</a:t>
            </a:r>
            <a:endParaRPr lang="en-US" dirty="0"/>
          </a:p>
          <a:p>
            <a:pPr lvl="1">
              <a:spcAft>
                <a:spcPts val="600"/>
              </a:spcAft>
            </a:pPr>
            <a:r>
              <a:rPr lang="en-US" sz="2800" dirty="0" smtClean="0">
                <a:solidFill>
                  <a:srgbClr val="000000"/>
                </a:solidFill>
              </a:rPr>
              <a:t> provide </a:t>
            </a:r>
            <a:r>
              <a:rPr lang="en-US" sz="2800" dirty="0">
                <a:solidFill>
                  <a:srgbClr val="000000"/>
                </a:solidFill>
              </a:rPr>
              <a:t>a way to describe algorithmic </a:t>
            </a:r>
            <a:r>
              <a:rPr lang="en-US" sz="2800" dirty="0" smtClean="0">
                <a:solidFill>
                  <a:srgbClr val="000000"/>
                </a:solidFill>
              </a:rPr>
              <a:t>steps</a:t>
            </a:r>
          </a:p>
          <a:p>
            <a:pPr lvl="2"/>
            <a:r>
              <a:rPr lang="en-US" dirty="0"/>
              <a:t> defines a set of primitives </a:t>
            </a:r>
          </a:p>
          <a:p>
            <a:pPr lvl="2"/>
            <a:r>
              <a:rPr lang="en-US" dirty="0"/>
              <a:t> allows us to create new primitives</a:t>
            </a:r>
          </a:p>
          <a:p>
            <a:pPr lvl="1">
              <a:spcAft>
                <a:spcPts val="600"/>
              </a:spcAft>
            </a:pPr>
            <a:endParaRPr lang="en-US" sz="2800" dirty="0" smtClean="0">
              <a:solidFill>
                <a:srgbClr val="000000"/>
              </a:solidFill>
            </a:endParaRPr>
          </a:p>
          <a:p>
            <a:pPr lvl="1">
              <a:spcAft>
                <a:spcPts val="600"/>
              </a:spcAft>
            </a:pPr>
            <a:r>
              <a:rPr lang="en-US" sz="2800" dirty="0" smtClean="0">
                <a:solidFill>
                  <a:srgbClr val="000000"/>
                </a:solidFill>
              </a:rPr>
              <a:t> programming languages </a:t>
            </a:r>
            <a:r>
              <a:rPr lang="en-US" sz="2800" dirty="0">
                <a:solidFill>
                  <a:srgbClr val="000000"/>
                </a:solidFill>
              </a:rPr>
              <a:t>defines syntax and semantics needed to translate computational ideas into mechanical steps</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AD5BCBD4-06E4-6A40-B191-E14EF8309009}" type="slidenum">
              <a:rPr lang="en-US" smtClean="0"/>
              <a:t>7</a:t>
            </a:fld>
            <a:endParaRPr lang="en-US"/>
          </a:p>
        </p:txBody>
      </p:sp>
    </p:spTree>
    <p:extLst>
      <p:ext uri="{BB962C8B-B14F-4D97-AF65-F5344CB8AC3E}">
        <p14:creationId xmlns:p14="http://schemas.microsoft.com/office/powerpoint/2010/main" val="1268620472"/>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Define a function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706075" y="1163715"/>
            <a:ext cx="6313159" cy="52322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rgbClr val="FF0000"/>
                </a:solidFill>
                <a:latin typeface="Courier"/>
                <a:cs typeface="Courier"/>
              </a:rPr>
              <a:t>d</a:t>
            </a:r>
            <a:r>
              <a:rPr lang="en-US" sz="1400" dirty="0" err="1" smtClean="0">
                <a:solidFill>
                  <a:srgbClr val="FF0000"/>
                </a:solidFill>
                <a:latin typeface="Courier"/>
                <a:cs typeface="Courier"/>
              </a:rPr>
              <a:t>ef</a:t>
            </a:r>
            <a:r>
              <a:rPr lang="en-US" sz="1400" dirty="0" smtClean="0">
                <a:latin typeface="Courier"/>
                <a:cs typeface="Courier"/>
              </a:rPr>
              <a:t> </a:t>
            </a:r>
            <a:r>
              <a:rPr lang="en-US" sz="1400" i="1" dirty="0" err="1" smtClean="0">
                <a:latin typeface="Courier"/>
                <a:cs typeface="Courier"/>
              </a:rPr>
              <a:t>name_of_function</a:t>
            </a:r>
            <a:r>
              <a:rPr lang="en-US" sz="1400" dirty="0" smtClean="0">
                <a:latin typeface="Courier"/>
                <a:cs typeface="Courier"/>
              </a:rPr>
              <a:t> (list of formal parameters):</a:t>
            </a:r>
          </a:p>
          <a:p>
            <a:pPr defTabSz="914400" fontAlgn="base">
              <a:spcBef>
                <a:spcPct val="0"/>
              </a:spcBef>
              <a:spcAft>
                <a:spcPct val="0"/>
              </a:spcAft>
            </a:pPr>
            <a:r>
              <a:rPr lang="en-US" sz="1400" dirty="0" smtClean="0">
                <a:latin typeface="Courier"/>
                <a:cs typeface="Courier"/>
              </a:rPr>
              <a:t>    </a:t>
            </a:r>
            <a:r>
              <a:rPr lang="en-US" sz="1400" i="1" dirty="0" smtClean="0">
                <a:latin typeface="Courier"/>
                <a:cs typeface="Courier"/>
              </a:rPr>
              <a:t>body of function</a:t>
            </a:r>
          </a:p>
        </p:txBody>
      </p:sp>
      <p:sp>
        <p:nvSpPr>
          <p:cNvPr id="7" name="TextBox 6"/>
          <p:cNvSpPr txBox="1"/>
          <p:nvPr/>
        </p:nvSpPr>
        <p:spPr bwMode="auto">
          <a:xfrm>
            <a:off x="733740" y="1815127"/>
            <a:ext cx="6313159" cy="138499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rgbClr val="FF0000"/>
                </a:solidFill>
                <a:latin typeface="Courier"/>
                <a:cs typeface="Courier"/>
              </a:rPr>
              <a:t>d</a:t>
            </a:r>
            <a:r>
              <a:rPr lang="en-US" sz="1400" dirty="0" err="1" smtClean="0">
                <a:solidFill>
                  <a:srgbClr val="FF0000"/>
                </a:solidFill>
                <a:latin typeface="Courier"/>
                <a:cs typeface="Courier"/>
              </a:rPr>
              <a:t>ef</a:t>
            </a:r>
            <a:r>
              <a:rPr lang="en-US" sz="1400" dirty="0" smtClean="0">
                <a:latin typeface="Courier"/>
                <a:cs typeface="Courier"/>
              </a:rPr>
              <a:t> </a:t>
            </a:r>
            <a:r>
              <a:rPr lang="en-US" sz="1400" dirty="0" err="1" smtClean="0">
                <a:latin typeface="Courier"/>
                <a:cs typeface="Courier"/>
              </a:rPr>
              <a:t>my_max</a:t>
            </a:r>
            <a:r>
              <a:rPr lang="en-US" sz="1400" dirty="0" smtClean="0">
                <a:latin typeface="Courier"/>
                <a:cs typeface="Courier"/>
              </a:rPr>
              <a:t> (x, y):</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a:t>
            </a:r>
            <a:r>
              <a:rPr lang="en-US" sz="1400" dirty="0">
                <a:latin typeface="Courier"/>
                <a:cs typeface="Courier"/>
              </a:rPr>
              <a:t> print 'the maximum of ', x , ' and ', y, ' is '</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if x &gt; y: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a:t>
            </a:r>
            <a:r>
              <a:rPr lang="en-US" sz="1400" dirty="0" smtClean="0">
                <a:solidFill>
                  <a:srgbClr val="FF0000"/>
                </a:solidFill>
                <a:latin typeface="Courier"/>
                <a:cs typeface="Courier"/>
              </a:rPr>
              <a:t>return</a:t>
            </a:r>
            <a:r>
              <a:rPr lang="en-US" sz="1400" dirty="0" smtClean="0">
                <a:latin typeface="Courier"/>
                <a:cs typeface="Courier"/>
              </a:rPr>
              <a:t> x</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else: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return y</a:t>
            </a:r>
          </a:p>
        </p:txBody>
      </p:sp>
      <p:sp>
        <p:nvSpPr>
          <p:cNvPr id="9" name="TextBox 8"/>
          <p:cNvSpPr txBox="1"/>
          <p:nvPr/>
        </p:nvSpPr>
        <p:spPr bwMode="auto">
          <a:xfrm>
            <a:off x="4343082" y="3641735"/>
            <a:ext cx="4702874" cy="332398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 </a:t>
            </a:r>
            <a:r>
              <a:rPr lang="en-US" sz="1400" dirty="0">
                <a:latin typeface="Courier"/>
                <a:cs typeface="Courier"/>
              </a:rPr>
              <a:t>b</a:t>
            </a:r>
            <a:r>
              <a:rPr lang="en-US" sz="1400" dirty="0" smtClean="0">
                <a:latin typeface="Courier"/>
                <a:cs typeface="Courier"/>
              </a:rPr>
              <a:t> = 3, 4</a:t>
            </a:r>
          </a:p>
          <a:p>
            <a:pPr defTabSz="914400" fontAlgn="base">
              <a:spcBef>
                <a:spcPct val="0"/>
              </a:spcBef>
              <a:spcAft>
                <a:spcPct val="0"/>
              </a:spcAft>
            </a:pPr>
            <a:r>
              <a:rPr lang="en-US" sz="1400" dirty="0" smtClean="0">
                <a:latin typeface="Courier"/>
                <a:cs typeface="Courier"/>
              </a:rPr>
              <a:t>&gt;&gt;&gt; </a:t>
            </a:r>
            <a:r>
              <a:rPr lang="en-US" sz="1400" dirty="0" smtClean="0">
                <a:solidFill>
                  <a:srgbClr val="FF0000"/>
                </a:solidFill>
                <a:latin typeface="Courier"/>
                <a:cs typeface="Courier"/>
              </a:rPr>
              <a:t>from max import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my_max</a:t>
            </a:r>
            <a:r>
              <a:rPr lang="en-US" sz="1400" dirty="0" smtClean="0">
                <a:latin typeface="Courier"/>
                <a:cs typeface="Courier"/>
              </a:rPr>
              <a:t>(a, </a:t>
            </a:r>
            <a:r>
              <a:rPr lang="en-US" sz="1400" dirty="0">
                <a:latin typeface="Courier"/>
                <a:cs typeface="Courier"/>
              </a:rPr>
              <a:t>b</a:t>
            </a:r>
            <a:r>
              <a:rPr lang="en-US" sz="1400" dirty="0" smtClean="0">
                <a:latin typeface="Courier"/>
                <a:cs typeface="Courier"/>
              </a:rPr>
              <a:t>) </a:t>
            </a:r>
          </a:p>
          <a:p>
            <a:pPr defTabSz="914400" fontAlgn="base">
              <a:spcBef>
                <a:spcPct val="0"/>
              </a:spcBef>
              <a:spcAft>
                <a:spcPct val="0"/>
              </a:spcAft>
            </a:pPr>
            <a:r>
              <a:rPr lang="en-US" sz="1400" dirty="0">
                <a:latin typeface="Courier"/>
                <a:cs typeface="Courier"/>
              </a:rPr>
              <a:t>the maximum of  </a:t>
            </a:r>
            <a:r>
              <a:rPr lang="en-US" sz="1400" dirty="0" smtClean="0">
                <a:latin typeface="Courier"/>
                <a:cs typeface="Courier"/>
              </a:rPr>
              <a:t>3  </a:t>
            </a:r>
            <a:r>
              <a:rPr lang="en-US" sz="1400" dirty="0">
                <a:latin typeface="Courier"/>
                <a:cs typeface="Courier"/>
              </a:rPr>
              <a:t>and  </a:t>
            </a:r>
            <a:r>
              <a:rPr lang="en-US" altLang="zh-CN" sz="1400" dirty="0" smtClean="0">
                <a:latin typeface="Courier"/>
                <a:cs typeface="Courier"/>
              </a:rPr>
              <a:t>4</a:t>
            </a:r>
            <a:r>
              <a:rPr lang="en-US" sz="1400" dirty="0" smtClean="0">
                <a:latin typeface="Courier"/>
                <a:cs typeface="Courier"/>
              </a:rPr>
              <a:t>  </a:t>
            </a:r>
            <a:r>
              <a:rPr lang="en-US" sz="1400" dirty="0">
                <a:latin typeface="Courier"/>
                <a:cs typeface="Courier"/>
              </a:rPr>
              <a:t>is</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4</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0" name="TextBox 9"/>
          <p:cNvSpPr txBox="1"/>
          <p:nvPr/>
        </p:nvSpPr>
        <p:spPr bwMode="auto">
          <a:xfrm>
            <a:off x="7104997" y="2785126"/>
            <a:ext cx="831102"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max</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4" name="TextBox 3"/>
          <p:cNvSpPr txBox="1"/>
          <p:nvPr/>
        </p:nvSpPr>
        <p:spPr>
          <a:xfrm>
            <a:off x="160421" y="3641735"/>
            <a:ext cx="3743158" cy="646331"/>
          </a:xfrm>
          <a:prstGeom prst="rect">
            <a:avLst/>
          </a:prstGeom>
          <a:noFill/>
        </p:spPr>
        <p:txBody>
          <a:bodyPr wrap="square" rtlCol="0">
            <a:spAutoFit/>
          </a:bodyPr>
          <a:lstStyle/>
          <a:p>
            <a:r>
              <a:rPr lang="en-US" b="1" dirty="0" smtClean="0">
                <a:solidFill>
                  <a:srgbClr val="FF0000"/>
                </a:solidFill>
              </a:rPr>
              <a:t>The code in the definition of a function is executed only if it is called</a:t>
            </a:r>
            <a:endParaRPr lang="en-US" b="1" dirty="0">
              <a:solidFill>
                <a:srgbClr val="FF0000"/>
              </a:solidFill>
            </a:endParaRPr>
          </a:p>
        </p:txBody>
      </p:sp>
    </p:spTree>
    <p:extLst>
      <p:ext uri="{BB962C8B-B14F-4D97-AF65-F5344CB8AC3E}">
        <p14:creationId xmlns:p14="http://schemas.microsoft.com/office/powerpoint/2010/main" val="727021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What happened when a function is called</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bwMode="auto">
          <a:xfrm>
            <a:off x="234794" y="1565641"/>
            <a:ext cx="6313159" cy="138499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rgbClr val="FF0000"/>
                </a:solidFill>
                <a:latin typeface="Courier"/>
                <a:cs typeface="Courier"/>
              </a:rPr>
              <a:t>d</a:t>
            </a:r>
            <a:r>
              <a:rPr lang="en-US" sz="1400" dirty="0" err="1" smtClean="0">
                <a:solidFill>
                  <a:srgbClr val="FF0000"/>
                </a:solidFill>
                <a:latin typeface="Courier"/>
                <a:cs typeface="Courier"/>
              </a:rPr>
              <a:t>ef</a:t>
            </a:r>
            <a:r>
              <a:rPr lang="en-US" sz="1400" dirty="0" smtClean="0">
                <a:latin typeface="Courier"/>
                <a:cs typeface="Courier"/>
              </a:rPr>
              <a:t> </a:t>
            </a:r>
            <a:r>
              <a:rPr lang="en-US" sz="1400" dirty="0" err="1" smtClean="0">
                <a:latin typeface="Courier"/>
                <a:cs typeface="Courier"/>
              </a:rPr>
              <a:t>my_max</a:t>
            </a:r>
            <a:r>
              <a:rPr lang="en-US" sz="1400" dirty="0" smtClean="0">
                <a:latin typeface="Courier"/>
                <a:cs typeface="Courier"/>
              </a:rPr>
              <a:t> (x, y):</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a:t>
            </a:r>
            <a:r>
              <a:rPr lang="en-US" sz="1400" dirty="0">
                <a:latin typeface="Courier"/>
                <a:cs typeface="Courier"/>
              </a:rPr>
              <a:t> print 'the maximum of ', x , ' and ', y, ' is '</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if x &gt; y: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a:t>
            </a:r>
            <a:r>
              <a:rPr lang="en-US" sz="1400" dirty="0" smtClean="0">
                <a:solidFill>
                  <a:srgbClr val="FF0000"/>
                </a:solidFill>
                <a:latin typeface="Courier"/>
                <a:cs typeface="Courier"/>
              </a:rPr>
              <a:t>return</a:t>
            </a:r>
            <a:r>
              <a:rPr lang="en-US" sz="1400" dirty="0" smtClean="0">
                <a:latin typeface="Courier"/>
                <a:cs typeface="Courier"/>
              </a:rPr>
              <a:t> x</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else: </a:t>
            </a:r>
          </a:p>
          <a:p>
            <a:pPr defTabSz="914400" fontAlgn="base">
              <a:spcBef>
                <a:spcPct val="0"/>
              </a:spcBef>
              <a:spcAft>
                <a:spcPct val="0"/>
              </a:spcAft>
            </a:pPr>
            <a:r>
              <a:rPr lang="en-US" sz="1400" dirty="0">
                <a:latin typeface="Courier"/>
                <a:cs typeface="Courier"/>
              </a:rPr>
              <a:t> </a:t>
            </a:r>
            <a:r>
              <a:rPr lang="en-US" sz="1400" dirty="0" smtClean="0">
                <a:latin typeface="Courier"/>
                <a:cs typeface="Courier"/>
              </a:rPr>
              <a:t>      return y</a:t>
            </a:r>
          </a:p>
        </p:txBody>
      </p:sp>
      <p:sp>
        <p:nvSpPr>
          <p:cNvPr id="10" name="TextBox 9"/>
          <p:cNvSpPr txBox="1"/>
          <p:nvPr/>
        </p:nvSpPr>
        <p:spPr bwMode="auto">
          <a:xfrm>
            <a:off x="6617392" y="2388218"/>
            <a:ext cx="831102"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max</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5" name="Oval Callout 4"/>
          <p:cNvSpPr/>
          <p:nvPr/>
        </p:nvSpPr>
        <p:spPr>
          <a:xfrm>
            <a:off x="691719" y="975260"/>
            <a:ext cx="3503948" cy="476289"/>
          </a:xfrm>
          <a:prstGeom prst="wedgeEllipseCallout">
            <a:avLst>
              <a:gd name="adj1" fmla="val -16626"/>
              <a:gd name="adj2" fmla="val 8869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t>
            </a:r>
            <a:r>
              <a:rPr lang="en-US" dirty="0" smtClean="0"/>
              <a:t>ormal parameters</a:t>
            </a:r>
            <a:endParaRPr lang="en-US" dirty="0"/>
          </a:p>
        </p:txBody>
      </p:sp>
      <p:sp>
        <p:nvSpPr>
          <p:cNvPr id="13" name="TextBox 12"/>
          <p:cNvSpPr txBox="1"/>
          <p:nvPr/>
        </p:nvSpPr>
        <p:spPr bwMode="auto">
          <a:xfrm>
            <a:off x="3521588" y="3166011"/>
            <a:ext cx="5425386" cy="92333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r>
              <a:rPr lang="en-US" kern="0" dirty="0" smtClean="0">
                <a:solidFill>
                  <a:schemeClr val="accent1"/>
                </a:solidFill>
                <a:latin typeface="Calibri" pitchFamily="34" charset="0"/>
                <a:ea typeface="+mj-ea"/>
                <a:cs typeface="+mj-cs"/>
              </a:rPr>
              <a:t>The expression that make up the actual parameters are evaluated, and the formal parameters of the functions are bounded to the resulting values. </a:t>
            </a:r>
          </a:p>
        </p:txBody>
      </p:sp>
      <p:sp>
        <p:nvSpPr>
          <p:cNvPr id="19" name="TextBox 18"/>
          <p:cNvSpPr txBox="1"/>
          <p:nvPr/>
        </p:nvSpPr>
        <p:spPr bwMode="auto">
          <a:xfrm>
            <a:off x="3549252" y="3803626"/>
            <a:ext cx="5425386" cy="120032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kern="0" dirty="0">
              <a:solidFill>
                <a:schemeClr val="accent1"/>
              </a:solidFill>
              <a:latin typeface="Calibri" pitchFamily="34" charset="0"/>
              <a:ea typeface="+mj-ea"/>
              <a:cs typeface="+mj-cs"/>
            </a:endParaRPr>
          </a:p>
          <a:p>
            <a:pPr marL="342900" marR="0" indent="-342900" algn="l" defTabSz="914400" rtl="0" eaLnBrk="1" fontAlgn="base" latinLnBrk="0" hangingPunct="1">
              <a:lnSpc>
                <a:spcPct val="100000"/>
              </a:lnSpc>
              <a:spcBef>
                <a:spcPct val="0"/>
              </a:spcBef>
              <a:spcAft>
                <a:spcPct val="0"/>
              </a:spcAft>
              <a:buClrTx/>
              <a:buSzTx/>
              <a:buFontTx/>
              <a:buAutoNum type="arabicPeriod" startAt="2"/>
              <a:tabLst/>
            </a:pPr>
            <a:r>
              <a:rPr lang="en-US" kern="0" dirty="0" smtClean="0">
                <a:solidFill>
                  <a:schemeClr val="accent1"/>
                </a:solidFill>
                <a:latin typeface="Calibri" pitchFamily="34" charset="0"/>
                <a:ea typeface="+mj-ea"/>
                <a:cs typeface="+mj-cs"/>
              </a:rPr>
              <a:t>The point of execution moves to the first statement of the function</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p:txBody>
      </p:sp>
      <p:sp>
        <p:nvSpPr>
          <p:cNvPr id="20" name="Right Arrow 19"/>
          <p:cNvSpPr/>
          <p:nvPr/>
        </p:nvSpPr>
        <p:spPr>
          <a:xfrm>
            <a:off x="322494" y="1842092"/>
            <a:ext cx="430906" cy="26082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bwMode="auto">
          <a:xfrm>
            <a:off x="0" y="3947900"/>
            <a:ext cx="3549306" cy="289310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 </a:t>
            </a:r>
            <a:r>
              <a:rPr lang="en-US" sz="1400" dirty="0">
                <a:latin typeface="Courier"/>
                <a:cs typeface="Courier"/>
              </a:rPr>
              <a:t>b</a:t>
            </a:r>
            <a:r>
              <a:rPr lang="en-US" sz="1400" dirty="0" smtClean="0">
                <a:latin typeface="Courier"/>
                <a:cs typeface="Courier"/>
              </a:rPr>
              <a:t> = 3, 4</a:t>
            </a:r>
          </a:p>
          <a:p>
            <a:pPr defTabSz="914400" fontAlgn="base">
              <a:spcBef>
                <a:spcPct val="0"/>
              </a:spcBef>
              <a:spcAft>
                <a:spcPct val="0"/>
              </a:spcAft>
            </a:pPr>
            <a:r>
              <a:rPr lang="en-US" sz="1400" dirty="0" smtClean="0">
                <a:latin typeface="Courier"/>
                <a:cs typeface="Courier"/>
              </a:rPr>
              <a:t>&gt;&gt;&gt; from max import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my_max</a:t>
            </a:r>
            <a:r>
              <a:rPr lang="en-US" sz="1400" dirty="0" smtClean="0">
                <a:latin typeface="Courier"/>
                <a:cs typeface="Courier"/>
              </a:rPr>
              <a:t>(a, </a:t>
            </a:r>
            <a:r>
              <a:rPr lang="en-US" sz="1400" dirty="0">
                <a:latin typeface="Courier"/>
                <a:cs typeface="Courier"/>
              </a:rPr>
              <a:t>b</a:t>
            </a:r>
            <a:r>
              <a:rPr lang="en-US" sz="1400" dirty="0" smtClean="0">
                <a:latin typeface="Courier"/>
                <a:cs typeface="Courier"/>
              </a:rPr>
              <a:t>)</a:t>
            </a:r>
          </a:p>
          <a:p>
            <a:pPr defTabSz="914400" fontAlgn="base">
              <a:spcBef>
                <a:spcPct val="0"/>
              </a:spcBef>
              <a:spcAft>
                <a:spcPct val="0"/>
              </a:spcAft>
            </a:pPr>
            <a:r>
              <a:rPr lang="en-US" sz="1400" dirty="0">
                <a:latin typeface="Courier"/>
                <a:cs typeface="Courier"/>
              </a:rPr>
              <a:t>the maximum of  </a:t>
            </a:r>
            <a:r>
              <a:rPr lang="en-US" sz="1400" dirty="0" smtClean="0">
                <a:latin typeface="Courier"/>
                <a:cs typeface="Courier"/>
              </a:rPr>
              <a:t>3  </a:t>
            </a:r>
            <a:r>
              <a:rPr lang="en-US" sz="1400" dirty="0">
                <a:latin typeface="Courier"/>
                <a:cs typeface="Courier"/>
              </a:rPr>
              <a:t>and  </a:t>
            </a:r>
            <a:r>
              <a:rPr lang="en-US" sz="1400" dirty="0" smtClean="0">
                <a:latin typeface="Courier"/>
                <a:cs typeface="Courier"/>
              </a:rPr>
              <a:t>4  </a:t>
            </a:r>
            <a:r>
              <a:rPr lang="en-US" sz="1400" dirty="0">
                <a:latin typeface="Courier"/>
                <a:cs typeface="Courier"/>
              </a:rPr>
              <a:t>is </a:t>
            </a:r>
          </a:p>
          <a:p>
            <a:pPr defTabSz="914400" fontAlgn="base">
              <a:spcBef>
                <a:spcPct val="0"/>
              </a:spcBef>
              <a:spcAft>
                <a:spcPct val="0"/>
              </a:spcAft>
            </a:pPr>
            <a:r>
              <a:rPr lang="en-US" sz="1400" dirty="0" smtClean="0">
                <a:latin typeface="Courier"/>
                <a:cs typeface="Courier"/>
              </a:rPr>
              <a:t>4</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2" name="Right Arrow 21"/>
          <p:cNvSpPr/>
          <p:nvPr/>
        </p:nvSpPr>
        <p:spPr>
          <a:xfrm>
            <a:off x="0" y="4416323"/>
            <a:ext cx="430906" cy="26082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Callout 22"/>
          <p:cNvSpPr/>
          <p:nvPr/>
        </p:nvSpPr>
        <p:spPr>
          <a:xfrm>
            <a:off x="0" y="3185216"/>
            <a:ext cx="3503948" cy="545717"/>
          </a:xfrm>
          <a:prstGeom prst="wedgeEllipseCallout">
            <a:avLst>
              <a:gd name="adj1" fmla="val -3035"/>
              <a:gd name="adj2" fmla="val 1786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actual parameters (arguments)</a:t>
            </a:r>
            <a:endParaRPr lang="en-US" dirty="0"/>
          </a:p>
        </p:txBody>
      </p:sp>
      <p:sp>
        <p:nvSpPr>
          <p:cNvPr id="24" name="TextBox 23"/>
          <p:cNvSpPr txBox="1"/>
          <p:nvPr/>
        </p:nvSpPr>
        <p:spPr bwMode="auto">
          <a:xfrm>
            <a:off x="3531559" y="4381990"/>
            <a:ext cx="5425386" cy="2031325"/>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kern="0" dirty="0">
              <a:solidFill>
                <a:schemeClr val="accent1"/>
              </a:solidFill>
              <a:latin typeface="Calibri" pitchFamily="34" charset="0"/>
              <a:ea typeface="+mj-ea"/>
              <a:cs typeface="+mj-cs"/>
            </a:endParaRPr>
          </a:p>
          <a:p>
            <a:pPr marL="342900" marR="0" indent="-342900" algn="l" defTabSz="914400" rtl="0" eaLnBrk="1" fontAlgn="base" latinLnBrk="0" hangingPunct="1">
              <a:lnSpc>
                <a:spcPct val="100000"/>
              </a:lnSpc>
              <a:spcBef>
                <a:spcPct val="0"/>
              </a:spcBef>
              <a:spcAft>
                <a:spcPct val="0"/>
              </a:spcAft>
              <a:buClrTx/>
              <a:buSzTx/>
              <a:buAutoNum type="arabicPeriod" startAt="3"/>
              <a:tabLst/>
            </a:pPr>
            <a:r>
              <a:rPr lang="en-US" kern="0" dirty="0" smtClean="0">
                <a:solidFill>
                  <a:schemeClr val="accent1"/>
                </a:solidFill>
                <a:latin typeface="Calibri" pitchFamily="34" charset="0"/>
                <a:ea typeface="+mj-ea"/>
                <a:cs typeface="+mj-cs"/>
              </a:rPr>
              <a:t>The code in the body of function is executed until a return statement is returned or there are no more statements to execute. In the first case, the value of the expression following return becomes the value of the function call. In the second case, the function returns None</a:t>
            </a:r>
          </a:p>
        </p:txBody>
      </p:sp>
      <p:sp>
        <p:nvSpPr>
          <p:cNvPr id="25" name="Right Arrow 24"/>
          <p:cNvSpPr/>
          <p:nvPr/>
        </p:nvSpPr>
        <p:spPr>
          <a:xfrm>
            <a:off x="327481" y="2663565"/>
            <a:ext cx="430906" cy="26082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Arrow 25"/>
          <p:cNvSpPr/>
          <p:nvPr/>
        </p:nvSpPr>
        <p:spPr>
          <a:xfrm>
            <a:off x="316134" y="2039852"/>
            <a:ext cx="430906" cy="26082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bwMode="auto">
          <a:xfrm>
            <a:off x="3542897" y="6113085"/>
            <a:ext cx="5425386" cy="92333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kern="0" dirty="0">
              <a:solidFill>
                <a:schemeClr val="accent1"/>
              </a:solidFill>
              <a:latin typeface="Calibri" pitchFamily="34" charset="0"/>
              <a:ea typeface="+mj-ea"/>
              <a:cs typeface="+mj-cs"/>
            </a:endParaRPr>
          </a:p>
          <a:p>
            <a:pPr marL="342900" marR="0" indent="-342900" algn="l" defTabSz="914400" rtl="0" eaLnBrk="1" fontAlgn="base" latinLnBrk="0" hangingPunct="1">
              <a:lnSpc>
                <a:spcPct val="100000"/>
              </a:lnSpc>
              <a:spcBef>
                <a:spcPct val="0"/>
              </a:spcBef>
              <a:spcAft>
                <a:spcPct val="0"/>
              </a:spcAft>
              <a:buClrTx/>
              <a:buSzTx/>
              <a:buAutoNum type="arabicPeriod" startAt="4"/>
              <a:tabLst/>
            </a:pPr>
            <a:r>
              <a:rPr lang="en-US" kern="0" dirty="0" smtClean="0">
                <a:solidFill>
                  <a:schemeClr val="accent1"/>
                </a:solidFill>
                <a:latin typeface="Calibri" pitchFamily="34" charset="0"/>
                <a:ea typeface="+mj-ea"/>
                <a:cs typeface="+mj-cs"/>
              </a:rPr>
              <a:t>The value of the call is the returned value</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smtClean="0">
              <a:solidFill>
                <a:schemeClr val="accent1"/>
              </a:solidFill>
              <a:latin typeface="Calibri" pitchFamily="34" charset="0"/>
              <a:ea typeface="+mj-ea"/>
              <a:cs typeface="+mj-cs"/>
            </a:endParaRPr>
          </a:p>
        </p:txBody>
      </p:sp>
    </p:spTree>
    <p:extLst>
      <p:ext uri="{BB962C8B-B14F-4D97-AF65-F5344CB8AC3E}">
        <p14:creationId xmlns:p14="http://schemas.microsoft.com/office/powerpoint/2010/main" val="242367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5"/>
                                        </p:tgtEl>
                                        <p:attrNameLst>
                                          <p:attrName>style.visibility</p:attrName>
                                        </p:attrNameLst>
                                      </p:cBhvr>
                                      <p:to>
                                        <p:strVal val="hidden"/>
                                      </p:to>
                                    </p:set>
                                  </p:childTnLst>
                                </p:cTn>
                              </p:par>
                              <p:par>
                                <p:cTn id="57" presetID="1" presetClass="entr" presetSubtype="0" fill="hold" grpId="2"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p:bldP spid="19" grpId="0"/>
      <p:bldP spid="20" grpId="0" animBg="1"/>
      <p:bldP spid="20" grpId="1" animBg="1"/>
      <p:bldP spid="22" grpId="0" animBg="1"/>
      <p:bldP spid="22" grpId="1" animBg="1"/>
      <p:bldP spid="22" grpId="2" animBg="1"/>
      <p:bldP spid="23" grpId="0" animBg="1"/>
      <p:bldP spid="23" grpId="1" animBg="1"/>
      <p:bldP spid="24" grpId="0"/>
      <p:bldP spid="25" grpId="0" animBg="1"/>
      <p:bldP spid="25" grpId="1" animBg="1"/>
      <p:bldP spid="26" grpId="0" animBg="1"/>
      <p:bldP spid="26" grpId="1" animBg="1"/>
      <p:bldP spid="2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0"/>
            <a:ext cx="8339673"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Actual parameters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 name="TextBox 2"/>
          <p:cNvSpPr txBox="1"/>
          <p:nvPr/>
        </p:nvSpPr>
        <p:spPr bwMode="auto">
          <a:xfrm>
            <a:off x="357831" y="1989097"/>
            <a:ext cx="3962571"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400" kern="0" dirty="0" smtClean="0">
                <a:solidFill>
                  <a:schemeClr val="accent1"/>
                </a:solidFill>
                <a:latin typeface="Calibri" pitchFamily="34" charset="0"/>
                <a:ea typeface="+mj-ea"/>
                <a:cs typeface="+mj-cs"/>
              </a:rPr>
              <a:t>Variables</a:t>
            </a:r>
          </a:p>
          <a:p>
            <a:pPr marL="0" marR="0" indent="0" algn="l" defTabSz="914400" rtl="0" eaLnBrk="1" fontAlgn="base" latinLnBrk="0" hangingPunct="1">
              <a:lnSpc>
                <a:spcPct val="100000"/>
              </a:lnSpc>
              <a:spcBef>
                <a:spcPct val="0"/>
              </a:spcBef>
              <a:spcAft>
                <a:spcPct val="0"/>
              </a:spcAft>
              <a:buClrTx/>
              <a:buSzTx/>
              <a:buFontTx/>
              <a:buNone/>
              <a:tabLst/>
            </a:pPr>
            <a:endParaRPr lang="en-US" sz="2400"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r>
              <a:rPr lang="en-US" sz="2400" kern="0" dirty="0" smtClean="0">
                <a:solidFill>
                  <a:schemeClr val="accent1"/>
                </a:solidFill>
                <a:latin typeface="Calibri" pitchFamily="34" charset="0"/>
                <a:ea typeface="+mj-ea"/>
                <a:cs typeface="+mj-cs"/>
              </a:rPr>
              <a:t>Expressions</a:t>
            </a:r>
          </a:p>
          <a:p>
            <a:pPr marL="0" marR="0" indent="0" algn="l" defTabSz="914400" rtl="0" eaLnBrk="1" fontAlgn="base" latinLnBrk="0" hangingPunct="1">
              <a:lnSpc>
                <a:spcPct val="100000"/>
              </a:lnSpc>
              <a:spcBef>
                <a:spcPct val="0"/>
              </a:spcBef>
              <a:spcAft>
                <a:spcPct val="0"/>
              </a:spcAft>
              <a:buClrTx/>
              <a:buSzTx/>
              <a:buFontTx/>
              <a:buNone/>
              <a:tabLst/>
            </a:pPr>
            <a:endParaRPr lang="en-US" sz="2400"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r>
              <a:rPr lang="en-US" sz="2400" kern="0" dirty="0" smtClean="0">
                <a:solidFill>
                  <a:schemeClr val="accent1"/>
                </a:solidFill>
                <a:latin typeface="Calibri" pitchFamily="34" charset="0"/>
                <a:ea typeface="+mj-ea"/>
                <a:cs typeface="+mj-cs"/>
              </a:rPr>
              <a:t>Function call is an expression</a:t>
            </a:r>
          </a:p>
        </p:txBody>
      </p:sp>
      <p:sp>
        <p:nvSpPr>
          <p:cNvPr id="4" name="TextBox 3"/>
          <p:cNvSpPr txBox="1"/>
          <p:nvPr/>
        </p:nvSpPr>
        <p:spPr bwMode="auto">
          <a:xfrm>
            <a:off x="4887384" y="1965934"/>
            <a:ext cx="276687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err="1">
                <a:solidFill>
                  <a:schemeClr val="accent1"/>
                </a:solidFill>
                <a:latin typeface="Calibri" pitchFamily="34" charset="0"/>
                <a:ea typeface="+mj-ea"/>
                <a:cs typeface="+mj-cs"/>
              </a:rPr>
              <a:t>m</a:t>
            </a:r>
            <a:r>
              <a:rPr kumimoji="0" lang="en-US" sz="2000" b="0" i="0" u="none" strike="noStrike" kern="0" cap="none" spc="0" normalizeH="0" baseline="0" noProof="0" dirty="0" err="1" smtClean="0">
                <a:ln>
                  <a:noFill/>
                </a:ln>
                <a:solidFill>
                  <a:schemeClr val="accent1"/>
                </a:solidFill>
                <a:effectLst/>
                <a:uLnTx/>
                <a:uFillTx/>
                <a:latin typeface="Calibri" pitchFamily="34" charset="0"/>
                <a:ea typeface="+mj-ea"/>
                <a:cs typeface="+mj-cs"/>
              </a:rPr>
              <a:t>y_max</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b)</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5" name="TextBox 4"/>
          <p:cNvSpPr txBox="1"/>
          <p:nvPr/>
        </p:nvSpPr>
        <p:spPr bwMode="auto">
          <a:xfrm>
            <a:off x="4869691" y="2651320"/>
            <a:ext cx="276687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m</a:t>
            </a:r>
            <a:r>
              <a:rPr kumimoji="0" lang="en-US" sz="2000" b="0" i="0" u="none" strike="noStrike" kern="0" cap="none" spc="0" normalizeH="0" baseline="0" noProof="0" dirty="0" err="1" smtClean="0">
                <a:ln>
                  <a:noFill/>
                </a:ln>
                <a:solidFill>
                  <a:schemeClr val="accent1"/>
                </a:solidFill>
                <a:effectLst/>
                <a:uLnTx/>
                <a:uFillTx/>
                <a:latin typeface="Calibri" pitchFamily="34" charset="0"/>
                <a:ea typeface="+mj-ea"/>
                <a:cs typeface="+mj-cs"/>
              </a:rPr>
              <a:t>y_max</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(3*a,</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b)</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6" name="TextBox 5"/>
          <p:cNvSpPr txBox="1"/>
          <p:nvPr/>
        </p:nvSpPr>
        <p:spPr bwMode="auto">
          <a:xfrm>
            <a:off x="4886015" y="3382071"/>
            <a:ext cx="3414599"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m</a:t>
            </a:r>
            <a:r>
              <a:rPr kumimoji="0" lang="en-US" sz="2000" b="0" i="0" u="none" strike="noStrike" kern="0" cap="none" spc="0" normalizeH="0" baseline="0" noProof="0" dirty="0" err="1" smtClean="0">
                <a:ln>
                  <a:noFill/>
                </a:ln>
                <a:solidFill>
                  <a:schemeClr val="accent1"/>
                </a:solidFill>
                <a:effectLst/>
                <a:uLnTx/>
                <a:uFillTx/>
                <a:latin typeface="Calibri" pitchFamily="34" charset="0"/>
                <a:ea typeface="+mj-ea"/>
                <a:cs typeface="+mj-cs"/>
              </a:rPr>
              <a:t>y_max</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t>
            </a:r>
            <a:r>
              <a:rPr kumimoji="0" lang="en-US" sz="2000" b="0" i="0" u="none" strike="noStrike" kern="0" cap="none" spc="0" normalizeH="0" baseline="0" noProof="0" dirty="0" err="1" smtClean="0">
                <a:ln>
                  <a:noFill/>
                </a:ln>
                <a:solidFill>
                  <a:schemeClr val="accent1"/>
                </a:solidFill>
                <a:effectLst/>
                <a:uLnTx/>
                <a:uFillTx/>
                <a:latin typeface="Calibri" pitchFamily="34" charset="0"/>
                <a:ea typeface="+mj-ea"/>
                <a:cs typeface="+mj-cs"/>
              </a:rPr>
              <a:t>my_max</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(3, a),</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b)</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7" name="Rectangle 6"/>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Tree>
    <p:extLst>
      <p:ext uri="{BB962C8B-B14F-4D97-AF65-F5344CB8AC3E}">
        <p14:creationId xmlns:p14="http://schemas.microsoft.com/office/powerpoint/2010/main" val="857438843"/>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0"/>
            <a:ext cx="8339673"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Formal parameters assignment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 name="TextBox 2"/>
          <p:cNvSpPr txBox="1"/>
          <p:nvPr/>
        </p:nvSpPr>
        <p:spPr bwMode="auto">
          <a:xfrm>
            <a:off x="176397" y="2729496"/>
            <a:ext cx="8804596" cy="286232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1. Positional: </a:t>
            </a:r>
            <a:r>
              <a:rPr lang="en-US" sz="2000" kern="0" dirty="0" err="1" smtClean="0">
                <a:solidFill>
                  <a:schemeClr val="accent1"/>
                </a:solidFill>
                <a:latin typeface="Calibri" pitchFamily="34" charset="0"/>
                <a:ea typeface="+mj-ea"/>
                <a:cs typeface="+mj-cs"/>
              </a:rPr>
              <a:t>printName</a:t>
            </a:r>
            <a:r>
              <a:rPr lang="en-US" sz="2000" kern="0" dirty="0" smtClean="0">
                <a:solidFill>
                  <a:schemeClr val="accent1"/>
                </a:solidFill>
                <a:latin typeface="Calibri" pitchFamily="34" charset="0"/>
                <a:ea typeface="+mj-ea"/>
                <a:cs typeface="+mj-cs"/>
              </a:rPr>
              <a:t>(‘Bruce’, ‘Lee’, False)</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2. Key word: </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 </a:t>
            </a:r>
            <a:r>
              <a:rPr lang="en-US" sz="2000" kern="0" dirty="0" smtClean="0">
                <a:solidFill>
                  <a:schemeClr val="accent1"/>
                </a:solidFill>
                <a:latin typeface="Calibri" pitchFamily="34" charset="0"/>
                <a:ea typeface="+mj-ea"/>
                <a:cs typeface="+mj-cs"/>
              </a:rPr>
              <a:t>             </a:t>
            </a:r>
            <a:r>
              <a:rPr lang="en-US" sz="2000" kern="0" dirty="0" err="1" smtClean="0">
                <a:solidFill>
                  <a:schemeClr val="accent1"/>
                </a:solidFill>
                <a:latin typeface="Calibri" pitchFamily="34" charset="0"/>
                <a:ea typeface="+mj-ea"/>
                <a:cs typeface="+mj-cs"/>
              </a:rPr>
              <a:t>printName</a:t>
            </a:r>
            <a:r>
              <a:rPr lang="en-US" sz="2000" kern="0" dirty="0" smtClean="0">
                <a:solidFill>
                  <a:schemeClr val="accent1"/>
                </a:solidFill>
                <a:latin typeface="Calibri" pitchFamily="34" charset="0"/>
                <a:ea typeface="+mj-ea"/>
                <a:cs typeface="+mj-cs"/>
              </a:rPr>
              <a:t>(‘Bruce’,  ‘Lee’, reverse = False)</a:t>
            </a:r>
          </a:p>
          <a:p>
            <a:pPr marL="0" marR="0" indent="0" algn="l" defTabSz="914400" rtl="0" eaLnBrk="1" fontAlgn="base" latinLnBrk="0" hangingPunct="1">
              <a:lnSpc>
                <a:spcPct val="100000"/>
              </a:lnSpc>
              <a:spcBef>
                <a:spcPct val="0"/>
              </a:spcBef>
              <a:spcAft>
                <a:spcPct val="0"/>
              </a:spcAft>
              <a:buClrTx/>
              <a:buSzTx/>
              <a:buFontTx/>
              <a:buNone/>
              <a:tabLst/>
            </a:pPr>
            <a:endParaRPr lang="en-US" sz="2000" kern="0" dirty="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              </a:t>
            </a:r>
            <a:r>
              <a:rPr lang="en-US" sz="2000" kern="0" dirty="0" err="1" smtClean="0">
                <a:solidFill>
                  <a:schemeClr val="accent1"/>
                </a:solidFill>
                <a:latin typeface="Calibri" pitchFamily="34" charset="0"/>
                <a:ea typeface="+mj-ea"/>
                <a:cs typeface="+mj-cs"/>
              </a:rPr>
              <a:t>printName</a:t>
            </a:r>
            <a:r>
              <a:rPr lang="en-US" sz="2000" kern="0" dirty="0" smtClean="0">
                <a:solidFill>
                  <a:schemeClr val="accent1"/>
                </a:solidFill>
                <a:latin typeface="Calibri" pitchFamily="34" charset="0"/>
                <a:ea typeface="+mj-ea"/>
                <a:cs typeface="+mj-cs"/>
              </a:rPr>
              <a:t>(‘Bruce’, </a:t>
            </a:r>
            <a:r>
              <a:rPr lang="en-US" sz="2000" kern="0" dirty="0" err="1" smtClean="0">
                <a:solidFill>
                  <a:schemeClr val="accent1"/>
                </a:solidFill>
                <a:latin typeface="Calibri" pitchFamily="34" charset="0"/>
                <a:ea typeface="+mj-ea"/>
                <a:cs typeface="+mj-cs"/>
              </a:rPr>
              <a:t>lastName</a:t>
            </a:r>
            <a:r>
              <a:rPr lang="en-US" sz="2000" kern="0" dirty="0" smtClean="0">
                <a:solidFill>
                  <a:schemeClr val="accent1"/>
                </a:solidFill>
                <a:latin typeface="Calibri" pitchFamily="34" charset="0"/>
                <a:ea typeface="+mj-ea"/>
                <a:cs typeface="+mj-cs"/>
              </a:rPr>
              <a:t>=‘Lee’, reverse=False)</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 </a:t>
            </a:r>
            <a:endParaRPr lang="en-US" sz="2000"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err="1" smtClean="0">
                <a:solidFill>
                  <a:schemeClr val="accent1"/>
                </a:solidFill>
                <a:latin typeface="Calibri" pitchFamily="34" charset="0"/>
                <a:ea typeface="+mj-ea"/>
                <a:cs typeface="+mj-cs"/>
              </a:rPr>
              <a:t>printName</a:t>
            </a:r>
            <a:r>
              <a:rPr lang="en-US" sz="2000" kern="0" dirty="0" smtClean="0">
                <a:solidFill>
                  <a:schemeClr val="accent1"/>
                </a:solidFill>
                <a:latin typeface="Calibri" pitchFamily="34" charset="0"/>
                <a:ea typeface="+mj-ea"/>
                <a:cs typeface="+mj-cs"/>
              </a:rPr>
              <a:t>(</a:t>
            </a:r>
            <a:r>
              <a:rPr lang="en-US" sz="2000" kern="0" dirty="0" err="1" smtClean="0">
                <a:solidFill>
                  <a:schemeClr val="accent1"/>
                </a:solidFill>
                <a:latin typeface="Calibri" pitchFamily="34" charset="0"/>
                <a:ea typeface="+mj-ea"/>
                <a:cs typeface="+mj-cs"/>
              </a:rPr>
              <a:t>firstName</a:t>
            </a:r>
            <a:r>
              <a:rPr lang="en-US" sz="2000" kern="0" dirty="0" smtClean="0">
                <a:solidFill>
                  <a:schemeClr val="accent1"/>
                </a:solidFill>
                <a:latin typeface="Calibri" pitchFamily="34" charset="0"/>
                <a:ea typeface="+mj-ea"/>
                <a:cs typeface="+mj-cs"/>
              </a:rPr>
              <a:t>=‘Bruce’, </a:t>
            </a:r>
            <a:r>
              <a:rPr lang="en-US" sz="2000" kern="0" dirty="0" err="1" smtClean="0">
                <a:solidFill>
                  <a:schemeClr val="accent1"/>
                </a:solidFill>
                <a:latin typeface="Calibri" pitchFamily="34" charset="0"/>
                <a:ea typeface="+mj-ea"/>
                <a:cs typeface="+mj-cs"/>
              </a:rPr>
              <a:t>lastName</a:t>
            </a:r>
            <a:r>
              <a:rPr lang="en-US" sz="2000" kern="0" dirty="0" smtClean="0">
                <a:solidFill>
                  <a:schemeClr val="accent1"/>
                </a:solidFill>
                <a:latin typeface="Calibri" pitchFamily="34" charset="0"/>
                <a:ea typeface="+mj-ea"/>
                <a:cs typeface="+mj-cs"/>
              </a:rPr>
              <a:t>=‘Lee’, reverse=False)</a:t>
            </a:r>
          </a:p>
          <a:p>
            <a:pPr marL="0" marR="0" indent="0" algn="l" defTabSz="914400" rtl="0" eaLnBrk="1" fontAlgn="base" latinLnBrk="0" hangingPunct="1">
              <a:lnSpc>
                <a:spcPct val="100000"/>
              </a:lnSpc>
              <a:spcBef>
                <a:spcPct val="0"/>
              </a:spcBef>
              <a:spcAft>
                <a:spcPct val="0"/>
              </a:spcAft>
              <a:buClrTx/>
              <a:buSzTx/>
              <a:buFontTx/>
              <a:buNone/>
              <a:tabLst/>
            </a:pPr>
            <a:endParaRPr lang="en-US" sz="2000" kern="0" dirty="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err="1" smtClean="0">
                <a:solidFill>
                  <a:schemeClr val="accent1"/>
                </a:solidFill>
                <a:latin typeface="Calibri" pitchFamily="34" charset="0"/>
                <a:ea typeface="+mj-ea"/>
                <a:cs typeface="+mj-cs"/>
              </a:rPr>
              <a:t>printName</a:t>
            </a:r>
            <a:r>
              <a:rPr lang="en-US" sz="2000" kern="0" dirty="0" smtClean="0">
                <a:solidFill>
                  <a:schemeClr val="accent1"/>
                </a:solidFill>
                <a:latin typeface="Calibri" pitchFamily="34" charset="0"/>
                <a:ea typeface="+mj-ea"/>
                <a:cs typeface="+mj-cs"/>
              </a:rPr>
              <a:t>(</a:t>
            </a:r>
            <a:r>
              <a:rPr lang="en-US" sz="2000" kern="0" dirty="0" err="1" smtClean="0">
                <a:solidFill>
                  <a:schemeClr val="accent1"/>
                </a:solidFill>
                <a:latin typeface="Calibri" pitchFamily="34" charset="0"/>
                <a:ea typeface="+mj-ea"/>
                <a:cs typeface="+mj-cs"/>
              </a:rPr>
              <a:t>lastName</a:t>
            </a:r>
            <a:r>
              <a:rPr lang="en-US" sz="2000" kern="0" dirty="0" smtClean="0">
                <a:solidFill>
                  <a:schemeClr val="accent1"/>
                </a:solidFill>
                <a:latin typeface="Calibri" pitchFamily="34" charset="0"/>
                <a:ea typeface="+mj-ea"/>
                <a:cs typeface="+mj-cs"/>
              </a:rPr>
              <a:t>=‘Lee’, reverse = False,  </a:t>
            </a:r>
            <a:r>
              <a:rPr lang="en-US" sz="2000" kern="0" dirty="0" err="1" smtClean="0">
                <a:solidFill>
                  <a:schemeClr val="accent1"/>
                </a:solidFill>
                <a:latin typeface="Calibri" pitchFamily="34" charset="0"/>
                <a:ea typeface="+mj-ea"/>
                <a:cs typeface="+mj-cs"/>
              </a:rPr>
              <a:t>firstName</a:t>
            </a:r>
            <a:r>
              <a:rPr lang="en-US" sz="2000" kern="0" dirty="0" smtClean="0">
                <a:solidFill>
                  <a:schemeClr val="accent1"/>
                </a:solidFill>
                <a:latin typeface="Calibri" pitchFamily="34" charset="0"/>
                <a:ea typeface="+mj-ea"/>
                <a:cs typeface="+mj-cs"/>
              </a:rPr>
              <a:t>=‘Bruce’)</a:t>
            </a:r>
          </a:p>
        </p:txBody>
      </p:sp>
      <p:sp>
        <p:nvSpPr>
          <p:cNvPr id="7" name="TextBox 6"/>
          <p:cNvSpPr txBox="1"/>
          <p:nvPr/>
        </p:nvSpPr>
        <p:spPr bwMode="auto">
          <a:xfrm>
            <a:off x="563642" y="1095011"/>
            <a:ext cx="6313159"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chemeClr val="tx1"/>
                </a:solidFill>
                <a:latin typeface="Courier"/>
                <a:cs typeface="Courier"/>
              </a:rPr>
              <a:t>def</a:t>
            </a:r>
            <a:r>
              <a:rPr lang="en-US" sz="1400" dirty="0">
                <a:solidFill>
                  <a:schemeClr val="tx1"/>
                </a:solidFill>
                <a:latin typeface="Courier"/>
                <a:cs typeface="Courier"/>
              </a:rPr>
              <a:t> </a:t>
            </a:r>
            <a:r>
              <a:rPr lang="en-US" sz="1400" dirty="0" err="1">
                <a:solidFill>
                  <a:schemeClr val="tx1"/>
                </a:solidFill>
                <a:latin typeface="Courier"/>
                <a:cs typeface="Courier"/>
              </a:rPr>
              <a:t>printName</a:t>
            </a:r>
            <a:r>
              <a:rPr lang="en-US" sz="1400" dirty="0">
                <a:solidFill>
                  <a:schemeClr val="tx1"/>
                </a:solidFill>
                <a:latin typeface="Courier"/>
                <a:cs typeface="Courier"/>
              </a:rPr>
              <a:t>(</a:t>
            </a:r>
            <a:r>
              <a:rPr lang="en-US" sz="1400" dirty="0" err="1">
                <a:solidFill>
                  <a:schemeClr val="tx1"/>
                </a:solidFill>
                <a:latin typeface="Courier"/>
                <a:cs typeface="Courier"/>
              </a:rPr>
              <a:t>firstName</a:t>
            </a:r>
            <a:r>
              <a:rPr lang="en-US" sz="1400" dirty="0">
                <a:solidFill>
                  <a:schemeClr val="tx1"/>
                </a:solidFill>
                <a:latin typeface="Courier"/>
                <a:cs typeface="Courier"/>
              </a:rPr>
              <a:t>, </a:t>
            </a:r>
            <a:r>
              <a:rPr lang="en-US" sz="1400" dirty="0" err="1">
                <a:solidFill>
                  <a:schemeClr val="tx1"/>
                </a:solidFill>
                <a:latin typeface="Courier"/>
                <a:cs typeface="Courier"/>
              </a:rPr>
              <a:t>lastName</a:t>
            </a:r>
            <a:r>
              <a:rPr lang="en-US" sz="1400" dirty="0">
                <a:solidFill>
                  <a:schemeClr val="tx1"/>
                </a:solidFill>
                <a:latin typeface="Courier"/>
                <a:cs typeface="Courier"/>
              </a:rPr>
              <a:t>, reverse): </a:t>
            </a:r>
          </a:p>
          <a:p>
            <a:pPr defTabSz="914400" fontAlgn="base">
              <a:spcBef>
                <a:spcPct val="0"/>
              </a:spcBef>
              <a:spcAft>
                <a:spcPct val="0"/>
              </a:spcAft>
            </a:pPr>
            <a:r>
              <a:rPr lang="en-US" sz="1400" dirty="0">
                <a:solidFill>
                  <a:schemeClr val="tx1"/>
                </a:solidFill>
                <a:latin typeface="Courier"/>
                <a:cs typeface="Courier"/>
              </a:rPr>
              <a:t>   if reverse:</a:t>
            </a:r>
          </a:p>
          <a:p>
            <a:pPr defTabSz="914400" fontAlgn="base">
              <a:spcBef>
                <a:spcPct val="0"/>
              </a:spcBef>
              <a:spcAft>
                <a:spcPct val="0"/>
              </a:spcAft>
            </a:pPr>
            <a:r>
              <a:rPr lang="en-US" sz="1400" dirty="0">
                <a:solidFill>
                  <a:schemeClr val="tx1"/>
                </a:solidFill>
                <a:latin typeface="Courier"/>
                <a:cs typeface="Courier"/>
              </a:rPr>
              <a:t>      print </a:t>
            </a:r>
            <a:r>
              <a:rPr lang="en-US" sz="1400" dirty="0" err="1">
                <a:solidFill>
                  <a:schemeClr val="tx1"/>
                </a:solidFill>
                <a:latin typeface="Courier"/>
                <a:cs typeface="Courier"/>
              </a:rPr>
              <a:t>lastName</a:t>
            </a:r>
            <a:r>
              <a:rPr lang="en-US" sz="1400" dirty="0">
                <a:solidFill>
                  <a:schemeClr val="tx1"/>
                </a:solidFill>
                <a:latin typeface="Courier"/>
                <a:cs typeface="Courier"/>
              </a:rPr>
              <a:t> + ', ' + </a:t>
            </a:r>
            <a:r>
              <a:rPr lang="en-US" sz="1400" dirty="0" err="1">
                <a:solidFill>
                  <a:schemeClr val="tx1"/>
                </a:solidFill>
                <a:latin typeface="Courier"/>
                <a:cs typeface="Courier"/>
              </a:rPr>
              <a:t>firstName</a:t>
            </a:r>
            <a:endParaRPr lang="en-US" sz="1400" dirty="0">
              <a:solidFill>
                <a:schemeClr val="tx1"/>
              </a:solidFill>
              <a:latin typeface="Courier"/>
              <a:cs typeface="Courier"/>
            </a:endParaRPr>
          </a:p>
          <a:p>
            <a:pPr defTabSz="914400" fontAlgn="base">
              <a:spcBef>
                <a:spcPct val="0"/>
              </a:spcBef>
              <a:spcAft>
                <a:spcPct val="0"/>
              </a:spcAft>
            </a:pPr>
            <a:r>
              <a:rPr lang="en-US" sz="1400" dirty="0">
                <a:solidFill>
                  <a:schemeClr val="tx1"/>
                </a:solidFill>
                <a:latin typeface="Courier"/>
                <a:cs typeface="Courier"/>
              </a:rPr>
              <a:t>   else:</a:t>
            </a:r>
          </a:p>
          <a:p>
            <a:pPr defTabSz="914400" fontAlgn="base">
              <a:spcBef>
                <a:spcPct val="0"/>
              </a:spcBef>
              <a:spcAft>
                <a:spcPct val="0"/>
              </a:spcAft>
            </a:pPr>
            <a:r>
              <a:rPr lang="en-US" sz="1400" dirty="0">
                <a:solidFill>
                  <a:schemeClr val="tx1"/>
                </a:solidFill>
                <a:latin typeface="Courier"/>
                <a:cs typeface="Courier"/>
              </a:rPr>
              <a:t>      print </a:t>
            </a:r>
            <a:r>
              <a:rPr lang="en-US" sz="1400" dirty="0" err="1">
                <a:solidFill>
                  <a:schemeClr val="tx1"/>
                </a:solidFill>
                <a:latin typeface="Courier"/>
                <a:cs typeface="Courier"/>
              </a:rPr>
              <a:t>firstName</a:t>
            </a:r>
            <a:r>
              <a:rPr lang="en-US" sz="1400" dirty="0">
                <a:solidFill>
                  <a:schemeClr val="tx1"/>
                </a:solidFill>
                <a:latin typeface="Courier"/>
                <a:cs typeface="Courier"/>
              </a:rPr>
              <a:t>, </a:t>
            </a:r>
            <a:r>
              <a:rPr lang="en-US" sz="1400" dirty="0" err="1">
                <a:solidFill>
                  <a:schemeClr val="tx1"/>
                </a:solidFill>
                <a:latin typeface="Courier"/>
                <a:cs typeface="Courier"/>
              </a:rPr>
              <a:t>lastName</a:t>
            </a:r>
            <a:endParaRPr lang="en-US" sz="1400" dirty="0" smtClean="0">
              <a:solidFill>
                <a:schemeClr val="tx1"/>
              </a:solidFill>
              <a:latin typeface="Courier"/>
              <a:cs typeface="Courier"/>
            </a:endParaRPr>
          </a:p>
        </p:txBody>
      </p:sp>
      <p:sp>
        <p:nvSpPr>
          <p:cNvPr id="8" name="Rectangle 7"/>
          <p:cNvSpPr/>
          <p:nvPr/>
        </p:nvSpPr>
        <p:spPr>
          <a:xfrm>
            <a:off x="102057" y="6008931"/>
            <a:ext cx="8436690" cy="400110"/>
          </a:xfrm>
          <a:prstGeom prst="rect">
            <a:avLst/>
          </a:prstGeom>
        </p:spPr>
        <p:txBody>
          <a:bodyPr wrap="square">
            <a:spAutoFit/>
          </a:bodyPr>
          <a:lstStyle/>
          <a:p>
            <a:pPr defTabSz="914400" fontAlgn="base">
              <a:spcBef>
                <a:spcPct val="0"/>
              </a:spcBef>
              <a:spcAft>
                <a:spcPct val="0"/>
              </a:spcAft>
            </a:pPr>
            <a:r>
              <a:rPr lang="en-US" sz="2000" kern="0" dirty="0" err="1">
                <a:solidFill>
                  <a:schemeClr val="accent1"/>
                </a:solidFill>
                <a:latin typeface="Calibri" pitchFamily="34" charset="0"/>
              </a:rPr>
              <a:t>printName</a:t>
            </a:r>
            <a:r>
              <a:rPr lang="en-US" sz="2000" kern="0" dirty="0" smtClean="0">
                <a:solidFill>
                  <a:schemeClr val="accent1"/>
                </a:solidFill>
                <a:latin typeface="Calibri" pitchFamily="34" charset="0"/>
              </a:rPr>
              <a:t>(</a:t>
            </a:r>
            <a:r>
              <a:rPr lang="en-US" sz="2000" kern="0" dirty="0" err="1">
                <a:solidFill>
                  <a:schemeClr val="accent1"/>
                </a:solidFill>
                <a:latin typeface="Calibri" pitchFamily="34" charset="0"/>
              </a:rPr>
              <a:t>firstName</a:t>
            </a:r>
            <a:r>
              <a:rPr lang="en-US" sz="2000" kern="0" dirty="0">
                <a:solidFill>
                  <a:schemeClr val="accent1"/>
                </a:solidFill>
                <a:latin typeface="Calibri" pitchFamily="34" charset="0"/>
              </a:rPr>
              <a:t>=</a:t>
            </a:r>
            <a:r>
              <a:rPr lang="en-US" sz="2000" kern="0" dirty="0" smtClean="0">
                <a:solidFill>
                  <a:schemeClr val="accent1"/>
                </a:solidFill>
                <a:latin typeface="Calibri" pitchFamily="34" charset="0"/>
              </a:rPr>
              <a:t>‘Bruce’, ‘Lee’,  False)</a:t>
            </a:r>
            <a:endParaRPr lang="en-US" sz="2000" kern="0" dirty="0">
              <a:solidFill>
                <a:schemeClr val="accent1"/>
              </a:solidFill>
              <a:latin typeface="Calibri" pitchFamily="34" charset="0"/>
            </a:endParaRPr>
          </a:p>
        </p:txBody>
      </p:sp>
      <p:sp>
        <p:nvSpPr>
          <p:cNvPr id="9" name="Rectangle 8"/>
          <p:cNvSpPr/>
          <p:nvPr/>
        </p:nvSpPr>
        <p:spPr>
          <a:xfrm>
            <a:off x="215453" y="2551550"/>
            <a:ext cx="8640804" cy="3322686"/>
          </a:xfrm>
          <a:prstGeom prst="rect">
            <a:avLst/>
          </a:prstGeom>
          <a:no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6370778" y="5964339"/>
            <a:ext cx="893661" cy="893661"/>
          </a:xfrm>
          <a:prstGeom prst="rect">
            <a:avLst/>
          </a:prstGeom>
        </p:spPr>
      </p:pic>
      <p:sp>
        <p:nvSpPr>
          <p:cNvPr id="11" name="TextBox 10"/>
          <p:cNvSpPr txBox="1"/>
          <p:nvPr/>
        </p:nvSpPr>
        <p:spPr bwMode="auto">
          <a:xfrm>
            <a:off x="192764" y="6457890"/>
            <a:ext cx="6350205"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ea typeface="+mj-ea"/>
                <a:cs typeface="+mj-cs"/>
              </a:rPr>
              <a:t>n</a:t>
            </a:r>
            <a:r>
              <a:rPr lang="en-US" sz="2000" kern="0" dirty="0" smtClean="0">
                <a:solidFill>
                  <a:schemeClr val="accent1"/>
                </a:solidFill>
                <a:latin typeface="Calibri" pitchFamily="34" charset="0"/>
                <a:ea typeface="+mj-ea"/>
                <a:cs typeface="+mj-cs"/>
              </a:rPr>
              <a:t>on-keyword </a:t>
            </a:r>
            <a:r>
              <a:rPr lang="en-US" sz="2000" kern="0" dirty="0">
                <a:solidFill>
                  <a:schemeClr val="accent1"/>
                </a:solidFill>
                <a:latin typeface="Calibri" pitchFamily="34" charset="0"/>
                <a:ea typeface="+mj-ea"/>
                <a:cs typeface="+mj-cs"/>
              </a:rPr>
              <a:t>argument </a:t>
            </a:r>
            <a:r>
              <a:rPr lang="en-US" sz="2000" kern="0" dirty="0" smtClean="0">
                <a:solidFill>
                  <a:schemeClr val="accent1"/>
                </a:solidFill>
                <a:latin typeface="Calibri" pitchFamily="34" charset="0"/>
                <a:ea typeface="+mj-ea"/>
                <a:cs typeface="+mj-cs"/>
              </a:rPr>
              <a:t>cannot follow keyword </a:t>
            </a:r>
            <a:r>
              <a:rPr lang="en-US" sz="2000" kern="0" dirty="0">
                <a:solidFill>
                  <a:schemeClr val="accent1"/>
                </a:solidFill>
                <a:latin typeface="Calibri" pitchFamily="34" charset="0"/>
                <a:ea typeface="+mj-ea"/>
                <a:cs typeface="+mj-cs"/>
              </a:rPr>
              <a:t>argument</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TextBox 11"/>
          <p:cNvSpPr txBox="1"/>
          <p:nvPr/>
        </p:nvSpPr>
        <p:spPr bwMode="auto">
          <a:xfrm>
            <a:off x="7032943" y="1963556"/>
            <a:ext cx="1477538"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err="1" smtClean="0">
                <a:solidFill>
                  <a:srgbClr val="000000"/>
                </a:solidFill>
                <a:latin typeface="Courier"/>
                <a:ea typeface="+mj-ea"/>
                <a:cs typeface="Courier"/>
              </a:rPr>
              <a:t>printName</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3" name="Rectangle 12"/>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Tree>
    <p:extLst>
      <p:ext uri="{BB962C8B-B14F-4D97-AF65-F5344CB8AC3E}">
        <p14:creationId xmlns:p14="http://schemas.microsoft.com/office/powerpoint/2010/main" val="393960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0"/>
            <a:ext cx="8339673"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Default parameter values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3" name="TextBox 2"/>
          <p:cNvSpPr txBox="1"/>
          <p:nvPr/>
        </p:nvSpPr>
        <p:spPr bwMode="auto">
          <a:xfrm>
            <a:off x="142377" y="4302503"/>
            <a:ext cx="8804596"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400" kern="0" dirty="0" err="1" smtClean="0">
                <a:solidFill>
                  <a:schemeClr val="accent1"/>
                </a:solidFill>
                <a:latin typeface="Calibri" pitchFamily="34" charset="0"/>
                <a:ea typeface="+mj-ea"/>
                <a:cs typeface="+mj-cs"/>
              </a:rPr>
              <a:t>printName</a:t>
            </a:r>
            <a:r>
              <a:rPr lang="en-US" sz="2400" kern="0" dirty="0" smtClean="0">
                <a:solidFill>
                  <a:schemeClr val="accent1"/>
                </a:solidFill>
                <a:latin typeface="Calibri" pitchFamily="34" charset="0"/>
                <a:ea typeface="+mj-ea"/>
                <a:cs typeface="+mj-cs"/>
              </a:rPr>
              <a:t>(‘Bruce’, ‘Lee’)</a:t>
            </a:r>
          </a:p>
          <a:p>
            <a:pPr marL="0" marR="0" indent="0" algn="l" defTabSz="914400" rtl="0" eaLnBrk="1" fontAlgn="base" latinLnBrk="0" hangingPunct="1">
              <a:lnSpc>
                <a:spcPct val="100000"/>
              </a:lnSpc>
              <a:spcBef>
                <a:spcPct val="0"/>
              </a:spcBef>
              <a:spcAft>
                <a:spcPct val="0"/>
              </a:spcAft>
              <a:buClrTx/>
              <a:buSzTx/>
              <a:buFontTx/>
              <a:buNone/>
              <a:tabLst/>
            </a:pPr>
            <a:endParaRPr lang="en-US" sz="2400" kern="0" dirty="0" smtClean="0">
              <a:solidFill>
                <a:schemeClr val="accent1"/>
              </a:solidFill>
              <a:latin typeface="Calibri" pitchFamily="34" charset="0"/>
              <a:ea typeface="+mj-ea"/>
              <a:cs typeface="+mj-cs"/>
            </a:endParaRPr>
          </a:p>
          <a:p>
            <a:pPr defTabSz="914400" fontAlgn="base">
              <a:spcBef>
                <a:spcPct val="0"/>
              </a:spcBef>
              <a:spcAft>
                <a:spcPct val="0"/>
              </a:spcAft>
            </a:pPr>
            <a:r>
              <a:rPr lang="en-US" sz="2400" kern="0" dirty="0" err="1" smtClean="0">
                <a:solidFill>
                  <a:schemeClr val="accent1"/>
                </a:solidFill>
                <a:latin typeface="Calibri" pitchFamily="34" charset="0"/>
              </a:rPr>
              <a:t>printName</a:t>
            </a:r>
            <a:r>
              <a:rPr lang="en-US" sz="2400" kern="0" dirty="0">
                <a:solidFill>
                  <a:schemeClr val="accent1"/>
                </a:solidFill>
                <a:latin typeface="Calibri" pitchFamily="34" charset="0"/>
              </a:rPr>
              <a:t>(</a:t>
            </a:r>
            <a:r>
              <a:rPr lang="en-US" sz="2400" kern="0" dirty="0" smtClean="0">
                <a:solidFill>
                  <a:schemeClr val="accent1"/>
                </a:solidFill>
                <a:latin typeface="Calibri" pitchFamily="34" charset="0"/>
              </a:rPr>
              <a:t>‘Bruce’</a:t>
            </a:r>
            <a:r>
              <a:rPr lang="en-US" sz="2400" kern="0" dirty="0">
                <a:solidFill>
                  <a:schemeClr val="accent1"/>
                </a:solidFill>
                <a:latin typeface="Calibri" pitchFamily="34" charset="0"/>
              </a:rPr>
              <a:t>,  </a:t>
            </a:r>
            <a:r>
              <a:rPr lang="en-US" sz="2400" kern="0" dirty="0" smtClean="0">
                <a:solidFill>
                  <a:schemeClr val="accent1"/>
                </a:solidFill>
                <a:latin typeface="Calibri" pitchFamily="34" charset="0"/>
              </a:rPr>
              <a:t>‘Lee’, True)</a:t>
            </a:r>
            <a:endParaRPr lang="en-US" sz="2400" kern="0" dirty="0">
              <a:solidFill>
                <a:schemeClr val="accent1"/>
              </a:solidFill>
              <a:latin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sz="2400"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r>
              <a:rPr lang="en-US" sz="2400" kern="0" dirty="0" err="1" smtClean="0">
                <a:solidFill>
                  <a:schemeClr val="accent1"/>
                </a:solidFill>
                <a:latin typeface="Calibri" pitchFamily="34" charset="0"/>
                <a:ea typeface="+mj-ea"/>
                <a:cs typeface="+mj-cs"/>
              </a:rPr>
              <a:t>printName</a:t>
            </a:r>
            <a:r>
              <a:rPr lang="en-US" sz="2400" kern="0" dirty="0" smtClean="0">
                <a:solidFill>
                  <a:schemeClr val="accent1"/>
                </a:solidFill>
                <a:latin typeface="Calibri" pitchFamily="34" charset="0"/>
                <a:ea typeface="+mj-ea"/>
                <a:cs typeface="+mj-cs"/>
              </a:rPr>
              <a:t>(‘Bruce’,  ‘Lee’, reverse = True)</a:t>
            </a:r>
          </a:p>
        </p:txBody>
      </p:sp>
      <p:sp>
        <p:nvSpPr>
          <p:cNvPr id="7" name="TextBox 6"/>
          <p:cNvSpPr txBox="1"/>
          <p:nvPr/>
        </p:nvSpPr>
        <p:spPr bwMode="auto">
          <a:xfrm>
            <a:off x="283491" y="1106351"/>
            <a:ext cx="6313159"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chemeClr val="tx1"/>
                </a:solidFill>
                <a:latin typeface="Courier"/>
                <a:cs typeface="Courier"/>
              </a:rPr>
              <a:t>def</a:t>
            </a:r>
            <a:r>
              <a:rPr lang="en-US" sz="1400" dirty="0">
                <a:solidFill>
                  <a:schemeClr val="tx1"/>
                </a:solidFill>
                <a:latin typeface="Courier"/>
                <a:cs typeface="Courier"/>
              </a:rPr>
              <a:t> </a:t>
            </a:r>
            <a:r>
              <a:rPr lang="en-US" sz="1400" dirty="0" err="1">
                <a:solidFill>
                  <a:schemeClr val="tx1"/>
                </a:solidFill>
                <a:latin typeface="Courier"/>
                <a:cs typeface="Courier"/>
              </a:rPr>
              <a:t>printName</a:t>
            </a:r>
            <a:r>
              <a:rPr lang="en-US" sz="1400" dirty="0">
                <a:solidFill>
                  <a:schemeClr val="tx1"/>
                </a:solidFill>
                <a:latin typeface="Courier"/>
                <a:cs typeface="Courier"/>
              </a:rPr>
              <a:t>(</a:t>
            </a:r>
            <a:r>
              <a:rPr lang="en-US" sz="1400" dirty="0" err="1">
                <a:solidFill>
                  <a:schemeClr val="tx1"/>
                </a:solidFill>
                <a:latin typeface="Courier"/>
                <a:cs typeface="Courier"/>
              </a:rPr>
              <a:t>firstName</a:t>
            </a:r>
            <a:r>
              <a:rPr lang="en-US" sz="1400" dirty="0">
                <a:solidFill>
                  <a:schemeClr val="tx1"/>
                </a:solidFill>
                <a:latin typeface="Courier"/>
                <a:cs typeface="Courier"/>
              </a:rPr>
              <a:t>, </a:t>
            </a:r>
            <a:r>
              <a:rPr lang="en-US" sz="1400" dirty="0" err="1">
                <a:solidFill>
                  <a:schemeClr val="tx1"/>
                </a:solidFill>
                <a:latin typeface="Courier"/>
                <a:cs typeface="Courier"/>
              </a:rPr>
              <a:t>lastName</a:t>
            </a:r>
            <a:r>
              <a:rPr lang="en-US" sz="1400" dirty="0">
                <a:solidFill>
                  <a:schemeClr val="tx1"/>
                </a:solidFill>
                <a:latin typeface="Courier"/>
                <a:cs typeface="Courier"/>
              </a:rPr>
              <a:t>, </a:t>
            </a:r>
            <a:r>
              <a:rPr lang="en-US" sz="1400" dirty="0" smtClean="0">
                <a:solidFill>
                  <a:srgbClr val="FF0000"/>
                </a:solidFill>
                <a:latin typeface="Courier"/>
                <a:cs typeface="Courier"/>
              </a:rPr>
              <a:t>reverse = False</a:t>
            </a:r>
            <a:r>
              <a:rPr lang="en-US" sz="1400" dirty="0" smtClean="0">
                <a:solidFill>
                  <a:schemeClr val="tx1"/>
                </a:solidFill>
                <a:latin typeface="Courier"/>
                <a:cs typeface="Courier"/>
              </a:rPr>
              <a:t>)</a:t>
            </a:r>
            <a:r>
              <a:rPr lang="en-US" sz="1400" dirty="0">
                <a:solidFill>
                  <a:schemeClr val="tx1"/>
                </a:solidFill>
                <a:latin typeface="Courier"/>
                <a:cs typeface="Courier"/>
              </a:rPr>
              <a:t>: </a:t>
            </a:r>
          </a:p>
          <a:p>
            <a:pPr defTabSz="914400" fontAlgn="base">
              <a:spcBef>
                <a:spcPct val="0"/>
              </a:spcBef>
              <a:spcAft>
                <a:spcPct val="0"/>
              </a:spcAft>
            </a:pPr>
            <a:r>
              <a:rPr lang="en-US" sz="1400" dirty="0">
                <a:solidFill>
                  <a:schemeClr val="tx1"/>
                </a:solidFill>
                <a:latin typeface="Courier"/>
                <a:cs typeface="Courier"/>
              </a:rPr>
              <a:t>   if reverse:</a:t>
            </a:r>
          </a:p>
          <a:p>
            <a:pPr defTabSz="914400" fontAlgn="base">
              <a:spcBef>
                <a:spcPct val="0"/>
              </a:spcBef>
              <a:spcAft>
                <a:spcPct val="0"/>
              </a:spcAft>
            </a:pPr>
            <a:r>
              <a:rPr lang="en-US" sz="1400" dirty="0">
                <a:solidFill>
                  <a:schemeClr val="tx1"/>
                </a:solidFill>
                <a:latin typeface="Courier"/>
                <a:cs typeface="Courier"/>
              </a:rPr>
              <a:t>      print </a:t>
            </a:r>
            <a:r>
              <a:rPr lang="en-US" sz="1400" dirty="0" err="1">
                <a:solidFill>
                  <a:schemeClr val="tx1"/>
                </a:solidFill>
                <a:latin typeface="Courier"/>
                <a:cs typeface="Courier"/>
              </a:rPr>
              <a:t>lastName</a:t>
            </a:r>
            <a:r>
              <a:rPr lang="en-US" sz="1400" dirty="0">
                <a:solidFill>
                  <a:schemeClr val="tx1"/>
                </a:solidFill>
                <a:latin typeface="Courier"/>
                <a:cs typeface="Courier"/>
              </a:rPr>
              <a:t> + ', ' + </a:t>
            </a:r>
            <a:r>
              <a:rPr lang="en-US" sz="1400" dirty="0" err="1">
                <a:solidFill>
                  <a:schemeClr val="tx1"/>
                </a:solidFill>
                <a:latin typeface="Courier"/>
                <a:cs typeface="Courier"/>
              </a:rPr>
              <a:t>firstName</a:t>
            </a:r>
            <a:endParaRPr lang="en-US" sz="1400" dirty="0">
              <a:solidFill>
                <a:schemeClr val="tx1"/>
              </a:solidFill>
              <a:latin typeface="Courier"/>
              <a:cs typeface="Courier"/>
            </a:endParaRPr>
          </a:p>
          <a:p>
            <a:pPr defTabSz="914400" fontAlgn="base">
              <a:spcBef>
                <a:spcPct val="0"/>
              </a:spcBef>
              <a:spcAft>
                <a:spcPct val="0"/>
              </a:spcAft>
            </a:pPr>
            <a:r>
              <a:rPr lang="en-US" sz="1400" dirty="0">
                <a:solidFill>
                  <a:schemeClr val="tx1"/>
                </a:solidFill>
                <a:latin typeface="Courier"/>
                <a:cs typeface="Courier"/>
              </a:rPr>
              <a:t>   else:</a:t>
            </a:r>
          </a:p>
          <a:p>
            <a:pPr defTabSz="914400" fontAlgn="base">
              <a:spcBef>
                <a:spcPct val="0"/>
              </a:spcBef>
              <a:spcAft>
                <a:spcPct val="0"/>
              </a:spcAft>
            </a:pPr>
            <a:r>
              <a:rPr lang="en-US" sz="1400" dirty="0">
                <a:solidFill>
                  <a:schemeClr val="tx1"/>
                </a:solidFill>
                <a:latin typeface="Courier"/>
                <a:cs typeface="Courier"/>
              </a:rPr>
              <a:t>      print </a:t>
            </a:r>
            <a:r>
              <a:rPr lang="en-US" sz="1400" dirty="0" err="1">
                <a:solidFill>
                  <a:schemeClr val="tx1"/>
                </a:solidFill>
                <a:latin typeface="Courier"/>
                <a:cs typeface="Courier"/>
              </a:rPr>
              <a:t>firstName</a:t>
            </a:r>
            <a:r>
              <a:rPr lang="en-US" sz="1400" dirty="0">
                <a:solidFill>
                  <a:schemeClr val="tx1"/>
                </a:solidFill>
                <a:latin typeface="Courier"/>
                <a:cs typeface="Courier"/>
              </a:rPr>
              <a:t>, </a:t>
            </a:r>
            <a:r>
              <a:rPr lang="en-US" sz="1400" dirty="0" err="1">
                <a:solidFill>
                  <a:schemeClr val="tx1"/>
                </a:solidFill>
                <a:latin typeface="Courier"/>
                <a:cs typeface="Courier"/>
              </a:rPr>
              <a:t>lastName</a:t>
            </a:r>
            <a:endParaRPr lang="en-US" sz="1400" dirty="0" smtClean="0">
              <a:solidFill>
                <a:schemeClr val="tx1"/>
              </a:solidFill>
              <a:latin typeface="Courier"/>
              <a:cs typeface="Courier"/>
            </a:endParaRPr>
          </a:p>
        </p:txBody>
      </p:sp>
      <p:sp>
        <p:nvSpPr>
          <p:cNvPr id="11" name="TextBox 10"/>
          <p:cNvSpPr txBox="1"/>
          <p:nvPr/>
        </p:nvSpPr>
        <p:spPr bwMode="auto">
          <a:xfrm>
            <a:off x="2347305" y="2664937"/>
            <a:ext cx="6796695"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chemeClr val="tx1"/>
                </a:solidFill>
                <a:latin typeface="Courier"/>
                <a:cs typeface="Courier"/>
              </a:rPr>
              <a:t>def</a:t>
            </a:r>
            <a:r>
              <a:rPr lang="en-US" sz="1400" dirty="0">
                <a:solidFill>
                  <a:schemeClr val="tx1"/>
                </a:solidFill>
                <a:latin typeface="Courier"/>
                <a:cs typeface="Courier"/>
              </a:rPr>
              <a:t> </a:t>
            </a:r>
            <a:r>
              <a:rPr lang="en-US" sz="1400" dirty="0" err="1">
                <a:solidFill>
                  <a:schemeClr val="tx1"/>
                </a:solidFill>
                <a:latin typeface="Courier"/>
                <a:cs typeface="Courier"/>
              </a:rPr>
              <a:t>printName</a:t>
            </a:r>
            <a:r>
              <a:rPr lang="en-US" sz="1400" dirty="0">
                <a:solidFill>
                  <a:schemeClr val="tx1"/>
                </a:solidFill>
                <a:latin typeface="Courier"/>
                <a:cs typeface="Courier"/>
              </a:rPr>
              <a:t>(</a:t>
            </a:r>
            <a:r>
              <a:rPr lang="en-US" sz="1400" dirty="0" err="1" smtClean="0">
                <a:solidFill>
                  <a:srgbClr val="FF0000"/>
                </a:solidFill>
                <a:latin typeface="Courier"/>
                <a:cs typeface="Courier"/>
              </a:rPr>
              <a:t>firstName</a:t>
            </a:r>
            <a:r>
              <a:rPr lang="en-US" sz="1400" dirty="0" smtClean="0">
                <a:solidFill>
                  <a:srgbClr val="FF0000"/>
                </a:solidFill>
                <a:latin typeface="Courier"/>
                <a:cs typeface="Courier"/>
              </a:rPr>
              <a:t>=’Bruce', </a:t>
            </a:r>
            <a:r>
              <a:rPr lang="en-US" sz="1400" dirty="0" err="1">
                <a:solidFill>
                  <a:schemeClr val="tx1"/>
                </a:solidFill>
                <a:latin typeface="Courier"/>
                <a:cs typeface="Courier"/>
              </a:rPr>
              <a:t>lastName</a:t>
            </a:r>
            <a:r>
              <a:rPr lang="en-US" sz="1400" dirty="0">
                <a:solidFill>
                  <a:schemeClr val="tx1"/>
                </a:solidFill>
                <a:latin typeface="Courier"/>
                <a:cs typeface="Courier"/>
              </a:rPr>
              <a:t>, </a:t>
            </a:r>
            <a:r>
              <a:rPr lang="en-US" sz="1400" dirty="0" smtClean="0">
                <a:solidFill>
                  <a:srgbClr val="FF0000"/>
                </a:solidFill>
                <a:latin typeface="Courier"/>
                <a:cs typeface="Courier"/>
              </a:rPr>
              <a:t>reverse = False</a:t>
            </a:r>
            <a:r>
              <a:rPr lang="en-US" sz="1400" dirty="0" smtClean="0">
                <a:solidFill>
                  <a:schemeClr val="tx1"/>
                </a:solidFill>
                <a:latin typeface="Courier"/>
                <a:cs typeface="Courier"/>
              </a:rPr>
              <a:t>)</a:t>
            </a:r>
            <a:r>
              <a:rPr lang="en-US" sz="1400" dirty="0">
                <a:solidFill>
                  <a:schemeClr val="tx1"/>
                </a:solidFill>
                <a:latin typeface="Courier"/>
                <a:cs typeface="Courier"/>
              </a:rPr>
              <a:t>: </a:t>
            </a:r>
          </a:p>
          <a:p>
            <a:pPr defTabSz="914400" fontAlgn="base">
              <a:spcBef>
                <a:spcPct val="0"/>
              </a:spcBef>
              <a:spcAft>
                <a:spcPct val="0"/>
              </a:spcAft>
            </a:pPr>
            <a:r>
              <a:rPr lang="en-US" sz="1400" dirty="0">
                <a:solidFill>
                  <a:schemeClr val="tx1"/>
                </a:solidFill>
                <a:latin typeface="Courier"/>
                <a:cs typeface="Courier"/>
              </a:rPr>
              <a:t>   if reverse:</a:t>
            </a:r>
          </a:p>
          <a:p>
            <a:pPr defTabSz="914400" fontAlgn="base">
              <a:spcBef>
                <a:spcPct val="0"/>
              </a:spcBef>
              <a:spcAft>
                <a:spcPct val="0"/>
              </a:spcAft>
            </a:pPr>
            <a:r>
              <a:rPr lang="en-US" sz="1400" dirty="0">
                <a:solidFill>
                  <a:schemeClr val="tx1"/>
                </a:solidFill>
                <a:latin typeface="Courier"/>
                <a:cs typeface="Courier"/>
              </a:rPr>
              <a:t>      print </a:t>
            </a:r>
            <a:r>
              <a:rPr lang="en-US" sz="1400" dirty="0" err="1">
                <a:solidFill>
                  <a:schemeClr val="tx1"/>
                </a:solidFill>
                <a:latin typeface="Courier"/>
                <a:cs typeface="Courier"/>
              </a:rPr>
              <a:t>lastName</a:t>
            </a:r>
            <a:r>
              <a:rPr lang="en-US" sz="1400" dirty="0">
                <a:solidFill>
                  <a:schemeClr val="tx1"/>
                </a:solidFill>
                <a:latin typeface="Courier"/>
                <a:cs typeface="Courier"/>
              </a:rPr>
              <a:t> + ', ' + </a:t>
            </a:r>
            <a:r>
              <a:rPr lang="en-US" sz="1400" dirty="0" err="1">
                <a:solidFill>
                  <a:schemeClr val="tx1"/>
                </a:solidFill>
                <a:latin typeface="Courier"/>
                <a:cs typeface="Courier"/>
              </a:rPr>
              <a:t>firstName</a:t>
            </a:r>
            <a:endParaRPr lang="en-US" sz="1400" dirty="0">
              <a:solidFill>
                <a:schemeClr val="tx1"/>
              </a:solidFill>
              <a:latin typeface="Courier"/>
              <a:cs typeface="Courier"/>
            </a:endParaRPr>
          </a:p>
          <a:p>
            <a:pPr defTabSz="914400" fontAlgn="base">
              <a:spcBef>
                <a:spcPct val="0"/>
              </a:spcBef>
              <a:spcAft>
                <a:spcPct val="0"/>
              </a:spcAft>
            </a:pPr>
            <a:r>
              <a:rPr lang="en-US" sz="1400" dirty="0">
                <a:solidFill>
                  <a:schemeClr val="tx1"/>
                </a:solidFill>
                <a:latin typeface="Courier"/>
                <a:cs typeface="Courier"/>
              </a:rPr>
              <a:t>   else:</a:t>
            </a:r>
          </a:p>
          <a:p>
            <a:pPr defTabSz="914400" fontAlgn="base">
              <a:spcBef>
                <a:spcPct val="0"/>
              </a:spcBef>
              <a:spcAft>
                <a:spcPct val="0"/>
              </a:spcAft>
            </a:pPr>
            <a:r>
              <a:rPr lang="en-US" sz="1400" dirty="0">
                <a:solidFill>
                  <a:schemeClr val="tx1"/>
                </a:solidFill>
                <a:latin typeface="Courier"/>
                <a:cs typeface="Courier"/>
              </a:rPr>
              <a:t>      print </a:t>
            </a:r>
            <a:r>
              <a:rPr lang="en-US" sz="1400" dirty="0" err="1">
                <a:solidFill>
                  <a:schemeClr val="tx1"/>
                </a:solidFill>
                <a:latin typeface="Courier"/>
                <a:cs typeface="Courier"/>
              </a:rPr>
              <a:t>firstName</a:t>
            </a:r>
            <a:r>
              <a:rPr lang="en-US" sz="1400" dirty="0">
                <a:solidFill>
                  <a:schemeClr val="tx1"/>
                </a:solidFill>
                <a:latin typeface="Courier"/>
                <a:cs typeface="Courier"/>
              </a:rPr>
              <a:t>, </a:t>
            </a:r>
            <a:r>
              <a:rPr lang="en-US" sz="1400" dirty="0" err="1">
                <a:solidFill>
                  <a:schemeClr val="tx1"/>
                </a:solidFill>
                <a:latin typeface="Courier"/>
                <a:cs typeface="Courier"/>
              </a:rPr>
              <a:t>lastName</a:t>
            </a:r>
            <a:endParaRPr lang="en-US" sz="1400" dirty="0" smtClean="0">
              <a:solidFill>
                <a:schemeClr val="tx1"/>
              </a:solidFill>
              <a:latin typeface="Courier"/>
              <a:cs typeface="Courier"/>
            </a:endParaRPr>
          </a:p>
        </p:txBody>
      </p:sp>
      <p:pic>
        <p:nvPicPr>
          <p:cNvPr id="12" name="Picture 11"/>
          <p:cNvPicPr>
            <a:picLocks noChangeAspect="1"/>
          </p:cNvPicPr>
          <p:nvPr/>
        </p:nvPicPr>
        <p:blipFill>
          <a:blip r:embed="rId2"/>
          <a:stretch>
            <a:fillRect/>
          </a:stretch>
        </p:blipFill>
        <p:spPr>
          <a:xfrm>
            <a:off x="6767665" y="2913819"/>
            <a:ext cx="893661" cy="893661"/>
          </a:xfrm>
          <a:prstGeom prst="rect">
            <a:avLst/>
          </a:prstGeom>
        </p:spPr>
      </p:pic>
      <p:sp>
        <p:nvSpPr>
          <p:cNvPr id="4" name="TextBox 3"/>
          <p:cNvSpPr txBox="1"/>
          <p:nvPr/>
        </p:nvSpPr>
        <p:spPr bwMode="auto">
          <a:xfrm>
            <a:off x="3254467" y="3842740"/>
            <a:ext cx="5975988"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ea typeface="+mj-ea"/>
                <a:cs typeface="+mj-cs"/>
              </a:rPr>
              <a:t>non-default argument </a:t>
            </a:r>
            <a:r>
              <a:rPr lang="en-US" sz="2000" kern="0" dirty="0" smtClean="0">
                <a:solidFill>
                  <a:schemeClr val="accent1"/>
                </a:solidFill>
                <a:latin typeface="Calibri" pitchFamily="34" charset="0"/>
                <a:ea typeface="+mj-ea"/>
                <a:cs typeface="+mj-cs"/>
              </a:rPr>
              <a:t>cannot follow </a:t>
            </a:r>
            <a:r>
              <a:rPr lang="en-US" sz="2000" kern="0" dirty="0">
                <a:solidFill>
                  <a:schemeClr val="accent1"/>
                </a:solidFill>
                <a:latin typeface="Calibri" pitchFamily="34" charset="0"/>
                <a:ea typeface="+mj-ea"/>
                <a:cs typeface="+mj-cs"/>
              </a:rPr>
              <a:t>default argument</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8" name="Rectangle 7"/>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Tree>
    <p:extLst>
      <p:ext uri="{BB962C8B-B14F-4D97-AF65-F5344CB8AC3E}">
        <p14:creationId xmlns:p14="http://schemas.microsoft.com/office/powerpoint/2010/main" val="2757591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0"/>
            <a:ext cx="8339673"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An example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1130624" y="1361579"/>
            <a:ext cx="6313159" cy="2677656"/>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a:solidFill>
                  <a:schemeClr val="tx1"/>
                </a:solidFill>
                <a:latin typeface="Courier"/>
                <a:cs typeface="Courier"/>
              </a:rPr>
              <a:t>def</a:t>
            </a:r>
            <a:r>
              <a:rPr lang="en-US" sz="1400" dirty="0">
                <a:solidFill>
                  <a:schemeClr val="tx1"/>
                </a:solidFill>
                <a:latin typeface="Courier"/>
                <a:cs typeface="Courier"/>
              </a:rPr>
              <a:t> f(x): #name x used as formal parameter</a:t>
            </a:r>
          </a:p>
          <a:p>
            <a:pPr defTabSz="914400" fontAlgn="base">
              <a:spcBef>
                <a:spcPct val="0"/>
              </a:spcBef>
              <a:spcAft>
                <a:spcPct val="0"/>
              </a:spcAft>
            </a:pPr>
            <a:r>
              <a:rPr lang="en-US" sz="1400" dirty="0">
                <a:solidFill>
                  <a:schemeClr val="tx1"/>
                </a:solidFill>
                <a:latin typeface="Courier"/>
                <a:cs typeface="Courier"/>
              </a:rPr>
              <a:t>    y = 1</a:t>
            </a:r>
          </a:p>
          <a:p>
            <a:pPr defTabSz="914400" fontAlgn="base">
              <a:spcBef>
                <a:spcPct val="0"/>
              </a:spcBef>
              <a:spcAft>
                <a:spcPct val="0"/>
              </a:spcAft>
            </a:pPr>
            <a:r>
              <a:rPr lang="en-US" sz="1400" dirty="0">
                <a:solidFill>
                  <a:schemeClr val="tx1"/>
                </a:solidFill>
                <a:latin typeface="Courier"/>
                <a:cs typeface="Courier"/>
              </a:rPr>
              <a:t>    x = x + y</a:t>
            </a:r>
          </a:p>
          <a:p>
            <a:pPr defTabSz="914400" fontAlgn="base">
              <a:spcBef>
                <a:spcPct val="0"/>
              </a:spcBef>
              <a:spcAft>
                <a:spcPct val="0"/>
              </a:spcAft>
            </a:pPr>
            <a:r>
              <a:rPr lang="en-US" sz="1400" dirty="0">
                <a:solidFill>
                  <a:schemeClr val="tx1"/>
                </a:solidFill>
                <a:latin typeface="Courier"/>
                <a:cs typeface="Courier"/>
              </a:rPr>
              <a:t>    print 'x =', x</a:t>
            </a:r>
          </a:p>
          <a:p>
            <a:pPr defTabSz="914400" fontAlgn="base">
              <a:spcBef>
                <a:spcPct val="0"/>
              </a:spcBef>
              <a:spcAft>
                <a:spcPct val="0"/>
              </a:spcAft>
            </a:pPr>
            <a:r>
              <a:rPr lang="en-US" sz="1400" dirty="0">
                <a:solidFill>
                  <a:schemeClr val="tx1"/>
                </a:solidFill>
                <a:latin typeface="Courier"/>
                <a:cs typeface="Courier"/>
              </a:rPr>
              <a:t>    return x</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r>
              <a:rPr lang="en-US" sz="1400" dirty="0">
                <a:solidFill>
                  <a:schemeClr val="tx1"/>
                </a:solidFill>
                <a:latin typeface="Courier"/>
                <a:cs typeface="Courier"/>
              </a:rPr>
              <a:t>x = 3</a:t>
            </a:r>
          </a:p>
          <a:p>
            <a:pPr defTabSz="914400" fontAlgn="base">
              <a:spcBef>
                <a:spcPct val="0"/>
              </a:spcBef>
              <a:spcAft>
                <a:spcPct val="0"/>
              </a:spcAft>
            </a:pPr>
            <a:r>
              <a:rPr lang="en-US" sz="1400" dirty="0">
                <a:solidFill>
                  <a:schemeClr val="tx1"/>
                </a:solidFill>
                <a:latin typeface="Courier"/>
                <a:cs typeface="Courier"/>
              </a:rPr>
              <a:t>y = 2</a:t>
            </a:r>
          </a:p>
          <a:p>
            <a:pPr defTabSz="914400" fontAlgn="base">
              <a:spcBef>
                <a:spcPct val="0"/>
              </a:spcBef>
              <a:spcAft>
                <a:spcPct val="0"/>
              </a:spcAft>
            </a:pPr>
            <a:r>
              <a:rPr lang="en-US" sz="1400" dirty="0">
                <a:solidFill>
                  <a:schemeClr val="tx1"/>
                </a:solidFill>
                <a:latin typeface="Courier"/>
                <a:cs typeface="Courier"/>
              </a:rPr>
              <a:t>z = f(x) #value of x used as actual parameter</a:t>
            </a:r>
          </a:p>
          <a:p>
            <a:pPr defTabSz="914400" fontAlgn="base">
              <a:spcBef>
                <a:spcPct val="0"/>
              </a:spcBef>
              <a:spcAft>
                <a:spcPct val="0"/>
              </a:spcAft>
            </a:pPr>
            <a:r>
              <a:rPr lang="en-US" sz="1400" dirty="0">
                <a:solidFill>
                  <a:schemeClr val="tx1"/>
                </a:solidFill>
                <a:latin typeface="Courier"/>
                <a:cs typeface="Courier"/>
              </a:rPr>
              <a:t>print 'z =', z</a:t>
            </a:r>
          </a:p>
          <a:p>
            <a:pPr defTabSz="914400" fontAlgn="base">
              <a:spcBef>
                <a:spcPct val="0"/>
              </a:spcBef>
              <a:spcAft>
                <a:spcPct val="0"/>
              </a:spcAft>
            </a:pPr>
            <a:r>
              <a:rPr lang="en-US" sz="1400" dirty="0">
                <a:solidFill>
                  <a:schemeClr val="tx1"/>
                </a:solidFill>
                <a:latin typeface="Courier"/>
                <a:cs typeface="Courier"/>
              </a:rPr>
              <a:t>print 'x =', x</a:t>
            </a:r>
          </a:p>
          <a:p>
            <a:pPr defTabSz="914400" fontAlgn="base">
              <a:spcBef>
                <a:spcPct val="0"/>
              </a:spcBef>
              <a:spcAft>
                <a:spcPct val="0"/>
              </a:spcAft>
            </a:pPr>
            <a:r>
              <a:rPr lang="en-US" sz="1400" dirty="0">
                <a:solidFill>
                  <a:schemeClr val="tx1"/>
                </a:solidFill>
                <a:latin typeface="Courier"/>
                <a:cs typeface="Courier"/>
              </a:rPr>
              <a:t>print 'y =', y</a:t>
            </a:r>
            <a:endParaRPr lang="en-US" sz="1400" dirty="0" smtClean="0">
              <a:solidFill>
                <a:schemeClr val="tx1"/>
              </a:solidFill>
              <a:latin typeface="Courier"/>
              <a:cs typeface="Courier"/>
            </a:endParaRPr>
          </a:p>
        </p:txBody>
      </p:sp>
      <p:sp>
        <p:nvSpPr>
          <p:cNvPr id="5" name="TextBox 4"/>
          <p:cNvSpPr txBox="1"/>
          <p:nvPr/>
        </p:nvSpPr>
        <p:spPr bwMode="auto">
          <a:xfrm>
            <a:off x="6225461" y="4630880"/>
            <a:ext cx="214319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What is going</a:t>
            </a:r>
            <a:r>
              <a:rPr kumimoji="0" lang="en-US" sz="2000" b="0" i="0" u="none" strike="noStrike" kern="0" cap="none" spc="0" normalizeH="0" noProof="0" dirty="0" smtClean="0">
                <a:ln>
                  <a:noFill/>
                </a:ln>
                <a:solidFill>
                  <a:srgbClr val="FF0000"/>
                </a:solidFill>
                <a:effectLst/>
                <a:uLnTx/>
                <a:uFillTx/>
                <a:latin typeface="Calibri" pitchFamily="34" charset="0"/>
                <a:ea typeface="+mj-ea"/>
                <a:cs typeface="+mj-cs"/>
              </a:rPr>
              <a:t> on? </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13" name="TextBox 12"/>
          <p:cNvSpPr txBox="1"/>
          <p:nvPr/>
        </p:nvSpPr>
        <p:spPr bwMode="auto">
          <a:xfrm>
            <a:off x="1127610" y="4418427"/>
            <a:ext cx="4702874"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x = </a:t>
            </a:r>
          </a:p>
          <a:p>
            <a:pPr defTabSz="914400" fontAlgn="base">
              <a:spcBef>
                <a:spcPct val="0"/>
              </a:spcBef>
              <a:spcAft>
                <a:spcPct val="0"/>
              </a:spcAft>
            </a:pPr>
            <a:r>
              <a:rPr lang="en-US" sz="1400" dirty="0">
                <a:latin typeface="Courier"/>
                <a:cs typeface="Courier"/>
              </a:rPr>
              <a:t>z</a:t>
            </a:r>
            <a:r>
              <a:rPr lang="en-US" sz="1400" dirty="0" smtClean="0">
                <a:latin typeface="Courier"/>
                <a:cs typeface="Courier"/>
              </a:rPr>
              <a:t> = </a:t>
            </a:r>
          </a:p>
          <a:p>
            <a:pPr defTabSz="914400" fontAlgn="base">
              <a:spcBef>
                <a:spcPct val="0"/>
              </a:spcBef>
              <a:spcAft>
                <a:spcPct val="0"/>
              </a:spcAft>
            </a:pPr>
            <a:r>
              <a:rPr lang="en-US" sz="1400" dirty="0">
                <a:latin typeface="Courier"/>
                <a:cs typeface="Courier"/>
              </a:rPr>
              <a:t>x</a:t>
            </a:r>
            <a:r>
              <a:rPr lang="en-US" sz="1400" dirty="0" smtClean="0">
                <a:latin typeface="Courier"/>
                <a:cs typeface="Courier"/>
              </a:rPr>
              <a:t> = </a:t>
            </a:r>
          </a:p>
          <a:p>
            <a:pPr defTabSz="914400" fontAlgn="base">
              <a:spcBef>
                <a:spcPct val="0"/>
              </a:spcBef>
              <a:spcAft>
                <a:spcPct val="0"/>
              </a:spcAft>
            </a:pPr>
            <a:r>
              <a:rPr lang="en-US" sz="1400" dirty="0">
                <a:latin typeface="Courier"/>
                <a:cs typeface="Courier"/>
              </a:rPr>
              <a:t>y</a:t>
            </a:r>
            <a:r>
              <a:rPr lang="en-US" sz="1400" dirty="0" smtClean="0">
                <a:latin typeface="Courier"/>
                <a:cs typeface="Courier"/>
              </a:rPr>
              <a:t> =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4" name="TextBox 13"/>
          <p:cNvSpPr txBox="1"/>
          <p:nvPr/>
        </p:nvSpPr>
        <p:spPr bwMode="auto">
          <a:xfrm>
            <a:off x="1127610" y="4412126"/>
            <a:ext cx="4702874"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x = 4</a:t>
            </a:r>
          </a:p>
          <a:p>
            <a:pPr defTabSz="914400" fontAlgn="base">
              <a:spcBef>
                <a:spcPct val="0"/>
              </a:spcBef>
              <a:spcAft>
                <a:spcPct val="0"/>
              </a:spcAft>
            </a:pPr>
            <a:r>
              <a:rPr lang="en-US" sz="1400" dirty="0">
                <a:latin typeface="Courier"/>
                <a:cs typeface="Courier"/>
              </a:rPr>
              <a:t>z</a:t>
            </a:r>
            <a:r>
              <a:rPr lang="en-US" sz="1400" dirty="0" smtClean="0">
                <a:latin typeface="Courier"/>
                <a:cs typeface="Courier"/>
              </a:rPr>
              <a:t> = 4</a:t>
            </a:r>
          </a:p>
          <a:p>
            <a:pPr defTabSz="914400" fontAlgn="base">
              <a:spcBef>
                <a:spcPct val="0"/>
              </a:spcBef>
              <a:spcAft>
                <a:spcPct val="0"/>
              </a:spcAft>
            </a:pPr>
            <a:r>
              <a:rPr lang="en-US" sz="1400" dirty="0">
                <a:latin typeface="Courier"/>
                <a:cs typeface="Courier"/>
              </a:rPr>
              <a:t>x</a:t>
            </a:r>
            <a:r>
              <a:rPr lang="en-US" sz="1400" dirty="0" smtClean="0">
                <a:latin typeface="Courier"/>
                <a:cs typeface="Courier"/>
              </a:rPr>
              <a:t> = 3</a:t>
            </a:r>
          </a:p>
          <a:p>
            <a:pPr defTabSz="914400" fontAlgn="base">
              <a:spcBef>
                <a:spcPct val="0"/>
              </a:spcBef>
              <a:spcAft>
                <a:spcPct val="0"/>
              </a:spcAft>
            </a:pPr>
            <a:r>
              <a:rPr lang="en-US" sz="1400" dirty="0">
                <a:latin typeface="Courier"/>
                <a:cs typeface="Courier"/>
              </a:rPr>
              <a:t>y</a:t>
            </a:r>
            <a:r>
              <a:rPr lang="en-US" sz="1400" dirty="0" smtClean="0">
                <a:latin typeface="Courier"/>
                <a:cs typeface="Courier"/>
              </a:rPr>
              <a:t> = 2</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7" name="TextBox 6"/>
          <p:cNvSpPr txBox="1"/>
          <p:nvPr/>
        </p:nvSpPr>
        <p:spPr bwMode="auto">
          <a:xfrm>
            <a:off x="6787487" y="4057346"/>
            <a:ext cx="104658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noProof="0" dirty="0" err="1" smtClean="0">
                <a:solidFill>
                  <a:srgbClr val="000000"/>
                </a:solidFill>
                <a:latin typeface="Courier"/>
                <a:ea typeface="+mj-ea"/>
                <a:cs typeface="Courier"/>
              </a:rPr>
              <a:t>local</a:t>
            </a: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9" name="Rectangle 8"/>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Tree>
    <p:extLst>
      <p:ext uri="{BB962C8B-B14F-4D97-AF65-F5344CB8AC3E}">
        <p14:creationId xmlns:p14="http://schemas.microsoft.com/office/powerpoint/2010/main" val="16934140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Functions, Scoping and Abstractions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40441" y="2575197"/>
            <a:ext cx="7772400" cy="2246769"/>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Functions</a:t>
            </a:r>
            <a:endParaRPr lang="en-US" sz="2400" dirty="0" smtClean="0">
              <a:latin typeface="Courier"/>
              <a:cs typeface="Courier"/>
            </a:endParaRPr>
          </a:p>
          <a:p>
            <a:pPr marL="344488" indent="-344488">
              <a:spcAft>
                <a:spcPts val="600"/>
              </a:spcAft>
              <a:buClr>
                <a:srgbClr val="FF0000"/>
              </a:buClr>
              <a:buFont typeface="Wingdings" charset="2"/>
              <a:buChar char="§"/>
            </a:pPr>
            <a:r>
              <a:rPr lang="en-US" sz="2400" dirty="0" smtClean="0">
                <a:solidFill>
                  <a:srgbClr val="FF0000"/>
                </a:solidFill>
              </a:rPr>
              <a:t>Scoping</a:t>
            </a:r>
          </a:p>
          <a:p>
            <a:pPr marL="344488" indent="-344488">
              <a:spcAft>
                <a:spcPts val="600"/>
              </a:spcAft>
              <a:buClr>
                <a:srgbClr val="FFFF00"/>
              </a:buClr>
              <a:buFont typeface="Wingdings" charset="2"/>
              <a:buChar char="§"/>
            </a:pPr>
            <a:r>
              <a:rPr lang="en-US" sz="2400" dirty="0" smtClean="0">
                <a:solidFill>
                  <a:schemeClr val="accent1"/>
                </a:solidFill>
              </a:rPr>
              <a:t>Specifications</a:t>
            </a:r>
          </a:p>
          <a:p>
            <a:pPr marL="344488" indent="-344488">
              <a:spcAft>
                <a:spcPts val="600"/>
              </a:spcAft>
              <a:buClr>
                <a:srgbClr val="0000FF"/>
              </a:buClr>
              <a:buFont typeface="Wingdings" charset="2"/>
              <a:buChar char="§"/>
            </a:pPr>
            <a:r>
              <a:rPr lang="en-US" sz="2400" dirty="0" smtClean="0">
                <a:solidFill>
                  <a:schemeClr val="accent1"/>
                </a:solidFill>
              </a:rPr>
              <a:t>Modules</a:t>
            </a:r>
            <a:endParaRPr lang="en-US" sz="2400" dirty="0" smtClean="0">
              <a:solidFill>
                <a:schemeClr val="accent1"/>
              </a:solidFill>
            </a:endParaRPr>
          </a:p>
          <a:p>
            <a:pPr marL="344488" indent="-344488">
              <a:spcAft>
                <a:spcPts val="600"/>
              </a:spcAft>
              <a:buClr>
                <a:srgbClr val="0000FF"/>
              </a:buClr>
              <a:buFont typeface="Wingdings" charset="2"/>
              <a:buChar char="§"/>
            </a:pPr>
            <a:r>
              <a:rPr lang="en-US" sz="2400" dirty="0" smtClean="0">
                <a:solidFill>
                  <a:schemeClr val="accent1"/>
                </a:solidFill>
              </a:rPr>
              <a:t>Files</a:t>
            </a:r>
          </a:p>
        </p:txBody>
      </p:sp>
    </p:spTree>
    <p:extLst>
      <p:ext uri="{BB962C8B-B14F-4D97-AF65-F5344CB8AC3E}">
        <p14:creationId xmlns:p14="http://schemas.microsoft.com/office/powerpoint/2010/main" val="1661719819"/>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bwMode="auto">
          <a:xfrm>
            <a:off x="0" y="1810465"/>
            <a:ext cx="4702874"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a:t>
            </a:r>
            <a:r>
              <a:rPr lang="en-US" sz="1400" dirty="0" err="1" smtClean="0">
                <a:latin typeface="Courier"/>
                <a:cs typeface="Courier"/>
              </a:rPr>
              <a:t>y</a:t>
            </a:r>
            <a:r>
              <a:rPr lang="en-US" sz="1400" dirty="0" smtClean="0">
                <a:latin typeface="Courier"/>
                <a:cs typeface="Courier"/>
              </a:rPr>
              <a:t> = 20, 50</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0" y="0"/>
            <a:ext cx="8481758"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Function </a:t>
            </a:r>
            <a:r>
              <a:rPr lang="en-US" sz="3600" b="1" kern="0" dirty="0" smtClean="0">
                <a:latin typeface="Calibri" pitchFamily="34" charset="0"/>
                <a:ea typeface="+mj-ea"/>
                <a:cs typeface="+mj-cs"/>
              </a:rPr>
              <a:t>defines a new</a:t>
            </a:r>
            <a:r>
              <a:rPr lang="en-US" sz="3600" b="1" kern="0" noProof="0" dirty="0" smtClean="0">
                <a:latin typeface="Calibri" pitchFamily="34" charset="0"/>
                <a:ea typeface="+mj-ea"/>
                <a:cs typeface="+mj-cs"/>
              </a:rPr>
              <a:t> name space (scope)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9" name="TextBox 8"/>
          <p:cNvSpPr txBox="1"/>
          <p:nvPr/>
        </p:nvSpPr>
        <p:spPr bwMode="auto">
          <a:xfrm>
            <a:off x="4792811" y="3091541"/>
            <a:ext cx="4351189" cy="95410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def </a:t>
            </a:r>
            <a:r>
              <a:rPr lang="en-US" sz="1400" dirty="0" err="1" smtClean="0">
                <a:latin typeface="Courier"/>
                <a:cs typeface="Courier"/>
              </a:rPr>
              <a:t>double(y</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x</a:t>
            </a:r>
            <a:r>
              <a:rPr lang="en-US" sz="1400" dirty="0" smtClean="0">
                <a:latin typeface="Courier"/>
                <a:cs typeface="Courier"/>
              </a:rPr>
              <a:t>=2</a:t>
            </a:r>
          </a:p>
          <a:p>
            <a:pPr defTabSz="914400" fontAlgn="base">
              <a:spcBef>
                <a:spcPct val="0"/>
              </a:spcBef>
              <a:spcAft>
                <a:spcPct val="0"/>
              </a:spcAft>
            </a:pPr>
            <a:r>
              <a:rPr lang="en-US" sz="1400" dirty="0" smtClean="0">
                <a:latin typeface="Courier"/>
                <a:cs typeface="Courier"/>
              </a:rPr>
              <a:t>    print 'x = {}, y = {}'.format(</a:t>
            </a:r>
            <a:r>
              <a:rPr lang="en-US" sz="1400" dirty="0" err="1" smtClean="0">
                <a:latin typeface="Courier"/>
                <a:cs typeface="Courier"/>
              </a:rPr>
              <a:t>x,y</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return </a:t>
            </a:r>
            <a:r>
              <a:rPr lang="en-US" sz="1400" dirty="0" err="1" smtClean="0">
                <a:latin typeface="Courier"/>
                <a:cs typeface="Courier"/>
              </a:rPr>
              <a:t>x</a:t>
            </a:r>
            <a:r>
              <a:rPr lang="en-US" sz="1400" dirty="0" smtClean="0">
                <a:latin typeface="Courier"/>
                <a:cs typeface="Courier"/>
              </a:rPr>
              <a:t>*</a:t>
            </a:r>
            <a:r>
              <a:rPr lang="en-US" sz="1400" dirty="0" err="1" smtClean="0">
                <a:latin typeface="Courier"/>
                <a:cs typeface="Courier"/>
              </a:rPr>
              <a:t>y</a:t>
            </a:r>
            <a:endParaRPr lang="en-US" sz="1400" dirty="0" smtClean="0">
              <a:solidFill>
                <a:srgbClr val="000000"/>
              </a:solidFill>
              <a:latin typeface="Courier"/>
              <a:cs typeface="Courier"/>
            </a:endParaRPr>
          </a:p>
        </p:txBody>
      </p:sp>
      <p:sp>
        <p:nvSpPr>
          <p:cNvPr id="10" name="TextBox 9"/>
          <p:cNvSpPr txBox="1"/>
          <p:nvPr/>
        </p:nvSpPr>
        <p:spPr bwMode="auto">
          <a:xfrm>
            <a:off x="4906150" y="1810465"/>
            <a:ext cx="4047350"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ea typeface="+mj-ea"/>
                <a:cs typeface="+mj-cs"/>
              </a:rPr>
              <a:t>Even during the execution of </a:t>
            </a:r>
            <a:r>
              <a:rPr lang="en-US" sz="2000" kern="0" dirty="0" smtClean="0">
                <a:latin typeface="Courier"/>
                <a:cs typeface="Courier"/>
              </a:rPr>
              <a:t>double()</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local variables </a:t>
            </a:r>
            <a:r>
              <a:rPr lang="en-US" sz="2000" kern="0" dirty="0" err="1" smtClean="0">
                <a:solidFill>
                  <a:srgbClr val="000000"/>
                </a:solidFill>
                <a:latin typeface="Courier"/>
                <a:ea typeface="+mj-ea"/>
                <a:cs typeface="Courier"/>
              </a:rPr>
              <a:t>x</a:t>
            </a:r>
            <a:r>
              <a:rPr lang="en-US" sz="2000" kern="0" dirty="0" smtClean="0">
                <a:solidFill>
                  <a:schemeClr val="accent1"/>
                </a:solidFill>
                <a:latin typeface="Calibri" pitchFamily="34" charset="0"/>
                <a:ea typeface="+mj-ea"/>
                <a:cs typeface="+mj-cs"/>
              </a:rPr>
              <a:t> and </a:t>
            </a:r>
            <a:r>
              <a:rPr lang="en-US" sz="2000" kern="0" dirty="0" err="1" smtClean="0">
                <a:solidFill>
                  <a:srgbClr val="000000"/>
                </a:solidFill>
                <a:latin typeface="Courier"/>
                <a:ea typeface="+mj-ea"/>
                <a:cs typeface="Courier"/>
              </a:rPr>
              <a:t>y</a:t>
            </a:r>
            <a:r>
              <a:rPr lang="en-US" sz="2000" kern="0" dirty="0" smtClean="0">
                <a:solidFill>
                  <a:schemeClr val="accent1"/>
                </a:solidFill>
                <a:latin typeface="Calibri" pitchFamily="34" charset="0"/>
                <a:ea typeface="+mj-ea"/>
                <a:cs typeface="+mj-cs"/>
              </a:rPr>
              <a:t> are invisible outside of the function!</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TextBox 11"/>
          <p:cNvSpPr txBox="1"/>
          <p:nvPr/>
        </p:nvSpPr>
        <p:spPr bwMode="auto">
          <a:xfrm>
            <a:off x="0" y="1810465"/>
            <a:ext cx="4702874"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a:t>
            </a:r>
            <a:r>
              <a:rPr lang="en-US" sz="1400" dirty="0" err="1" smtClean="0">
                <a:latin typeface="Courier"/>
                <a:cs typeface="Courier"/>
              </a:rPr>
              <a:t>y</a:t>
            </a:r>
            <a:r>
              <a:rPr lang="en-US" sz="1400" dirty="0" smtClean="0">
                <a:latin typeface="Courier"/>
                <a:cs typeface="Courier"/>
              </a:rPr>
              <a:t> = 20, 50</a:t>
            </a:r>
          </a:p>
          <a:p>
            <a:pPr defTabSz="914400" fontAlgn="base">
              <a:spcBef>
                <a:spcPct val="0"/>
              </a:spcBef>
              <a:spcAft>
                <a:spcPct val="0"/>
              </a:spcAft>
            </a:pPr>
            <a:r>
              <a:rPr lang="en-US" sz="1400" dirty="0" smtClean="0">
                <a:latin typeface="Courier"/>
                <a:cs typeface="Courier"/>
              </a:rPr>
              <a:t>&gt;&gt;&gt; res = double(5)</a:t>
            </a:r>
          </a:p>
          <a:p>
            <a:pPr defTabSz="914400" fontAlgn="base">
              <a:spcBef>
                <a:spcPct val="0"/>
              </a:spcBef>
              <a:spcAft>
                <a:spcPct val="0"/>
              </a:spcAft>
            </a:pPr>
            <a:r>
              <a:rPr lang="en-US" sz="1400" dirty="0" err="1" smtClean="0">
                <a:latin typeface="Courier"/>
                <a:cs typeface="Courier"/>
              </a:rPr>
              <a:t>x</a:t>
            </a:r>
            <a:r>
              <a:rPr lang="en-US" sz="1400" dirty="0" smtClean="0">
                <a:latin typeface="Courier"/>
                <a:cs typeface="Courier"/>
              </a:rPr>
              <a:t> = 2, </a:t>
            </a:r>
            <a:r>
              <a:rPr lang="en-US" sz="1400" dirty="0" err="1" smtClean="0">
                <a:latin typeface="Courier"/>
                <a:cs typeface="Courier"/>
              </a:rPr>
              <a:t>y</a:t>
            </a:r>
            <a:r>
              <a:rPr lang="en-US" sz="1400" dirty="0" smtClean="0">
                <a:latin typeface="Courier"/>
                <a:cs typeface="Courier"/>
              </a:rPr>
              <a:t> = 5</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a:t>
            </a:r>
            <a:r>
              <a:rPr lang="en-US" sz="1400" dirty="0" err="1" smtClean="0">
                <a:latin typeface="Courier"/>
                <a:cs typeface="Courier"/>
              </a:rPr>
              <a:t>y</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(20, 50)</a:t>
            </a:r>
          </a:p>
          <a:p>
            <a:pPr defTabSz="914400" fontAlgn="base">
              <a:spcBef>
                <a:spcPct val="0"/>
              </a:spcBef>
              <a:spcAft>
                <a:spcPct val="0"/>
              </a:spcAft>
            </a:pPr>
            <a:r>
              <a:rPr lang="en-US" sz="1400" dirty="0" smtClean="0">
                <a:latin typeface="Courier"/>
                <a:cs typeface="Courier"/>
              </a:rPr>
              <a:t>&gt;&gt;&gt; </a:t>
            </a:r>
          </a:p>
        </p:txBody>
      </p:sp>
      <p:sp>
        <p:nvSpPr>
          <p:cNvPr id="19" name="Rectangle 18"/>
          <p:cNvSpPr/>
          <p:nvPr/>
        </p:nvSpPr>
        <p:spPr>
          <a:xfrm>
            <a:off x="5652969" y="4633443"/>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bwMode="auto">
          <a:xfrm>
            <a:off x="5652969" y="4233333"/>
            <a:ext cx="37273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dirty="0" err="1" smtClean="0">
                <a:latin typeface="Courier"/>
                <a:ea typeface="+mj-ea"/>
                <a:cs typeface="Courier"/>
              </a:rPr>
              <a:t>y</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23" name="Rectangle 22"/>
          <p:cNvSpPr/>
          <p:nvPr/>
        </p:nvSpPr>
        <p:spPr>
          <a:xfrm>
            <a:off x="4772543" y="6048917"/>
            <a:ext cx="45720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ourier"/>
                <a:cs typeface="Courier"/>
              </a:rPr>
              <a:t>5</a:t>
            </a:r>
            <a:endParaRPr lang="en-US" dirty="0">
              <a:solidFill>
                <a:srgbClr val="000000"/>
              </a:solidFill>
              <a:latin typeface="Courier"/>
              <a:cs typeface="Courier"/>
            </a:endParaRPr>
          </a:p>
        </p:txBody>
      </p:sp>
      <p:cxnSp>
        <p:nvCxnSpPr>
          <p:cNvPr id="24" name="Straight Arrow Connector 23"/>
          <p:cNvCxnSpPr>
            <a:endCxn id="23" idx="0"/>
          </p:cNvCxnSpPr>
          <p:nvPr/>
        </p:nvCxnSpPr>
        <p:spPr>
          <a:xfrm rot="5400000">
            <a:off x="4803060" y="5009976"/>
            <a:ext cx="1237025" cy="840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272242" y="4233333"/>
            <a:ext cx="2115909" cy="1131810"/>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bwMode="auto">
          <a:xfrm>
            <a:off x="5272243" y="5057366"/>
            <a:ext cx="211590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chemeClr val="accent1"/>
                </a:solidFill>
                <a:latin typeface="Calibri" pitchFamily="34" charset="0"/>
                <a:ea typeface="+mj-ea"/>
                <a:cs typeface="+mj-cs"/>
              </a:rPr>
              <a:t>Function call </a:t>
            </a:r>
            <a:r>
              <a:rPr lang="en-US" sz="1400" kern="0" dirty="0" smtClean="0">
                <a:solidFill>
                  <a:srgbClr val="000000"/>
                </a:solidFill>
                <a:latin typeface="Courier"/>
                <a:ea typeface="+mj-ea"/>
                <a:cs typeface="Courier"/>
              </a:rPr>
              <a:t>double(5)</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grpSp>
        <p:nvGrpSpPr>
          <p:cNvPr id="46" name="Group 45"/>
          <p:cNvGrpSpPr/>
          <p:nvPr/>
        </p:nvGrpSpPr>
        <p:grpSpPr>
          <a:xfrm>
            <a:off x="1117730" y="4233333"/>
            <a:ext cx="2299186" cy="2272784"/>
            <a:chOff x="1117730" y="4233333"/>
            <a:chExt cx="2299186" cy="2272784"/>
          </a:xfrm>
        </p:grpSpPr>
        <p:sp>
          <p:nvSpPr>
            <p:cNvPr id="13" name="Rectangle 12"/>
            <p:cNvSpPr/>
            <p:nvPr/>
          </p:nvSpPr>
          <p:spPr>
            <a:xfrm>
              <a:off x="2959716" y="6048917"/>
              <a:ext cx="457200"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ourier"/>
                  <a:cs typeface="Courier"/>
                </a:rPr>
                <a:t>50</a:t>
              </a:r>
              <a:endParaRPr lang="en-US" dirty="0">
                <a:solidFill>
                  <a:srgbClr val="000000"/>
                </a:solidFill>
                <a:latin typeface="Courier"/>
                <a:cs typeface="Courier"/>
              </a:endParaRPr>
            </a:p>
          </p:txBody>
        </p:sp>
        <p:sp>
          <p:nvSpPr>
            <p:cNvPr id="18" name="Rectangle 17"/>
            <p:cNvSpPr/>
            <p:nvPr/>
          </p:nvSpPr>
          <p:spPr>
            <a:xfrm>
              <a:off x="2226608" y="4633443"/>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bwMode="auto">
            <a:xfrm>
              <a:off x="2226608" y="4233333"/>
              <a:ext cx="37273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dirty="0" smtClean="0">
                  <a:latin typeface="Courier"/>
                  <a:ea typeface="+mj-ea"/>
                  <a:cs typeface="Courier"/>
                </a:rPr>
                <a:t>y</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22" name="Straight Arrow Connector 21"/>
            <p:cNvCxnSpPr>
              <a:endCxn id="13" idx="0"/>
            </p:cNvCxnSpPr>
            <p:nvPr/>
          </p:nvCxnSpPr>
          <p:spPr>
            <a:xfrm rot="16200000" flipH="1">
              <a:off x="2191482" y="5052083"/>
              <a:ext cx="1216806" cy="776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117730" y="4233333"/>
              <a:ext cx="1841986" cy="1131810"/>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bwMode="auto">
            <a:xfrm>
              <a:off x="1117730" y="5057366"/>
              <a:ext cx="520946"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chemeClr val="accent1"/>
                  </a:solidFill>
                  <a:latin typeface="Calibri" pitchFamily="34" charset="0"/>
                  <a:ea typeface="+mj-ea"/>
                  <a:cs typeface="+mj-cs"/>
                </a:rPr>
                <a:t>shell</a:t>
              </a:r>
              <a:endParaRPr kumimoji="0" lang="en-US" sz="14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31" name="Rectangle 30"/>
            <p:cNvSpPr/>
            <p:nvPr/>
          </p:nvSpPr>
          <p:spPr>
            <a:xfrm>
              <a:off x="1878054" y="6048919"/>
              <a:ext cx="457200"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ourier"/>
                  <a:cs typeface="Courier"/>
                </a:rPr>
                <a:t>20</a:t>
              </a:r>
              <a:endParaRPr lang="en-US" dirty="0">
                <a:solidFill>
                  <a:srgbClr val="000000"/>
                </a:solidFill>
                <a:latin typeface="Courier"/>
                <a:cs typeface="Courier"/>
              </a:endParaRPr>
            </a:p>
          </p:txBody>
        </p:sp>
        <p:sp>
          <p:nvSpPr>
            <p:cNvPr id="32" name="Rectangle 31"/>
            <p:cNvSpPr/>
            <p:nvPr/>
          </p:nvSpPr>
          <p:spPr>
            <a:xfrm>
              <a:off x="1602146" y="4633445"/>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bwMode="auto">
            <a:xfrm>
              <a:off x="1602146" y="4233335"/>
              <a:ext cx="37273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dirty="0" smtClean="0">
                  <a:latin typeface="Courier"/>
                  <a:ea typeface="+mj-ea"/>
                  <a:cs typeface="Courier"/>
                </a:rPr>
                <a:t>x</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35" name="Straight Arrow Connector 34"/>
            <p:cNvCxnSpPr>
              <a:endCxn id="31" idx="0"/>
            </p:cNvCxnSpPr>
            <p:nvPr/>
          </p:nvCxnSpPr>
          <p:spPr>
            <a:xfrm rot="16200000" flipH="1">
              <a:off x="1383951" y="5326215"/>
              <a:ext cx="1216807"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6262569" y="4645735"/>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bwMode="auto">
          <a:xfrm>
            <a:off x="6262569" y="4245625"/>
            <a:ext cx="37273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x</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41" name="Rectangle 40"/>
          <p:cNvSpPr/>
          <p:nvPr/>
        </p:nvSpPr>
        <p:spPr>
          <a:xfrm>
            <a:off x="5839343" y="6048914"/>
            <a:ext cx="45720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ourier"/>
                <a:cs typeface="Courier"/>
              </a:rPr>
              <a:t>2</a:t>
            </a:r>
            <a:endParaRPr lang="en-US" dirty="0">
              <a:solidFill>
                <a:srgbClr val="000000"/>
              </a:solidFill>
              <a:latin typeface="Courier"/>
              <a:cs typeface="Courier"/>
            </a:endParaRPr>
          </a:p>
        </p:txBody>
      </p:sp>
      <p:cxnSp>
        <p:nvCxnSpPr>
          <p:cNvPr id="42" name="Straight Arrow Connector 41"/>
          <p:cNvCxnSpPr>
            <a:endCxn id="41" idx="0"/>
          </p:cNvCxnSpPr>
          <p:nvPr/>
        </p:nvCxnSpPr>
        <p:spPr>
          <a:xfrm rot="5400000">
            <a:off x="5646904" y="5247040"/>
            <a:ext cx="1222914" cy="380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bwMode="auto">
          <a:xfrm>
            <a:off x="0" y="1810465"/>
            <a:ext cx="4702874"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r>
              <a:rPr lang="en-US" sz="1400" dirty="0" smtClean="0">
                <a:latin typeface="Courier"/>
                <a:cs typeface="Courier"/>
              </a:rPr>
              <a:t>, </a:t>
            </a:r>
            <a:r>
              <a:rPr lang="en-US" sz="1400" dirty="0" err="1" smtClean="0">
                <a:latin typeface="Courier"/>
                <a:cs typeface="Courier"/>
              </a:rPr>
              <a:t>y</a:t>
            </a:r>
            <a:r>
              <a:rPr lang="en-US" sz="1400" dirty="0" smtClean="0">
                <a:latin typeface="Courier"/>
                <a:cs typeface="Courier"/>
              </a:rPr>
              <a:t> = 20, 50</a:t>
            </a:r>
          </a:p>
          <a:p>
            <a:pPr defTabSz="914400" fontAlgn="base">
              <a:spcBef>
                <a:spcPct val="0"/>
              </a:spcBef>
              <a:spcAft>
                <a:spcPct val="0"/>
              </a:spcAft>
            </a:pPr>
            <a:r>
              <a:rPr lang="en-US" sz="1400" dirty="0" smtClean="0">
                <a:latin typeface="Courier"/>
                <a:cs typeface="Courier"/>
              </a:rPr>
              <a:t>&gt;&gt;&gt; res = double(5)</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49" name="TextBox 48"/>
          <p:cNvSpPr txBox="1"/>
          <p:nvPr/>
        </p:nvSpPr>
        <p:spPr bwMode="auto">
          <a:xfrm>
            <a:off x="3213082" y="3913850"/>
            <a:ext cx="2050363"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Every function call has a </a:t>
            </a:r>
            <a:r>
              <a:rPr lang="en-US" sz="2000" kern="0" dirty="0" smtClean="0">
                <a:solidFill>
                  <a:srgbClr val="FF0000"/>
                </a:solidFill>
                <a:latin typeface="Calibri" pitchFamily="34" charset="0"/>
                <a:ea typeface="+mj-ea"/>
                <a:cs typeface="+mj-cs"/>
              </a:rPr>
              <a:t>namespace</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in which local variables are stored</a:t>
            </a:r>
          </a:p>
        </p:txBody>
      </p:sp>
      <p:cxnSp>
        <p:nvCxnSpPr>
          <p:cNvPr id="51" name="Straight Arrow Connector 50"/>
          <p:cNvCxnSpPr>
            <a:endCxn id="26" idx="1"/>
          </p:cNvCxnSpPr>
          <p:nvPr/>
        </p:nvCxnSpPr>
        <p:spPr>
          <a:xfrm>
            <a:off x="4543778" y="4769556"/>
            <a:ext cx="728464" cy="2968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bwMode="auto">
          <a:xfrm>
            <a:off x="201720" y="3337762"/>
            <a:ext cx="4501154"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rgbClr val="FF0000"/>
                </a:solidFill>
                <a:latin typeface="Calibri" pitchFamily="34" charset="0"/>
                <a:ea typeface="+mj-ea"/>
                <a:cs typeface="+mj-cs"/>
              </a:rPr>
              <a:t>H</a:t>
            </a:r>
            <a:r>
              <a:rPr kumimoji="0" lang="en-US" sz="2000" b="0" i="0" u="none" strike="noStrike" kern="0" cap="none" spc="0" normalizeH="0" baseline="0" noProof="0" dirty="0" err="1" smtClean="0">
                <a:ln>
                  <a:noFill/>
                </a:ln>
                <a:solidFill>
                  <a:srgbClr val="FF0000"/>
                </a:solidFill>
                <a:effectLst/>
                <a:uLnTx/>
                <a:uFillTx/>
                <a:latin typeface="Calibri" pitchFamily="34" charset="0"/>
                <a:ea typeface="+mj-ea"/>
                <a:cs typeface="+mj-cs"/>
              </a:rPr>
              <a:t>ow</a:t>
            </a: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 is it possible that the values of </a:t>
            </a:r>
            <a:r>
              <a:rPr kumimoji="0" lang="en-US" sz="2000" b="0" i="0" u="none" strike="noStrike" kern="0" cap="none" spc="0" normalizeH="0" baseline="0" noProof="0" dirty="0" err="1" smtClean="0">
                <a:ln>
                  <a:noFill/>
                </a:ln>
                <a:effectLst/>
                <a:uLnTx/>
                <a:uFillTx/>
                <a:latin typeface="Courier"/>
                <a:ea typeface="+mj-ea"/>
                <a:cs typeface="Courier"/>
              </a:rPr>
              <a:t>x</a:t>
            </a: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 and </a:t>
            </a:r>
            <a:r>
              <a:rPr kumimoji="0" lang="en-US" sz="2000" b="0" i="0" u="none" strike="noStrike" kern="0" cap="none" spc="0" normalizeH="0" baseline="0" noProof="0" dirty="0" err="1" smtClean="0">
                <a:ln>
                  <a:noFill/>
                </a:ln>
                <a:solidFill>
                  <a:srgbClr val="000000"/>
                </a:solidFill>
                <a:effectLst/>
                <a:uLnTx/>
                <a:uFillTx/>
                <a:latin typeface="Courier"/>
                <a:ea typeface="+mj-ea"/>
                <a:cs typeface="Courier"/>
              </a:rPr>
              <a:t>y</a:t>
            </a: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 do not interfere with each other?</a:t>
            </a:r>
          </a:p>
        </p:txBody>
      </p:sp>
    </p:spTree>
    <p:extLst>
      <p:ext uri="{BB962C8B-B14F-4D97-AF65-F5344CB8AC3E}">
        <p14:creationId xmlns:p14="http://schemas.microsoft.com/office/powerpoint/2010/main" val="769406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7"/>
                                        </p:tgtEl>
                                        <p:attrNameLst>
                                          <p:attrName>style.visibility</p:attrName>
                                        </p:attrNameLst>
                                      </p:cBhvr>
                                      <p:to>
                                        <p:strVal val="hidden"/>
                                      </p:to>
                                    </p:set>
                                  </p:childTnLst>
                                </p:cTn>
                              </p:par>
                              <p:par>
                                <p:cTn id="53" presetID="1" presetClass="entr" presetSubtype="0" fill="hold" grpId="2"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12" grpId="0" animBg="1"/>
      <p:bldP spid="12" grpId="1" animBg="1"/>
      <p:bldP spid="12" grpId="2" animBg="1"/>
      <p:bldP spid="19" grpId="0" animBg="1"/>
      <p:bldP spid="21" grpId="0"/>
      <p:bldP spid="23" grpId="0" animBg="1"/>
      <p:bldP spid="26" grpId="0" animBg="1"/>
      <p:bldP spid="28" grpId="0"/>
      <p:bldP spid="39" grpId="0" animBg="1"/>
      <p:bldP spid="40" grpId="0"/>
      <p:bldP spid="41" grpId="0" animBg="1"/>
      <p:bldP spid="47" grpId="0" animBg="1"/>
      <p:bldP spid="47" grpId="1" animBg="1"/>
      <p:bldP spid="47" grpId="2" animBg="1"/>
      <p:bldP spid="49" grpId="0"/>
      <p:bldP spid="34" grpId="0"/>
      <p:bldP spid="3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Functions, Scoping and Abstractions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40441" y="2575197"/>
            <a:ext cx="7772400" cy="2246769"/>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Functions</a:t>
            </a:r>
            <a:endParaRPr lang="en-US" sz="2400" dirty="0" smtClean="0">
              <a:latin typeface="Courier"/>
              <a:cs typeface="Courier"/>
            </a:endParaRPr>
          </a:p>
          <a:p>
            <a:pPr marL="344488" indent="-344488">
              <a:spcAft>
                <a:spcPts val="600"/>
              </a:spcAft>
              <a:buClr>
                <a:srgbClr val="FF0000"/>
              </a:buClr>
              <a:buFont typeface="Wingdings" charset="2"/>
              <a:buChar char="§"/>
            </a:pPr>
            <a:r>
              <a:rPr lang="en-US" sz="2400" dirty="0" smtClean="0">
                <a:solidFill>
                  <a:schemeClr val="accent1"/>
                </a:solidFill>
              </a:rPr>
              <a:t>Scoping</a:t>
            </a:r>
          </a:p>
          <a:p>
            <a:pPr marL="344488" indent="-344488">
              <a:spcAft>
                <a:spcPts val="600"/>
              </a:spcAft>
              <a:buClr>
                <a:srgbClr val="FFFF00"/>
              </a:buClr>
              <a:buFont typeface="Wingdings" charset="2"/>
              <a:buChar char="§"/>
            </a:pPr>
            <a:r>
              <a:rPr lang="en-US" sz="2400" dirty="0" smtClean="0">
                <a:solidFill>
                  <a:srgbClr val="FF0000"/>
                </a:solidFill>
              </a:rPr>
              <a:t>Specifications</a:t>
            </a:r>
          </a:p>
          <a:p>
            <a:pPr marL="344488" indent="-344488">
              <a:spcAft>
                <a:spcPts val="600"/>
              </a:spcAft>
              <a:buClr>
                <a:srgbClr val="0000FF"/>
              </a:buClr>
              <a:buFont typeface="Wingdings" charset="2"/>
              <a:buChar char="§"/>
            </a:pPr>
            <a:r>
              <a:rPr lang="en-US" sz="2400" dirty="0" smtClean="0">
                <a:solidFill>
                  <a:schemeClr val="accent1"/>
                </a:solidFill>
              </a:rPr>
              <a:t>Modules</a:t>
            </a:r>
            <a:endParaRPr lang="en-US" sz="2400" dirty="0" smtClean="0">
              <a:solidFill>
                <a:schemeClr val="accent1"/>
              </a:solidFill>
            </a:endParaRPr>
          </a:p>
          <a:p>
            <a:pPr marL="344488" indent="-344488">
              <a:spcAft>
                <a:spcPts val="600"/>
              </a:spcAft>
              <a:buClr>
                <a:srgbClr val="0000FF"/>
              </a:buClr>
              <a:buFont typeface="Wingdings" charset="2"/>
              <a:buChar char="§"/>
            </a:pPr>
            <a:r>
              <a:rPr lang="en-US" sz="2400" dirty="0" smtClean="0">
                <a:solidFill>
                  <a:schemeClr val="accent1"/>
                </a:solidFill>
              </a:rPr>
              <a:t>Files</a:t>
            </a:r>
          </a:p>
        </p:txBody>
      </p:sp>
    </p:spTree>
    <p:extLst>
      <p:ext uri="{BB962C8B-B14F-4D97-AF65-F5344CB8AC3E}">
        <p14:creationId xmlns:p14="http://schemas.microsoft.com/office/powerpoint/2010/main" val="297099991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709358" y="1472634"/>
            <a:ext cx="7312467" cy="375487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err="1" smtClean="0">
                <a:solidFill>
                  <a:srgbClr val="000000"/>
                </a:solidFill>
                <a:latin typeface="Courier"/>
                <a:cs typeface="Courier"/>
              </a:rPr>
              <a:t>def</a:t>
            </a:r>
            <a:r>
              <a:rPr lang="en-US" sz="1400" kern="0" dirty="0" smtClean="0">
                <a:solidFill>
                  <a:srgbClr val="000000"/>
                </a:solidFill>
                <a:latin typeface="Courier"/>
                <a:cs typeface="Courier"/>
              </a:rPr>
              <a:t> </a:t>
            </a:r>
            <a:r>
              <a:rPr lang="en-US" sz="1400" kern="0" dirty="0" err="1" smtClean="0">
                <a:solidFill>
                  <a:srgbClr val="000000"/>
                </a:solidFill>
                <a:latin typeface="Courier"/>
                <a:cs typeface="Courier"/>
              </a:rPr>
              <a:t>findRoot</a:t>
            </a:r>
            <a:r>
              <a:rPr lang="en-US" sz="1400" kern="0" dirty="0" smtClean="0">
                <a:solidFill>
                  <a:srgbClr val="000000"/>
                </a:solidFill>
                <a:latin typeface="Courier"/>
                <a:cs typeface="Courier"/>
              </a:rPr>
              <a:t>(x, power, epsilon):</a:t>
            </a:r>
          </a:p>
          <a:p>
            <a:pPr defTabSz="914400" fontAlgn="base">
              <a:spcBef>
                <a:spcPct val="0"/>
              </a:spcBef>
              <a:spcAft>
                <a:spcPct val="0"/>
              </a:spcAft>
            </a:pPr>
            <a:r>
              <a:rPr lang="en-US" sz="1400" kern="0" dirty="0" smtClean="0">
                <a:solidFill>
                  <a:srgbClr val="FF0000"/>
                </a:solidFill>
                <a:latin typeface="Courier"/>
                <a:cs typeface="Courier"/>
              </a:rPr>
              <a:t>    """Assumes x and epsilon </a:t>
            </a:r>
            <a:r>
              <a:rPr lang="en-US" sz="1400" kern="0" dirty="0" err="1" smtClean="0">
                <a:solidFill>
                  <a:srgbClr val="FF0000"/>
                </a:solidFill>
                <a:latin typeface="Courier"/>
                <a:cs typeface="Courier"/>
              </a:rPr>
              <a:t>int</a:t>
            </a:r>
            <a:r>
              <a:rPr lang="en-US" sz="1400" kern="0" dirty="0" smtClean="0">
                <a:solidFill>
                  <a:srgbClr val="FF0000"/>
                </a:solidFill>
                <a:latin typeface="Courier"/>
                <a:cs typeface="Courier"/>
              </a:rPr>
              <a:t> or float, power an </a:t>
            </a:r>
            <a:r>
              <a:rPr lang="en-US" sz="1400" kern="0" dirty="0" err="1" smtClean="0">
                <a:solidFill>
                  <a:srgbClr val="FF0000"/>
                </a:solidFill>
                <a:latin typeface="Courier"/>
                <a:cs typeface="Courier"/>
              </a:rPr>
              <a:t>int</a:t>
            </a:r>
            <a:r>
              <a:rPr lang="en-US" sz="1400" kern="0" dirty="0" smtClean="0">
                <a:solidFill>
                  <a:srgbClr val="FF0000"/>
                </a:solidFill>
                <a:latin typeface="Courier"/>
                <a:cs typeface="Courier"/>
              </a:rPr>
              <a:t>,</a:t>
            </a:r>
          </a:p>
          <a:p>
            <a:pPr defTabSz="914400" fontAlgn="base">
              <a:spcBef>
                <a:spcPct val="0"/>
              </a:spcBef>
              <a:spcAft>
                <a:spcPct val="0"/>
              </a:spcAft>
            </a:pPr>
            <a:r>
              <a:rPr lang="en-US" sz="1400" kern="0" dirty="0" smtClean="0">
                <a:solidFill>
                  <a:srgbClr val="FF0000"/>
                </a:solidFill>
                <a:latin typeface="Courier"/>
                <a:cs typeface="Courier"/>
              </a:rPr>
              <a:t>           epsilon &gt; 0 &amp; power &gt;= 1</a:t>
            </a:r>
          </a:p>
          <a:p>
            <a:pPr defTabSz="914400" fontAlgn="base">
              <a:spcBef>
                <a:spcPct val="0"/>
              </a:spcBef>
              <a:spcAft>
                <a:spcPct val="0"/>
              </a:spcAft>
            </a:pPr>
            <a:r>
              <a:rPr lang="en-US" sz="1400" kern="0" dirty="0" smtClean="0">
                <a:solidFill>
                  <a:srgbClr val="FF0000"/>
                </a:solidFill>
                <a:latin typeface="Courier"/>
                <a:cs typeface="Courier"/>
              </a:rPr>
              <a:t>       Returns float y such that y**power is within epsilon of x.</a:t>
            </a:r>
          </a:p>
          <a:p>
            <a:pPr defTabSz="914400" fontAlgn="base">
              <a:spcBef>
                <a:spcPct val="0"/>
              </a:spcBef>
              <a:spcAft>
                <a:spcPct val="0"/>
              </a:spcAft>
            </a:pPr>
            <a:r>
              <a:rPr lang="en-US" sz="1400" kern="0" dirty="0" smtClean="0">
                <a:solidFill>
                  <a:srgbClr val="FF0000"/>
                </a:solidFill>
                <a:latin typeface="Courier"/>
                <a:cs typeface="Courier"/>
              </a:rPr>
              <a:t>           If such a float does not exist, it returns None"""</a:t>
            </a:r>
          </a:p>
          <a:p>
            <a:pPr defTabSz="914400" fontAlgn="base">
              <a:spcBef>
                <a:spcPct val="0"/>
              </a:spcBef>
              <a:spcAft>
                <a:spcPct val="0"/>
              </a:spcAft>
            </a:pPr>
            <a:r>
              <a:rPr lang="en-US" sz="1400" kern="0" dirty="0" smtClean="0">
                <a:solidFill>
                  <a:srgbClr val="000000"/>
                </a:solidFill>
                <a:latin typeface="Courier"/>
                <a:cs typeface="Courier"/>
              </a:rPr>
              <a:t>    if x &lt; 0 and power%2 == 0:</a:t>
            </a:r>
          </a:p>
          <a:p>
            <a:pPr defTabSz="914400" fontAlgn="base">
              <a:spcBef>
                <a:spcPct val="0"/>
              </a:spcBef>
              <a:spcAft>
                <a:spcPct val="0"/>
              </a:spcAft>
            </a:pPr>
            <a:r>
              <a:rPr lang="en-US" sz="1400" kern="0" dirty="0" smtClean="0">
                <a:solidFill>
                  <a:srgbClr val="000000"/>
                </a:solidFill>
                <a:latin typeface="Courier"/>
                <a:cs typeface="Courier"/>
              </a:rPr>
              <a:t>        return None</a:t>
            </a:r>
          </a:p>
          <a:p>
            <a:pPr defTabSz="914400" fontAlgn="base">
              <a:spcBef>
                <a:spcPct val="0"/>
              </a:spcBef>
              <a:spcAft>
                <a:spcPct val="0"/>
              </a:spcAft>
            </a:pPr>
            <a:r>
              <a:rPr lang="en-US" sz="1400" kern="0" dirty="0" smtClean="0">
                <a:solidFill>
                  <a:srgbClr val="000000"/>
                </a:solidFill>
                <a:latin typeface="Courier"/>
                <a:cs typeface="Courier"/>
              </a:rPr>
              <a:t>    low = min(-1.0, x)</a:t>
            </a:r>
          </a:p>
          <a:p>
            <a:pPr defTabSz="914400" fontAlgn="base">
              <a:spcBef>
                <a:spcPct val="0"/>
              </a:spcBef>
              <a:spcAft>
                <a:spcPct val="0"/>
              </a:spcAft>
            </a:pPr>
            <a:r>
              <a:rPr lang="en-US" sz="1400" kern="0" dirty="0" smtClean="0">
                <a:solidFill>
                  <a:srgbClr val="000000"/>
                </a:solidFill>
                <a:latin typeface="Courier"/>
                <a:cs typeface="Courier"/>
              </a:rPr>
              <a:t>    high = max(1.0, x)</a:t>
            </a:r>
          </a:p>
          <a:p>
            <a:pPr defTabSz="914400" fontAlgn="base">
              <a:spcBef>
                <a:spcPct val="0"/>
              </a:spcBef>
              <a:spcAft>
                <a:spcPct val="0"/>
              </a:spcAft>
            </a:pPr>
            <a:r>
              <a:rPr lang="en-US" sz="1400" kern="0" dirty="0" smtClean="0">
                <a:solidFill>
                  <a:srgbClr val="000000"/>
                </a:solidFill>
                <a:latin typeface="Courier"/>
                <a:cs typeface="Courier"/>
              </a:rPr>
              <a:t>    </a:t>
            </a:r>
            <a:r>
              <a:rPr lang="en-US" sz="1400" kern="0" dirty="0" err="1" smtClean="0">
                <a:solidFill>
                  <a:srgbClr val="000000"/>
                </a:solidFill>
                <a:latin typeface="Courier"/>
                <a:cs typeface="Courier"/>
              </a:rPr>
              <a:t>ans</a:t>
            </a:r>
            <a:r>
              <a:rPr lang="en-US" sz="1400" kern="0" dirty="0" smtClean="0">
                <a:solidFill>
                  <a:srgbClr val="000000"/>
                </a:solidFill>
                <a:latin typeface="Courier"/>
                <a:cs typeface="Courier"/>
              </a:rPr>
              <a:t> = (high + low)/2.0</a:t>
            </a:r>
          </a:p>
          <a:p>
            <a:pPr defTabSz="914400" fontAlgn="base">
              <a:spcBef>
                <a:spcPct val="0"/>
              </a:spcBef>
              <a:spcAft>
                <a:spcPct val="0"/>
              </a:spcAft>
            </a:pPr>
            <a:r>
              <a:rPr lang="en-US" sz="1400" kern="0" dirty="0" smtClean="0">
                <a:solidFill>
                  <a:srgbClr val="000000"/>
                </a:solidFill>
                <a:latin typeface="Courier"/>
                <a:cs typeface="Courier"/>
              </a:rPr>
              <a:t>    while abs(</a:t>
            </a:r>
            <a:r>
              <a:rPr lang="en-US" sz="1400" kern="0" dirty="0" err="1" smtClean="0">
                <a:solidFill>
                  <a:srgbClr val="000000"/>
                </a:solidFill>
                <a:latin typeface="Courier"/>
                <a:cs typeface="Courier"/>
              </a:rPr>
              <a:t>ans</a:t>
            </a:r>
            <a:r>
              <a:rPr lang="en-US" sz="1400" kern="0" dirty="0" smtClean="0">
                <a:solidFill>
                  <a:srgbClr val="000000"/>
                </a:solidFill>
                <a:latin typeface="Courier"/>
                <a:cs typeface="Courier"/>
              </a:rPr>
              <a:t>**power - x) &gt;= epsilon:</a:t>
            </a:r>
          </a:p>
          <a:p>
            <a:pPr defTabSz="914400" fontAlgn="base">
              <a:spcBef>
                <a:spcPct val="0"/>
              </a:spcBef>
              <a:spcAft>
                <a:spcPct val="0"/>
              </a:spcAft>
            </a:pPr>
            <a:r>
              <a:rPr lang="en-US" sz="1400" kern="0" dirty="0" smtClean="0">
                <a:solidFill>
                  <a:srgbClr val="000000"/>
                </a:solidFill>
                <a:latin typeface="Courier"/>
                <a:cs typeface="Courier"/>
              </a:rPr>
              <a:t>        if </a:t>
            </a:r>
            <a:r>
              <a:rPr lang="en-US" sz="1400" kern="0" dirty="0" err="1" smtClean="0">
                <a:solidFill>
                  <a:srgbClr val="000000"/>
                </a:solidFill>
                <a:latin typeface="Courier"/>
                <a:cs typeface="Courier"/>
              </a:rPr>
              <a:t>ans</a:t>
            </a:r>
            <a:r>
              <a:rPr lang="en-US" sz="1400" kern="0" dirty="0" smtClean="0">
                <a:solidFill>
                  <a:srgbClr val="000000"/>
                </a:solidFill>
                <a:latin typeface="Courier"/>
                <a:cs typeface="Courier"/>
              </a:rPr>
              <a:t>**power &lt; x:</a:t>
            </a:r>
          </a:p>
          <a:p>
            <a:pPr defTabSz="914400" fontAlgn="base">
              <a:spcBef>
                <a:spcPct val="0"/>
              </a:spcBef>
              <a:spcAft>
                <a:spcPct val="0"/>
              </a:spcAft>
            </a:pPr>
            <a:r>
              <a:rPr lang="en-US" sz="1400" kern="0" dirty="0" smtClean="0">
                <a:solidFill>
                  <a:srgbClr val="000000"/>
                </a:solidFill>
                <a:latin typeface="Courier"/>
                <a:cs typeface="Courier"/>
              </a:rPr>
              <a:t>            low = </a:t>
            </a:r>
            <a:r>
              <a:rPr lang="en-US" sz="1400" kern="0" dirty="0" err="1" smtClean="0">
                <a:solidFill>
                  <a:srgbClr val="000000"/>
                </a:solidFill>
                <a:latin typeface="Courier"/>
                <a:cs typeface="Courier"/>
              </a:rPr>
              <a:t>ans</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        else:</a:t>
            </a:r>
          </a:p>
          <a:p>
            <a:pPr defTabSz="914400" fontAlgn="base">
              <a:spcBef>
                <a:spcPct val="0"/>
              </a:spcBef>
              <a:spcAft>
                <a:spcPct val="0"/>
              </a:spcAft>
            </a:pPr>
            <a:r>
              <a:rPr lang="en-US" sz="1400" kern="0" dirty="0" smtClean="0">
                <a:solidFill>
                  <a:srgbClr val="000000"/>
                </a:solidFill>
                <a:latin typeface="Courier"/>
                <a:cs typeface="Courier"/>
              </a:rPr>
              <a:t>            high = </a:t>
            </a:r>
            <a:r>
              <a:rPr lang="en-US" sz="1400" kern="0" dirty="0" err="1" smtClean="0">
                <a:solidFill>
                  <a:srgbClr val="000000"/>
                </a:solidFill>
                <a:latin typeface="Courier"/>
                <a:cs typeface="Courier"/>
              </a:rPr>
              <a:t>ans</a:t>
            </a:r>
            <a:endParaRPr lang="en-US" sz="1400" kern="0" dirty="0" smtClean="0">
              <a:solidFill>
                <a:srgbClr val="000000"/>
              </a:solidFill>
              <a:latin typeface="Courier"/>
              <a:cs typeface="Courier"/>
            </a:endParaRPr>
          </a:p>
          <a:p>
            <a:pPr defTabSz="914400" fontAlgn="base">
              <a:spcBef>
                <a:spcPct val="0"/>
              </a:spcBef>
              <a:spcAft>
                <a:spcPct val="0"/>
              </a:spcAft>
            </a:pPr>
            <a:r>
              <a:rPr lang="en-US" sz="1400" kern="0" dirty="0" smtClean="0">
                <a:solidFill>
                  <a:srgbClr val="000000"/>
                </a:solidFill>
                <a:latin typeface="Courier"/>
                <a:cs typeface="Courier"/>
              </a:rPr>
              <a:t>        </a:t>
            </a:r>
            <a:r>
              <a:rPr lang="en-US" sz="1400" kern="0" dirty="0" err="1" smtClean="0">
                <a:solidFill>
                  <a:srgbClr val="000000"/>
                </a:solidFill>
                <a:latin typeface="Courier"/>
                <a:cs typeface="Courier"/>
              </a:rPr>
              <a:t>ans</a:t>
            </a:r>
            <a:r>
              <a:rPr lang="en-US" sz="1400" kern="0" dirty="0" smtClean="0">
                <a:solidFill>
                  <a:srgbClr val="000000"/>
                </a:solidFill>
                <a:latin typeface="Courier"/>
                <a:cs typeface="Courier"/>
              </a:rPr>
              <a:t> = (high + low)/2.0</a:t>
            </a:r>
          </a:p>
          <a:p>
            <a:pPr defTabSz="914400" fontAlgn="base">
              <a:spcBef>
                <a:spcPct val="0"/>
              </a:spcBef>
              <a:spcAft>
                <a:spcPct val="0"/>
              </a:spcAft>
            </a:pPr>
            <a:r>
              <a:rPr lang="en-US" sz="1400" kern="0" dirty="0" smtClean="0">
                <a:solidFill>
                  <a:srgbClr val="000000"/>
                </a:solidFill>
                <a:latin typeface="Courier"/>
                <a:cs typeface="Courier"/>
              </a:rPr>
              <a:t>    return </a:t>
            </a:r>
            <a:r>
              <a:rPr lang="en-US" sz="1400" kern="0" dirty="0" err="1" smtClean="0">
                <a:solidFill>
                  <a:srgbClr val="000000"/>
                </a:solidFill>
                <a:latin typeface="Courier"/>
                <a:cs typeface="Courier"/>
              </a:rPr>
              <a:t>ans</a:t>
            </a:r>
            <a:endParaRPr lang="en-US" sz="1400" kern="0" dirty="0" smtClean="0">
              <a:solidFill>
                <a:srgbClr val="7F7F7F"/>
              </a:solidFill>
              <a:latin typeface="Courier"/>
              <a:cs typeface="Courier"/>
            </a:endParaRPr>
          </a:p>
        </p:txBody>
      </p:sp>
      <p:sp>
        <p:nvSpPr>
          <p:cNvPr id="3" name="Title 1"/>
          <p:cNvSpPr txBox="1">
            <a:spLocks/>
          </p:cNvSpPr>
          <p:nvPr/>
        </p:nvSpPr>
        <p:spPr bwMode="auto">
          <a:xfrm>
            <a:off x="572404"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err="1">
                <a:latin typeface="Calibri" pitchFamily="34" charset="0"/>
                <a:ea typeface="+mj-ea"/>
                <a:cs typeface="+mj-cs"/>
              </a:rPr>
              <a:t>d</a:t>
            </a:r>
            <a:r>
              <a:rPr lang="en-US" sz="3600" b="1" kern="0" dirty="0" err="1" smtClean="0">
                <a:latin typeface="Calibri" pitchFamily="34" charset="0"/>
                <a:ea typeface="+mj-ea"/>
                <a:cs typeface="+mj-cs"/>
              </a:rPr>
              <a:t>ocstring</a:t>
            </a:r>
            <a:r>
              <a:rPr lang="en-US" sz="3600" b="1" kern="0" dirty="0" smtClean="0">
                <a:latin typeface="Calibri" pitchFamily="34" charset="0"/>
                <a:ea typeface="+mj-ea"/>
                <a:cs typeface="+mj-cs"/>
              </a:rPr>
              <a:t> of a function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 name="Rectangle 3"/>
          <p:cNvSpPr/>
          <p:nvPr/>
        </p:nvSpPr>
        <p:spPr>
          <a:xfrm>
            <a:off x="3932229" y="5387636"/>
            <a:ext cx="1279542" cy="369332"/>
          </a:xfrm>
          <a:prstGeom prst="rect">
            <a:avLst/>
          </a:prstGeom>
        </p:spPr>
        <p:txBody>
          <a:bodyPr wrap="none">
            <a:spAutoFit/>
          </a:bodyPr>
          <a:lstStyle/>
          <a:p>
            <a:r>
              <a:rPr lang="en-US" dirty="0" err="1" smtClean="0"/>
              <a:t>findRoot.py</a:t>
            </a:r>
            <a:endParaRPr lang="en-US" dirty="0"/>
          </a:p>
        </p:txBody>
      </p:sp>
      <p:sp>
        <p:nvSpPr>
          <p:cNvPr id="5" name="Rectangle 4"/>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Tree>
    <p:extLst>
      <p:ext uri="{BB962C8B-B14F-4D97-AF65-F5344CB8AC3E}">
        <p14:creationId xmlns:p14="http://schemas.microsoft.com/office/powerpoint/2010/main" val="30581603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Programming Language is like Natural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 1. Primitive Constructs</a:t>
            </a:r>
          </a:p>
          <a:p>
            <a:pPr lvl="1"/>
            <a:r>
              <a:rPr lang="en-US" dirty="0" smtClean="0"/>
              <a:t> Python: literals (number 3.2, string ‘</a:t>
            </a:r>
            <a:r>
              <a:rPr lang="en-US" dirty="0" err="1" smtClean="0"/>
              <a:t>abc</a:t>
            </a:r>
            <a:r>
              <a:rPr lang="en-US" dirty="0" smtClean="0"/>
              <a:t>’)</a:t>
            </a:r>
          </a:p>
          <a:p>
            <a:pPr lvl="1"/>
            <a:r>
              <a:rPr lang="en-US" dirty="0"/>
              <a:t> </a:t>
            </a:r>
            <a:r>
              <a:rPr lang="en-US" dirty="0" smtClean="0"/>
              <a:t>English: words</a:t>
            </a:r>
            <a:endParaRPr lang="en-US" dirty="0"/>
          </a:p>
          <a:p>
            <a:r>
              <a:rPr lang="en-US" dirty="0" smtClean="0"/>
              <a:t> 2. a syntax</a:t>
            </a:r>
          </a:p>
          <a:p>
            <a:pPr lvl="1"/>
            <a:r>
              <a:rPr lang="en-US" dirty="0" smtClean="0"/>
              <a:t> defines which strings of characters and symbols are well formed</a:t>
            </a:r>
          </a:p>
          <a:p>
            <a:pPr lvl="1"/>
            <a:r>
              <a:rPr lang="en-US" dirty="0"/>
              <a:t> </a:t>
            </a:r>
            <a:r>
              <a:rPr lang="en-US" dirty="0" smtClean="0"/>
              <a:t>English: “Cat Dog Boy” Not syntactically valid</a:t>
            </a:r>
          </a:p>
          <a:p>
            <a:pPr lvl="1"/>
            <a:r>
              <a:rPr lang="en-US" dirty="0"/>
              <a:t> </a:t>
            </a:r>
            <a:r>
              <a:rPr lang="en-US" dirty="0" smtClean="0"/>
              <a:t>Python: 3.2+3.2 OK, 3.2 3.2 Not OK</a:t>
            </a:r>
            <a:endParaRPr lang="en-US" dirty="0"/>
          </a:p>
          <a:p>
            <a:r>
              <a:rPr lang="en-US" dirty="0" smtClean="0"/>
              <a:t> 3. a static semantics</a:t>
            </a:r>
          </a:p>
          <a:p>
            <a:pPr lvl="1"/>
            <a:r>
              <a:rPr lang="en-US" dirty="0" smtClean="0"/>
              <a:t> defines which syntactically valid strings have a meaning</a:t>
            </a:r>
            <a:endParaRPr lang="en-US" dirty="0"/>
          </a:p>
        </p:txBody>
      </p:sp>
      <p:sp>
        <p:nvSpPr>
          <p:cNvPr id="4" name="Slide Number Placeholder 3"/>
          <p:cNvSpPr>
            <a:spLocks noGrp="1"/>
          </p:cNvSpPr>
          <p:nvPr>
            <p:ph type="sldNum" sz="quarter" idx="12"/>
          </p:nvPr>
        </p:nvSpPr>
        <p:spPr/>
        <p:txBody>
          <a:bodyPr/>
          <a:lstStyle/>
          <a:p>
            <a:fld id="{AD5BCBD4-06E4-6A40-B191-E14EF8309009}" type="slidenum">
              <a:rPr lang="en-US" smtClean="0"/>
              <a:t>8</a:t>
            </a:fld>
            <a:endParaRPr lang="en-US"/>
          </a:p>
        </p:txBody>
      </p:sp>
    </p:spTree>
    <p:extLst>
      <p:ext uri="{BB962C8B-B14F-4D97-AF65-F5344CB8AC3E}">
        <p14:creationId xmlns:p14="http://schemas.microsoft.com/office/powerpoint/2010/main" val="2079521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63121" y="127865"/>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Specification</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549724" y="1486535"/>
            <a:ext cx="7772400" cy="4909036"/>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err="1">
                <a:solidFill>
                  <a:schemeClr val="accent1"/>
                </a:solidFill>
              </a:rPr>
              <a:t>d</a:t>
            </a:r>
            <a:r>
              <a:rPr lang="en-US" sz="2400" dirty="0" err="1" smtClean="0">
                <a:solidFill>
                  <a:schemeClr val="accent1"/>
                </a:solidFill>
              </a:rPr>
              <a:t>ocstring</a:t>
            </a:r>
            <a:r>
              <a:rPr lang="en-US" sz="2400" dirty="0" smtClean="0">
                <a:solidFill>
                  <a:schemeClr val="accent1"/>
                </a:solidFill>
              </a:rPr>
              <a:t> of a function describes the specification of a function that</a:t>
            </a:r>
          </a:p>
          <a:p>
            <a:pPr marL="801688" lvl="1" indent="-344488">
              <a:spcAft>
                <a:spcPts val="600"/>
              </a:spcAft>
              <a:buClr>
                <a:srgbClr val="800000"/>
              </a:buClr>
              <a:buFont typeface="Wingdings" charset="2"/>
              <a:buChar char="§"/>
            </a:pPr>
            <a:r>
              <a:rPr lang="en-US" sz="2400" dirty="0" smtClean="0">
                <a:solidFill>
                  <a:schemeClr val="accent1"/>
                </a:solidFill>
              </a:rPr>
              <a:t>Defines a contract between the implementer of a function and those who will use the function </a:t>
            </a:r>
          </a:p>
          <a:p>
            <a:pPr marL="801688" lvl="1" indent="-344488">
              <a:spcAft>
                <a:spcPts val="600"/>
              </a:spcAft>
              <a:buClr>
                <a:srgbClr val="800000"/>
              </a:buClr>
              <a:buFont typeface="Wingdings" charset="2"/>
              <a:buChar char="§"/>
            </a:pPr>
            <a:endParaRPr lang="en-US" sz="2400" dirty="0" smtClean="0">
              <a:solidFill>
                <a:schemeClr val="accent1"/>
              </a:solidFill>
            </a:endParaRPr>
          </a:p>
          <a:p>
            <a:pPr marL="344488" indent="-344488">
              <a:spcAft>
                <a:spcPts val="600"/>
              </a:spcAft>
              <a:buClr>
                <a:srgbClr val="800000"/>
              </a:buClr>
              <a:buFont typeface="Wingdings" charset="2"/>
              <a:buChar char="§"/>
            </a:pPr>
            <a:r>
              <a:rPr lang="en-US" sz="2400" dirty="0" smtClean="0">
                <a:solidFill>
                  <a:schemeClr val="accent1"/>
                </a:solidFill>
              </a:rPr>
              <a:t>The contract contain two parts:</a:t>
            </a:r>
          </a:p>
          <a:p>
            <a:pPr marL="801688" lvl="1" indent="-344488">
              <a:spcAft>
                <a:spcPts val="600"/>
              </a:spcAft>
              <a:buClr>
                <a:srgbClr val="800000"/>
              </a:buClr>
              <a:buFont typeface="Wingdings" charset="2"/>
              <a:buChar char="§"/>
            </a:pPr>
            <a:r>
              <a:rPr lang="en-US" sz="2400" dirty="0" smtClean="0">
                <a:solidFill>
                  <a:schemeClr val="accent1"/>
                </a:solidFill>
              </a:rPr>
              <a:t> assumptions: conditions that must be met by the users of the function. Typically they describe the constraints on the actual parameters</a:t>
            </a:r>
          </a:p>
          <a:p>
            <a:pPr marL="801688" lvl="1" indent="-344488">
              <a:spcAft>
                <a:spcPts val="600"/>
              </a:spcAft>
              <a:buClr>
                <a:srgbClr val="800000"/>
              </a:buClr>
              <a:buFont typeface="Wingdings" charset="2"/>
              <a:buChar char="§"/>
            </a:pPr>
            <a:r>
              <a:rPr lang="en-US" sz="2400" dirty="0" smtClean="0">
                <a:solidFill>
                  <a:schemeClr val="accent1"/>
                </a:solidFill>
              </a:rPr>
              <a:t>Guarantees: conditions that must be met by the functions provided it has been called that satisfies the assumptions. </a:t>
            </a:r>
          </a:p>
        </p:txBody>
      </p:sp>
    </p:spTree>
    <p:extLst>
      <p:ext uri="{BB962C8B-B14F-4D97-AF65-F5344CB8AC3E}">
        <p14:creationId xmlns:p14="http://schemas.microsoft.com/office/powerpoint/2010/main" val="1363959133"/>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709358" y="1472634"/>
            <a:ext cx="7312467" cy="375487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err="1">
                <a:solidFill>
                  <a:srgbClr val="000000"/>
                </a:solidFill>
                <a:latin typeface="Courier"/>
                <a:cs typeface="Courier"/>
              </a:rPr>
              <a:t>def</a:t>
            </a:r>
            <a:r>
              <a:rPr lang="en-US" sz="1400" kern="0" dirty="0">
                <a:solidFill>
                  <a:srgbClr val="000000"/>
                </a:solidFill>
                <a:latin typeface="Courier"/>
                <a:cs typeface="Courier"/>
              </a:rPr>
              <a:t> </a:t>
            </a:r>
            <a:r>
              <a:rPr lang="en-US" sz="1400" kern="0" dirty="0" err="1">
                <a:solidFill>
                  <a:srgbClr val="000000"/>
                </a:solidFill>
                <a:latin typeface="Courier"/>
                <a:cs typeface="Courier"/>
              </a:rPr>
              <a:t>findRoot</a:t>
            </a:r>
            <a:r>
              <a:rPr lang="en-US" sz="1400" kern="0" dirty="0">
                <a:solidFill>
                  <a:srgbClr val="000000"/>
                </a:solidFill>
                <a:latin typeface="Courier"/>
                <a:cs typeface="Courier"/>
              </a:rPr>
              <a:t>(x, power, epsilon):</a:t>
            </a:r>
          </a:p>
          <a:p>
            <a:pPr defTabSz="914400" fontAlgn="base">
              <a:spcBef>
                <a:spcPct val="0"/>
              </a:spcBef>
              <a:spcAft>
                <a:spcPct val="0"/>
              </a:spcAft>
            </a:pPr>
            <a:r>
              <a:rPr lang="en-US" sz="1400" kern="0" dirty="0">
                <a:solidFill>
                  <a:srgbClr val="FF0000"/>
                </a:solidFill>
                <a:latin typeface="Courier"/>
                <a:cs typeface="Courier"/>
              </a:rPr>
              <a:t>    """Assumes x and epsilon </a:t>
            </a:r>
            <a:r>
              <a:rPr lang="en-US" sz="1400" kern="0" dirty="0" err="1">
                <a:solidFill>
                  <a:srgbClr val="FF0000"/>
                </a:solidFill>
                <a:latin typeface="Courier"/>
                <a:cs typeface="Courier"/>
              </a:rPr>
              <a:t>int</a:t>
            </a:r>
            <a:r>
              <a:rPr lang="en-US" sz="1400" kern="0" dirty="0">
                <a:solidFill>
                  <a:srgbClr val="FF0000"/>
                </a:solidFill>
                <a:latin typeface="Courier"/>
                <a:cs typeface="Courier"/>
              </a:rPr>
              <a:t> or float, power an </a:t>
            </a:r>
            <a:r>
              <a:rPr lang="en-US" sz="1400" kern="0" dirty="0" err="1">
                <a:solidFill>
                  <a:srgbClr val="FF0000"/>
                </a:solidFill>
                <a:latin typeface="Courier"/>
                <a:cs typeface="Courier"/>
              </a:rPr>
              <a:t>int</a:t>
            </a:r>
            <a:r>
              <a:rPr lang="en-US" sz="1400" kern="0" dirty="0">
                <a:solidFill>
                  <a:srgbClr val="FF0000"/>
                </a:solidFill>
                <a:latin typeface="Courier"/>
                <a:cs typeface="Courier"/>
              </a:rPr>
              <a:t>,</a:t>
            </a:r>
          </a:p>
          <a:p>
            <a:pPr defTabSz="914400" fontAlgn="base">
              <a:spcBef>
                <a:spcPct val="0"/>
              </a:spcBef>
              <a:spcAft>
                <a:spcPct val="0"/>
              </a:spcAft>
            </a:pPr>
            <a:r>
              <a:rPr lang="en-US" sz="1400" kern="0" dirty="0">
                <a:solidFill>
                  <a:srgbClr val="FF0000"/>
                </a:solidFill>
                <a:latin typeface="Courier"/>
                <a:cs typeface="Courier"/>
              </a:rPr>
              <a:t>           epsilon &gt; 0 &amp; power &gt;= 1</a:t>
            </a:r>
          </a:p>
          <a:p>
            <a:pPr defTabSz="914400" fontAlgn="base">
              <a:spcBef>
                <a:spcPct val="0"/>
              </a:spcBef>
              <a:spcAft>
                <a:spcPct val="0"/>
              </a:spcAft>
            </a:pPr>
            <a:r>
              <a:rPr lang="en-US" sz="1400" kern="0" dirty="0">
                <a:solidFill>
                  <a:srgbClr val="FF0000"/>
                </a:solidFill>
                <a:latin typeface="Courier"/>
                <a:cs typeface="Courier"/>
              </a:rPr>
              <a:t>       Returns float y such that y**power is within epsilon of x.</a:t>
            </a:r>
          </a:p>
          <a:p>
            <a:pPr defTabSz="914400" fontAlgn="base">
              <a:spcBef>
                <a:spcPct val="0"/>
              </a:spcBef>
              <a:spcAft>
                <a:spcPct val="0"/>
              </a:spcAft>
            </a:pPr>
            <a:r>
              <a:rPr lang="en-US" sz="1400" kern="0" dirty="0">
                <a:solidFill>
                  <a:srgbClr val="FF0000"/>
                </a:solidFill>
                <a:latin typeface="Courier"/>
                <a:cs typeface="Courier"/>
              </a:rPr>
              <a:t>           If such a float does not exist, it returns None"""</a:t>
            </a:r>
          </a:p>
          <a:p>
            <a:pPr defTabSz="914400" fontAlgn="base">
              <a:spcBef>
                <a:spcPct val="0"/>
              </a:spcBef>
              <a:spcAft>
                <a:spcPct val="0"/>
              </a:spcAft>
            </a:pPr>
            <a:r>
              <a:rPr lang="en-US" sz="1400" kern="0" dirty="0">
                <a:solidFill>
                  <a:srgbClr val="000000"/>
                </a:solidFill>
                <a:latin typeface="Courier"/>
                <a:cs typeface="Courier"/>
              </a:rPr>
              <a:t>    if x &lt; 0 and power%2 == 0:</a:t>
            </a:r>
          </a:p>
          <a:p>
            <a:pPr defTabSz="914400" fontAlgn="base">
              <a:spcBef>
                <a:spcPct val="0"/>
              </a:spcBef>
              <a:spcAft>
                <a:spcPct val="0"/>
              </a:spcAft>
            </a:pPr>
            <a:r>
              <a:rPr lang="en-US" sz="1400" kern="0" dirty="0">
                <a:solidFill>
                  <a:srgbClr val="000000"/>
                </a:solidFill>
                <a:latin typeface="Courier"/>
                <a:cs typeface="Courier"/>
              </a:rPr>
              <a:t>        return None</a:t>
            </a:r>
          </a:p>
          <a:p>
            <a:pPr defTabSz="914400" fontAlgn="base">
              <a:spcBef>
                <a:spcPct val="0"/>
              </a:spcBef>
              <a:spcAft>
                <a:spcPct val="0"/>
              </a:spcAft>
            </a:pPr>
            <a:r>
              <a:rPr lang="en-US" sz="1400" kern="0" dirty="0">
                <a:solidFill>
                  <a:srgbClr val="000000"/>
                </a:solidFill>
                <a:latin typeface="Courier"/>
                <a:cs typeface="Courier"/>
              </a:rPr>
              <a:t>    low = min(-1.0, x)</a:t>
            </a:r>
          </a:p>
          <a:p>
            <a:pPr defTabSz="914400" fontAlgn="base">
              <a:spcBef>
                <a:spcPct val="0"/>
              </a:spcBef>
              <a:spcAft>
                <a:spcPct val="0"/>
              </a:spcAft>
            </a:pPr>
            <a:r>
              <a:rPr lang="en-US" sz="1400" kern="0" dirty="0">
                <a:solidFill>
                  <a:srgbClr val="000000"/>
                </a:solidFill>
                <a:latin typeface="Courier"/>
                <a:cs typeface="Courier"/>
              </a:rPr>
              <a:t>    high = max(1.0, x)</a:t>
            </a:r>
          </a:p>
          <a:p>
            <a:pPr defTabSz="914400" fontAlgn="base">
              <a:spcBef>
                <a:spcPct val="0"/>
              </a:spcBef>
              <a:spcAft>
                <a:spcPct val="0"/>
              </a:spcAft>
            </a:pPr>
            <a:r>
              <a:rPr lang="en-US" sz="1400" kern="0" dirty="0">
                <a:solidFill>
                  <a:srgbClr val="000000"/>
                </a:solidFill>
                <a:latin typeface="Courier"/>
                <a:cs typeface="Courier"/>
              </a:rPr>
              <a:t>    </a:t>
            </a:r>
            <a:r>
              <a:rPr lang="en-US" sz="1400" kern="0" dirty="0" err="1">
                <a:solidFill>
                  <a:srgbClr val="000000"/>
                </a:solidFill>
                <a:latin typeface="Courier"/>
                <a:cs typeface="Courier"/>
              </a:rPr>
              <a:t>ans</a:t>
            </a:r>
            <a:r>
              <a:rPr lang="en-US" sz="1400" kern="0" dirty="0">
                <a:solidFill>
                  <a:srgbClr val="000000"/>
                </a:solidFill>
                <a:latin typeface="Courier"/>
                <a:cs typeface="Courier"/>
              </a:rPr>
              <a:t> = (high + low)/2.0</a:t>
            </a:r>
          </a:p>
          <a:p>
            <a:pPr defTabSz="914400" fontAlgn="base">
              <a:spcBef>
                <a:spcPct val="0"/>
              </a:spcBef>
              <a:spcAft>
                <a:spcPct val="0"/>
              </a:spcAft>
            </a:pPr>
            <a:r>
              <a:rPr lang="en-US" sz="1400" kern="0" dirty="0">
                <a:solidFill>
                  <a:srgbClr val="000000"/>
                </a:solidFill>
                <a:latin typeface="Courier"/>
                <a:cs typeface="Courier"/>
              </a:rPr>
              <a:t>    while abs(</a:t>
            </a:r>
            <a:r>
              <a:rPr lang="en-US" sz="1400" kern="0" dirty="0" err="1">
                <a:solidFill>
                  <a:srgbClr val="000000"/>
                </a:solidFill>
                <a:latin typeface="Courier"/>
                <a:cs typeface="Courier"/>
              </a:rPr>
              <a:t>ans</a:t>
            </a:r>
            <a:r>
              <a:rPr lang="en-US" sz="1400" kern="0" dirty="0">
                <a:solidFill>
                  <a:srgbClr val="000000"/>
                </a:solidFill>
                <a:latin typeface="Courier"/>
                <a:cs typeface="Courier"/>
              </a:rPr>
              <a:t>**power - x) &gt;= epsilon:</a:t>
            </a:r>
          </a:p>
          <a:p>
            <a:pPr defTabSz="914400" fontAlgn="base">
              <a:spcBef>
                <a:spcPct val="0"/>
              </a:spcBef>
              <a:spcAft>
                <a:spcPct val="0"/>
              </a:spcAft>
            </a:pPr>
            <a:r>
              <a:rPr lang="en-US" sz="1400" kern="0" dirty="0">
                <a:solidFill>
                  <a:srgbClr val="000000"/>
                </a:solidFill>
                <a:latin typeface="Courier"/>
                <a:cs typeface="Courier"/>
              </a:rPr>
              <a:t>        if </a:t>
            </a:r>
            <a:r>
              <a:rPr lang="en-US" sz="1400" kern="0" dirty="0" err="1">
                <a:solidFill>
                  <a:srgbClr val="000000"/>
                </a:solidFill>
                <a:latin typeface="Courier"/>
                <a:cs typeface="Courier"/>
              </a:rPr>
              <a:t>ans</a:t>
            </a:r>
            <a:r>
              <a:rPr lang="en-US" sz="1400" kern="0" dirty="0">
                <a:solidFill>
                  <a:srgbClr val="000000"/>
                </a:solidFill>
                <a:latin typeface="Courier"/>
                <a:cs typeface="Courier"/>
              </a:rPr>
              <a:t>**power &lt; x:</a:t>
            </a:r>
          </a:p>
          <a:p>
            <a:pPr defTabSz="914400" fontAlgn="base">
              <a:spcBef>
                <a:spcPct val="0"/>
              </a:spcBef>
              <a:spcAft>
                <a:spcPct val="0"/>
              </a:spcAft>
            </a:pPr>
            <a:r>
              <a:rPr lang="en-US" sz="1400" kern="0" dirty="0">
                <a:solidFill>
                  <a:srgbClr val="000000"/>
                </a:solidFill>
                <a:latin typeface="Courier"/>
                <a:cs typeface="Courier"/>
              </a:rPr>
              <a:t>            low = </a:t>
            </a:r>
            <a:r>
              <a:rPr lang="en-US" sz="1400" kern="0" dirty="0" err="1">
                <a:solidFill>
                  <a:srgbClr val="000000"/>
                </a:solidFill>
                <a:latin typeface="Courier"/>
                <a:cs typeface="Courier"/>
              </a:rPr>
              <a:t>ans</a:t>
            </a:r>
            <a:endParaRPr lang="en-US" sz="1400" kern="0" dirty="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        else:</a:t>
            </a:r>
          </a:p>
          <a:p>
            <a:pPr defTabSz="914400" fontAlgn="base">
              <a:spcBef>
                <a:spcPct val="0"/>
              </a:spcBef>
              <a:spcAft>
                <a:spcPct val="0"/>
              </a:spcAft>
            </a:pPr>
            <a:r>
              <a:rPr lang="en-US" sz="1400" kern="0" dirty="0">
                <a:solidFill>
                  <a:srgbClr val="000000"/>
                </a:solidFill>
                <a:latin typeface="Courier"/>
                <a:cs typeface="Courier"/>
              </a:rPr>
              <a:t>            high = </a:t>
            </a:r>
            <a:r>
              <a:rPr lang="en-US" sz="1400" kern="0" dirty="0" err="1">
                <a:solidFill>
                  <a:srgbClr val="000000"/>
                </a:solidFill>
                <a:latin typeface="Courier"/>
                <a:cs typeface="Courier"/>
              </a:rPr>
              <a:t>ans</a:t>
            </a:r>
            <a:endParaRPr lang="en-US" sz="1400" kern="0" dirty="0">
              <a:solidFill>
                <a:srgbClr val="000000"/>
              </a:solidFill>
              <a:latin typeface="Courier"/>
              <a:cs typeface="Courier"/>
            </a:endParaRPr>
          </a:p>
          <a:p>
            <a:pPr defTabSz="914400" fontAlgn="base">
              <a:spcBef>
                <a:spcPct val="0"/>
              </a:spcBef>
              <a:spcAft>
                <a:spcPct val="0"/>
              </a:spcAft>
            </a:pPr>
            <a:r>
              <a:rPr lang="en-US" sz="1400" kern="0" dirty="0">
                <a:solidFill>
                  <a:srgbClr val="000000"/>
                </a:solidFill>
                <a:latin typeface="Courier"/>
                <a:cs typeface="Courier"/>
              </a:rPr>
              <a:t>        </a:t>
            </a:r>
            <a:r>
              <a:rPr lang="en-US" sz="1400" kern="0" dirty="0" err="1">
                <a:solidFill>
                  <a:srgbClr val="000000"/>
                </a:solidFill>
                <a:latin typeface="Courier"/>
                <a:cs typeface="Courier"/>
              </a:rPr>
              <a:t>ans</a:t>
            </a:r>
            <a:r>
              <a:rPr lang="en-US" sz="1400" kern="0" dirty="0">
                <a:solidFill>
                  <a:srgbClr val="000000"/>
                </a:solidFill>
                <a:latin typeface="Courier"/>
                <a:cs typeface="Courier"/>
              </a:rPr>
              <a:t> = (high + low)/2.0</a:t>
            </a:r>
          </a:p>
          <a:p>
            <a:pPr defTabSz="914400" fontAlgn="base">
              <a:spcBef>
                <a:spcPct val="0"/>
              </a:spcBef>
              <a:spcAft>
                <a:spcPct val="0"/>
              </a:spcAft>
            </a:pPr>
            <a:r>
              <a:rPr lang="en-US" sz="1400" kern="0" dirty="0">
                <a:solidFill>
                  <a:srgbClr val="000000"/>
                </a:solidFill>
                <a:latin typeface="Courier"/>
                <a:cs typeface="Courier"/>
              </a:rPr>
              <a:t>    return </a:t>
            </a:r>
            <a:r>
              <a:rPr lang="en-US" sz="1400" kern="0" dirty="0" err="1">
                <a:solidFill>
                  <a:srgbClr val="000000"/>
                </a:solidFill>
                <a:latin typeface="Courier"/>
                <a:cs typeface="Courier"/>
              </a:rPr>
              <a:t>ans</a:t>
            </a:r>
            <a:endParaRPr lang="en-US" sz="1400" kern="0" dirty="0" smtClean="0">
              <a:solidFill>
                <a:srgbClr val="7F7F7F"/>
              </a:solidFill>
              <a:latin typeface="Courier"/>
              <a:cs typeface="Courier"/>
            </a:endParaRPr>
          </a:p>
        </p:txBody>
      </p:sp>
      <p:sp>
        <p:nvSpPr>
          <p:cNvPr id="3" name="Title 1"/>
          <p:cNvSpPr txBox="1">
            <a:spLocks/>
          </p:cNvSpPr>
          <p:nvPr/>
        </p:nvSpPr>
        <p:spPr bwMode="auto">
          <a:xfrm>
            <a:off x="572404"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err="1">
                <a:latin typeface="Calibri" pitchFamily="34" charset="0"/>
                <a:ea typeface="+mj-ea"/>
                <a:cs typeface="+mj-cs"/>
              </a:rPr>
              <a:t>d</a:t>
            </a:r>
            <a:r>
              <a:rPr lang="en-US" sz="3600" b="1" kern="0" dirty="0" err="1" smtClean="0">
                <a:latin typeface="Calibri" pitchFamily="34" charset="0"/>
                <a:ea typeface="+mj-ea"/>
                <a:cs typeface="+mj-cs"/>
              </a:rPr>
              <a:t>ocstring</a:t>
            </a:r>
            <a:r>
              <a:rPr lang="en-US" sz="3600" b="1" kern="0" dirty="0" smtClean="0">
                <a:latin typeface="Calibri" pitchFamily="34" charset="0"/>
                <a:ea typeface="+mj-ea"/>
                <a:cs typeface="+mj-cs"/>
              </a:rPr>
              <a:t> of a function </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4" name="Rectangle 3"/>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5" name="Rectangle 4"/>
          <p:cNvSpPr/>
          <p:nvPr/>
        </p:nvSpPr>
        <p:spPr>
          <a:xfrm>
            <a:off x="3932229" y="5387636"/>
            <a:ext cx="1279542" cy="369332"/>
          </a:xfrm>
          <a:prstGeom prst="rect">
            <a:avLst/>
          </a:prstGeom>
        </p:spPr>
        <p:txBody>
          <a:bodyPr wrap="none">
            <a:spAutoFit/>
          </a:bodyPr>
          <a:lstStyle/>
          <a:p>
            <a:r>
              <a:rPr lang="en-US" dirty="0" err="1" smtClean="0"/>
              <a:t>findRoot.py</a:t>
            </a:r>
            <a:endParaRPr lang="en-US" dirty="0"/>
          </a:p>
        </p:txBody>
      </p:sp>
    </p:spTree>
    <p:extLst>
      <p:ext uri="{BB962C8B-B14F-4D97-AF65-F5344CB8AC3E}">
        <p14:creationId xmlns:p14="http://schemas.microsoft.com/office/powerpoint/2010/main" val="1175278047"/>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Functions, Scoping and Abstractions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40441" y="2575197"/>
            <a:ext cx="7772400" cy="2246769"/>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Functions</a:t>
            </a:r>
            <a:endParaRPr lang="en-US" sz="2400" dirty="0" smtClean="0">
              <a:latin typeface="Courier"/>
              <a:cs typeface="Courier"/>
            </a:endParaRPr>
          </a:p>
          <a:p>
            <a:pPr marL="344488" indent="-344488">
              <a:spcAft>
                <a:spcPts val="600"/>
              </a:spcAft>
              <a:buClr>
                <a:srgbClr val="FF0000"/>
              </a:buClr>
              <a:buFont typeface="Wingdings" charset="2"/>
              <a:buChar char="§"/>
            </a:pPr>
            <a:r>
              <a:rPr lang="en-US" sz="2400" dirty="0" smtClean="0">
                <a:solidFill>
                  <a:schemeClr val="accent1"/>
                </a:solidFill>
              </a:rPr>
              <a:t>Scoping</a:t>
            </a:r>
          </a:p>
          <a:p>
            <a:pPr marL="344488" indent="-344488">
              <a:spcAft>
                <a:spcPts val="600"/>
              </a:spcAft>
              <a:buClr>
                <a:srgbClr val="FFFF00"/>
              </a:buClr>
              <a:buFont typeface="Wingdings" charset="2"/>
              <a:buChar char="§"/>
            </a:pPr>
            <a:r>
              <a:rPr lang="en-US" sz="2400" dirty="0" smtClean="0"/>
              <a:t>Specifications</a:t>
            </a:r>
          </a:p>
          <a:p>
            <a:pPr marL="344488" indent="-344488">
              <a:spcAft>
                <a:spcPts val="600"/>
              </a:spcAft>
              <a:buClr>
                <a:srgbClr val="0000FF"/>
              </a:buClr>
              <a:buFont typeface="Wingdings" charset="2"/>
              <a:buChar char="§"/>
            </a:pPr>
            <a:r>
              <a:rPr lang="en-US" sz="2400" dirty="0" smtClean="0">
                <a:solidFill>
                  <a:srgbClr val="FF0000"/>
                </a:solidFill>
              </a:rPr>
              <a:t>Modules</a:t>
            </a:r>
            <a:endParaRPr lang="en-US" sz="2400" dirty="0" smtClean="0">
              <a:solidFill>
                <a:srgbClr val="FF0000"/>
              </a:solidFill>
            </a:endParaRPr>
          </a:p>
          <a:p>
            <a:pPr marL="344488" indent="-344488">
              <a:spcAft>
                <a:spcPts val="600"/>
              </a:spcAft>
              <a:buClr>
                <a:srgbClr val="0000FF"/>
              </a:buClr>
              <a:buFont typeface="Wingdings" charset="2"/>
              <a:buChar char="§"/>
            </a:pPr>
            <a:r>
              <a:rPr lang="en-US" sz="2400" dirty="0" smtClean="0">
                <a:solidFill>
                  <a:schemeClr val="accent1"/>
                </a:solidFill>
              </a:rPr>
              <a:t>Files</a:t>
            </a:r>
          </a:p>
        </p:txBody>
      </p:sp>
    </p:spTree>
    <p:extLst>
      <p:ext uri="{BB962C8B-B14F-4D97-AF65-F5344CB8AC3E}">
        <p14:creationId xmlns:p14="http://schemas.microsoft.com/office/powerpoint/2010/main" val="1579843262"/>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bwMode="auto">
          <a:xfrm>
            <a:off x="244248" y="4041847"/>
            <a:ext cx="8682984"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import math</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4" name="TextBox 23"/>
          <p:cNvSpPr txBox="1"/>
          <p:nvPr/>
        </p:nvSpPr>
        <p:spPr bwMode="auto">
          <a:xfrm>
            <a:off x="244248" y="4041845"/>
            <a:ext cx="8682984"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import math</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dir(math</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['__doc__', '__file__', '__name__', '__package__', '</a:t>
            </a:r>
            <a:r>
              <a:rPr lang="en-US" sz="1400" dirty="0" err="1" smtClean="0">
                <a:latin typeface="Courier"/>
                <a:cs typeface="Courier"/>
              </a:rPr>
              <a:t>acos</a:t>
            </a:r>
            <a:r>
              <a:rPr lang="en-US" sz="1400" dirty="0" smtClean="0">
                <a:latin typeface="Courier"/>
                <a:cs typeface="Courier"/>
              </a:rPr>
              <a:t>', '</a:t>
            </a:r>
            <a:r>
              <a:rPr lang="en-US" sz="1400" dirty="0" err="1" smtClean="0">
                <a:latin typeface="Courier"/>
                <a:cs typeface="Courier"/>
              </a:rPr>
              <a:t>acosh</a:t>
            </a:r>
            <a:r>
              <a:rPr lang="en-US" sz="1400" dirty="0" smtClean="0">
                <a:latin typeface="Courier"/>
                <a:cs typeface="Courier"/>
              </a:rPr>
              <a:t>', '</a:t>
            </a:r>
            <a:r>
              <a:rPr lang="en-US" sz="1400" dirty="0" err="1" smtClean="0">
                <a:latin typeface="Courier"/>
                <a:cs typeface="Courier"/>
              </a:rPr>
              <a:t>asin</a:t>
            </a:r>
            <a:r>
              <a:rPr lang="en-US" sz="1400" dirty="0" smtClean="0">
                <a:latin typeface="Courier"/>
                <a:cs typeface="Courier"/>
              </a:rPr>
              <a:t>', '</a:t>
            </a:r>
            <a:r>
              <a:rPr lang="en-US" sz="1400" dirty="0" err="1" smtClean="0">
                <a:latin typeface="Courier"/>
                <a:cs typeface="Courier"/>
              </a:rPr>
              <a:t>asinh</a:t>
            </a:r>
            <a:r>
              <a:rPr lang="en-US" sz="1400" dirty="0" smtClean="0">
                <a:latin typeface="Courier"/>
                <a:cs typeface="Courier"/>
              </a:rPr>
              <a:t>', '</a:t>
            </a:r>
            <a:r>
              <a:rPr lang="en-US" sz="1400" dirty="0" err="1" smtClean="0">
                <a:latin typeface="Courier"/>
                <a:cs typeface="Courier"/>
              </a:rPr>
              <a:t>atan</a:t>
            </a:r>
            <a:r>
              <a:rPr lang="en-US" sz="1400" dirty="0" smtClean="0">
                <a:latin typeface="Courier"/>
                <a:cs typeface="Courier"/>
              </a:rPr>
              <a:t>', 'atan2', '</a:t>
            </a:r>
            <a:r>
              <a:rPr lang="en-US" sz="1400" dirty="0" err="1" smtClean="0">
                <a:latin typeface="Courier"/>
                <a:cs typeface="Courier"/>
              </a:rPr>
              <a:t>atanh</a:t>
            </a:r>
            <a:r>
              <a:rPr lang="en-US" sz="1400" dirty="0" smtClean="0">
                <a:latin typeface="Courier"/>
                <a:cs typeface="Courier"/>
              </a:rPr>
              <a:t>', 'ceil', '</a:t>
            </a:r>
            <a:r>
              <a:rPr lang="en-US" sz="1400" dirty="0" err="1" smtClean="0">
                <a:latin typeface="Courier"/>
                <a:cs typeface="Courier"/>
              </a:rPr>
              <a:t>copysign</a:t>
            </a:r>
            <a:r>
              <a:rPr lang="en-US" sz="1400" dirty="0" smtClean="0">
                <a:latin typeface="Courier"/>
                <a:cs typeface="Courier"/>
              </a:rPr>
              <a:t>', '</a:t>
            </a:r>
            <a:r>
              <a:rPr lang="en-US" sz="1400" dirty="0" err="1" smtClean="0">
                <a:latin typeface="Courier"/>
                <a:cs typeface="Courier"/>
              </a:rPr>
              <a:t>cos</a:t>
            </a:r>
            <a:r>
              <a:rPr lang="en-US" sz="1400" dirty="0" smtClean="0">
                <a:latin typeface="Courier"/>
                <a:cs typeface="Courier"/>
              </a:rPr>
              <a:t>', '</a:t>
            </a:r>
            <a:r>
              <a:rPr lang="en-US" sz="1400" dirty="0" err="1" smtClean="0">
                <a:latin typeface="Courier"/>
                <a:cs typeface="Courier"/>
              </a:rPr>
              <a:t>cosh</a:t>
            </a:r>
            <a:r>
              <a:rPr lang="en-US" sz="1400" dirty="0" smtClean="0">
                <a:latin typeface="Courier"/>
                <a:cs typeface="Courier"/>
              </a:rPr>
              <a:t>', 'degrees', '</a:t>
            </a:r>
            <a:r>
              <a:rPr lang="en-US" sz="1400" dirty="0" err="1" smtClean="0">
                <a:latin typeface="Courier"/>
                <a:cs typeface="Courier"/>
              </a:rPr>
              <a:t>e</a:t>
            </a:r>
            <a:r>
              <a:rPr lang="en-US" sz="1400" dirty="0" smtClean="0">
                <a:latin typeface="Courier"/>
                <a:cs typeface="Courier"/>
              </a:rPr>
              <a:t>', '</a:t>
            </a:r>
            <a:r>
              <a:rPr lang="en-US" sz="1400" dirty="0" err="1" smtClean="0">
                <a:latin typeface="Courier"/>
                <a:cs typeface="Courier"/>
              </a:rPr>
              <a:t>erf</a:t>
            </a:r>
            <a:r>
              <a:rPr lang="en-US" sz="1400" dirty="0" smtClean="0">
                <a:latin typeface="Courier"/>
                <a:cs typeface="Courier"/>
              </a:rPr>
              <a:t>', '</a:t>
            </a:r>
            <a:r>
              <a:rPr lang="en-US" sz="1400" dirty="0" err="1" smtClean="0">
                <a:latin typeface="Courier"/>
                <a:cs typeface="Courier"/>
              </a:rPr>
              <a:t>erfc</a:t>
            </a:r>
            <a:r>
              <a:rPr lang="en-US" sz="1400" dirty="0" smtClean="0">
                <a:latin typeface="Courier"/>
                <a:cs typeface="Courier"/>
              </a:rPr>
              <a:t>', 'exp', 'expm1', '</a:t>
            </a:r>
            <a:r>
              <a:rPr lang="en-US" sz="1400" dirty="0" err="1" smtClean="0">
                <a:latin typeface="Courier"/>
                <a:cs typeface="Courier"/>
              </a:rPr>
              <a:t>fabs</a:t>
            </a:r>
            <a:r>
              <a:rPr lang="en-US" sz="1400" dirty="0" smtClean="0">
                <a:latin typeface="Courier"/>
                <a:cs typeface="Courier"/>
              </a:rPr>
              <a:t>', 'factorial', 'floor', '</a:t>
            </a:r>
            <a:r>
              <a:rPr lang="en-US" sz="1400" dirty="0" err="1" smtClean="0">
                <a:latin typeface="Courier"/>
                <a:cs typeface="Courier"/>
              </a:rPr>
              <a:t>fmod</a:t>
            </a:r>
            <a:r>
              <a:rPr lang="en-US" sz="1400" dirty="0" smtClean="0">
                <a:latin typeface="Courier"/>
                <a:cs typeface="Courier"/>
              </a:rPr>
              <a:t>', '</a:t>
            </a:r>
            <a:r>
              <a:rPr lang="en-US" sz="1400" dirty="0" err="1" smtClean="0">
                <a:latin typeface="Courier"/>
                <a:cs typeface="Courier"/>
              </a:rPr>
              <a:t>frexp</a:t>
            </a:r>
            <a:r>
              <a:rPr lang="en-US" sz="1400" dirty="0" smtClean="0">
                <a:latin typeface="Courier"/>
                <a:cs typeface="Courier"/>
              </a:rPr>
              <a:t>', '</a:t>
            </a:r>
            <a:r>
              <a:rPr lang="en-US" sz="1400" dirty="0" err="1" smtClean="0">
                <a:latin typeface="Courier"/>
                <a:cs typeface="Courier"/>
              </a:rPr>
              <a:t>fsum</a:t>
            </a:r>
            <a:r>
              <a:rPr lang="en-US" sz="1400" dirty="0" smtClean="0">
                <a:latin typeface="Courier"/>
                <a:cs typeface="Courier"/>
              </a:rPr>
              <a:t>', 'gamma', '</a:t>
            </a:r>
            <a:r>
              <a:rPr lang="en-US" sz="1400" dirty="0" err="1" smtClean="0">
                <a:latin typeface="Courier"/>
                <a:cs typeface="Courier"/>
              </a:rPr>
              <a:t>hypot</a:t>
            </a:r>
            <a:r>
              <a:rPr lang="en-US" sz="1400" dirty="0" smtClean="0">
                <a:latin typeface="Courier"/>
                <a:cs typeface="Courier"/>
              </a:rPr>
              <a:t>', '</a:t>
            </a:r>
            <a:r>
              <a:rPr lang="en-US" sz="1400" dirty="0" err="1" smtClean="0">
                <a:latin typeface="Courier"/>
                <a:cs typeface="Courier"/>
              </a:rPr>
              <a:t>isfinite</a:t>
            </a:r>
            <a:r>
              <a:rPr lang="en-US" sz="1400" dirty="0" smtClean="0">
                <a:latin typeface="Courier"/>
                <a:cs typeface="Courier"/>
              </a:rPr>
              <a:t>', '</a:t>
            </a:r>
            <a:r>
              <a:rPr lang="en-US" sz="1400" dirty="0" err="1" smtClean="0">
                <a:latin typeface="Courier"/>
                <a:cs typeface="Courier"/>
              </a:rPr>
              <a:t>isinf</a:t>
            </a:r>
            <a:r>
              <a:rPr lang="en-US" sz="1400" dirty="0" smtClean="0">
                <a:latin typeface="Courier"/>
                <a:cs typeface="Courier"/>
              </a:rPr>
              <a:t>', '</a:t>
            </a:r>
            <a:r>
              <a:rPr lang="en-US" sz="1400" dirty="0" err="1" smtClean="0">
                <a:latin typeface="Courier"/>
                <a:cs typeface="Courier"/>
              </a:rPr>
              <a:t>isnan</a:t>
            </a:r>
            <a:r>
              <a:rPr lang="en-US" sz="1400" dirty="0" smtClean="0">
                <a:latin typeface="Courier"/>
                <a:cs typeface="Courier"/>
              </a:rPr>
              <a:t>', '</a:t>
            </a:r>
            <a:r>
              <a:rPr lang="en-US" sz="1400" dirty="0" err="1" smtClean="0">
                <a:latin typeface="Courier"/>
                <a:cs typeface="Courier"/>
              </a:rPr>
              <a:t>ldexp</a:t>
            </a:r>
            <a:r>
              <a:rPr lang="en-US" sz="1400" dirty="0" smtClean="0">
                <a:latin typeface="Courier"/>
                <a:cs typeface="Courier"/>
              </a:rPr>
              <a:t>', '</a:t>
            </a:r>
            <a:r>
              <a:rPr lang="en-US" sz="1400" dirty="0" err="1" smtClean="0">
                <a:latin typeface="Courier"/>
                <a:cs typeface="Courier"/>
              </a:rPr>
              <a:t>lgamma</a:t>
            </a:r>
            <a:r>
              <a:rPr lang="en-US" sz="1400" dirty="0" smtClean="0">
                <a:latin typeface="Courier"/>
                <a:cs typeface="Courier"/>
              </a:rPr>
              <a:t>', 'log', 'log10', 'log1p', '</a:t>
            </a:r>
            <a:r>
              <a:rPr lang="en-US" sz="1400" dirty="0" err="1" smtClean="0">
                <a:latin typeface="Courier"/>
                <a:cs typeface="Courier"/>
              </a:rPr>
              <a:t>modf</a:t>
            </a:r>
            <a:r>
              <a:rPr lang="en-US" sz="1400" dirty="0" smtClean="0">
                <a:latin typeface="Courier"/>
                <a:cs typeface="Courier"/>
              </a:rPr>
              <a:t>', 'pi', '</a:t>
            </a:r>
            <a:r>
              <a:rPr lang="en-US" sz="1400" dirty="0" err="1" smtClean="0">
                <a:latin typeface="Courier"/>
                <a:cs typeface="Courier"/>
              </a:rPr>
              <a:t>pow</a:t>
            </a:r>
            <a:r>
              <a:rPr lang="en-US" sz="1400" dirty="0" smtClean="0">
                <a:latin typeface="Courier"/>
                <a:cs typeface="Courier"/>
              </a:rPr>
              <a:t>', 'radians', 'sin', '</a:t>
            </a:r>
            <a:r>
              <a:rPr lang="en-US" sz="1400" dirty="0" err="1" smtClean="0">
                <a:latin typeface="Courier"/>
                <a:cs typeface="Courier"/>
              </a:rPr>
              <a:t>sinh</a:t>
            </a:r>
            <a:r>
              <a:rPr lang="en-US" sz="1400" dirty="0" smtClean="0">
                <a:latin typeface="Courier"/>
                <a:cs typeface="Courier"/>
              </a:rPr>
              <a:t>', '</a:t>
            </a:r>
            <a:r>
              <a:rPr lang="en-US" sz="1400" dirty="0" err="1" smtClean="0">
                <a:latin typeface="Courier"/>
                <a:cs typeface="Courier"/>
              </a:rPr>
              <a:t>sqrt</a:t>
            </a:r>
            <a:r>
              <a:rPr lang="en-US" sz="1400" dirty="0" smtClean="0">
                <a:latin typeface="Courier"/>
                <a:cs typeface="Courier"/>
              </a:rPr>
              <a:t>', 'tan', '</a:t>
            </a:r>
            <a:r>
              <a:rPr lang="en-US" sz="1400" dirty="0" err="1" smtClean="0">
                <a:latin typeface="Courier"/>
                <a:cs typeface="Courier"/>
              </a:rPr>
              <a:t>tanh</a:t>
            </a:r>
            <a:r>
              <a:rPr lang="en-US" sz="1400" dirty="0" smtClean="0">
                <a:latin typeface="Courier"/>
                <a:cs typeface="Courier"/>
              </a:rPr>
              <a:t>', '</a:t>
            </a:r>
            <a:r>
              <a:rPr lang="en-US" sz="1400" dirty="0" err="1" smtClean="0">
                <a:latin typeface="Courier"/>
                <a:cs typeface="Courier"/>
              </a:rPr>
              <a:t>trunc</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5" name="TextBox 24"/>
          <p:cNvSpPr txBox="1"/>
          <p:nvPr/>
        </p:nvSpPr>
        <p:spPr bwMode="auto">
          <a:xfrm>
            <a:off x="244248" y="4041845"/>
            <a:ext cx="8682984"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import math</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dir(math</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['__doc__', '__file__', '__name__', '__package__', '</a:t>
            </a:r>
            <a:r>
              <a:rPr lang="en-US" sz="1400" dirty="0" err="1" smtClean="0">
                <a:latin typeface="Courier"/>
                <a:cs typeface="Courier"/>
              </a:rPr>
              <a:t>acos</a:t>
            </a:r>
            <a:r>
              <a:rPr lang="en-US" sz="1400" dirty="0" smtClean="0">
                <a:latin typeface="Courier"/>
                <a:cs typeface="Courier"/>
              </a:rPr>
              <a:t>', '</a:t>
            </a:r>
            <a:r>
              <a:rPr lang="en-US" sz="1400" dirty="0" err="1" smtClean="0">
                <a:latin typeface="Courier"/>
                <a:cs typeface="Courier"/>
              </a:rPr>
              <a:t>acosh</a:t>
            </a:r>
            <a:r>
              <a:rPr lang="en-US" sz="1400" dirty="0" smtClean="0">
                <a:latin typeface="Courier"/>
                <a:cs typeface="Courier"/>
              </a:rPr>
              <a:t>', '</a:t>
            </a:r>
            <a:r>
              <a:rPr lang="en-US" sz="1400" dirty="0" err="1" smtClean="0">
                <a:latin typeface="Courier"/>
                <a:cs typeface="Courier"/>
              </a:rPr>
              <a:t>asin</a:t>
            </a:r>
            <a:r>
              <a:rPr lang="en-US" sz="1400" dirty="0" smtClean="0">
                <a:latin typeface="Courier"/>
                <a:cs typeface="Courier"/>
              </a:rPr>
              <a:t>', '</a:t>
            </a:r>
            <a:r>
              <a:rPr lang="en-US" sz="1400" dirty="0" err="1" smtClean="0">
                <a:latin typeface="Courier"/>
                <a:cs typeface="Courier"/>
              </a:rPr>
              <a:t>asinh</a:t>
            </a:r>
            <a:r>
              <a:rPr lang="en-US" sz="1400" dirty="0" smtClean="0">
                <a:latin typeface="Courier"/>
                <a:cs typeface="Courier"/>
              </a:rPr>
              <a:t>', '</a:t>
            </a:r>
            <a:r>
              <a:rPr lang="en-US" sz="1400" dirty="0" err="1" smtClean="0">
                <a:latin typeface="Courier"/>
                <a:cs typeface="Courier"/>
              </a:rPr>
              <a:t>atan</a:t>
            </a:r>
            <a:r>
              <a:rPr lang="en-US" sz="1400" dirty="0" smtClean="0">
                <a:latin typeface="Courier"/>
                <a:cs typeface="Courier"/>
              </a:rPr>
              <a:t>', 'atan2', '</a:t>
            </a:r>
            <a:r>
              <a:rPr lang="en-US" sz="1400" dirty="0" err="1" smtClean="0">
                <a:latin typeface="Courier"/>
                <a:cs typeface="Courier"/>
              </a:rPr>
              <a:t>atanh</a:t>
            </a:r>
            <a:r>
              <a:rPr lang="en-US" sz="1400" dirty="0" smtClean="0">
                <a:latin typeface="Courier"/>
                <a:cs typeface="Courier"/>
              </a:rPr>
              <a:t>', 'ceil', '</a:t>
            </a:r>
            <a:r>
              <a:rPr lang="en-US" sz="1400" dirty="0" err="1" smtClean="0">
                <a:latin typeface="Courier"/>
                <a:cs typeface="Courier"/>
              </a:rPr>
              <a:t>copysign</a:t>
            </a:r>
            <a:r>
              <a:rPr lang="en-US" sz="1400" dirty="0" smtClean="0">
                <a:latin typeface="Courier"/>
                <a:cs typeface="Courier"/>
              </a:rPr>
              <a:t>', '</a:t>
            </a:r>
            <a:r>
              <a:rPr lang="en-US" sz="1400" dirty="0" err="1" smtClean="0">
                <a:latin typeface="Courier"/>
                <a:cs typeface="Courier"/>
              </a:rPr>
              <a:t>cos</a:t>
            </a:r>
            <a:r>
              <a:rPr lang="en-US" sz="1400" dirty="0" smtClean="0">
                <a:latin typeface="Courier"/>
                <a:cs typeface="Courier"/>
              </a:rPr>
              <a:t>', '</a:t>
            </a:r>
            <a:r>
              <a:rPr lang="en-US" sz="1400" dirty="0" err="1" smtClean="0">
                <a:latin typeface="Courier"/>
                <a:cs typeface="Courier"/>
              </a:rPr>
              <a:t>cosh</a:t>
            </a:r>
            <a:r>
              <a:rPr lang="en-US" sz="1400" dirty="0" smtClean="0">
                <a:latin typeface="Courier"/>
                <a:cs typeface="Courier"/>
              </a:rPr>
              <a:t>', 'degrees', '</a:t>
            </a:r>
            <a:r>
              <a:rPr lang="en-US" sz="1400" dirty="0" err="1" smtClean="0">
                <a:latin typeface="Courier"/>
                <a:cs typeface="Courier"/>
              </a:rPr>
              <a:t>e</a:t>
            </a:r>
            <a:r>
              <a:rPr lang="en-US" sz="1400" dirty="0" smtClean="0">
                <a:latin typeface="Courier"/>
                <a:cs typeface="Courier"/>
              </a:rPr>
              <a:t>', '</a:t>
            </a:r>
            <a:r>
              <a:rPr lang="en-US" sz="1400" dirty="0" err="1" smtClean="0">
                <a:latin typeface="Courier"/>
                <a:cs typeface="Courier"/>
              </a:rPr>
              <a:t>erf</a:t>
            </a:r>
            <a:r>
              <a:rPr lang="en-US" sz="1400" dirty="0" smtClean="0">
                <a:latin typeface="Courier"/>
                <a:cs typeface="Courier"/>
              </a:rPr>
              <a:t>', '</a:t>
            </a:r>
            <a:r>
              <a:rPr lang="en-US" sz="1400" dirty="0" err="1" smtClean="0">
                <a:latin typeface="Courier"/>
                <a:cs typeface="Courier"/>
              </a:rPr>
              <a:t>erfc</a:t>
            </a:r>
            <a:r>
              <a:rPr lang="en-US" sz="1400" dirty="0" smtClean="0">
                <a:latin typeface="Courier"/>
                <a:cs typeface="Courier"/>
              </a:rPr>
              <a:t>', 'exp', 'expm1', '</a:t>
            </a:r>
            <a:r>
              <a:rPr lang="en-US" sz="1400" dirty="0" err="1" smtClean="0">
                <a:latin typeface="Courier"/>
                <a:cs typeface="Courier"/>
              </a:rPr>
              <a:t>fabs</a:t>
            </a:r>
            <a:r>
              <a:rPr lang="en-US" sz="1400" dirty="0" smtClean="0">
                <a:latin typeface="Courier"/>
                <a:cs typeface="Courier"/>
              </a:rPr>
              <a:t>', 'factorial', 'floor', '</a:t>
            </a:r>
            <a:r>
              <a:rPr lang="en-US" sz="1400" dirty="0" err="1" smtClean="0">
                <a:latin typeface="Courier"/>
                <a:cs typeface="Courier"/>
              </a:rPr>
              <a:t>fmod</a:t>
            </a:r>
            <a:r>
              <a:rPr lang="en-US" sz="1400" dirty="0" smtClean="0">
                <a:latin typeface="Courier"/>
                <a:cs typeface="Courier"/>
              </a:rPr>
              <a:t>', '</a:t>
            </a:r>
            <a:r>
              <a:rPr lang="en-US" sz="1400" dirty="0" err="1" smtClean="0">
                <a:latin typeface="Courier"/>
                <a:cs typeface="Courier"/>
              </a:rPr>
              <a:t>frexp</a:t>
            </a:r>
            <a:r>
              <a:rPr lang="en-US" sz="1400" dirty="0" smtClean="0">
                <a:latin typeface="Courier"/>
                <a:cs typeface="Courier"/>
              </a:rPr>
              <a:t>', '</a:t>
            </a:r>
            <a:r>
              <a:rPr lang="en-US" sz="1400" dirty="0" err="1" smtClean="0">
                <a:latin typeface="Courier"/>
                <a:cs typeface="Courier"/>
              </a:rPr>
              <a:t>fsum</a:t>
            </a:r>
            <a:r>
              <a:rPr lang="en-US" sz="1400" dirty="0" smtClean="0">
                <a:latin typeface="Courier"/>
                <a:cs typeface="Courier"/>
              </a:rPr>
              <a:t>', 'gamma', '</a:t>
            </a:r>
            <a:r>
              <a:rPr lang="en-US" sz="1400" dirty="0" err="1" smtClean="0">
                <a:latin typeface="Courier"/>
                <a:cs typeface="Courier"/>
              </a:rPr>
              <a:t>hypot</a:t>
            </a:r>
            <a:r>
              <a:rPr lang="en-US" sz="1400" dirty="0" smtClean="0">
                <a:latin typeface="Courier"/>
                <a:cs typeface="Courier"/>
              </a:rPr>
              <a:t>', '</a:t>
            </a:r>
            <a:r>
              <a:rPr lang="en-US" sz="1400" dirty="0" err="1" smtClean="0">
                <a:latin typeface="Courier"/>
                <a:cs typeface="Courier"/>
              </a:rPr>
              <a:t>isfinite</a:t>
            </a:r>
            <a:r>
              <a:rPr lang="en-US" sz="1400" dirty="0" smtClean="0">
                <a:latin typeface="Courier"/>
                <a:cs typeface="Courier"/>
              </a:rPr>
              <a:t>', '</a:t>
            </a:r>
            <a:r>
              <a:rPr lang="en-US" sz="1400" dirty="0" err="1" smtClean="0">
                <a:latin typeface="Courier"/>
                <a:cs typeface="Courier"/>
              </a:rPr>
              <a:t>isinf</a:t>
            </a:r>
            <a:r>
              <a:rPr lang="en-US" sz="1400" dirty="0" smtClean="0">
                <a:latin typeface="Courier"/>
                <a:cs typeface="Courier"/>
              </a:rPr>
              <a:t>', '</a:t>
            </a:r>
            <a:r>
              <a:rPr lang="en-US" sz="1400" dirty="0" err="1" smtClean="0">
                <a:latin typeface="Courier"/>
                <a:cs typeface="Courier"/>
              </a:rPr>
              <a:t>isnan</a:t>
            </a:r>
            <a:r>
              <a:rPr lang="en-US" sz="1400" dirty="0" smtClean="0">
                <a:latin typeface="Courier"/>
                <a:cs typeface="Courier"/>
              </a:rPr>
              <a:t>', '</a:t>
            </a:r>
            <a:r>
              <a:rPr lang="en-US" sz="1400" dirty="0" err="1" smtClean="0">
                <a:latin typeface="Courier"/>
                <a:cs typeface="Courier"/>
              </a:rPr>
              <a:t>ldexp</a:t>
            </a:r>
            <a:r>
              <a:rPr lang="en-US" sz="1400" dirty="0" smtClean="0">
                <a:latin typeface="Courier"/>
                <a:cs typeface="Courier"/>
              </a:rPr>
              <a:t>', '</a:t>
            </a:r>
            <a:r>
              <a:rPr lang="en-US" sz="1400" dirty="0" err="1" smtClean="0">
                <a:latin typeface="Courier"/>
                <a:cs typeface="Courier"/>
              </a:rPr>
              <a:t>lgamma</a:t>
            </a:r>
            <a:r>
              <a:rPr lang="en-US" sz="1400" dirty="0" smtClean="0">
                <a:latin typeface="Courier"/>
                <a:cs typeface="Courier"/>
              </a:rPr>
              <a:t>', 'log', 'log10', 'log1p', '</a:t>
            </a:r>
            <a:r>
              <a:rPr lang="en-US" sz="1400" dirty="0" err="1" smtClean="0">
                <a:latin typeface="Courier"/>
                <a:cs typeface="Courier"/>
              </a:rPr>
              <a:t>modf</a:t>
            </a:r>
            <a:r>
              <a:rPr lang="en-US" sz="1400" dirty="0" smtClean="0">
                <a:latin typeface="Courier"/>
                <a:cs typeface="Courier"/>
              </a:rPr>
              <a:t>', 'pi', '</a:t>
            </a:r>
            <a:r>
              <a:rPr lang="en-US" sz="1400" dirty="0" err="1" smtClean="0">
                <a:latin typeface="Courier"/>
                <a:cs typeface="Courier"/>
              </a:rPr>
              <a:t>pow</a:t>
            </a:r>
            <a:r>
              <a:rPr lang="en-US" sz="1400" dirty="0" smtClean="0">
                <a:latin typeface="Courier"/>
                <a:cs typeface="Courier"/>
              </a:rPr>
              <a:t>', 'radians', 'sin', '</a:t>
            </a:r>
            <a:r>
              <a:rPr lang="en-US" sz="1400" dirty="0" err="1" smtClean="0">
                <a:latin typeface="Courier"/>
                <a:cs typeface="Courier"/>
              </a:rPr>
              <a:t>sinh</a:t>
            </a:r>
            <a:r>
              <a:rPr lang="en-US" sz="1400" dirty="0" smtClean="0">
                <a:latin typeface="Courier"/>
                <a:cs typeface="Courier"/>
              </a:rPr>
              <a:t>', '</a:t>
            </a:r>
            <a:r>
              <a:rPr lang="en-US" sz="1400" dirty="0" err="1" smtClean="0">
                <a:latin typeface="Courier"/>
                <a:cs typeface="Courier"/>
              </a:rPr>
              <a:t>sqrt</a:t>
            </a:r>
            <a:r>
              <a:rPr lang="en-US" sz="1400" dirty="0" smtClean="0">
                <a:latin typeface="Courier"/>
                <a:cs typeface="Courier"/>
              </a:rPr>
              <a:t>', 'tan', '</a:t>
            </a:r>
            <a:r>
              <a:rPr lang="en-US" sz="1400" dirty="0" err="1" smtClean="0">
                <a:latin typeface="Courier"/>
                <a:cs typeface="Courier"/>
              </a:rPr>
              <a:t>tanh</a:t>
            </a:r>
            <a:r>
              <a:rPr lang="en-US" sz="1400" dirty="0" smtClean="0">
                <a:latin typeface="Courier"/>
                <a:cs typeface="Courier"/>
              </a:rPr>
              <a:t>', '</a:t>
            </a:r>
            <a:r>
              <a:rPr lang="en-US" sz="1400" dirty="0" err="1" smtClean="0">
                <a:latin typeface="Courier"/>
                <a:cs typeface="Courier"/>
              </a:rPr>
              <a:t>trunc</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math.sqrt</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&lt;built-in function </a:t>
            </a:r>
            <a:r>
              <a:rPr lang="en-US" sz="1400" dirty="0" err="1" smtClean="0">
                <a:latin typeface="Courier"/>
                <a:cs typeface="Courier"/>
              </a:rPr>
              <a:t>sqrt</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math.pi</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3.141592653589793</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204747"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Modules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8" name="TextBox 27"/>
          <p:cNvSpPr txBox="1"/>
          <p:nvPr/>
        </p:nvSpPr>
        <p:spPr bwMode="auto">
          <a:xfrm>
            <a:off x="709358" y="2008635"/>
            <a:ext cx="8217874" cy="153888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When the module is executed (imported), then the module is (also) a namespace. </a:t>
            </a:r>
          </a:p>
          <a:p>
            <a:pPr marL="741363" lvl="1" indent="-284163" defTabSz="914400" fontAlgn="base">
              <a:spcBef>
                <a:spcPct val="0"/>
              </a:spcBef>
              <a:spcAft>
                <a:spcPct val="0"/>
              </a:spcAft>
              <a:buClr>
                <a:schemeClr val="tx1"/>
              </a:buClr>
              <a:buFont typeface="Arial"/>
              <a:buChar char="•"/>
            </a:pPr>
            <a:endParaRPr lang="en-US" dirty="0" smtClean="0">
              <a:latin typeface="Courier"/>
              <a:cs typeface="Courier"/>
            </a:endParaRPr>
          </a:p>
          <a:p>
            <a:pPr marL="741363" lvl="1" indent="-284163" defTabSz="914400" fontAlgn="base">
              <a:spcBef>
                <a:spcPct val="0"/>
              </a:spcBef>
              <a:spcAft>
                <a:spcPct val="0"/>
              </a:spcAft>
              <a:buClr>
                <a:schemeClr val="tx1"/>
              </a:buClr>
              <a:buFont typeface="Arial"/>
              <a:buChar char="•"/>
            </a:pPr>
            <a:endParaRPr lang="en-US" dirty="0" smtClean="0">
              <a:latin typeface="Courier"/>
              <a:cs typeface="Courier"/>
            </a:endParaRPr>
          </a:p>
          <a:p>
            <a:pPr marL="741363" lvl="1" indent="-284163" defTabSz="914400" fontAlgn="base">
              <a:spcBef>
                <a:spcPct val="0"/>
              </a:spcBef>
              <a:spcAft>
                <a:spcPct val="0"/>
              </a:spcAft>
              <a:buClr>
                <a:schemeClr val="tx1"/>
              </a:buClr>
              <a:buFont typeface="Arial"/>
              <a:buChar char="•"/>
            </a:pPr>
            <a:endParaRPr lang="en-US" dirty="0" smtClean="0">
              <a:latin typeface="Courier"/>
              <a:cs typeface="Courier"/>
            </a:endParaRPr>
          </a:p>
        </p:txBody>
      </p:sp>
      <p:sp>
        <p:nvSpPr>
          <p:cNvPr id="7" name="TextBox 6"/>
          <p:cNvSpPr txBox="1"/>
          <p:nvPr/>
        </p:nvSpPr>
        <p:spPr bwMode="auto">
          <a:xfrm>
            <a:off x="709358" y="1470025"/>
            <a:ext cx="4537570"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module is a file containing Python code. </a:t>
            </a:r>
          </a:p>
        </p:txBody>
      </p:sp>
      <p:cxnSp>
        <p:nvCxnSpPr>
          <p:cNvPr id="10" name="Straight Arrow Connector 9"/>
          <p:cNvCxnSpPr/>
          <p:nvPr/>
        </p:nvCxnSpPr>
        <p:spPr>
          <a:xfrm rot="10800000" flipV="1">
            <a:off x="2989467" y="3753496"/>
            <a:ext cx="1921802" cy="6690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4469971" y="3981257"/>
            <a:ext cx="669060" cy="21353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911265" y="3753496"/>
            <a:ext cx="1562164" cy="6690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bwMode="auto">
          <a:xfrm>
            <a:off x="709358" y="2008636"/>
            <a:ext cx="8217874" cy="181588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When the module is executed (imported), then the module is (also) a namespace. </a:t>
            </a:r>
          </a:p>
          <a:p>
            <a:pPr marL="741363" lvl="1" indent="-284163" defTabSz="914400" fontAlgn="base">
              <a:spcBef>
                <a:spcPct val="0"/>
              </a:spcBef>
              <a:spcAft>
                <a:spcPct val="0"/>
              </a:spcAft>
              <a:buClr>
                <a:schemeClr val="tx1"/>
              </a:buClr>
              <a:buFont typeface="Arial"/>
              <a:buChar char="•"/>
            </a:pPr>
            <a:r>
              <a:rPr lang="en-US" dirty="0" smtClean="0">
                <a:solidFill>
                  <a:schemeClr val="accent1"/>
                </a:solidFill>
              </a:rPr>
              <a:t>This namespace has a name, typically the name of the module.</a:t>
            </a:r>
          </a:p>
          <a:p>
            <a:pPr marL="741363" lvl="1" indent="-284163" defTabSz="914400" fontAlgn="base">
              <a:spcBef>
                <a:spcPct val="0"/>
              </a:spcBef>
              <a:spcAft>
                <a:spcPct val="0"/>
              </a:spcAft>
              <a:buClr>
                <a:schemeClr val="tx1"/>
              </a:buClr>
              <a:buFont typeface="Arial"/>
              <a:buChar char="•"/>
            </a:pPr>
            <a:endParaRPr lang="en-US" dirty="0" smtClean="0">
              <a:solidFill>
                <a:schemeClr val="accent1"/>
              </a:solidFill>
            </a:endParaRPr>
          </a:p>
          <a:p>
            <a:pPr marL="741363" lvl="1" indent="-284163" defTabSz="914400" fontAlgn="base">
              <a:spcBef>
                <a:spcPct val="0"/>
              </a:spcBef>
              <a:spcAft>
                <a:spcPct val="0"/>
              </a:spcAft>
              <a:buClr>
                <a:schemeClr val="tx1"/>
              </a:buClr>
              <a:buFont typeface="Arial"/>
              <a:buChar char="•"/>
            </a:pPr>
            <a:endParaRPr lang="en-US" dirty="0" smtClean="0">
              <a:solidFill>
                <a:schemeClr val="accent1"/>
              </a:solidFill>
            </a:endParaRPr>
          </a:p>
          <a:p>
            <a:pPr marL="741363" lvl="1" indent="-284163" defTabSz="914400" fontAlgn="base">
              <a:spcBef>
                <a:spcPct val="0"/>
              </a:spcBef>
              <a:spcAft>
                <a:spcPct val="0"/>
              </a:spcAft>
              <a:buClr>
                <a:schemeClr val="tx1"/>
              </a:buClr>
              <a:buFont typeface="Arial"/>
              <a:buChar char="•"/>
            </a:pPr>
            <a:endParaRPr lang="en-US" dirty="0" smtClean="0">
              <a:solidFill>
                <a:schemeClr val="accent1"/>
              </a:solidFill>
            </a:endParaRPr>
          </a:p>
        </p:txBody>
      </p:sp>
      <p:sp>
        <p:nvSpPr>
          <p:cNvPr id="18" name="TextBox 17"/>
          <p:cNvSpPr txBox="1"/>
          <p:nvPr/>
        </p:nvSpPr>
        <p:spPr bwMode="auto">
          <a:xfrm>
            <a:off x="709358" y="2008638"/>
            <a:ext cx="8217874" cy="181588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When the module is executed (imported), then the module is (also) a namespace. </a:t>
            </a:r>
          </a:p>
          <a:p>
            <a:pPr marL="741363" lvl="1" indent="-284163" defTabSz="914400" fontAlgn="base">
              <a:spcBef>
                <a:spcPct val="0"/>
              </a:spcBef>
              <a:spcAft>
                <a:spcPct val="0"/>
              </a:spcAft>
              <a:buClr>
                <a:schemeClr val="tx1"/>
              </a:buClr>
              <a:buFont typeface="Arial"/>
              <a:buChar char="•"/>
            </a:pPr>
            <a:r>
              <a:rPr lang="en-US" dirty="0" smtClean="0">
                <a:solidFill>
                  <a:schemeClr val="accent1"/>
                </a:solidFill>
              </a:rPr>
              <a:t>This namespace has a name, typically the name of the module.</a:t>
            </a:r>
          </a:p>
          <a:p>
            <a:pPr marL="741363" lvl="1" indent="-284163" defTabSz="914400" fontAlgn="base">
              <a:spcBef>
                <a:spcPct val="0"/>
              </a:spcBef>
              <a:spcAft>
                <a:spcPct val="0"/>
              </a:spcAft>
              <a:buClr>
                <a:schemeClr val="tx1"/>
              </a:buClr>
              <a:buFont typeface="Arial"/>
              <a:buChar char="•"/>
            </a:pPr>
            <a:r>
              <a:rPr lang="en-US" dirty="0" smtClean="0">
                <a:solidFill>
                  <a:schemeClr val="accent1"/>
                </a:solidFill>
              </a:rPr>
              <a:t>In this namespace live the names that are defined in the global scope of the module: </a:t>
            </a:r>
            <a:r>
              <a:rPr lang="en-US" dirty="0" smtClean="0">
                <a:solidFill>
                  <a:srgbClr val="000000"/>
                </a:solidFill>
              </a:rPr>
              <a:t>the names of functions, values, and classes defined in the module</a:t>
            </a:r>
            <a:r>
              <a:rPr lang="en-US" dirty="0" smtClean="0">
                <a:solidFill>
                  <a:schemeClr val="accent1"/>
                </a:solidFill>
              </a:rPr>
              <a:t>. </a:t>
            </a:r>
            <a:endParaRPr lang="en-US" dirty="0" smtClean="0">
              <a:latin typeface="Courier"/>
              <a:cs typeface="Courier"/>
            </a:endParaRPr>
          </a:p>
          <a:p>
            <a:pPr marL="741363" lvl="1" indent="-284163" defTabSz="914400" fontAlgn="base">
              <a:spcBef>
                <a:spcPct val="0"/>
              </a:spcBef>
              <a:spcAft>
                <a:spcPct val="0"/>
              </a:spcAft>
              <a:buClr>
                <a:schemeClr val="tx1"/>
              </a:buClr>
              <a:buFont typeface="Arial"/>
              <a:buChar char="•"/>
            </a:pPr>
            <a:r>
              <a:rPr lang="en-US" dirty="0" smtClean="0">
                <a:solidFill>
                  <a:srgbClr val="294171"/>
                </a:solidFill>
              </a:rPr>
              <a:t>These names are the module’s </a:t>
            </a:r>
            <a:r>
              <a:rPr lang="en-US" dirty="0" smtClean="0">
                <a:solidFill>
                  <a:srgbClr val="FF0000"/>
                </a:solidFill>
              </a:rPr>
              <a:t>attributes</a:t>
            </a:r>
            <a:r>
              <a:rPr lang="en-US" dirty="0" smtClean="0"/>
              <a:t>.</a:t>
            </a:r>
            <a:endParaRPr kumimoji="0" lang="en-US" b="0" i="0" u="none" strike="noStrike" kern="0" cap="none" spc="0" normalizeH="0" baseline="0" noProof="0" dirty="0" smtClean="0">
              <a:ln>
                <a:noFill/>
              </a:ln>
              <a:effectLst/>
              <a:uLnTx/>
              <a:uFillTx/>
              <a:latin typeface="Calibri" pitchFamily="34" charset="0"/>
              <a:ea typeface="+mj-ea"/>
              <a:cs typeface="+mj-cs"/>
            </a:endParaRPr>
          </a:p>
        </p:txBody>
      </p:sp>
      <p:sp>
        <p:nvSpPr>
          <p:cNvPr id="19" name="TextBox 18"/>
          <p:cNvSpPr txBox="1"/>
          <p:nvPr/>
        </p:nvSpPr>
        <p:spPr bwMode="auto">
          <a:xfrm>
            <a:off x="709358" y="2008634"/>
            <a:ext cx="8217874" cy="181588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When the module is executed (imported), then the module is (also) a namespace. </a:t>
            </a:r>
          </a:p>
          <a:p>
            <a:pPr marL="741363" lvl="1" indent="-284163" defTabSz="914400" fontAlgn="base">
              <a:spcBef>
                <a:spcPct val="0"/>
              </a:spcBef>
              <a:spcAft>
                <a:spcPct val="0"/>
              </a:spcAft>
              <a:buClr>
                <a:schemeClr val="tx1"/>
              </a:buClr>
              <a:buFont typeface="Arial"/>
              <a:buChar char="•"/>
            </a:pPr>
            <a:r>
              <a:rPr lang="en-US" dirty="0" smtClean="0">
                <a:solidFill>
                  <a:schemeClr val="accent1"/>
                </a:solidFill>
              </a:rPr>
              <a:t>This namespace has a name, typically the name of the module.</a:t>
            </a:r>
          </a:p>
          <a:p>
            <a:pPr marL="741363" lvl="1" indent="-284163" defTabSz="914400" fontAlgn="base">
              <a:spcBef>
                <a:spcPct val="0"/>
              </a:spcBef>
              <a:spcAft>
                <a:spcPct val="0"/>
              </a:spcAft>
              <a:buClr>
                <a:schemeClr val="tx1"/>
              </a:buClr>
              <a:buFont typeface="Arial"/>
              <a:buChar char="•"/>
            </a:pPr>
            <a:r>
              <a:rPr lang="en-US" dirty="0" smtClean="0">
                <a:solidFill>
                  <a:schemeClr val="accent1"/>
                </a:solidFill>
              </a:rPr>
              <a:t>In this namespace live the names that are defined in the global scope of the module: </a:t>
            </a:r>
            <a:r>
              <a:rPr lang="en-US" dirty="0" smtClean="0"/>
              <a:t>the names of functions, values, and classes defined in the module</a:t>
            </a:r>
            <a:r>
              <a:rPr lang="en-US" dirty="0" smtClean="0">
                <a:solidFill>
                  <a:schemeClr val="accent1"/>
                </a:solidFill>
              </a:rPr>
              <a:t>. </a:t>
            </a:r>
          </a:p>
          <a:p>
            <a:pPr marL="741363" lvl="1" indent="-284163" defTabSz="914400" fontAlgn="base">
              <a:spcBef>
                <a:spcPct val="0"/>
              </a:spcBef>
              <a:spcAft>
                <a:spcPct val="0"/>
              </a:spcAft>
              <a:buClr>
                <a:schemeClr val="tx1"/>
              </a:buClr>
              <a:buFont typeface="Arial"/>
              <a:buChar char="•"/>
            </a:pPr>
            <a:endParaRPr lang="en-US" dirty="0" smtClean="0">
              <a:latin typeface="Courier"/>
              <a:cs typeface="Courier"/>
            </a:endParaRPr>
          </a:p>
        </p:txBody>
      </p:sp>
      <p:sp>
        <p:nvSpPr>
          <p:cNvPr id="26" name="TextBox 25"/>
          <p:cNvSpPr txBox="1"/>
          <p:nvPr/>
        </p:nvSpPr>
        <p:spPr bwMode="auto">
          <a:xfrm>
            <a:off x="987847" y="3578296"/>
            <a:ext cx="7232452"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Built-in function </a:t>
            </a:r>
            <a:r>
              <a:rPr kumimoji="0" lang="en-US" sz="1600" b="0" i="0" u="none" strike="noStrike" kern="0" cap="none" spc="0" normalizeH="0" baseline="0" noProof="0" dirty="0" smtClean="0">
                <a:ln>
                  <a:noFill/>
                </a:ln>
                <a:effectLst/>
                <a:uLnTx/>
                <a:uFillTx/>
                <a:latin typeface="Courier"/>
                <a:ea typeface="+mj-ea"/>
                <a:cs typeface="Courier"/>
              </a:rPr>
              <a:t>dir()</a:t>
            </a: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 </a:t>
            </a:r>
            <a:r>
              <a:rPr lang="en-US" sz="1600" kern="0" dirty="0" smtClean="0">
                <a:solidFill>
                  <a:srgbClr val="FF0000"/>
                </a:solidFill>
                <a:latin typeface="Calibri" pitchFamily="34" charset="0"/>
                <a:ea typeface="+mj-ea"/>
                <a:cs typeface="+mj-cs"/>
              </a:rPr>
              <a:t>returns the </a:t>
            </a: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names</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defined in </a:t>
            </a:r>
            <a:r>
              <a:rPr lang="en-US" sz="1600" kern="0" dirty="0" smtClean="0">
                <a:solidFill>
                  <a:srgbClr val="FF0000"/>
                </a:solidFill>
                <a:latin typeface="Calibri" pitchFamily="34" charset="0"/>
                <a:ea typeface="+mj-ea"/>
                <a:cs typeface="+mj-cs"/>
              </a:rPr>
              <a:t>a namespace</a:t>
            </a: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 </a:t>
            </a:r>
          </a:p>
        </p:txBody>
      </p:sp>
      <p:cxnSp>
        <p:nvCxnSpPr>
          <p:cNvPr id="29" name="Straight Arrow Connector 28"/>
          <p:cNvCxnSpPr/>
          <p:nvPr/>
        </p:nvCxnSpPr>
        <p:spPr>
          <a:xfrm rot="10800000" flipV="1">
            <a:off x="987848" y="3916946"/>
            <a:ext cx="1565523" cy="50561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bwMode="auto">
          <a:xfrm>
            <a:off x="3590432" y="6073169"/>
            <a:ext cx="4042936" cy="58477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noProof="0" dirty="0" smtClean="0">
                <a:solidFill>
                  <a:srgbClr val="FF0000"/>
                </a:solidFill>
                <a:latin typeface="Calibri" pitchFamily="34" charset="0"/>
                <a:ea typeface="+mj-ea"/>
                <a:cs typeface="+mj-cs"/>
              </a:rPr>
              <a:t>To access the imported module’s attributes, the name of the namespace must be specified</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cxnSp>
        <p:nvCxnSpPr>
          <p:cNvPr id="33" name="Straight Arrow Connector 32"/>
          <p:cNvCxnSpPr/>
          <p:nvPr/>
        </p:nvCxnSpPr>
        <p:spPr>
          <a:xfrm rot="10800000">
            <a:off x="1764633" y="6002422"/>
            <a:ext cx="1825801" cy="46789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10800000">
            <a:off x="1510633" y="6416843"/>
            <a:ext cx="2079803" cy="550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554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1"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4" grpId="1" animBg="1"/>
      <p:bldP spid="25" grpId="0" animBg="1"/>
      <p:bldP spid="28" grpId="0"/>
      <p:bldP spid="17" grpId="0"/>
      <p:bldP spid="17" grpId="1"/>
      <p:bldP spid="18" grpId="0"/>
      <p:bldP spid="19" grpId="0"/>
      <p:bldP spid="19" grpId="1"/>
      <p:bldP spid="26" grpId="0"/>
      <p:bldP spid="26" grpId="1"/>
      <p:bldP spid="3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bwMode="auto">
          <a:xfrm>
            <a:off x="280874" y="2426019"/>
            <a:ext cx="5062135" cy="418576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 RESTART ================</a:t>
            </a:r>
          </a:p>
          <a:p>
            <a:pPr defTabSz="914400" fontAlgn="base">
              <a:spcBef>
                <a:spcPct val="0"/>
              </a:spcBef>
              <a:spcAft>
                <a:spcPct val="0"/>
              </a:spcAft>
            </a:pPr>
            <a:r>
              <a:rPr lang="en-US" sz="1400" dirty="0" smtClean="0">
                <a:latin typeface="Courier"/>
                <a:cs typeface="Courier"/>
              </a:rPr>
              <a:t>&gt;&gt;&gt; dir()</a:t>
            </a:r>
          </a:p>
          <a:p>
            <a:pPr defTabSz="914400" fontAlgn="base">
              <a:spcBef>
                <a:spcPct val="0"/>
              </a:spcBef>
              <a:spcAft>
                <a:spcPct val="0"/>
              </a:spcAft>
            </a:pPr>
            <a:r>
              <a:rPr lang="en-US" sz="1400" dirty="0" smtClean="0">
                <a:latin typeface="Courier"/>
                <a:cs typeface="Courier"/>
              </a:rPr>
              <a:t>['__</a:t>
            </a:r>
            <a:r>
              <a:rPr lang="en-US" sz="1400" dirty="0" err="1" smtClean="0">
                <a:latin typeface="Courier"/>
                <a:cs typeface="Courier"/>
              </a:rPr>
              <a:t>builtins</a:t>
            </a:r>
            <a:r>
              <a:rPr lang="en-US" sz="1400" dirty="0" smtClean="0">
                <a:latin typeface="Courier"/>
                <a:cs typeface="Courier"/>
              </a:rPr>
              <a:t>__', '__doc__', '__name__', '__package__']</a:t>
            </a:r>
          </a:p>
          <a:p>
            <a:pPr defTabSz="914400" fontAlgn="base">
              <a:spcBef>
                <a:spcPct val="0"/>
              </a:spcBef>
              <a:spcAft>
                <a:spcPct val="0"/>
              </a:spcAft>
            </a:pPr>
            <a:r>
              <a:rPr lang="en-US" sz="1400" dirty="0" smtClean="0">
                <a:latin typeface="Courier"/>
                <a:cs typeface="Courier"/>
              </a:rPr>
              <a:t>&gt;&gt;&gt; import example</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"&lt;pyshell#79&gt;", line 1, in &lt;module&gt;</a:t>
            </a:r>
          </a:p>
          <a:p>
            <a:pPr defTabSz="914400" fontAlgn="base">
              <a:spcBef>
                <a:spcPct val="0"/>
              </a:spcBef>
              <a:spcAft>
                <a:spcPct val="0"/>
              </a:spcAft>
            </a:pPr>
            <a:r>
              <a:rPr lang="en-US" sz="1400" dirty="0" smtClean="0">
                <a:latin typeface="Courier"/>
                <a:cs typeface="Courier"/>
              </a:rPr>
              <a:t>    import example</a:t>
            </a:r>
          </a:p>
          <a:p>
            <a:pPr defTabSz="914400" fontAlgn="base">
              <a:spcBef>
                <a:spcPct val="0"/>
              </a:spcBef>
              <a:spcAft>
                <a:spcPct val="0"/>
              </a:spcAft>
            </a:pPr>
            <a:r>
              <a:rPr lang="en-US" sz="1400" dirty="0" err="1" smtClean="0">
                <a:latin typeface="Courier"/>
                <a:cs typeface="Courier"/>
              </a:rPr>
              <a:t>ImportError</a:t>
            </a:r>
            <a:r>
              <a:rPr lang="en-US" sz="1400" dirty="0" smtClean="0">
                <a:latin typeface="Courier"/>
                <a:cs typeface="Courier"/>
              </a:rPr>
              <a:t>: No module named example</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9" name="TextBox 28"/>
          <p:cNvSpPr txBox="1"/>
          <p:nvPr/>
        </p:nvSpPr>
        <p:spPr bwMode="auto">
          <a:xfrm>
            <a:off x="280874" y="2422204"/>
            <a:ext cx="5062135" cy="418576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 RESTART ================</a:t>
            </a:r>
          </a:p>
          <a:p>
            <a:pPr defTabSz="914400" fontAlgn="base">
              <a:spcBef>
                <a:spcPct val="0"/>
              </a:spcBef>
              <a:spcAft>
                <a:spcPct val="0"/>
              </a:spcAft>
            </a:pPr>
            <a:r>
              <a:rPr lang="en-US" sz="1400" dirty="0" smtClean="0">
                <a:latin typeface="Courier"/>
                <a:cs typeface="Courier"/>
              </a:rPr>
              <a:t>&gt;&gt;&gt; dir()</a:t>
            </a:r>
          </a:p>
          <a:p>
            <a:pPr defTabSz="914400" fontAlgn="base">
              <a:spcBef>
                <a:spcPct val="0"/>
              </a:spcBef>
              <a:spcAft>
                <a:spcPct val="0"/>
              </a:spcAft>
            </a:pPr>
            <a:r>
              <a:rPr lang="en-US" sz="1400" dirty="0" smtClean="0">
                <a:latin typeface="Courier"/>
                <a:cs typeface="Courier"/>
              </a:rPr>
              <a:t>['__</a:t>
            </a:r>
            <a:r>
              <a:rPr lang="en-US" sz="1400" dirty="0" err="1" smtClean="0">
                <a:latin typeface="Courier"/>
                <a:cs typeface="Courier"/>
              </a:rPr>
              <a:t>builtins</a:t>
            </a:r>
            <a:r>
              <a:rPr lang="en-US" sz="1400" dirty="0" smtClean="0">
                <a:latin typeface="Courier"/>
                <a:cs typeface="Courier"/>
              </a:rPr>
              <a:t>__', '__doc__', '__name__', '__package__']</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498853"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The Python search path</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0" name="TextBox 19"/>
          <p:cNvSpPr txBox="1"/>
          <p:nvPr/>
        </p:nvSpPr>
        <p:spPr bwMode="auto">
          <a:xfrm>
            <a:off x="280874" y="1470025"/>
            <a:ext cx="8686787"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buClr>
                <a:schemeClr val="tx1"/>
              </a:buClr>
            </a:pPr>
            <a:r>
              <a:rPr lang="en-US" sz="2000" dirty="0" smtClean="0">
                <a:solidFill>
                  <a:schemeClr val="accent1"/>
                </a:solidFill>
              </a:rPr>
              <a:t>Suppose we want to import module </a:t>
            </a:r>
            <a:r>
              <a:rPr lang="en-US" dirty="0" smtClean="0">
                <a:latin typeface="Courier"/>
                <a:cs typeface="Courier"/>
              </a:rPr>
              <a:t>example</a:t>
            </a:r>
            <a:r>
              <a:rPr lang="en-US" sz="2000" dirty="0" smtClean="0">
                <a:solidFill>
                  <a:schemeClr val="accent1"/>
                </a:solidFill>
              </a:rPr>
              <a:t> stored in folder </a:t>
            </a:r>
            <a:r>
              <a:rPr lang="en-US" dirty="0" smtClean="0">
                <a:solidFill>
                  <a:srgbClr val="000000"/>
                </a:solidFill>
                <a:latin typeface="Courier"/>
                <a:cs typeface="Courier"/>
              </a:rPr>
              <a:t>/Users/me</a:t>
            </a:r>
            <a:r>
              <a:rPr lang="en-US" sz="2000" dirty="0" smtClean="0">
                <a:solidFill>
                  <a:schemeClr val="accent1"/>
                </a:solidFill>
                <a:cs typeface="Courier"/>
              </a:rPr>
              <a:t> that is not in list </a:t>
            </a:r>
            <a:r>
              <a:rPr lang="en-US" dirty="0" err="1" smtClean="0">
                <a:latin typeface="Courier"/>
                <a:cs typeface="Courier"/>
              </a:rPr>
              <a:t>sys.path</a:t>
            </a:r>
            <a:endParaRPr lang="en-US" sz="2000" dirty="0" smtClean="0">
              <a:latin typeface="Courier"/>
              <a:cs typeface="Courier"/>
            </a:endParaRPr>
          </a:p>
        </p:txBody>
      </p:sp>
      <p:sp>
        <p:nvSpPr>
          <p:cNvPr id="22" name="TextBox 21"/>
          <p:cNvSpPr txBox="1"/>
          <p:nvPr/>
        </p:nvSpPr>
        <p:spPr bwMode="auto">
          <a:xfrm>
            <a:off x="280874" y="2426019"/>
            <a:ext cx="5062135" cy="418576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 RESTART ================</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4" name="TextBox 13"/>
          <p:cNvSpPr txBox="1"/>
          <p:nvPr/>
        </p:nvSpPr>
        <p:spPr bwMode="auto">
          <a:xfrm>
            <a:off x="280874" y="2427607"/>
            <a:ext cx="5062135" cy="418576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 RESTART ================</a:t>
            </a:r>
          </a:p>
          <a:p>
            <a:pPr defTabSz="914400" fontAlgn="base">
              <a:spcBef>
                <a:spcPct val="0"/>
              </a:spcBef>
              <a:spcAft>
                <a:spcPct val="0"/>
              </a:spcAft>
            </a:pPr>
            <a:r>
              <a:rPr lang="en-US" sz="1400" dirty="0" smtClean="0">
                <a:latin typeface="Courier"/>
                <a:cs typeface="Courier"/>
              </a:rPr>
              <a:t>&gt;&gt;&gt; dir()</a:t>
            </a:r>
          </a:p>
          <a:p>
            <a:pPr defTabSz="914400" fontAlgn="base">
              <a:spcBef>
                <a:spcPct val="0"/>
              </a:spcBef>
              <a:spcAft>
                <a:spcPct val="0"/>
              </a:spcAft>
            </a:pPr>
            <a:r>
              <a:rPr lang="en-US" sz="1400" dirty="0" smtClean="0">
                <a:latin typeface="Courier"/>
                <a:cs typeface="Courier"/>
              </a:rPr>
              <a:t>['__</a:t>
            </a:r>
            <a:r>
              <a:rPr lang="en-US" sz="1400" dirty="0" err="1" smtClean="0">
                <a:latin typeface="Courier"/>
                <a:cs typeface="Courier"/>
              </a:rPr>
              <a:t>builtins</a:t>
            </a:r>
            <a:r>
              <a:rPr lang="en-US" sz="1400" dirty="0" smtClean="0">
                <a:latin typeface="Courier"/>
                <a:cs typeface="Courier"/>
              </a:rPr>
              <a:t>__', '__doc__', '__name__', '__package__']</a:t>
            </a:r>
          </a:p>
          <a:p>
            <a:pPr defTabSz="914400" fontAlgn="base">
              <a:spcBef>
                <a:spcPct val="0"/>
              </a:spcBef>
              <a:spcAft>
                <a:spcPct val="0"/>
              </a:spcAft>
            </a:pPr>
            <a:r>
              <a:rPr lang="en-US" sz="1400" dirty="0" smtClean="0">
                <a:latin typeface="Courier"/>
                <a:cs typeface="Courier"/>
              </a:rPr>
              <a:t>&gt;&gt;&gt; import example</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"&lt;pyshell#79&gt;", line 1, in &lt;module&gt;</a:t>
            </a:r>
          </a:p>
          <a:p>
            <a:pPr defTabSz="914400" fontAlgn="base">
              <a:spcBef>
                <a:spcPct val="0"/>
              </a:spcBef>
              <a:spcAft>
                <a:spcPct val="0"/>
              </a:spcAft>
            </a:pPr>
            <a:r>
              <a:rPr lang="en-US" sz="1400" dirty="0" smtClean="0">
                <a:latin typeface="Courier"/>
                <a:cs typeface="Courier"/>
              </a:rPr>
              <a:t>    import example</a:t>
            </a:r>
          </a:p>
          <a:p>
            <a:pPr defTabSz="914400" fontAlgn="base">
              <a:spcBef>
                <a:spcPct val="0"/>
              </a:spcBef>
              <a:spcAft>
                <a:spcPct val="0"/>
              </a:spcAft>
            </a:pPr>
            <a:r>
              <a:rPr lang="en-US" sz="1400" dirty="0" err="1" smtClean="0">
                <a:latin typeface="Courier"/>
                <a:cs typeface="Courier"/>
              </a:rPr>
              <a:t>ImportError</a:t>
            </a:r>
            <a:r>
              <a:rPr lang="en-US" sz="1400" dirty="0" smtClean="0">
                <a:latin typeface="Courier"/>
                <a:cs typeface="Courier"/>
              </a:rPr>
              <a:t>: No module named example</a:t>
            </a:r>
          </a:p>
          <a:p>
            <a:pPr defTabSz="914400" fontAlgn="base">
              <a:spcBef>
                <a:spcPct val="0"/>
              </a:spcBef>
              <a:spcAft>
                <a:spcPct val="0"/>
              </a:spcAft>
            </a:pPr>
            <a:r>
              <a:rPr lang="en-US" sz="1400" dirty="0" smtClean="0">
                <a:latin typeface="Courier"/>
                <a:cs typeface="Courier"/>
              </a:rPr>
              <a:t>&gt;&gt;&gt; import sys</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sys.path.append</a:t>
            </a:r>
            <a:r>
              <a:rPr lang="en-US" sz="1400" dirty="0" smtClean="0">
                <a:latin typeface="Courier"/>
                <a:cs typeface="Courier"/>
              </a:rPr>
              <a:t>('/Users/me')</a:t>
            </a:r>
          </a:p>
          <a:p>
            <a:pPr defTabSz="914400" fontAlgn="base">
              <a:spcBef>
                <a:spcPct val="0"/>
              </a:spcBef>
              <a:spcAft>
                <a:spcPct val="0"/>
              </a:spcAft>
            </a:pPr>
            <a:r>
              <a:rPr lang="en-US" sz="1400" dirty="0" smtClean="0">
                <a:latin typeface="Courier"/>
                <a:cs typeface="Courier"/>
              </a:rPr>
              <a:t>&gt;&gt;&gt; import example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example.f</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&lt;function </a:t>
            </a:r>
            <a:r>
              <a:rPr lang="en-US" sz="1400" dirty="0" err="1" smtClean="0">
                <a:latin typeface="Courier"/>
                <a:cs typeface="Courier"/>
              </a:rPr>
              <a:t>f</a:t>
            </a:r>
            <a:r>
              <a:rPr lang="en-US" sz="1400" dirty="0" smtClean="0">
                <a:latin typeface="Courier"/>
                <a:cs typeface="Courier"/>
              </a:rPr>
              <a:t> at 0x10278dc88&gt;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example.x</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0</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15" name="TextBox 14"/>
          <p:cNvSpPr txBox="1"/>
          <p:nvPr/>
        </p:nvSpPr>
        <p:spPr bwMode="auto">
          <a:xfrm>
            <a:off x="280874" y="2429195"/>
            <a:ext cx="5062135" cy="418576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 RESTART ================</a:t>
            </a:r>
          </a:p>
          <a:p>
            <a:pPr defTabSz="914400" fontAlgn="base">
              <a:spcBef>
                <a:spcPct val="0"/>
              </a:spcBef>
              <a:spcAft>
                <a:spcPct val="0"/>
              </a:spcAft>
            </a:pPr>
            <a:r>
              <a:rPr lang="en-US" sz="1400" dirty="0" smtClean="0">
                <a:latin typeface="Courier"/>
                <a:cs typeface="Courier"/>
              </a:rPr>
              <a:t>&gt;&gt;&gt; dir()</a:t>
            </a:r>
          </a:p>
          <a:p>
            <a:pPr defTabSz="914400" fontAlgn="base">
              <a:spcBef>
                <a:spcPct val="0"/>
              </a:spcBef>
              <a:spcAft>
                <a:spcPct val="0"/>
              </a:spcAft>
            </a:pPr>
            <a:r>
              <a:rPr lang="en-US" sz="1400" dirty="0" smtClean="0">
                <a:latin typeface="Courier"/>
                <a:cs typeface="Courier"/>
              </a:rPr>
              <a:t>['__</a:t>
            </a:r>
            <a:r>
              <a:rPr lang="en-US" sz="1400" dirty="0" err="1" smtClean="0">
                <a:latin typeface="Courier"/>
                <a:cs typeface="Courier"/>
              </a:rPr>
              <a:t>builtins</a:t>
            </a:r>
            <a:r>
              <a:rPr lang="en-US" sz="1400" dirty="0" smtClean="0">
                <a:latin typeface="Courier"/>
                <a:cs typeface="Courier"/>
              </a:rPr>
              <a:t>__', '__doc__', '__name__', '__package__']</a:t>
            </a:r>
          </a:p>
          <a:p>
            <a:pPr defTabSz="914400" fontAlgn="base">
              <a:spcBef>
                <a:spcPct val="0"/>
              </a:spcBef>
              <a:spcAft>
                <a:spcPct val="0"/>
              </a:spcAft>
            </a:pPr>
            <a:r>
              <a:rPr lang="en-US" sz="1400" dirty="0" smtClean="0">
                <a:latin typeface="Courier"/>
                <a:cs typeface="Courier"/>
              </a:rPr>
              <a:t>&gt;&gt;&gt; import example</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"&lt;pyshell#79&gt;", line 1, in &lt;module&gt;</a:t>
            </a:r>
          </a:p>
          <a:p>
            <a:pPr defTabSz="914400" fontAlgn="base">
              <a:spcBef>
                <a:spcPct val="0"/>
              </a:spcBef>
              <a:spcAft>
                <a:spcPct val="0"/>
              </a:spcAft>
            </a:pPr>
            <a:r>
              <a:rPr lang="en-US" sz="1400" dirty="0" smtClean="0">
                <a:latin typeface="Courier"/>
                <a:cs typeface="Courier"/>
              </a:rPr>
              <a:t>    import example</a:t>
            </a:r>
          </a:p>
          <a:p>
            <a:pPr defTabSz="914400" fontAlgn="base">
              <a:spcBef>
                <a:spcPct val="0"/>
              </a:spcBef>
              <a:spcAft>
                <a:spcPct val="0"/>
              </a:spcAft>
            </a:pPr>
            <a:r>
              <a:rPr lang="en-US" sz="1400" dirty="0" err="1" smtClean="0">
                <a:latin typeface="Courier"/>
                <a:cs typeface="Courier"/>
              </a:rPr>
              <a:t>ImportError</a:t>
            </a:r>
            <a:r>
              <a:rPr lang="en-US" sz="1400" dirty="0" smtClean="0">
                <a:latin typeface="Courier"/>
                <a:cs typeface="Courier"/>
              </a:rPr>
              <a:t>: No module named example</a:t>
            </a:r>
          </a:p>
          <a:p>
            <a:pPr defTabSz="914400" fontAlgn="base">
              <a:spcBef>
                <a:spcPct val="0"/>
              </a:spcBef>
              <a:spcAft>
                <a:spcPct val="0"/>
              </a:spcAft>
            </a:pPr>
            <a:r>
              <a:rPr lang="en-US" sz="1400" dirty="0" smtClean="0">
                <a:latin typeface="Courier"/>
                <a:cs typeface="Courier"/>
              </a:rPr>
              <a:t>&gt;&gt;&gt; import sys</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sys.path.append</a:t>
            </a:r>
            <a:r>
              <a:rPr lang="en-US" sz="1400" dirty="0" smtClean="0">
                <a:latin typeface="Courier"/>
                <a:cs typeface="Courier"/>
              </a:rPr>
              <a:t>('/Users/me')</a:t>
            </a:r>
          </a:p>
          <a:p>
            <a:pPr defTabSz="914400" fontAlgn="base">
              <a:spcBef>
                <a:spcPct val="0"/>
              </a:spcBef>
              <a:spcAft>
                <a:spcPct val="0"/>
              </a:spcAft>
            </a:pPr>
            <a:r>
              <a:rPr lang="en-US" sz="1400" dirty="0" smtClean="0">
                <a:latin typeface="Courier"/>
                <a:cs typeface="Courier"/>
              </a:rPr>
              <a:t>&gt;&gt;&gt; import example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example.f</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&lt;function </a:t>
            </a:r>
            <a:r>
              <a:rPr lang="en-US" sz="1400" dirty="0" err="1" smtClean="0">
                <a:latin typeface="Courier"/>
                <a:cs typeface="Courier"/>
              </a:rPr>
              <a:t>f</a:t>
            </a:r>
            <a:r>
              <a:rPr lang="en-US" sz="1400" dirty="0" smtClean="0">
                <a:latin typeface="Courier"/>
                <a:cs typeface="Courier"/>
              </a:rPr>
              <a:t> at 0x10278dc88&gt;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example.x</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0</a:t>
            </a:r>
          </a:p>
          <a:p>
            <a:pPr defTabSz="914400" fontAlgn="base">
              <a:spcBef>
                <a:spcPct val="0"/>
              </a:spcBef>
              <a:spcAft>
                <a:spcPct val="0"/>
              </a:spcAft>
            </a:pPr>
            <a:r>
              <a:rPr lang="en-US" sz="1400" dirty="0" smtClean="0">
                <a:latin typeface="Courier"/>
                <a:cs typeface="Courier"/>
              </a:rPr>
              <a:t>&gt;&gt;&gt; dir()</a:t>
            </a:r>
          </a:p>
          <a:p>
            <a:pPr defTabSz="914400" fontAlgn="base">
              <a:spcBef>
                <a:spcPct val="0"/>
              </a:spcBef>
              <a:spcAft>
                <a:spcPct val="0"/>
              </a:spcAft>
            </a:pPr>
            <a:r>
              <a:rPr lang="en-US" sz="1400" dirty="0" smtClean="0">
                <a:latin typeface="Courier"/>
                <a:cs typeface="Courier"/>
              </a:rPr>
              <a:t>['__</a:t>
            </a:r>
            <a:r>
              <a:rPr lang="en-US" sz="1400" dirty="0" err="1" smtClean="0">
                <a:latin typeface="Courier"/>
                <a:cs typeface="Courier"/>
              </a:rPr>
              <a:t>builtins</a:t>
            </a:r>
            <a:r>
              <a:rPr lang="en-US" sz="1400" dirty="0" smtClean="0">
                <a:latin typeface="Courier"/>
                <a:cs typeface="Courier"/>
              </a:rPr>
              <a:t>__', '__doc__', '__name__', '__package__', '</a:t>
            </a:r>
            <a:r>
              <a:rPr lang="en-US" sz="1400" dirty="0" smtClean="0">
                <a:solidFill>
                  <a:srgbClr val="FF0000"/>
                </a:solidFill>
                <a:latin typeface="Courier"/>
                <a:cs typeface="Courier"/>
              </a:rPr>
              <a:t>example</a:t>
            </a:r>
            <a:r>
              <a:rPr lang="en-US" sz="1400" dirty="0" smtClean="0">
                <a:latin typeface="Courier"/>
                <a:cs typeface="Courier"/>
              </a:rPr>
              <a:t>', 'sys’]</a:t>
            </a:r>
          </a:p>
        </p:txBody>
      </p:sp>
      <p:sp>
        <p:nvSpPr>
          <p:cNvPr id="17" name="TextBox 16"/>
          <p:cNvSpPr txBox="1"/>
          <p:nvPr/>
        </p:nvSpPr>
        <p:spPr bwMode="auto">
          <a:xfrm>
            <a:off x="280874" y="1458480"/>
            <a:ext cx="8686787"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buClr>
                <a:schemeClr val="tx1"/>
              </a:buClr>
            </a:pPr>
            <a:r>
              <a:rPr lang="en-US" sz="2000" dirty="0" smtClean="0">
                <a:solidFill>
                  <a:schemeClr val="accent1"/>
                </a:solidFill>
              </a:rPr>
              <a:t>By just adding folder </a:t>
            </a:r>
            <a:r>
              <a:rPr lang="en-US" dirty="0" smtClean="0">
                <a:solidFill>
                  <a:srgbClr val="000000"/>
                </a:solidFill>
                <a:latin typeface="Courier"/>
                <a:cs typeface="Courier"/>
              </a:rPr>
              <a:t>/Users/me</a:t>
            </a:r>
            <a:r>
              <a:rPr lang="en-US" sz="2000" dirty="0" smtClean="0">
                <a:solidFill>
                  <a:schemeClr val="accent1"/>
                </a:solidFill>
                <a:cs typeface="Courier"/>
              </a:rPr>
              <a:t> to the search path, module </a:t>
            </a:r>
            <a:r>
              <a:rPr lang="en-US" sz="2000" dirty="0" smtClean="0">
                <a:solidFill>
                  <a:srgbClr val="000000"/>
                </a:solidFill>
                <a:latin typeface="Courier"/>
                <a:cs typeface="Courier"/>
              </a:rPr>
              <a:t>example</a:t>
            </a:r>
            <a:r>
              <a:rPr lang="en-US" sz="2000" dirty="0" smtClean="0">
                <a:solidFill>
                  <a:schemeClr val="accent1"/>
                </a:solidFill>
                <a:cs typeface="Courier"/>
              </a:rPr>
              <a:t> can be imported</a:t>
            </a:r>
          </a:p>
        </p:txBody>
      </p:sp>
      <p:sp>
        <p:nvSpPr>
          <p:cNvPr id="18" name="TextBox 17"/>
          <p:cNvSpPr txBox="1"/>
          <p:nvPr/>
        </p:nvSpPr>
        <p:spPr bwMode="auto">
          <a:xfrm>
            <a:off x="5532048" y="4872841"/>
            <a:ext cx="3624652"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When called without an argument, function </a:t>
            </a:r>
            <a:r>
              <a:rPr kumimoji="0" lang="en-US" sz="2000" b="0" i="0" u="none" strike="noStrike" kern="0" cap="none" spc="0" normalizeH="0" baseline="0" noProof="0" dirty="0" smtClean="0">
                <a:ln>
                  <a:noFill/>
                </a:ln>
                <a:solidFill>
                  <a:srgbClr val="000000"/>
                </a:solidFill>
                <a:effectLst/>
                <a:uLnTx/>
                <a:uFillTx/>
                <a:latin typeface="Courier"/>
                <a:ea typeface="+mj-ea"/>
                <a:cs typeface="Courier"/>
              </a:rPr>
              <a:t>dir()</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returns the names in the </a:t>
            </a:r>
            <a:r>
              <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rPr>
              <a:t>top-level module</a:t>
            </a:r>
            <a:endParaRPr lang="en-US" sz="2000" kern="0" dirty="0" smtClean="0">
              <a:solidFill>
                <a:schemeClr val="accent1"/>
              </a:solidFill>
              <a:latin typeface="Calibri" pitchFamily="34" charset="0"/>
              <a:ea typeface="+mj-ea"/>
              <a:cs typeface="+mj-cs"/>
            </a:endParaRPr>
          </a:p>
          <a:p>
            <a:pPr marL="738188" lvl="1" indent="-280988" defTabSz="914400" fontAlgn="base">
              <a:spcBef>
                <a:spcPct val="0"/>
              </a:spcBef>
              <a:spcAft>
                <a:spcPct val="0"/>
              </a:spcAft>
              <a:buFont typeface="Arial"/>
              <a:buChar char="•"/>
            </a:pPr>
            <a:r>
              <a:rPr lang="en-US" sz="2000" kern="0" dirty="0" smtClean="0">
                <a:latin typeface="Calibri" pitchFamily="34" charset="0"/>
                <a:ea typeface="+mj-ea"/>
                <a:cs typeface="+mj-cs"/>
              </a:rPr>
              <a:t>the shell, in this case.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9" name="TextBox 18"/>
          <p:cNvSpPr txBox="1"/>
          <p:nvPr/>
        </p:nvSpPr>
        <p:spPr bwMode="auto">
          <a:xfrm>
            <a:off x="5674099" y="2422204"/>
            <a:ext cx="3047161"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'an example module'</a:t>
            </a:r>
          </a:p>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'function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print('Executing</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'function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print('Executing</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p>
          <a:p>
            <a:pPr defTabSz="914400" fontAlgn="base">
              <a:spcBef>
                <a:spcPct val="0"/>
              </a:spcBef>
              <a:spcAft>
                <a:spcPct val="0"/>
              </a:spcAft>
            </a:pPr>
            <a:r>
              <a:rPr lang="en-US" sz="1400" dirty="0" err="1" smtClean="0">
                <a:solidFill>
                  <a:srgbClr val="000000"/>
                </a:solidFill>
                <a:latin typeface="Courier"/>
                <a:cs typeface="Courier"/>
              </a:rPr>
              <a:t>x</a:t>
            </a:r>
            <a:r>
              <a:rPr lang="en-US" sz="1400" dirty="0" smtClean="0">
                <a:solidFill>
                  <a:srgbClr val="000000"/>
                </a:solidFill>
                <a:latin typeface="Courier"/>
                <a:cs typeface="Courier"/>
              </a:rPr>
              <a:t> = 0  # global </a:t>
            </a:r>
            <a:r>
              <a:rPr lang="en-US" sz="1400" dirty="0" err="1" smtClean="0">
                <a:solidFill>
                  <a:srgbClr val="000000"/>
                </a:solidFill>
                <a:latin typeface="Courier"/>
                <a:cs typeface="Courier"/>
              </a:rPr>
              <a:t>var</a:t>
            </a:r>
            <a:endParaRPr lang="en-US" sz="1400" dirty="0" smtClean="0">
              <a:solidFill>
                <a:srgbClr val="000000"/>
              </a:solidFill>
              <a:latin typeface="Courier"/>
              <a:cs typeface="Courier"/>
            </a:endParaRPr>
          </a:p>
        </p:txBody>
      </p:sp>
      <p:sp>
        <p:nvSpPr>
          <p:cNvPr id="12" name="TextBox 11"/>
          <p:cNvSpPr txBox="1"/>
          <p:nvPr/>
        </p:nvSpPr>
        <p:spPr bwMode="auto">
          <a:xfrm>
            <a:off x="2844393" y="2087463"/>
            <a:ext cx="513373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names in </a:t>
            </a:r>
            <a:r>
              <a:rPr lang="en-US" sz="1600" kern="0" dirty="0" err="1" smtClean="0">
                <a:solidFill>
                  <a:srgbClr val="FF0000"/>
                </a:solidFill>
                <a:latin typeface="Calibri" pitchFamily="34" charset="0"/>
                <a:ea typeface="+mj-ea"/>
                <a:cs typeface="+mj-cs"/>
              </a:rPr>
              <a:t>t</a:t>
            </a: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he shell namespace; note that </a:t>
            </a:r>
            <a:r>
              <a:rPr lang="en-US" sz="1400" kern="0" dirty="0" smtClean="0">
                <a:latin typeface="Courier"/>
                <a:ea typeface="+mj-ea"/>
                <a:cs typeface="Courier"/>
              </a:rPr>
              <a:t>example </a:t>
            </a:r>
            <a:r>
              <a:rPr lang="en-US" sz="1600" kern="0" dirty="0" smtClean="0">
                <a:solidFill>
                  <a:srgbClr val="FF0000"/>
                </a:solidFill>
                <a:latin typeface="Calibri" pitchFamily="34" charset="0"/>
                <a:ea typeface="+mj-ea"/>
                <a:cs typeface="+mj-cs"/>
              </a:rPr>
              <a:t>is not in</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cxnSp>
        <p:nvCxnSpPr>
          <p:cNvPr id="16" name="Straight Arrow Connector 15"/>
          <p:cNvCxnSpPr>
            <a:stCxn id="15" idx="0"/>
            <a:endCxn id="15" idx="0"/>
          </p:cNvCxnSpPr>
          <p:nvPr/>
        </p:nvCxnSpPr>
        <p:spPr>
          <a:xfrm rot="5400000" flipH="1" flipV="1">
            <a:off x="2811942" y="2429195"/>
            <a:ext cx="15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10800000" flipV="1">
            <a:off x="1939640" y="2355273"/>
            <a:ext cx="1015996" cy="54263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bwMode="auto">
          <a:xfrm>
            <a:off x="2844393" y="2092229"/>
            <a:ext cx="5629507"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no folder in the Python search path contains module </a:t>
            </a:r>
            <a:r>
              <a:rPr kumimoji="0" lang="en-US" sz="1600" b="0" i="0" u="none" strike="noStrike" kern="0" cap="none" spc="0" normalizeH="0" baseline="0" noProof="0" dirty="0" smtClean="0">
                <a:ln>
                  <a:noFill/>
                </a:ln>
                <a:solidFill>
                  <a:srgbClr val="000000"/>
                </a:solidFill>
                <a:effectLst/>
                <a:uLnTx/>
                <a:uFillTx/>
                <a:latin typeface="Courier"/>
                <a:ea typeface="+mj-ea"/>
                <a:cs typeface="Courier"/>
              </a:rPr>
              <a:t>example</a:t>
            </a:r>
          </a:p>
        </p:txBody>
      </p:sp>
      <p:cxnSp>
        <p:nvCxnSpPr>
          <p:cNvPr id="32" name="Straight Arrow Connector 31"/>
          <p:cNvCxnSpPr/>
          <p:nvPr/>
        </p:nvCxnSpPr>
        <p:spPr>
          <a:xfrm rot="5400000">
            <a:off x="2060864" y="2649683"/>
            <a:ext cx="1189182" cy="6003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bwMode="auto">
          <a:xfrm>
            <a:off x="7841137" y="4650995"/>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a:solidFill>
                  <a:srgbClr val="000000"/>
                </a:solidFill>
                <a:latin typeface="Courier"/>
                <a:ea typeface="+mj-ea"/>
                <a:cs typeface="Courier"/>
              </a:rPr>
              <a:t>e</a:t>
            </a:r>
            <a:r>
              <a:rPr lang="en-US" sz="1400" kern="0" noProof="0" dirty="0" err="1" smtClean="0">
                <a:solidFill>
                  <a:srgbClr val="000000"/>
                </a:solidFill>
                <a:latin typeface="Courier"/>
                <a:ea typeface="+mj-ea"/>
                <a:cs typeface="Courier"/>
              </a:rPr>
              <a:t>xample.py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Tree>
    <p:extLst>
      <p:ext uri="{BB962C8B-B14F-4D97-AF65-F5344CB8AC3E}">
        <p14:creationId xmlns:p14="http://schemas.microsoft.com/office/powerpoint/2010/main" val="2383107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20" grpId="0"/>
      <p:bldP spid="22" grpId="0" animBg="1"/>
      <p:bldP spid="14" grpId="0" animBg="1"/>
      <p:bldP spid="15" grpId="0" animBg="1"/>
      <p:bldP spid="17" grpId="0"/>
      <p:bldP spid="18" grpId="0"/>
      <p:bldP spid="12" grpId="0"/>
      <p:bldP spid="12" grpId="1"/>
      <p:bldP spid="31" grpId="0"/>
      <p:bldP spid="31"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975999"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Three ways to import module attributes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0" name="TextBox 19"/>
          <p:cNvSpPr txBox="1"/>
          <p:nvPr/>
        </p:nvSpPr>
        <p:spPr bwMode="auto">
          <a:xfrm>
            <a:off x="5343009" y="1470025"/>
            <a:ext cx="3047161"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'an example module'</a:t>
            </a:r>
          </a:p>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'function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print('Executing</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'function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print('Executing</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p>
          <a:p>
            <a:pPr defTabSz="914400" fontAlgn="base">
              <a:spcBef>
                <a:spcPct val="0"/>
              </a:spcBef>
              <a:spcAft>
                <a:spcPct val="0"/>
              </a:spcAft>
            </a:pPr>
            <a:r>
              <a:rPr lang="en-US" sz="1400" dirty="0" err="1" smtClean="0">
                <a:solidFill>
                  <a:srgbClr val="000000"/>
                </a:solidFill>
                <a:latin typeface="Courier"/>
                <a:cs typeface="Courier"/>
              </a:rPr>
              <a:t>x</a:t>
            </a:r>
            <a:r>
              <a:rPr lang="en-US" sz="1400" dirty="0" smtClean="0">
                <a:solidFill>
                  <a:srgbClr val="000000"/>
                </a:solidFill>
                <a:latin typeface="Courier"/>
                <a:cs typeface="Courier"/>
              </a:rPr>
              <a:t> = 0  # global </a:t>
            </a:r>
            <a:r>
              <a:rPr lang="en-US" sz="1400" dirty="0" err="1" smtClean="0">
                <a:solidFill>
                  <a:srgbClr val="000000"/>
                </a:solidFill>
                <a:latin typeface="Courier"/>
                <a:cs typeface="Courier"/>
              </a:rPr>
              <a:t>var</a:t>
            </a:r>
            <a:endParaRPr lang="en-US" sz="1400" dirty="0" smtClean="0">
              <a:solidFill>
                <a:srgbClr val="000000"/>
              </a:solidFill>
              <a:latin typeface="Courier"/>
              <a:cs typeface="Courier"/>
            </a:endParaRPr>
          </a:p>
        </p:txBody>
      </p:sp>
      <p:sp>
        <p:nvSpPr>
          <p:cNvPr id="21" name="TextBox 20"/>
          <p:cNvSpPr txBox="1"/>
          <p:nvPr/>
        </p:nvSpPr>
        <p:spPr bwMode="auto">
          <a:xfrm>
            <a:off x="7020371" y="371679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err="1">
                <a:solidFill>
                  <a:srgbClr val="000000"/>
                </a:solidFill>
                <a:latin typeface="Courier"/>
                <a:ea typeface="+mj-ea"/>
                <a:cs typeface="Courier"/>
              </a:rPr>
              <a:t>e</a:t>
            </a:r>
            <a:r>
              <a:rPr lang="en-US" sz="1400" kern="0" dirty="0" err="1" smtClean="0">
                <a:solidFill>
                  <a:srgbClr val="000000"/>
                </a:solidFill>
                <a:latin typeface="Courier"/>
                <a:ea typeface="+mj-ea"/>
                <a:cs typeface="Courier"/>
              </a:rPr>
              <a:t>xample.py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36" name="Rectangle 35"/>
          <p:cNvSpPr/>
          <p:nvPr/>
        </p:nvSpPr>
        <p:spPr>
          <a:xfrm>
            <a:off x="269367" y="4543959"/>
            <a:ext cx="1841986" cy="1131810"/>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bwMode="auto">
          <a:xfrm>
            <a:off x="269367" y="5367992"/>
            <a:ext cx="192873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chemeClr val="accent1"/>
                </a:solidFill>
                <a:latin typeface="Calibri" pitchFamily="34" charset="0"/>
                <a:ea typeface="+mj-ea"/>
                <a:cs typeface="+mj-cs"/>
              </a:rPr>
              <a:t>namespace </a:t>
            </a:r>
            <a:r>
              <a:rPr lang="en-US" sz="1400" kern="0" dirty="0" smtClean="0">
                <a:solidFill>
                  <a:srgbClr val="000000"/>
                </a:solidFill>
                <a:latin typeface="Courier"/>
                <a:ea typeface="+mj-ea"/>
                <a:cs typeface="Courier"/>
              </a:rPr>
              <a:t>__main__</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42" name="TextBox 41"/>
          <p:cNvSpPr txBox="1"/>
          <p:nvPr/>
        </p:nvSpPr>
        <p:spPr bwMode="auto">
          <a:xfrm>
            <a:off x="274901" y="2398778"/>
            <a:ext cx="3732000"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grpSp>
        <p:nvGrpSpPr>
          <p:cNvPr id="66" name="Group 65"/>
          <p:cNvGrpSpPr/>
          <p:nvPr/>
        </p:nvGrpSpPr>
        <p:grpSpPr>
          <a:xfrm>
            <a:off x="559520" y="4541396"/>
            <a:ext cx="5307182" cy="2117748"/>
            <a:chOff x="559520" y="4541396"/>
            <a:chExt cx="5307182" cy="2117748"/>
          </a:xfrm>
        </p:grpSpPr>
        <p:sp>
          <p:nvSpPr>
            <p:cNvPr id="23" name="Rectangle 22"/>
            <p:cNvSpPr/>
            <p:nvPr/>
          </p:nvSpPr>
          <p:spPr>
            <a:xfrm>
              <a:off x="4006901" y="4941506"/>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bwMode="auto">
            <a:xfrm>
              <a:off x="3867145" y="4541396"/>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f</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30" name="Rectangle 29"/>
            <p:cNvSpPr/>
            <p:nvPr/>
          </p:nvSpPr>
          <p:spPr>
            <a:xfrm>
              <a:off x="3867145" y="4543957"/>
              <a:ext cx="1924106" cy="1131810"/>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bwMode="auto">
            <a:xfrm>
              <a:off x="4329991" y="5367990"/>
              <a:ext cx="153671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chemeClr val="accent1"/>
                  </a:solidFill>
                  <a:latin typeface="Calibri" pitchFamily="34" charset="0"/>
                  <a:ea typeface="+mj-ea"/>
                  <a:cs typeface="+mj-cs"/>
                </a:rPr>
                <a:t>module </a:t>
              </a:r>
              <a:r>
                <a:rPr lang="en-US" sz="1400" kern="0" dirty="0" smtClean="0">
                  <a:solidFill>
                    <a:srgbClr val="000000"/>
                  </a:solidFill>
                  <a:latin typeface="Courier"/>
                  <a:ea typeface="+mj-ea"/>
                  <a:cs typeface="Courier"/>
                </a:rPr>
                <a:t>example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32" name="Straight Arrow Connector 31"/>
            <p:cNvCxnSpPr>
              <a:endCxn id="39" idx="0"/>
            </p:cNvCxnSpPr>
            <p:nvPr/>
          </p:nvCxnSpPr>
          <p:spPr>
            <a:xfrm rot="5400000">
              <a:off x="3285845" y="5305478"/>
              <a:ext cx="1109356" cy="683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215579" y="4944067"/>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bwMode="auto">
            <a:xfrm>
              <a:off x="559520" y="4559346"/>
              <a:ext cx="1637449" cy="36933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kern="0" dirty="0" smtClean="0">
                  <a:latin typeface="Courier"/>
                  <a:ea typeface="+mj-ea"/>
                  <a:cs typeface="Courier"/>
                </a:rPr>
                <a:t>example</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35" name="Straight Arrow Connector 34"/>
            <p:cNvCxnSpPr>
              <a:endCxn id="30" idx="1"/>
            </p:cNvCxnSpPr>
            <p:nvPr/>
          </p:nvCxnSpPr>
          <p:spPr>
            <a:xfrm>
              <a:off x="1398381" y="5109862"/>
              <a:ext cx="246876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130321" y="6201946"/>
              <a:ext cx="736824"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ourier"/>
                  <a:cs typeface="Courier"/>
                </a:rPr>
                <a:t>f</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40" name="Rectangle 39"/>
            <p:cNvSpPr/>
            <p:nvPr/>
          </p:nvSpPr>
          <p:spPr>
            <a:xfrm>
              <a:off x="5409502" y="6200413"/>
              <a:ext cx="457200"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ourier"/>
                  <a:cs typeface="Courier"/>
                </a:rPr>
                <a:t>0</a:t>
              </a:r>
              <a:endParaRPr lang="en-US" dirty="0">
                <a:solidFill>
                  <a:srgbClr val="000000"/>
                </a:solidFill>
                <a:latin typeface="Courier"/>
                <a:cs typeface="Courier"/>
              </a:endParaRPr>
            </a:p>
          </p:txBody>
        </p:sp>
        <p:sp>
          <p:nvSpPr>
            <p:cNvPr id="43" name="Rectangle 42"/>
            <p:cNvSpPr/>
            <p:nvPr/>
          </p:nvSpPr>
          <p:spPr>
            <a:xfrm>
              <a:off x="4653081" y="4944067"/>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bwMode="auto">
            <a:xfrm>
              <a:off x="4513325" y="4543957"/>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45" name="Rectangle 44"/>
            <p:cNvSpPr/>
            <p:nvPr/>
          </p:nvSpPr>
          <p:spPr>
            <a:xfrm>
              <a:off x="5284827" y="4944067"/>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bwMode="auto">
            <a:xfrm>
              <a:off x="5145071" y="4543957"/>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x</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54" name="Straight Arrow Connector 53"/>
            <p:cNvCxnSpPr>
              <a:endCxn id="55" idx="0"/>
            </p:cNvCxnSpPr>
            <p:nvPr/>
          </p:nvCxnSpPr>
          <p:spPr>
            <a:xfrm rot="5400000">
              <a:off x="4177075" y="5542419"/>
              <a:ext cx="1083700" cy="2353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4232835" y="6201946"/>
              <a:ext cx="736824"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ourier"/>
                  <a:cs typeface="Courier"/>
                </a:rPr>
                <a:t>g</a:t>
              </a:r>
              <a:r>
                <a:rPr lang="en-US" dirty="0" smtClean="0">
                  <a:solidFill>
                    <a:srgbClr val="000000"/>
                  </a:solidFill>
                  <a:latin typeface="Courier"/>
                  <a:cs typeface="Courier"/>
                </a:rPr>
                <a:t>()</a:t>
              </a:r>
              <a:endParaRPr lang="en-US" dirty="0">
                <a:solidFill>
                  <a:srgbClr val="000000"/>
                </a:solidFill>
                <a:latin typeface="Courier"/>
                <a:cs typeface="Courier"/>
              </a:endParaRPr>
            </a:p>
          </p:txBody>
        </p:sp>
        <p:cxnSp>
          <p:nvCxnSpPr>
            <p:cNvPr id="57" name="Straight Arrow Connector 56"/>
            <p:cNvCxnSpPr>
              <a:endCxn id="40" idx="0"/>
            </p:cNvCxnSpPr>
            <p:nvPr/>
          </p:nvCxnSpPr>
          <p:spPr>
            <a:xfrm rot="16200000" flipH="1">
              <a:off x="4997758" y="5560069"/>
              <a:ext cx="1107820" cy="172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bwMode="auto">
          <a:xfrm>
            <a:off x="274901" y="1670080"/>
            <a:ext cx="395197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rgbClr val="000000"/>
                </a:solidFill>
                <a:effectLst/>
                <a:uLnTx/>
                <a:uFillTx/>
                <a:latin typeface="Calibri" pitchFamily="34" charset="0"/>
                <a:ea typeface="+mj-ea"/>
                <a:cs typeface="+mj-cs"/>
              </a:rPr>
              <a:t>1.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Import </a:t>
            </a:r>
            <a:r>
              <a:rPr lang="en-US" sz="2000" kern="0" dirty="0" smtClean="0">
                <a:solidFill>
                  <a:schemeClr val="accent1"/>
                </a:solidFill>
                <a:latin typeface="Calibri" pitchFamily="34" charset="0"/>
                <a:ea typeface="+mj-ea"/>
                <a:cs typeface="+mj-cs"/>
              </a:rPr>
              <a:t>the (name of the) module </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64" name="TextBox 63"/>
          <p:cNvSpPr txBox="1"/>
          <p:nvPr/>
        </p:nvSpPr>
        <p:spPr bwMode="auto">
          <a:xfrm>
            <a:off x="274901" y="2398778"/>
            <a:ext cx="3732000"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import example</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63" name="TextBox 62"/>
          <p:cNvSpPr txBox="1"/>
          <p:nvPr/>
        </p:nvSpPr>
        <p:spPr bwMode="auto">
          <a:xfrm>
            <a:off x="274901" y="2398778"/>
            <a:ext cx="3732000"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import example</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example.x</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example.f</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&lt;function </a:t>
            </a:r>
            <a:r>
              <a:rPr lang="en-US" sz="1400" dirty="0" err="1" smtClean="0">
                <a:latin typeface="Courier"/>
                <a:cs typeface="Courier"/>
              </a:rPr>
              <a:t>f</a:t>
            </a:r>
            <a:r>
              <a:rPr lang="en-US" sz="1400" dirty="0" smtClean="0">
                <a:latin typeface="Courier"/>
                <a:cs typeface="Courier"/>
              </a:rPr>
              <a:t> at 0x10278dd98&gt;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example.f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Executing </a:t>
            </a:r>
            <a:r>
              <a:rPr lang="en-US" sz="1400" dirty="0" err="1" smtClean="0">
                <a:latin typeface="Courier"/>
                <a:cs typeface="Courier"/>
              </a:rPr>
              <a:t>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p>
        </p:txBody>
      </p:sp>
    </p:spTree>
    <p:extLst>
      <p:ext uri="{BB962C8B-B14F-4D97-AF65-F5344CB8AC3E}">
        <p14:creationId xmlns:p14="http://schemas.microsoft.com/office/powerpoint/2010/main" val="14878728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4" grpId="0" animBg="1"/>
      <p:bldP spid="64" grpId="1" animBg="1"/>
      <p:bldP spid="6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975999"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Three ways to import module attributes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0" name="TextBox 19"/>
          <p:cNvSpPr txBox="1"/>
          <p:nvPr/>
        </p:nvSpPr>
        <p:spPr bwMode="auto">
          <a:xfrm>
            <a:off x="5343009" y="1470025"/>
            <a:ext cx="3047161"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'an example module'</a:t>
            </a:r>
          </a:p>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'function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print('Executing</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'function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print('Executing</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p>
          <a:p>
            <a:pPr defTabSz="914400" fontAlgn="base">
              <a:spcBef>
                <a:spcPct val="0"/>
              </a:spcBef>
              <a:spcAft>
                <a:spcPct val="0"/>
              </a:spcAft>
            </a:pPr>
            <a:r>
              <a:rPr lang="en-US" sz="1400" dirty="0" err="1" smtClean="0">
                <a:solidFill>
                  <a:srgbClr val="000000"/>
                </a:solidFill>
                <a:latin typeface="Courier"/>
                <a:cs typeface="Courier"/>
              </a:rPr>
              <a:t>x</a:t>
            </a:r>
            <a:r>
              <a:rPr lang="en-US" sz="1400" dirty="0" smtClean="0">
                <a:solidFill>
                  <a:srgbClr val="000000"/>
                </a:solidFill>
                <a:latin typeface="Courier"/>
                <a:cs typeface="Courier"/>
              </a:rPr>
              <a:t> = 0  # global </a:t>
            </a:r>
            <a:r>
              <a:rPr lang="en-US" sz="1400" dirty="0" err="1" smtClean="0">
                <a:solidFill>
                  <a:srgbClr val="000000"/>
                </a:solidFill>
                <a:latin typeface="Courier"/>
                <a:cs typeface="Courier"/>
              </a:rPr>
              <a:t>var</a:t>
            </a:r>
            <a:endParaRPr lang="en-US" sz="1400" dirty="0" smtClean="0">
              <a:solidFill>
                <a:srgbClr val="000000"/>
              </a:solidFill>
              <a:latin typeface="Courier"/>
              <a:cs typeface="Courier"/>
            </a:endParaRPr>
          </a:p>
        </p:txBody>
      </p:sp>
      <p:sp>
        <p:nvSpPr>
          <p:cNvPr id="21" name="TextBox 20"/>
          <p:cNvSpPr txBox="1"/>
          <p:nvPr/>
        </p:nvSpPr>
        <p:spPr bwMode="auto">
          <a:xfrm>
            <a:off x="7020371" y="371679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err="1">
                <a:solidFill>
                  <a:srgbClr val="000000"/>
                </a:solidFill>
                <a:latin typeface="Courier"/>
                <a:ea typeface="+mj-ea"/>
                <a:cs typeface="Courier"/>
              </a:rPr>
              <a:t>e</a:t>
            </a:r>
            <a:r>
              <a:rPr lang="en-US" sz="1400" kern="0" dirty="0" err="1" smtClean="0">
                <a:solidFill>
                  <a:srgbClr val="000000"/>
                </a:solidFill>
                <a:latin typeface="Courier"/>
                <a:ea typeface="+mj-ea"/>
                <a:cs typeface="Courier"/>
              </a:rPr>
              <a:t>xample.py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36" name="Rectangle 35"/>
          <p:cNvSpPr/>
          <p:nvPr/>
        </p:nvSpPr>
        <p:spPr>
          <a:xfrm>
            <a:off x="269367" y="4543959"/>
            <a:ext cx="1841986" cy="1131810"/>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bwMode="auto">
          <a:xfrm>
            <a:off x="269367" y="5367992"/>
            <a:ext cx="192873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chemeClr val="accent1"/>
                </a:solidFill>
                <a:latin typeface="Calibri" pitchFamily="34" charset="0"/>
                <a:ea typeface="+mj-ea"/>
                <a:cs typeface="+mj-cs"/>
              </a:rPr>
              <a:t>namespace </a:t>
            </a:r>
            <a:r>
              <a:rPr lang="en-US" sz="1400" kern="0" dirty="0" smtClean="0">
                <a:solidFill>
                  <a:srgbClr val="000000"/>
                </a:solidFill>
                <a:latin typeface="Courier"/>
                <a:ea typeface="+mj-ea"/>
                <a:cs typeface="Courier"/>
              </a:rPr>
              <a:t>__main__</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42" name="TextBox 41"/>
          <p:cNvSpPr txBox="1"/>
          <p:nvPr/>
        </p:nvSpPr>
        <p:spPr bwMode="auto">
          <a:xfrm>
            <a:off x="274901" y="2291056"/>
            <a:ext cx="4689224"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grpSp>
        <p:nvGrpSpPr>
          <p:cNvPr id="4" name="Group 65"/>
          <p:cNvGrpSpPr/>
          <p:nvPr/>
        </p:nvGrpSpPr>
        <p:grpSpPr>
          <a:xfrm>
            <a:off x="559520" y="4541396"/>
            <a:ext cx="5307182" cy="2117748"/>
            <a:chOff x="559520" y="4541396"/>
            <a:chExt cx="5307182" cy="2117748"/>
          </a:xfrm>
        </p:grpSpPr>
        <p:sp>
          <p:nvSpPr>
            <p:cNvPr id="23" name="Rectangle 22"/>
            <p:cNvSpPr/>
            <p:nvPr/>
          </p:nvSpPr>
          <p:spPr>
            <a:xfrm>
              <a:off x="4006901" y="4941506"/>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bwMode="auto">
            <a:xfrm>
              <a:off x="3867145" y="4541396"/>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f</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30" name="Rectangle 29"/>
            <p:cNvSpPr/>
            <p:nvPr/>
          </p:nvSpPr>
          <p:spPr>
            <a:xfrm>
              <a:off x="3867145" y="4543957"/>
              <a:ext cx="1924106" cy="1131810"/>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bwMode="auto">
            <a:xfrm>
              <a:off x="4329991" y="5367990"/>
              <a:ext cx="153671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chemeClr val="accent1"/>
                  </a:solidFill>
                  <a:latin typeface="Calibri" pitchFamily="34" charset="0"/>
                  <a:ea typeface="+mj-ea"/>
                  <a:cs typeface="+mj-cs"/>
                </a:rPr>
                <a:t>module </a:t>
              </a:r>
              <a:r>
                <a:rPr lang="en-US" sz="1400" kern="0" dirty="0" smtClean="0">
                  <a:solidFill>
                    <a:srgbClr val="000000"/>
                  </a:solidFill>
                  <a:latin typeface="Courier"/>
                  <a:ea typeface="+mj-ea"/>
                  <a:cs typeface="Courier"/>
                </a:rPr>
                <a:t>example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32" name="Straight Arrow Connector 31"/>
            <p:cNvCxnSpPr>
              <a:endCxn id="39" idx="0"/>
            </p:cNvCxnSpPr>
            <p:nvPr/>
          </p:nvCxnSpPr>
          <p:spPr>
            <a:xfrm rot="5400000">
              <a:off x="3285845" y="5305478"/>
              <a:ext cx="1109356" cy="683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215579" y="4944067"/>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bwMode="auto">
            <a:xfrm>
              <a:off x="559520" y="4559346"/>
              <a:ext cx="1637449" cy="36933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kern="0" dirty="0" err="1" smtClean="0">
                  <a:latin typeface="Courier"/>
                  <a:ea typeface="+mj-ea"/>
                  <a:cs typeface="Courier"/>
                </a:rPr>
                <a:t>f</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35" name="Straight Arrow Connector 34"/>
            <p:cNvCxnSpPr>
              <a:endCxn id="39" idx="0"/>
            </p:cNvCxnSpPr>
            <p:nvPr/>
          </p:nvCxnSpPr>
          <p:spPr>
            <a:xfrm>
              <a:off x="1398381" y="5109862"/>
              <a:ext cx="2100352" cy="1092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130321" y="6201946"/>
              <a:ext cx="736824"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ourier"/>
                  <a:cs typeface="Courier"/>
                </a:rPr>
                <a:t>f</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40" name="Rectangle 39"/>
            <p:cNvSpPr/>
            <p:nvPr/>
          </p:nvSpPr>
          <p:spPr>
            <a:xfrm>
              <a:off x="5409502" y="6200413"/>
              <a:ext cx="457200"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ourier"/>
                  <a:cs typeface="Courier"/>
                </a:rPr>
                <a:t>0</a:t>
              </a:r>
              <a:endParaRPr lang="en-US" dirty="0">
                <a:solidFill>
                  <a:srgbClr val="000000"/>
                </a:solidFill>
                <a:latin typeface="Courier"/>
                <a:cs typeface="Courier"/>
              </a:endParaRPr>
            </a:p>
          </p:txBody>
        </p:sp>
        <p:sp>
          <p:nvSpPr>
            <p:cNvPr id="43" name="Rectangle 42"/>
            <p:cNvSpPr/>
            <p:nvPr/>
          </p:nvSpPr>
          <p:spPr>
            <a:xfrm>
              <a:off x="4653081" y="4944067"/>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bwMode="auto">
            <a:xfrm>
              <a:off x="4513325" y="4543957"/>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45" name="Rectangle 44"/>
            <p:cNvSpPr/>
            <p:nvPr/>
          </p:nvSpPr>
          <p:spPr>
            <a:xfrm>
              <a:off x="5284827" y="4944067"/>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bwMode="auto">
            <a:xfrm>
              <a:off x="5145071" y="4543957"/>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x</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54" name="Straight Arrow Connector 53"/>
            <p:cNvCxnSpPr>
              <a:endCxn id="55" idx="0"/>
            </p:cNvCxnSpPr>
            <p:nvPr/>
          </p:nvCxnSpPr>
          <p:spPr>
            <a:xfrm rot="5400000">
              <a:off x="4177075" y="5542419"/>
              <a:ext cx="1083700" cy="2353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4232835" y="6201946"/>
              <a:ext cx="736824"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ourier"/>
                  <a:cs typeface="Courier"/>
                </a:rPr>
                <a:t>g</a:t>
              </a:r>
              <a:r>
                <a:rPr lang="en-US" dirty="0" smtClean="0">
                  <a:solidFill>
                    <a:srgbClr val="000000"/>
                  </a:solidFill>
                  <a:latin typeface="Courier"/>
                  <a:cs typeface="Courier"/>
                </a:rPr>
                <a:t>()</a:t>
              </a:r>
              <a:endParaRPr lang="en-US" dirty="0">
                <a:solidFill>
                  <a:srgbClr val="000000"/>
                </a:solidFill>
                <a:latin typeface="Courier"/>
                <a:cs typeface="Courier"/>
              </a:endParaRPr>
            </a:p>
          </p:txBody>
        </p:sp>
        <p:cxnSp>
          <p:nvCxnSpPr>
            <p:cNvPr id="57" name="Straight Arrow Connector 56"/>
            <p:cNvCxnSpPr>
              <a:endCxn id="40" idx="0"/>
            </p:cNvCxnSpPr>
            <p:nvPr/>
          </p:nvCxnSpPr>
          <p:spPr>
            <a:xfrm rot="16200000" flipH="1">
              <a:off x="4997758" y="5560069"/>
              <a:ext cx="1107820" cy="172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bwMode="auto">
          <a:xfrm>
            <a:off x="274901" y="1670080"/>
            <a:ext cx="397163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rgbClr val="000000"/>
                </a:solidFill>
                <a:latin typeface="Calibri" pitchFamily="34" charset="0"/>
                <a:ea typeface="+mj-ea"/>
                <a:cs typeface="+mj-cs"/>
              </a:rPr>
              <a:t>2</a:t>
            </a:r>
            <a:r>
              <a:rPr kumimoji="0" lang="en-US" sz="2000" b="0" i="0" u="none" strike="noStrike" kern="0" cap="none" spc="0" normalizeH="0" baseline="0" noProof="0" dirty="0" smtClean="0">
                <a:ln>
                  <a:noFill/>
                </a:ln>
                <a:solidFill>
                  <a:srgbClr val="000000"/>
                </a:solidFill>
                <a:effectLst/>
                <a:uLnTx/>
                <a:uFillTx/>
                <a:latin typeface="Calibri" pitchFamily="34" charset="0"/>
                <a:ea typeface="+mj-ea"/>
                <a:cs typeface="+mj-cs"/>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Import </a:t>
            </a:r>
            <a:r>
              <a:rPr lang="en-US" sz="2000" kern="0" noProof="0" dirty="0" smtClean="0">
                <a:solidFill>
                  <a:schemeClr val="accent1"/>
                </a:solidFill>
                <a:latin typeface="Calibri" pitchFamily="34" charset="0"/>
                <a:ea typeface="+mj-ea"/>
                <a:cs typeface="+mj-cs"/>
              </a:rPr>
              <a:t>specific </a:t>
            </a:r>
            <a:r>
              <a:rPr lang="en-US" sz="2000" kern="0" dirty="0" smtClean="0">
                <a:solidFill>
                  <a:schemeClr val="accent1"/>
                </a:solidFill>
                <a:latin typeface="Calibri" pitchFamily="34" charset="0"/>
                <a:ea typeface="+mj-ea"/>
                <a:cs typeface="+mj-cs"/>
              </a:rPr>
              <a:t>module attributes</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64" name="TextBox 63"/>
          <p:cNvSpPr txBox="1"/>
          <p:nvPr/>
        </p:nvSpPr>
        <p:spPr bwMode="auto">
          <a:xfrm>
            <a:off x="269367" y="2291056"/>
            <a:ext cx="4694758"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from example import </a:t>
            </a:r>
            <a:r>
              <a:rPr lang="en-US" sz="1400" dirty="0" err="1" smtClean="0">
                <a:latin typeface="Courier"/>
                <a:cs typeface="Courier"/>
              </a:rPr>
              <a:t>f</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63" name="TextBox 62"/>
          <p:cNvSpPr txBox="1"/>
          <p:nvPr/>
        </p:nvSpPr>
        <p:spPr bwMode="auto">
          <a:xfrm>
            <a:off x="269367" y="2291056"/>
            <a:ext cx="4694757"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from example import </a:t>
            </a:r>
            <a:r>
              <a:rPr lang="en-US" sz="1400" dirty="0" err="1" smtClean="0">
                <a:latin typeface="Courier"/>
                <a:cs typeface="Courier"/>
              </a:rPr>
              <a:t>f</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Executing </a:t>
            </a:r>
            <a:r>
              <a:rPr lang="en-US" sz="1400" dirty="0" err="1" smtClean="0">
                <a:latin typeface="Courier"/>
                <a:cs typeface="Courier"/>
              </a:rPr>
              <a:t>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endParaRPr lang="en-US" sz="1400" dirty="0" smtClean="0">
              <a:latin typeface="Courier"/>
              <a:cs typeface="Courier"/>
            </a:endParaRP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"&lt;pyshell#28&gt;", line 1, in &lt;module&gt;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x</a:t>
            </a:r>
            <a:endParaRPr lang="en-US" sz="1400" dirty="0" smtClean="0">
              <a:latin typeface="Courier"/>
              <a:cs typeface="Courier"/>
            </a:endParaRPr>
          </a:p>
          <a:p>
            <a:pPr defTabSz="914400" fontAlgn="base">
              <a:spcBef>
                <a:spcPct val="0"/>
              </a:spcBef>
              <a:spcAft>
                <a:spcPct val="0"/>
              </a:spcAft>
            </a:pPr>
            <a:r>
              <a:rPr lang="en-US" sz="1400" dirty="0" err="1" smtClean="0">
                <a:latin typeface="Courier"/>
                <a:cs typeface="Courier"/>
              </a:rPr>
              <a:t>NameError</a:t>
            </a:r>
            <a:r>
              <a:rPr lang="en-US" sz="1400" dirty="0" smtClean="0">
                <a:latin typeface="Courier"/>
                <a:cs typeface="Courier"/>
              </a:rPr>
              <a:t>: name '</a:t>
            </a:r>
            <a:r>
              <a:rPr lang="en-US" sz="1400" dirty="0" err="1" smtClean="0">
                <a:latin typeface="Courier"/>
                <a:cs typeface="Courier"/>
              </a:rPr>
              <a:t>x</a:t>
            </a:r>
            <a:r>
              <a:rPr lang="en-US" sz="1400" dirty="0" smtClean="0">
                <a:latin typeface="Courier"/>
                <a:cs typeface="Courier"/>
              </a:rPr>
              <a:t>' is not defined</a:t>
            </a:r>
          </a:p>
          <a:p>
            <a:pPr defTabSz="914400" fontAlgn="base">
              <a:spcBef>
                <a:spcPct val="0"/>
              </a:spcBef>
              <a:spcAft>
                <a:spcPct val="0"/>
              </a:spcAft>
            </a:pPr>
            <a:r>
              <a:rPr lang="en-US" sz="1400" dirty="0" smtClean="0">
                <a:latin typeface="Courier"/>
                <a:cs typeface="Courier"/>
              </a:rPr>
              <a:t>&gt;&gt;&gt; </a:t>
            </a:r>
          </a:p>
        </p:txBody>
      </p:sp>
    </p:spTree>
    <p:extLst>
      <p:ext uri="{BB962C8B-B14F-4D97-AF65-F5344CB8AC3E}">
        <p14:creationId xmlns:p14="http://schemas.microsoft.com/office/powerpoint/2010/main" val="1546940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4" grpId="0" animBg="1"/>
      <p:bldP spid="64" grpId="1" animBg="1"/>
      <p:bldP spid="6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975999"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Three ways to import module attributes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20" name="TextBox 19"/>
          <p:cNvSpPr txBox="1"/>
          <p:nvPr/>
        </p:nvSpPr>
        <p:spPr bwMode="auto">
          <a:xfrm>
            <a:off x="5343009" y="1470025"/>
            <a:ext cx="3047161"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'an example module'</a:t>
            </a:r>
          </a:p>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'function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print('Executing</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f</a:t>
            </a:r>
            <a:r>
              <a:rPr lang="en-US" sz="1400" dirty="0" smtClean="0">
                <a:solidFill>
                  <a:srgbClr val="000000"/>
                </a:solidFill>
                <a:latin typeface="Courier"/>
                <a:cs typeface="Courier"/>
              </a:rPr>
              <a: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r>
              <a:rPr lang="en-US" sz="1400" dirty="0" smtClean="0">
                <a:solidFill>
                  <a:srgbClr val="000000"/>
                </a:solidFill>
                <a:latin typeface="Courier"/>
                <a:cs typeface="Courier"/>
              </a:rPr>
              <a:t>def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'function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r>
              <a:rPr lang="en-US" sz="1400" dirty="0" err="1" smtClean="0">
                <a:solidFill>
                  <a:srgbClr val="000000"/>
                </a:solidFill>
                <a:latin typeface="Courier"/>
                <a:cs typeface="Courier"/>
              </a:rPr>
              <a:t>print('Executing</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g</a:t>
            </a:r>
            <a:r>
              <a:rPr lang="en-US" sz="1400" dirty="0" smtClean="0">
                <a:solidFill>
                  <a:srgbClr val="000000"/>
                </a:solidFill>
                <a:latin typeface="Courier"/>
                <a:cs typeface="Courier"/>
              </a:rPr>
              <a:t>()')</a:t>
            </a:r>
          </a:p>
          <a:p>
            <a:pPr defTabSz="914400" fontAlgn="base">
              <a:spcBef>
                <a:spcPct val="0"/>
              </a:spcBef>
              <a:spcAft>
                <a:spcPct val="0"/>
              </a:spcAft>
            </a:pPr>
            <a:r>
              <a:rPr lang="en-US" sz="1400" dirty="0" smtClean="0">
                <a:solidFill>
                  <a:srgbClr val="000000"/>
                </a:solidFill>
                <a:latin typeface="Courier"/>
                <a:cs typeface="Courier"/>
              </a:rPr>
              <a:t>    </a:t>
            </a:r>
          </a:p>
          <a:p>
            <a:pPr defTabSz="914400" fontAlgn="base">
              <a:spcBef>
                <a:spcPct val="0"/>
              </a:spcBef>
              <a:spcAft>
                <a:spcPct val="0"/>
              </a:spcAft>
            </a:pPr>
            <a:r>
              <a:rPr lang="en-US" sz="1400" dirty="0" err="1" smtClean="0">
                <a:solidFill>
                  <a:srgbClr val="000000"/>
                </a:solidFill>
                <a:latin typeface="Courier"/>
                <a:cs typeface="Courier"/>
              </a:rPr>
              <a:t>x</a:t>
            </a:r>
            <a:r>
              <a:rPr lang="en-US" sz="1400" dirty="0" smtClean="0">
                <a:solidFill>
                  <a:srgbClr val="000000"/>
                </a:solidFill>
                <a:latin typeface="Courier"/>
                <a:cs typeface="Courier"/>
              </a:rPr>
              <a:t> = 0  # global </a:t>
            </a:r>
            <a:r>
              <a:rPr lang="en-US" sz="1400" dirty="0" err="1" smtClean="0">
                <a:solidFill>
                  <a:srgbClr val="000000"/>
                </a:solidFill>
                <a:latin typeface="Courier"/>
                <a:cs typeface="Courier"/>
              </a:rPr>
              <a:t>var</a:t>
            </a:r>
            <a:endParaRPr lang="en-US" sz="1400" dirty="0" smtClean="0">
              <a:solidFill>
                <a:srgbClr val="000000"/>
              </a:solidFill>
              <a:latin typeface="Courier"/>
              <a:cs typeface="Courier"/>
            </a:endParaRPr>
          </a:p>
        </p:txBody>
      </p:sp>
      <p:sp>
        <p:nvSpPr>
          <p:cNvPr id="21" name="TextBox 20"/>
          <p:cNvSpPr txBox="1"/>
          <p:nvPr/>
        </p:nvSpPr>
        <p:spPr bwMode="auto">
          <a:xfrm>
            <a:off x="7020371" y="371679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err="1">
                <a:solidFill>
                  <a:srgbClr val="000000"/>
                </a:solidFill>
                <a:latin typeface="Courier"/>
                <a:ea typeface="+mj-ea"/>
                <a:cs typeface="Courier"/>
              </a:rPr>
              <a:t>e</a:t>
            </a:r>
            <a:r>
              <a:rPr lang="en-US" sz="1400" kern="0" dirty="0" err="1" smtClean="0">
                <a:solidFill>
                  <a:srgbClr val="000000"/>
                </a:solidFill>
                <a:latin typeface="Courier"/>
                <a:ea typeface="+mj-ea"/>
                <a:cs typeface="Courier"/>
              </a:rPr>
              <a:t>xample.py</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36" name="Rectangle 35"/>
          <p:cNvSpPr/>
          <p:nvPr/>
        </p:nvSpPr>
        <p:spPr>
          <a:xfrm>
            <a:off x="269367" y="4543959"/>
            <a:ext cx="1841986" cy="1131810"/>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bwMode="auto">
          <a:xfrm>
            <a:off x="269367" y="5367992"/>
            <a:ext cx="1928733"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chemeClr val="accent1"/>
                </a:solidFill>
                <a:latin typeface="Calibri" pitchFamily="34" charset="0"/>
                <a:ea typeface="+mj-ea"/>
                <a:cs typeface="+mj-cs"/>
              </a:rPr>
              <a:t>namespace </a:t>
            </a:r>
            <a:r>
              <a:rPr lang="en-US" sz="1400" kern="0" dirty="0" smtClean="0">
                <a:solidFill>
                  <a:srgbClr val="000000"/>
                </a:solidFill>
                <a:latin typeface="Courier"/>
                <a:ea typeface="+mj-ea"/>
                <a:cs typeface="Courier"/>
              </a:rPr>
              <a:t>__main__</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42" name="TextBox 41"/>
          <p:cNvSpPr txBox="1"/>
          <p:nvPr/>
        </p:nvSpPr>
        <p:spPr bwMode="auto">
          <a:xfrm>
            <a:off x="274901" y="2398777"/>
            <a:ext cx="3732000"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62" name="TextBox 61"/>
          <p:cNvSpPr txBox="1"/>
          <p:nvPr/>
        </p:nvSpPr>
        <p:spPr bwMode="auto">
          <a:xfrm>
            <a:off x="274901" y="1670080"/>
            <a:ext cx="3438010"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solidFill>
                  <a:srgbClr val="000000"/>
                </a:solidFill>
                <a:latin typeface="Calibri" pitchFamily="34" charset="0"/>
                <a:ea typeface="+mj-ea"/>
                <a:cs typeface="+mj-cs"/>
              </a:rPr>
              <a:t>3</a:t>
            </a:r>
            <a:r>
              <a:rPr kumimoji="0" lang="en-US" sz="2000" b="0" i="0" u="none" strike="noStrike" kern="0" cap="none" spc="0" normalizeH="0" baseline="0" noProof="0" dirty="0" smtClean="0">
                <a:ln>
                  <a:noFill/>
                </a:ln>
                <a:solidFill>
                  <a:srgbClr val="000000"/>
                </a:solidFill>
                <a:effectLst/>
                <a:uLnTx/>
                <a:uFillTx/>
                <a:latin typeface="Calibri" pitchFamily="34" charset="0"/>
                <a:ea typeface="+mj-ea"/>
                <a:cs typeface="+mj-cs"/>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Import </a:t>
            </a:r>
            <a:r>
              <a:rPr lang="en-US" sz="2000" kern="0" dirty="0" smtClean="0">
                <a:solidFill>
                  <a:schemeClr val="accent1"/>
                </a:solidFill>
                <a:latin typeface="Calibri" pitchFamily="34" charset="0"/>
                <a:ea typeface="+mj-ea"/>
                <a:cs typeface="+mj-cs"/>
              </a:rPr>
              <a:t>all</a:t>
            </a:r>
            <a:r>
              <a:rPr lang="en-US" sz="2000" kern="0" noProof="0" dirty="0" smtClean="0">
                <a:solidFill>
                  <a:schemeClr val="accent1"/>
                </a:solidFill>
                <a:latin typeface="Calibri" pitchFamily="34" charset="0"/>
                <a:ea typeface="+mj-ea"/>
                <a:cs typeface="+mj-cs"/>
              </a:rPr>
              <a:t> </a:t>
            </a:r>
            <a:r>
              <a:rPr lang="en-US" sz="2000" kern="0" dirty="0" smtClean="0">
                <a:solidFill>
                  <a:schemeClr val="accent1"/>
                </a:solidFill>
                <a:latin typeface="Calibri" pitchFamily="34" charset="0"/>
                <a:ea typeface="+mj-ea"/>
                <a:cs typeface="+mj-cs"/>
              </a:rPr>
              <a:t>module attributes</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64" name="TextBox 63"/>
          <p:cNvSpPr txBox="1"/>
          <p:nvPr/>
        </p:nvSpPr>
        <p:spPr bwMode="auto">
          <a:xfrm>
            <a:off x="274901" y="2398777"/>
            <a:ext cx="3732000"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from example import *</a:t>
            </a:r>
          </a:p>
          <a:p>
            <a:pPr defTabSz="914400" fontAlgn="base">
              <a:spcBef>
                <a:spcPct val="0"/>
              </a:spcBef>
              <a:spcAft>
                <a:spcPct val="0"/>
              </a:spcAft>
            </a:pPr>
            <a:r>
              <a:rPr lang="en-US" sz="1400" dirty="0" smtClean="0">
                <a:latin typeface="Courier"/>
                <a:cs typeface="Courier"/>
              </a:rPr>
              <a:t>&gt;&gt;&gt;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p:txBody>
      </p:sp>
      <p:sp>
        <p:nvSpPr>
          <p:cNvPr id="63" name="TextBox 62"/>
          <p:cNvSpPr txBox="1"/>
          <p:nvPr/>
        </p:nvSpPr>
        <p:spPr bwMode="auto">
          <a:xfrm>
            <a:off x="274901" y="2183334"/>
            <a:ext cx="3737534"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from example import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Executing </a:t>
            </a:r>
            <a:r>
              <a:rPr lang="en-US" sz="1400" dirty="0" err="1" smtClean="0">
                <a:latin typeface="Courier"/>
                <a:cs typeface="Courier"/>
              </a:rPr>
              <a:t>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g</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Executing </a:t>
            </a:r>
            <a:r>
              <a:rPr lang="en-US" sz="1400" dirty="0" err="1" smtClean="0">
                <a:latin typeface="Courier"/>
                <a:cs typeface="Courier"/>
              </a:rPr>
              <a:t>g</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x</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0</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example.x</a:t>
            </a:r>
            <a:endParaRPr lang="en-US" sz="1400" dirty="0" smtClean="0">
              <a:latin typeface="Courier"/>
              <a:cs typeface="Courier"/>
            </a:endParaRPr>
          </a:p>
          <a:p>
            <a:pPr defTabSz="914400" fontAlgn="base">
              <a:spcBef>
                <a:spcPct val="0"/>
              </a:spcBef>
              <a:spcAft>
                <a:spcPct val="0"/>
              </a:spcAft>
            </a:pPr>
            <a:r>
              <a:rPr lang="en-US" sz="1400" dirty="0" err="1" smtClean="0">
                <a:latin typeface="Courier"/>
                <a:cs typeface="Courier"/>
              </a:rPr>
              <a:t>NameError</a:t>
            </a:r>
            <a:r>
              <a:rPr lang="en-US" sz="1400" dirty="0" smtClean="0">
                <a:latin typeface="Courier"/>
                <a:cs typeface="Courier"/>
              </a:rPr>
              <a:t>: name ‘example’ is not defined</a:t>
            </a:r>
          </a:p>
        </p:txBody>
      </p:sp>
      <p:grpSp>
        <p:nvGrpSpPr>
          <p:cNvPr id="58" name="Group 57"/>
          <p:cNvGrpSpPr/>
          <p:nvPr/>
        </p:nvGrpSpPr>
        <p:grpSpPr>
          <a:xfrm>
            <a:off x="336627" y="4531758"/>
            <a:ext cx="5530075" cy="2127386"/>
            <a:chOff x="336627" y="4531758"/>
            <a:chExt cx="5530075" cy="2127386"/>
          </a:xfrm>
        </p:grpSpPr>
        <p:sp>
          <p:nvSpPr>
            <p:cNvPr id="23" name="Rectangle 22"/>
            <p:cNvSpPr/>
            <p:nvPr/>
          </p:nvSpPr>
          <p:spPr>
            <a:xfrm>
              <a:off x="4006901" y="4941506"/>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bwMode="auto">
            <a:xfrm>
              <a:off x="3867145" y="4541396"/>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f</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30" name="Rectangle 29"/>
            <p:cNvSpPr/>
            <p:nvPr/>
          </p:nvSpPr>
          <p:spPr>
            <a:xfrm>
              <a:off x="3867145" y="4543957"/>
              <a:ext cx="1924106" cy="1131810"/>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bwMode="auto">
            <a:xfrm>
              <a:off x="4329991" y="5367990"/>
              <a:ext cx="153671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chemeClr val="accent1"/>
                  </a:solidFill>
                  <a:latin typeface="Calibri" pitchFamily="34" charset="0"/>
                  <a:ea typeface="+mj-ea"/>
                  <a:cs typeface="+mj-cs"/>
                </a:rPr>
                <a:t>module </a:t>
              </a:r>
              <a:r>
                <a:rPr lang="en-US" sz="1400" kern="0" dirty="0" smtClean="0">
                  <a:solidFill>
                    <a:srgbClr val="000000"/>
                  </a:solidFill>
                  <a:latin typeface="Courier"/>
                  <a:ea typeface="+mj-ea"/>
                  <a:cs typeface="Courier"/>
                </a:rPr>
                <a:t>example</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cxnSp>
          <p:nvCxnSpPr>
            <p:cNvPr id="32" name="Straight Arrow Connector 31"/>
            <p:cNvCxnSpPr>
              <a:endCxn id="39" idx="0"/>
            </p:cNvCxnSpPr>
            <p:nvPr/>
          </p:nvCxnSpPr>
          <p:spPr>
            <a:xfrm rot="5400000">
              <a:off x="3285845" y="5305478"/>
              <a:ext cx="1109356" cy="683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36627" y="4931868"/>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bwMode="auto">
            <a:xfrm>
              <a:off x="336627" y="4547147"/>
              <a:ext cx="372731" cy="36933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kern="0" dirty="0" err="1" smtClean="0">
                  <a:latin typeface="Courier"/>
                  <a:ea typeface="+mj-ea"/>
                  <a:cs typeface="Courier"/>
                </a:rPr>
                <a:t>f</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35" name="Straight Arrow Connector 34"/>
            <p:cNvCxnSpPr>
              <a:endCxn id="39" idx="0"/>
            </p:cNvCxnSpPr>
            <p:nvPr/>
          </p:nvCxnSpPr>
          <p:spPr>
            <a:xfrm>
              <a:off x="513167" y="5118245"/>
              <a:ext cx="2985566" cy="10837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130321" y="6201946"/>
              <a:ext cx="736824"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ourier"/>
                  <a:cs typeface="Courier"/>
                </a:rPr>
                <a:t>f</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40" name="Rectangle 39"/>
            <p:cNvSpPr/>
            <p:nvPr/>
          </p:nvSpPr>
          <p:spPr>
            <a:xfrm>
              <a:off x="5409502" y="6200413"/>
              <a:ext cx="457200"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ourier"/>
                  <a:cs typeface="Courier"/>
                </a:rPr>
                <a:t>0</a:t>
              </a:r>
              <a:endParaRPr lang="en-US" dirty="0">
                <a:solidFill>
                  <a:srgbClr val="000000"/>
                </a:solidFill>
                <a:latin typeface="Courier"/>
                <a:cs typeface="Courier"/>
              </a:endParaRPr>
            </a:p>
          </p:txBody>
        </p:sp>
        <p:sp>
          <p:nvSpPr>
            <p:cNvPr id="43" name="Rectangle 42"/>
            <p:cNvSpPr/>
            <p:nvPr/>
          </p:nvSpPr>
          <p:spPr>
            <a:xfrm>
              <a:off x="4653081" y="4944067"/>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bwMode="auto">
            <a:xfrm>
              <a:off x="4513325" y="4543957"/>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45" name="Rectangle 44"/>
            <p:cNvSpPr/>
            <p:nvPr/>
          </p:nvSpPr>
          <p:spPr>
            <a:xfrm>
              <a:off x="5284827" y="4944067"/>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bwMode="auto">
            <a:xfrm>
              <a:off x="5145071" y="4543957"/>
              <a:ext cx="646180"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kern="0" noProof="0" dirty="0" err="1" smtClean="0">
                  <a:latin typeface="Courier"/>
                  <a:ea typeface="+mj-ea"/>
                  <a:cs typeface="Courier"/>
                </a:rPr>
                <a:t>x</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54" name="Straight Arrow Connector 53"/>
            <p:cNvCxnSpPr>
              <a:endCxn id="55" idx="0"/>
            </p:cNvCxnSpPr>
            <p:nvPr/>
          </p:nvCxnSpPr>
          <p:spPr>
            <a:xfrm rot="5400000">
              <a:off x="4177075" y="5542419"/>
              <a:ext cx="1083700" cy="2353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4232835" y="6201946"/>
              <a:ext cx="736824" cy="45719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ourier"/>
                  <a:cs typeface="Courier"/>
                </a:rPr>
                <a:t>g</a:t>
              </a:r>
              <a:r>
                <a:rPr lang="en-US" dirty="0" smtClean="0">
                  <a:solidFill>
                    <a:srgbClr val="000000"/>
                  </a:solidFill>
                  <a:latin typeface="Courier"/>
                  <a:cs typeface="Courier"/>
                </a:rPr>
                <a:t>()</a:t>
              </a:r>
              <a:endParaRPr lang="en-US" dirty="0">
                <a:solidFill>
                  <a:srgbClr val="000000"/>
                </a:solidFill>
                <a:latin typeface="Courier"/>
                <a:cs typeface="Courier"/>
              </a:endParaRPr>
            </a:p>
          </p:txBody>
        </p:sp>
        <p:cxnSp>
          <p:nvCxnSpPr>
            <p:cNvPr id="57" name="Straight Arrow Connector 56"/>
            <p:cNvCxnSpPr>
              <a:endCxn id="40" idx="0"/>
            </p:cNvCxnSpPr>
            <p:nvPr/>
          </p:nvCxnSpPr>
          <p:spPr>
            <a:xfrm rot="16200000" flipH="1">
              <a:off x="4997758" y="5560069"/>
              <a:ext cx="1107820" cy="172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961504" y="4931868"/>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bwMode="auto">
            <a:xfrm>
              <a:off x="961504" y="4547147"/>
              <a:ext cx="372731" cy="36933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kern="0" noProof="0" dirty="0" err="1" smtClean="0">
                  <a:latin typeface="Courier"/>
                  <a:ea typeface="+mj-ea"/>
                  <a:cs typeface="Courier"/>
                </a:rPr>
                <a:t>g</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47" name="Rectangle 46"/>
            <p:cNvSpPr/>
            <p:nvPr/>
          </p:nvSpPr>
          <p:spPr>
            <a:xfrm>
              <a:off x="1575755" y="4916479"/>
              <a:ext cx="372731" cy="37275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bwMode="auto">
            <a:xfrm>
              <a:off x="1575755" y="4531758"/>
              <a:ext cx="372731" cy="36933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kern="0" noProof="0" dirty="0" err="1" smtClean="0">
                  <a:latin typeface="Courier"/>
                  <a:ea typeface="+mj-ea"/>
                  <a:cs typeface="Courier"/>
                </a:rPr>
                <a:t>x</a:t>
              </a:r>
              <a:endParaRPr kumimoji="0" lang="en-US" sz="2000" b="0" i="0" u="none" strike="noStrike" kern="0" cap="none" spc="0" normalizeH="0" baseline="0" noProof="0" dirty="0" smtClean="0">
                <a:ln>
                  <a:noFill/>
                </a:ln>
                <a:effectLst/>
                <a:uLnTx/>
                <a:uFillTx/>
                <a:latin typeface="Courier"/>
                <a:ea typeface="+mj-ea"/>
                <a:cs typeface="Courier"/>
              </a:endParaRPr>
            </a:p>
          </p:txBody>
        </p:sp>
        <p:cxnSp>
          <p:nvCxnSpPr>
            <p:cNvPr id="50" name="Straight Arrow Connector 49"/>
            <p:cNvCxnSpPr>
              <a:endCxn id="55" idx="0"/>
            </p:cNvCxnSpPr>
            <p:nvPr/>
          </p:nvCxnSpPr>
          <p:spPr>
            <a:xfrm>
              <a:off x="1140247" y="5103885"/>
              <a:ext cx="3461000" cy="10980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40" idx="0"/>
            </p:cNvCxnSpPr>
            <p:nvPr/>
          </p:nvCxnSpPr>
          <p:spPr>
            <a:xfrm>
              <a:off x="1757598" y="5092590"/>
              <a:ext cx="3880504" cy="11078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96352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4" grpId="0" animBg="1"/>
      <p:bldP spid="64" grpId="1" animBg="1"/>
      <p:bldP spid="6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Functions, Scoping and Abstractions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40441" y="2575197"/>
            <a:ext cx="7772400" cy="2246769"/>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smtClean="0">
                <a:solidFill>
                  <a:schemeClr val="accent1"/>
                </a:solidFill>
              </a:rPr>
              <a:t>Functions</a:t>
            </a:r>
            <a:endParaRPr lang="en-US" sz="2400" dirty="0" smtClean="0">
              <a:latin typeface="Courier"/>
              <a:cs typeface="Courier"/>
            </a:endParaRPr>
          </a:p>
          <a:p>
            <a:pPr marL="344488" indent="-344488">
              <a:spcAft>
                <a:spcPts val="600"/>
              </a:spcAft>
              <a:buClr>
                <a:srgbClr val="FF0000"/>
              </a:buClr>
              <a:buFont typeface="Wingdings" charset="2"/>
              <a:buChar char="§"/>
            </a:pPr>
            <a:r>
              <a:rPr lang="en-US" sz="2400" dirty="0" smtClean="0">
                <a:solidFill>
                  <a:schemeClr val="accent1"/>
                </a:solidFill>
              </a:rPr>
              <a:t>Scoping</a:t>
            </a:r>
          </a:p>
          <a:p>
            <a:pPr marL="344488" indent="-344488">
              <a:spcAft>
                <a:spcPts val="600"/>
              </a:spcAft>
              <a:buClr>
                <a:srgbClr val="FFFF00"/>
              </a:buClr>
              <a:buFont typeface="Wingdings" charset="2"/>
              <a:buChar char="§"/>
            </a:pPr>
            <a:r>
              <a:rPr lang="en-US" sz="2400" dirty="0">
                <a:solidFill>
                  <a:schemeClr val="accent1"/>
                </a:solidFill>
              </a:rPr>
              <a:t>Specifications</a:t>
            </a:r>
          </a:p>
          <a:p>
            <a:pPr marL="344488" indent="-344488">
              <a:spcAft>
                <a:spcPts val="600"/>
              </a:spcAft>
              <a:buClr>
                <a:srgbClr val="0000FF"/>
              </a:buClr>
              <a:buFont typeface="Wingdings" charset="2"/>
              <a:buChar char="§"/>
            </a:pPr>
            <a:r>
              <a:rPr lang="en-US" sz="2400" dirty="0" smtClean="0">
                <a:solidFill>
                  <a:schemeClr val="accent1"/>
                </a:solidFill>
              </a:rPr>
              <a:t>Modules</a:t>
            </a:r>
            <a:endParaRPr lang="en-US" sz="2400" dirty="0">
              <a:solidFill>
                <a:schemeClr val="accent1"/>
              </a:solidFill>
            </a:endParaRPr>
          </a:p>
          <a:p>
            <a:pPr marL="344488" indent="-344488">
              <a:spcAft>
                <a:spcPts val="600"/>
              </a:spcAft>
              <a:buClr>
                <a:srgbClr val="0000FF"/>
              </a:buClr>
              <a:buFont typeface="Wingdings" charset="2"/>
              <a:buChar char="§"/>
            </a:pPr>
            <a:r>
              <a:rPr lang="en-US" sz="2400" dirty="0" smtClean="0">
                <a:solidFill>
                  <a:srgbClr val="FF0000"/>
                </a:solidFill>
              </a:rPr>
              <a:t>Files</a:t>
            </a:r>
          </a:p>
        </p:txBody>
      </p:sp>
    </p:spTree>
    <p:extLst>
      <p:ext uri="{BB962C8B-B14F-4D97-AF65-F5344CB8AC3E}">
        <p14:creationId xmlns:p14="http://schemas.microsoft.com/office/powerpoint/2010/main" val="2971799478"/>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Opening and closing a file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5" name="TextBox 74"/>
          <p:cNvSpPr txBox="1"/>
          <p:nvPr/>
        </p:nvSpPr>
        <p:spPr bwMode="auto">
          <a:xfrm>
            <a:off x="709358" y="2002118"/>
            <a:ext cx="4557658" cy="123110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Processing a file consists of:</a:t>
            </a:r>
          </a:p>
          <a:p>
            <a:pPr marL="747713" lvl="1" indent="-290513" defTabSz="914400" fontAlgn="base">
              <a:spcBef>
                <a:spcPct val="0"/>
              </a:spcBef>
              <a:spcAft>
                <a:spcPct val="0"/>
              </a:spcAft>
              <a:buClr>
                <a:schemeClr val="accent1"/>
              </a:buClr>
              <a:buFont typeface="+mj-lt"/>
              <a:buAutoNum type="arabicPeriod"/>
            </a:pPr>
            <a:r>
              <a:rPr lang="en-US" kern="0" dirty="0" smtClean="0">
                <a:latin typeface="Calibri" pitchFamily="34" charset="0"/>
                <a:ea typeface="+mj-ea"/>
                <a:cs typeface="+mj-cs"/>
              </a:rPr>
              <a:t>Opening the file</a:t>
            </a:r>
          </a:p>
          <a:p>
            <a:pPr marL="747713" lvl="1" indent="-290513" defTabSz="914400" fontAlgn="base">
              <a:spcBef>
                <a:spcPct val="0"/>
              </a:spcBef>
              <a:spcAft>
                <a:spcPct val="0"/>
              </a:spcAft>
              <a:buClr>
                <a:schemeClr val="accent1"/>
              </a:buClr>
              <a:buFont typeface="+mj-lt"/>
              <a:buAutoNum type="arabicPeriod"/>
            </a:pPr>
            <a:r>
              <a:rPr kumimoji="0" lang="en-US" b="0" i="0" u="none" strike="noStrike" kern="0" cap="none" spc="0" normalizeH="0" baseline="0" noProof="0" dirty="0" smtClean="0">
                <a:ln>
                  <a:noFill/>
                </a:ln>
                <a:effectLst/>
                <a:uLnTx/>
                <a:uFillTx/>
                <a:latin typeface="Calibri" pitchFamily="34" charset="0"/>
                <a:ea typeface="+mj-ea"/>
                <a:cs typeface="+mj-cs"/>
              </a:rPr>
              <a:t>Reading from and/or </a:t>
            </a:r>
            <a:r>
              <a:rPr lang="en-US" kern="0" dirty="0" smtClean="0">
                <a:latin typeface="Calibri" pitchFamily="34" charset="0"/>
                <a:ea typeface="+mj-ea"/>
                <a:cs typeface="+mj-cs"/>
              </a:rPr>
              <a:t>writing to the file</a:t>
            </a:r>
          </a:p>
          <a:p>
            <a:pPr marL="747713" lvl="1" indent="-290513" defTabSz="914400" fontAlgn="base">
              <a:spcBef>
                <a:spcPct val="0"/>
              </a:spcBef>
              <a:spcAft>
                <a:spcPct val="0"/>
              </a:spcAft>
              <a:buClr>
                <a:schemeClr val="accent1"/>
              </a:buClr>
              <a:buFont typeface="+mj-lt"/>
              <a:buAutoNum type="arabicPeriod"/>
            </a:pPr>
            <a:r>
              <a:rPr kumimoji="0" lang="en-US" b="0" i="0" u="none" strike="noStrike" kern="0" cap="none" spc="0" normalizeH="0" baseline="0" noProof="0" dirty="0" smtClean="0">
                <a:ln>
                  <a:noFill/>
                </a:ln>
                <a:effectLst/>
                <a:uLnTx/>
                <a:uFillTx/>
                <a:latin typeface="Calibri" pitchFamily="34" charset="0"/>
                <a:ea typeface="+mj-ea"/>
                <a:cs typeface="+mj-cs"/>
              </a:rPr>
              <a:t>Closing the file</a:t>
            </a:r>
          </a:p>
        </p:txBody>
      </p:sp>
      <p:sp>
        <p:nvSpPr>
          <p:cNvPr id="76" name="TextBox 75"/>
          <p:cNvSpPr txBox="1"/>
          <p:nvPr/>
        </p:nvSpPr>
        <p:spPr bwMode="auto">
          <a:xfrm>
            <a:off x="3948379" y="4662897"/>
            <a:ext cx="5065059"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open('sample.txt</a:t>
            </a:r>
            <a:r>
              <a:rPr lang="en-US" sz="1400" dirty="0" smtClean="0">
                <a:latin typeface="Courier"/>
                <a:cs typeface="Courier"/>
              </a:rPr>
              <a:t>')</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"&lt;pyshell#50&gt;", line 1, in &lt;module&gt;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open('sample.txt</a:t>
            </a:r>
            <a:r>
              <a:rPr lang="en-US" sz="1400" dirty="0" smtClean="0">
                <a:latin typeface="Courier"/>
                <a:cs typeface="Courier"/>
              </a:rPr>
              <a:t>')</a:t>
            </a:r>
          </a:p>
          <a:p>
            <a:pPr defTabSz="914400" fontAlgn="base">
              <a:spcBef>
                <a:spcPct val="0"/>
              </a:spcBef>
              <a:spcAft>
                <a:spcPct val="0"/>
              </a:spcAft>
            </a:pPr>
            <a:r>
              <a:rPr lang="en-US" sz="1400" dirty="0" err="1" smtClean="0">
                <a:latin typeface="Courier"/>
                <a:cs typeface="Courier"/>
              </a:rPr>
              <a:t>IOError</a:t>
            </a:r>
            <a:r>
              <a:rPr lang="en-US" sz="1400" dirty="0" smtClean="0">
                <a:latin typeface="Courier"/>
                <a:cs typeface="Courier"/>
              </a:rPr>
              <a:t>: [</a:t>
            </a:r>
            <a:r>
              <a:rPr lang="en-US" sz="1400" dirty="0" err="1" smtClean="0">
                <a:latin typeface="Courier"/>
                <a:cs typeface="Courier"/>
              </a:rPr>
              <a:t>Errno</a:t>
            </a:r>
            <a:r>
              <a:rPr lang="en-US" sz="1400" dirty="0" smtClean="0">
                <a:latin typeface="Courier"/>
                <a:cs typeface="Courier"/>
              </a:rPr>
              <a:t> 2] No such file or directory: '</a:t>
            </a:r>
            <a:r>
              <a:rPr lang="en-US" sz="1400" dirty="0" err="1" smtClean="0">
                <a:latin typeface="Courier"/>
                <a:cs typeface="Courier"/>
              </a:rPr>
              <a:t>sample.txt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77" name="TextBox 76"/>
          <p:cNvSpPr txBox="1"/>
          <p:nvPr/>
        </p:nvSpPr>
        <p:spPr bwMode="auto">
          <a:xfrm>
            <a:off x="3948379" y="4662897"/>
            <a:ext cx="5065059"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open('sample.txt</a:t>
            </a:r>
            <a:r>
              <a:rPr lang="en-US" sz="1400" dirty="0" smtClean="0">
                <a:latin typeface="Courier"/>
                <a:cs typeface="Courier"/>
              </a:rPr>
              <a:t>')</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"&lt;pyshell#50&gt;", line 1, in &lt;module&gt;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open('sample.txt</a:t>
            </a:r>
            <a:r>
              <a:rPr lang="en-US" sz="1400" dirty="0" smtClean="0">
                <a:latin typeface="Courier"/>
                <a:cs typeface="Courier"/>
              </a:rPr>
              <a:t>')</a:t>
            </a:r>
          </a:p>
          <a:p>
            <a:pPr defTabSz="914400" fontAlgn="base">
              <a:spcBef>
                <a:spcPct val="0"/>
              </a:spcBef>
              <a:spcAft>
                <a:spcPct val="0"/>
              </a:spcAft>
            </a:pPr>
            <a:r>
              <a:rPr lang="en-US" sz="1400" dirty="0" err="1" smtClean="0">
                <a:latin typeface="Courier"/>
                <a:cs typeface="Courier"/>
              </a:rPr>
              <a:t>IOError</a:t>
            </a:r>
            <a:r>
              <a:rPr lang="en-US" sz="1400" dirty="0" smtClean="0">
                <a:latin typeface="Courier"/>
                <a:cs typeface="Courier"/>
              </a:rPr>
              <a:t>: [</a:t>
            </a:r>
            <a:r>
              <a:rPr lang="en-US" sz="1400" dirty="0" err="1" smtClean="0">
                <a:latin typeface="Courier"/>
                <a:cs typeface="Courier"/>
              </a:rPr>
              <a:t>Errno</a:t>
            </a:r>
            <a:r>
              <a:rPr lang="en-US" sz="1400" dirty="0" smtClean="0">
                <a:latin typeface="Courier"/>
                <a:cs typeface="Courier"/>
              </a:rPr>
              <a:t> 2] No such file or directory: '</a:t>
            </a:r>
            <a:r>
              <a:rPr lang="en-US" sz="1400" dirty="0" err="1" smtClean="0">
                <a:latin typeface="Courier"/>
                <a:cs typeface="Courier"/>
              </a:rPr>
              <a:t>sample.txt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open('example.txt</a:t>
            </a:r>
            <a:r>
              <a:rPr lang="en-US" sz="1400" dirty="0" smtClean="0">
                <a:latin typeface="Courier"/>
                <a:cs typeface="Courier"/>
              </a:rPr>
              <a:t>', '</a:t>
            </a:r>
            <a:r>
              <a:rPr lang="en-US" sz="1400" dirty="0" err="1" smtClean="0">
                <a:latin typeface="Courier"/>
                <a:cs typeface="Courier"/>
              </a:rPr>
              <a:t>r</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a:t>
            </a:r>
          </a:p>
          <a:p>
            <a:pPr defTabSz="914400" fontAlgn="base">
              <a:spcBef>
                <a:spcPct val="0"/>
              </a:spcBef>
              <a:spcAft>
                <a:spcPct val="0"/>
              </a:spcAft>
            </a:pPr>
            <a:endParaRPr lang="en-US" sz="1400" dirty="0" smtClean="0">
              <a:solidFill>
                <a:srgbClr val="000000"/>
              </a:solidFill>
              <a:latin typeface="Courier"/>
              <a:cs typeface="Courier"/>
            </a:endParaRPr>
          </a:p>
        </p:txBody>
      </p:sp>
      <p:sp>
        <p:nvSpPr>
          <p:cNvPr id="78" name="TextBox 77"/>
          <p:cNvSpPr txBox="1"/>
          <p:nvPr/>
        </p:nvSpPr>
        <p:spPr bwMode="auto">
          <a:xfrm>
            <a:off x="3948380" y="4662897"/>
            <a:ext cx="5065059"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open('sample.txt</a:t>
            </a:r>
            <a:r>
              <a:rPr lang="en-US" sz="1400" dirty="0" smtClean="0">
                <a:latin typeface="Courier"/>
                <a:cs typeface="Courier"/>
              </a:rPr>
              <a:t>')</a:t>
            </a:r>
          </a:p>
          <a:p>
            <a:pPr defTabSz="914400" fontAlgn="base">
              <a:spcBef>
                <a:spcPct val="0"/>
              </a:spcBef>
              <a:spcAft>
                <a:spcPct val="0"/>
              </a:spcAft>
            </a:pPr>
            <a:r>
              <a:rPr lang="en-US" sz="1400" dirty="0" err="1" smtClean="0">
                <a:latin typeface="Courier"/>
                <a:cs typeface="Courier"/>
              </a:rPr>
              <a:t>Traceback</a:t>
            </a:r>
            <a:r>
              <a:rPr lang="en-US" sz="1400" dirty="0" smtClean="0">
                <a:latin typeface="Courier"/>
                <a:cs typeface="Courier"/>
              </a:rPr>
              <a:t> (most recent call last):</a:t>
            </a:r>
          </a:p>
          <a:p>
            <a:pPr defTabSz="914400" fontAlgn="base">
              <a:spcBef>
                <a:spcPct val="0"/>
              </a:spcBef>
              <a:spcAft>
                <a:spcPct val="0"/>
              </a:spcAft>
            </a:pPr>
            <a:r>
              <a:rPr lang="en-US" sz="1400" dirty="0" smtClean="0">
                <a:latin typeface="Courier"/>
                <a:cs typeface="Courier"/>
              </a:rPr>
              <a:t>  File "&lt;pyshell#50&gt;", line 1, in &lt;module&gt;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open('sample.txt</a:t>
            </a:r>
            <a:r>
              <a:rPr lang="en-US" sz="1400" dirty="0" smtClean="0">
                <a:latin typeface="Courier"/>
                <a:cs typeface="Courier"/>
              </a:rPr>
              <a:t>')</a:t>
            </a:r>
          </a:p>
          <a:p>
            <a:pPr defTabSz="914400" fontAlgn="base">
              <a:spcBef>
                <a:spcPct val="0"/>
              </a:spcBef>
              <a:spcAft>
                <a:spcPct val="0"/>
              </a:spcAft>
            </a:pPr>
            <a:r>
              <a:rPr lang="en-US" sz="1400" dirty="0" err="1" smtClean="0">
                <a:latin typeface="Courier"/>
                <a:cs typeface="Courier"/>
              </a:rPr>
              <a:t>IOError</a:t>
            </a:r>
            <a:r>
              <a:rPr lang="en-US" sz="1400" dirty="0" smtClean="0">
                <a:latin typeface="Courier"/>
                <a:cs typeface="Courier"/>
              </a:rPr>
              <a:t>: [</a:t>
            </a:r>
            <a:r>
              <a:rPr lang="en-US" sz="1400" dirty="0" err="1" smtClean="0">
                <a:latin typeface="Courier"/>
                <a:cs typeface="Courier"/>
              </a:rPr>
              <a:t>Errno</a:t>
            </a:r>
            <a:r>
              <a:rPr lang="en-US" sz="1400" dirty="0" smtClean="0">
                <a:latin typeface="Courier"/>
                <a:cs typeface="Courier"/>
              </a:rPr>
              <a:t> 2] No such file or directory: '</a:t>
            </a:r>
            <a:r>
              <a:rPr lang="en-US" sz="1400" dirty="0" err="1" smtClean="0">
                <a:latin typeface="Courier"/>
                <a:cs typeface="Courier"/>
              </a:rPr>
              <a:t>sample.txt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open('example.txt</a:t>
            </a:r>
            <a:r>
              <a:rPr lang="en-US" sz="1400" dirty="0" smtClean="0">
                <a:latin typeface="Courier"/>
                <a:cs typeface="Courier"/>
              </a:rPr>
              <a:t>', '</a:t>
            </a:r>
            <a:r>
              <a:rPr lang="en-US" sz="1400" dirty="0" err="1" smtClean="0">
                <a:latin typeface="Courier"/>
                <a:cs typeface="Courier"/>
              </a:rPr>
              <a:t>r</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infile.close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endParaRPr lang="en-US" sz="1400" dirty="0" smtClean="0">
              <a:solidFill>
                <a:srgbClr val="000000"/>
              </a:solidFill>
              <a:latin typeface="Courier"/>
              <a:cs typeface="Courier"/>
            </a:endParaRPr>
          </a:p>
        </p:txBody>
      </p:sp>
      <p:sp>
        <p:nvSpPr>
          <p:cNvPr id="79" name="TextBox 78"/>
          <p:cNvSpPr txBox="1"/>
          <p:nvPr/>
        </p:nvSpPr>
        <p:spPr bwMode="auto">
          <a:xfrm>
            <a:off x="709358" y="3293291"/>
            <a:ext cx="6587538"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solidFill>
                  <a:schemeClr val="accent1"/>
                </a:solidFill>
                <a:latin typeface="Calibri" pitchFamily="34" charset="0"/>
                <a:ea typeface="+mj-ea"/>
                <a:cs typeface="+mj-cs"/>
              </a:rPr>
              <a:t>Built-in function </a:t>
            </a:r>
            <a:r>
              <a:rPr lang="en-US" sz="2000" kern="0" noProof="0" dirty="0" smtClean="0">
                <a:solidFill>
                  <a:srgbClr val="000000"/>
                </a:solidFill>
                <a:latin typeface="Courier"/>
                <a:ea typeface="+mj-ea"/>
                <a:cs typeface="Courier"/>
              </a:rPr>
              <a:t>open()</a:t>
            </a:r>
            <a:r>
              <a:rPr lang="en-US" sz="2000" kern="0" noProof="0" dirty="0" smtClean="0">
                <a:solidFill>
                  <a:schemeClr val="accent1"/>
                </a:solidFill>
                <a:latin typeface="Calibri" pitchFamily="34" charset="0"/>
                <a:ea typeface="+mj-ea"/>
                <a:cs typeface="+mj-cs"/>
              </a:rPr>
              <a:t> is used to open a file</a:t>
            </a:r>
          </a:p>
          <a:p>
            <a:pPr marL="687388" lvl="1" indent="-230188" defTabSz="914400" fontAlgn="base">
              <a:spcBef>
                <a:spcPct val="0"/>
              </a:spcBef>
              <a:spcAft>
                <a:spcPct val="0"/>
              </a:spcAft>
              <a:buClr>
                <a:schemeClr val="accent1"/>
              </a:buClr>
              <a:buFont typeface="Arial"/>
              <a:buChar char="•"/>
            </a:pPr>
            <a:endParaRPr kumimoji="0" lang="en-US" sz="2000" b="0" i="0" u="none" strike="noStrike" kern="0" cap="none" spc="0" normalizeH="0" baseline="0" noProof="0" dirty="0" smtClean="0">
              <a:ln>
                <a:noFill/>
              </a:ln>
              <a:solidFill>
                <a:srgbClr val="000000"/>
              </a:solidFill>
              <a:effectLst/>
              <a:uLnTx/>
              <a:uFillTx/>
              <a:latin typeface="Calibri" pitchFamily="34" charset="0"/>
              <a:ea typeface="+mj-ea"/>
              <a:cs typeface="+mj-cs"/>
            </a:endParaRPr>
          </a:p>
        </p:txBody>
      </p:sp>
      <p:sp>
        <p:nvSpPr>
          <p:cNvPr id="80" name="TextBox 79"/>
          <p:cNvSpPr txBox="1"/>
          <p:nvPr/>
        </p:nvSpPr>
        <p:spPr bwMode="auto">
          <a:xfrm>
            <a:off x="709357" y="3293291"/>
            <a:ext cx="6910643"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z="2000" kern="0" noProof="0" dirty="0" smtClean="0">
              <a:solidFill>
                <a:schemeClr val="accent1"/>
              </a:solidFill>
              <a:latin typeface="Calibri" pitchFamily="34" charset="0"/>
              <a:ea typeface="+mj-ea"/>
              <a:cs typeface="+mj-cs"/>
            </a:endParaRPr>
          </a:p>
          <a:p>
            <a:pPr marL="687388" lvl="1" indent="-230188" defTabSz="914400" fontAlgn="base">
              <a:spcBef>
                <a:spcPct val="0"/>
              </a:spcBef>
              <a:spcAft>
                <a:spcPct val="0"/>
              </a:spcAft>
              <a:buClr>
                <a:schemeClr val="accent1"/>
              </a:buClr>
            </a:pPr>
            <a:r>
              <a:rPr lang="en-US" kern="0" dirty="0" smtClean="0">
                <a:solidFill>
                  <a:srgbClr val="000000"/>
                </a:solidFill>
                <a:latin typeface="Calibri" pitchFamily="34" charset="0"/>
                <a:ea typeface="+mj-ea"/>
                <a:cs typeface="+mj-cs"/>
              </a:rPr>
              <a:t> </a:t>
            </a:r>
          </a:p>
          <a:p>
            <a:pPr marL="687388" lvl="1" indent="-230188" defTabSz="914400" fontAlgn="base">
              <a:spcBef>
                <a:spcPct val="0"/>
              </a:spcBef>
              <a:spcAft>
                <a:spcPct val="0"/>
              </a:spcAft>
              <a:buClr>
                <a:schemeClr val="accent1"/>
              </a:buClr>
              <a:buFont typeface="Arial"/>
              <a:buChar char="•"/>
            </a:pPr>
            <a:endParaRPr lang="en-US" kern="0" dirty="0" smtClean="0">
              <a:solidFill>
                <a:srgbClr val="000000"/>
              </a:solidFill>
              <a:latin typeface="Calibri" pitchFamily="34" charset="0"/>
              <a:ea typeface="+mj-ea"/>
              <a:cs typeface="+mj-cs"/>
            </a:endParaRPr>
          </a:p>
          <a:p>
            <a:pPr marL="687388" lvl="1" indent="-230188" defTabSz="914400" fontAlgn="base">
              <a:spcBef>
                <a:spcPct val="0"/>
              </a:spcBef>
              <a:spcAft>
                <a:spcPct val="0"/>
              </a:spcAft>
              <a:buClr>
                <a:schemeClr val="accent1"/>
              </a:buClr>
              <a:buFont typeface="Arial"/>
              <a:buChar char="•"/>
            </a:pPr>
            <a:r>
              <a:rPr kumimoji="0" lang="en-US" b="0" i="0" u="none" strike="noStrike" kern="0" cap="none" spc="0" normalizeH="0" baseline="0" noProof="0" dirty="0" smtClean="0">
                <a:ln>
                  <a:noFill/>
                </a:ln>
                <a:solidFill>
                  <a:srgbClr val="000000"/>
                </a:solidFill>
                <a:effectLst/>
                <a:uLnTx/>
                <a:uFillTx/>
                <a:latin typeface="Calibri" pitchFamily="34" charset="0"/>
                <a:ea typeface="+mj-ea"/>
                <a:cs typeface="+mj-cs"/>
              </a:rPr>
              <a:t>The second (optional) argument is the </a:t>
            </a:r>
            <a:r>
              <a:rPr kumimoji="0" lang="en-US" b="0" i="0" u="none" strike="noStrike" kern="0" cap="none" spc="0" normalizeH="0" baseline="0" noProof="0" dirty="0" smtClean="0">
                <a:ln>
                  <a:noFill/>
                </a:ln>
                <a:solidFill>
                  <a:srgbClr val="FF0000"/>
                </a:solidFill>
                <a:effectLst/>
                <a:uLnTx/>
                <a:uFillTx/>
                <a:latin typeface="Calibri" pitchFamily="34" charset="0"/>
                <a:ea typeface="+mj-ea"/>
                <a:cs typeface="+mj-cs"/>
              </a:rPr>
              <a:t>file mode</a:t>
            </a:r>
          </a:p>
        </p:txBody>
      </p:sp>
      <p:sp>
        <p:nvSpPr>
          <p:cNvPr id="81" name="TextBox 80"/>
          <p:cNvSpPr txBox="1"/>
          <p:nvPr/>
        </p:nvSpPr>
        <p:spPr bwMode="auto">
          <a:xfrm>
            <a:off x="709358" y="3293291"/>
            <a:ext cx="6910643"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z="2000" kern="0" noProof="0" dirty="0" smtClean="0">
              <a:solidFill>
                <a:schemeClr val="accent1"/>
              </a:solidFill>
              <a:latin typeface="Calibri" pitchFamily="34" charset="0"/>
              <a:ea typeface="+mj-ea"/>
              <a:cs typeface="+mj-cs"/>
            </a:endParaRPr>
          </a:p>
          <a:p>
            <a:pPr marL="687388" lvl="1" indent="-230188" defTabSz="914400" fontAlgn="base">
              <a:spcBef>
                <a:spcPct val="0"/>
              </a:spcBef>
              <a:spcAft>
                <a:spcPct val="0"/>
              </a:spcAft>
              <a:buClr>
                <a:schemeClr val="accent1"/>
              </a:buClr>
              <a:buFont typeface="Arial"/>
              <a:buChar char="•"/>
            </a:pPr>
            <a:r>
              <a:rPr lang="en-US" kern="0" dirty="0" smtClean="0">
                <a:solidFill>
                  <a:srgbClr val="000000"/>
                </a:solidFill>
                <a:latin typeface="Calibri" pitchFamily="34" charset="0"/>
                <a:ea typeface="+mj-ea"/>
                <a:cs typeface="+mj-cs"/>
              </a:rPr>
              <a:t>T</a:t>
            </a:r>
            <a:r>
              <a:rPr kumimoji="0" lang="en-US" b="0" i="0" u="none" strike="noStrike" kern="0" cap="none" spc="0" normalizeH="0" baseline="0" dirty="0" smtClean="0">
                <a:ln>
                  <a:noFill/>
                </a:ln>
                <a:solidFill>
                  <a:srgbClr val="000000"/>
                </a:solidFill>
                <a:effectLst/>
                <a:uLnTx/>
                <a:uFillTx/>
                <a:latin typeface="Calibri" pitchFamily="34" charset="0"/>
                <a:ea typeface="+mj-ea"/>
                <a:cs typeface="+mj-cs"/>
              </a:rPr>
              <a:t>he first </a:t>
            </a:r>
            <a:r>
              <a:rPr lang="en-US" kern="0" dirty="0" smtClean="0">
                <a:solidFill>
                  <a:srgbClr val="000000"/>
                </a:solidFill>
                <a:latin typeface="Calibri" pitchFamily="34" charset="0"/>
                <a:ea typeface="+mj-ea"/>
                <a:cs typeface="+mj-cs"/>
              </a:rPr>
              <a:t>input argument is the file pathname, whether absolute or relative with respect to the current working directory</a:t>
            </a:r>
          </a:p>
          <a:p>
            <a:pPr marL="687388" lvl="1" indent="-230188" defTabSz="914400" fontAlgn="base">
              <a:spcBef>
                <a:spcPct val="0"/>
              </a:spcBef>
              <a:spcAft>
                <a:spcPct val="0"/>
              </a:spcAft>
              <a:buClr>
                <a:schemeClr val="accent1"/>
              </a:buClr>
              <a:buFont typeface="Arial"/>
              <a:buChar char="•"/>
            </a:pPr>
            <a:endParaRPr kumimoji="0" lang="en-US"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82" name="TextBox 81"/>
          <p:cNvSpPr txBox="1"/>
          <p:nvPr/>
        </p:nvSpPr>
        <p:spPr bwMode="auto">
          <a:xfrm>
            <a:off x="5935557" y="2540000"/>
            <a:ext cx="3077882"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File mode  </a:t>
            </a:r>
            <a:r>
              <a:rPr lang="en-US" sz="2000" dirty="0" smtClean="0">
                <a:latin typeface="Courier"/>
                <a:cs typeface="Courier"/>
              </a:rPr>
              <a:t>'</a:t>
            </a:r>
            <a:r>
              <a:rPr lang="en-US" sz="2000" dirty="0" err="1" smtClean="0">
                <a:latin typeface="Courier"/>
                <a:cs typeface="Courier"/>
              </a:rPr>
              <a:t>r</a:t>
            </a:r>
            <a:r>
              <a:rPr lang="en-US" sz="2000" dirty="0" smtClean="0">
                <a:latin typeface="Courier"/>
                <a:cs typeface="Courier"/>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is used to</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open a file for reading (rather than, say, writing)</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83" name="TextBox 82"/>
          <p:cNvSpPr txBox="1"/>
          <p:nvPr/>
        </p:nvSpPr>
        <p:spPr bwMode="auto">
          <a:xfrm>
            <a:off x="343648" y="5370783"/>
            <a:ext cx="3604732"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solidFill>
                  <a:schemeClr val="accent1"/>
                </a:solidFill>
                <a:latin typeface="Calibri" pitchFamily="34" charset="0"/>
                <a:ea typeface="+mj-ea"/>
                <a:cs typeface="+mj-cs"/>
              </a:rPr>
              <a:t>A “file” object is of a type that supports several “file” methods, including method </a:t>
            </a:r>
            <a:r>
              <a:rPr lang="en-US" sz="2000" kern="0" dirty="0" smtClean="0">
                <a:latin typeface="Courier"/>
                <a:ea typeface="+mj-ea"/>
                <a:cs typeface="Courier"/>
              </a:rPr>
              <a:t>close()</a:t>
            </a:r>
            <a:r>
              <a:rPr lang="en-US" sz="2000" kern="0" dirty="0" smtClean="0">
                <a:solidFill>
                  <a:schemeClr val="accent1"/>
                </a:solidFill>
                <a:latin typeface="Calibri" pitchFamily="34" charset="0"/>
                <a:ea typeface="+mj-ea"/>
                <a:cs typeface="+mj-cs"/>
              </a:rPr>
              <a:t> that closes the file</a:t>
            </a:r>
            <a:endParaRPr lang="en-US" sz="2000" kern="0" noProof="0" dirty="0" smtClean="0">
              <a:solidFill>
                <a:schemeClr val="accent1"/>
              </a:solidFill>
              <a:latin typeface="Calibri" pitchFamily="34" charset="0"/>
              <a:ea typeface="+mj-ea"/>
              <a:cs typeface="+mj-cs"/>
            </a:endParaRPr>
          </a:p>
        </p:txBody>
      </p:sp>
      <p:sp>
        <p:nvSpPr>
          <p:cNvPr id="84" name="TextBox 83"/>
          <p:cNvSpPr txBox="1"/>
          <p:nvPr/>
        </p:nvSpPr>
        <p:spPr bwMode="auto">
          <a:xfrm>
            <a:off x="709358" y="3293291"/>
            <a:ext cx="3997114" cy="1508105"/>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z="2000" kern="0" noProof="0" dirty="0" smtClean="0">
              <a:solidFill>
                <a:schemeClr val="accent1"/>
              </a:solidFill>
              <a:latin typeface="Calibri" pitchFamily="34" charset="0"/>
              <a:ea typeface="+mj-ea"/>
              <a:cs typeface="+mj-cs"/>
            </a:endParaRPr>
          </a:p>
          <a:p>
            <a:pPr marL="687388" lvl="1" indent="-230188" defTabSz="914400" fontAlgn="base">
              <a:spcBef>
                <a:spcPct val="0"/>
              </a:spcBef>
              <a:spcAft>
                <a:spcPct val="0"/>
              </a:spcAft>
              <a:buClr>
                <a:schemeClr val="accent1"/>
              </a:buClr>
            </a:pPr>
            <a:r>
              <a:rPr lang="en-US" kern="0" dirty="0" smtClean="0">
                <a:solidFill>
                  <a:srgbClr val="000000"/>
                </a:solidFill>
                <a:latin typeface="Calibri" pitchFamily="34" charset="0"/>
                <a:ea typeface="+mj-ea"/>
                <a:cs typeface="+mj-cs"/>
              </a:rPr>
              <a:t> </a:t>
            </a:r>
          </a:p>
          <a:p>
            <a:pPr marL="687388" lvl="1" indent="-230188" defTabSz="914400" fontAlgn="base">
              <a:spcBef>
                <a:spcPct val="0"/>
              </a:spcBef>
              <a:spcAft>
                <a:spcPct val="0"/>
              </a:spcAft>
              <a:buClr>
                <a:schemeClr val="accent1"/>
              </a:buClr>
              <a:buFont typeface="Arial"/>
              <a:buChar char="•"/>
            </a:pPr>
            <a:endParaRPr lang="en-US" kern="0" dirty="0" smtClean="0">
              <a:solidFill>
                <a:srgbClr val="000000"/>
              </a:solidFill>
              <a:latin typeface="Calibri" pitchFamily="34" charset="0"/>
              <a:ea typeface="+mj-ea"/>
              <a:cs typeface="+mj-cs"/>
            </a:endParaRPr>
          </a:p>
          <a:p>
            <a:pPr marL="687388" lvl="1" indent="-230188" defTabSz="914400" fontAlgn="base">
              <a:spcBef>
                <a:spcPct val="0"/>
              </a:spcBef>
              <a:spcAft>
                <a:spcPct val="0"/>
              </a:spcAft>
              <a:buClr>
                <a:schemeClr val="accent1"/>
              </a:buClr>
              <a:buFont typeface="Arial"/>
              <a:buChar char="•"/>
            </a:pPr>
            <a:endParaRPr kumimoji="0" lang="en-US" b="0" i="0" u="none" strike="noStrike" kern="0" cap="none" spc="0" normalizeH="0" baseline="0" noProof="0" dirty="0" smtClean="0">
              <a:ln>
                <a:noFill/>
              </a:ln>
              <a:solidFill>
                <a:srgbClr val="000000"/>
              </a:solidFill>
              <a:effectLst/>
              <a:uLnTx/>
              <a:uFillTx/>
              <a:latin typeface="Calibri" pitchFamily="34" charset="0"/>
              <a:ea typeface="+mj-ea"/>
              <a:cs typeface="+mj-cs"/>
            </a:endParaRPr>
          </a:p>
          <a:p>
            <a:pPr marL="687388" lvl="1" indent="-230188" defTabSz="914400" fontAlgn="base">
              <a:spcBef>
                <a:spcPct val="0"/>
              </a:spcBef>
              <a:spcAft>
                <a:spcPct val="0"/>
              </a:spcAft>
              <a:buClr>
                <a:schemeClr val="accent1"/>
              </a:buClr>
              <a:buFont typeface="Arial"/>
              <a:buChar char="•"/>
            </a:pPr>
            <a:r>
              <a:rPr kumimoji="0" lang="en-US" b="0" i="0" u="none" strike="noStrike" kern="0" cap="none" spc="0" normalizeH="0" baseline="0" noProof="0" dirty="0" smtClean="0">
                <a:ln>
                  <a:noFill/>
                </a:ln>
                <a:solidFill>
                  <a:srgbClr val="000000"/>
                </a:solidFill>
                <a:effectLst/>
                <a:uLnTx/>
                <a:uFillTx/>
                <a:latin typeface="Calibri" pitchFamily="34" charset="0"/>
                <a:ea typeface="+mj-ea"/>
                <a:cs typeface="+mj-cs"/>
              </a:rPr>
              <a:t>Returns</a:t>
            </a:r>
            <a:r>
              <a:rPr kumimoji="0" lang="en-US" b="0" i="0" u="none" strike="noStrike" kern="0" cap="none" spc="0" normalizeH="0" noProof="0" dirty="0" smtClean="0">
                <a:ln>
                  <a:noFill/>
                </a:ln>
                <a:solidFill>
                  <a:srgbClr val="000000"/>
                </a:solidFill>
                <a:effectLst/>
                <a:uLnTx/>
                <a:uFillTx/>
                <a:latin typeface="Calibri" pitchFamily="34" charset="0"/>
                <a:ea typeface="+mj-ea"/>
                <a:cs typeface="+mj-cs"/>
              </a:rPr>
              <a:t> a </a:t>
            </a:r>
            <a:r>
              <a:rPr kumimoji="0" lang="en-US" b="0" i="0" u="none" strike="noStrike" kern="0" cap="none" spc="0" normalizeH="0" noProof="0" dirty="0" smtClean="0">
                <a:ln>
                  <a:noFill/>
                </a:ln>
                <a:solidFill>
                  <a:srgbClr val="FF0000"/>
                </a:solidFill>
                <a:effectLst/>
                <a:uLnTx/>
                <a:uFillTx/>
                <a:latin typeface="Calibri" pitchFamily="34" charset="0"/>
                <a:ea typeface="+mj-ea"/>
                <a:cs typeface="+mj-cs"/>
              </a:rPr>
              <a:t>“file” </a:t>
            </a:r>
            <a:r>
              <a:rPr kumimoji="0" lang="en-US" b="0" i="0" u="none" strike="noStrike" kern="0" cap="none" spc="0" normalizeH="0" noProof="0" dirty="0" smtClean="0">
                <a:ln>
                  <a:noFill/>
                </a:ln>
                <a:solidFill>
                  <a:srgbClr val="000000"/>
                </a:solidFill>
                <a:effectLst/>
                <a:uLnTx/>
                <a:uFillTx/>
                <a:latin typeface="Calibri" pitchFamily="34" charset="0"/>
                <a:ea typeface="+mj-ea"/>
                <a:cs typeface="+mj-cs"/>
              </a:rPr>
              <a:t>object</a:t>
            </a:r>
            <a:r>
              <a:rPr kumimoji="0" lang="en-US" b="0" i="0" u="none" strike="noStrike" kern="0" cap="none" spc="0" normalizeH="0" baseline="0" noProof="0" dirty="0" smtClean="0">
                <a:ln>
                  <a:noFill/>
                </a:ln>
                <a:solidFill>
                  <a:srgbClr val="000000"/>
                </a:solidFill>
                <a:effectLst/>
                <a:uLnTx/>
                <a:uFillTx/>
                <a:latin typeface="Calibri" pitchFamily="34" charset="0"/>
                <a:ea typeface="+mj-ea"/>
                <a:cs typeface="+mj-cs"/>
              </a:rPr>
              <a:t> </a:t>
            </a:r>
            <a:endParaRPr kumimoji="0" lang="en-US"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Tree>
    <p:extLst>
      <p:ext uri="{BB962C8B-B14F-4D97-AF65-F5344CB8AC3E}">
        <p14:creationId xmlns:p14="http://schemas.microsoft.com/office/powerpoint/2010/main" val="2249526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7" grpId="0" animBg="1"/>
      <p:bldP spid="77" grpId="1" animBg="1"/>
      <p:bldP spid="78" grpId="0" animBg="1"/>
      <p:bldP spid="79" grpId="0"/>
      <p:bldP spid="80" grpId="0"/>
      <p:bldP spid="81" grpId="0"/>
      <p:bldP spid="8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48989</TotalTime>
  <Words>26456</Words>
  <Application>Microsoft Macintosh PowerPoint</Application>
  <PresentationFormat>On-screen Show (4:3)</PresentationFormat>
  <Paragraphs>4741</Paragraphs>
  <Slides>208</Slides>
  <Notes>7</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Introduction to Python</vt:lpstr>
      <vt:lpstr>A Python programming class for you</vt:lpstr>
      <vt:lpstr>Requirements</vt:lpstr>
      <vt:lpstr>Prerequisites </vt:lpstr>
      <vt:lpstr>Course Content</vt:lpstr>
      <vt:lpstr>Programming Languages</vt:lpstr>
      <vt:lpstr>Programming Languages</vt:lpstr>
      <vt:lpstr>Programming Languages</vt:lpstr>
      <vt:lpstr>Programming Language is like Natural Language</vt:lpstr>
      <vt:lpstr>Programming Language is like Natural Language</vt:lpstr>
      <vt:lpstr>Programming Language is also different</vt:lpstr>
      <vt:lpstr>Error Detection of a Programming Language</vt:lpstr>
      <vt:lpstr>What might happen when the program has an error? </vt:lpstr>
      <vt:lpstr>Options of Programming Languages</vt:lpstr>
      <vt:lpstr>Options of Programming Languages</vt:lpstr>
      <vt:lpstr>Options of Programming Languages</vt:lpstr>
      <vt:lpstr>Options of Programming Languages</vt:lpstr>
      <vt:lpstr>Options of Programming Languages</vt:lpstr>
      <vt:lpstr>Options of Programming Languages</vt:lpstr>
      <vt:lpstr>Options of Programming Languages</vt:lpstr>
      <vt:lpstr>Python Program</vt:lpstr>
      <vt:lpstr>Python Program</vt:lpstr>
      <vt:lpstr>Python Program</vt:lpstr>
      <vt:lpstr>Python Program</vt:lpstr>
      <vt:lpstr>Python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TB Y</dc:creator>
  <cp:lastModifiedBy>Tianbao Yang</cp:lastModifiedBy>
  <cp:revision>458</cp:revision>
  <dcterms:created xsi:type="dcterms:W3CDTF">2014-06-22T16:06:39Z</dcterms:created>
  <dcterms:modified xsi:type="dcterms:W3CDTF">2016-04-23T17:00:52Z</dcterms:modified>
</cp:coreProperties>
</file>