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2" r:id="rId2"/>
    <p:sldId id="257" r:id="rId3"/>
    <p:sldId id="259" r:id="rId4"/>
    <p:sldId id="260" r:id="rId5"/>
    <p:sldId id="261" r:id="rId6"/>
    <p:sldId id="274" r:id="rId7"/>
    <p:sldId id="263" r:id="rId8"/>
    <p:sldId id="264" r:id="rId9"/>
    <p:sldId id="275" r:id="rId10"/>
    <p:sldId id="276" r:id="rId11"/>
    <p:sldId id="265" r:id="rId12"/>
    <p:sldId id="277" r:id="rId13"/>
    <p:sldId id="278" r:id="rId14"/>
    <p:sldId id="279" r:id="rId15"/>
    <p:sldId id="281"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134" autoAdjust="0"/>
  </p:normalViewPr>
  <p:slideViewPr>
    <p:cSldViewPr snapToGrid="0">
      <p:cViewPr varScale="1">
        <p:scale>
          <a:sx n="98" d="100"/>
          <a:sy n="98" d="100"/>
        </p:scale>
        <p:origin x="107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45D20-0010-4148-A33E-87AD837D92C8}"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3AE0D-8C9B-4412-AC01-D7E5DD2EB783}" type="slidenum">
              <a:rPr lang="en-US" smtClean="0"/>
              <a:t>‹#›</a:t>
            </a:fld>
            <a:endParaRPr lang="en-US"/>
          </a:p>
        </p:txBody>
      </p:sp>
    </p:spTree>
    <p:extLst>
      <p:ext uri="{BB962C8B-B14F-4D97-AF65-F5344CB8AC3E}">
        <p14:creationId xmlns:p14="http://schemas.microsoft.com/office/powerpoint/2010/main" val="120080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10news.com/news/local-news/sign-language-interpreter-for-coronavirus-briefings-dies-of-covid-19-during-trip-to-san-diego-are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Arial" panose="020B0604020202020204" pitchFamily="34" charset="0"/>
              </a:rPr>
              <a:t>Uniformly Minimum-Variance Unbiased </a:t>
            </a:r>
            <a:r>
              <a:rPr lang="en-US" b="1" i="0" u="sng" dirty="0">
                <a:solidFill>
                  <a:srgbClr val="202122"/>
                </a:solidFill>
                <a:effectLst/>
                <a:latin typeface="Arial" panose="020B0604020202020204" pitchFamily="34" charset="0"/>
              </a:rPr>
              <a:t>Estimator</a:t>
            </a:r>
            <a:r>
              <a:rPr lang="en-US" b="1" i="0" dirty="0">
                <a:solidFill>
                  <a:srgbClr val="202122"/>
                </a:solidFill>
                <a:effectLst/>
                <a:latin typeface="Arial" panose="020B0604020202020204" pitchFamily="34" charset="0"/>
              </a:rPr>
              <a:t> (UMVUE).</a:t>
            </a:r>
          </a:p>
          <a:p>
            <a:r>
              <a:rPr lang="en-US" dirty="0"/>
              <a:t>A naive forecast uses the previous period's value to forecast the current period.</a:t>
            </a:r>
            <a:endParaRPr lang="en-US" b="1" i="0" dirty="0">
              <a:solidFill>
                <a:srgbClr val="202122"/>
              </a:solidFill>
              <a:effectLst/>
              <a:latin typeface="Arial" panose="020B0604020202020204" pitchFamily="34" charset="0"/>
            </a:endParaRPr>
          </a:p>
          <a:p>
            <a:r>
              <a:rPr lang="en-US" dirty="0"/>
              <a:t>An average forecast uses the average value of all the previous periods' values to forecast the current period.</a:t>
            </a:r>
            <a:endParaRPr lang="en-US" b="1" i="0" dirty="0">
              <a:solidFill>
                <a:srgbClr val="202122"/>
              </a:solidFill>
              <a:effectLst/>
              <a:latin typeface="Arial" panose="020B0604020202020204" pitchFamily="34" charset="0"/>
            </a:endParaRPr>
          </a:p>
          <a:p>
            <a:r>
              <a:rPr lang="en-US" dirty="0"/>
              <a:t>A k-moving average (or k-MA) uses the mean of the time series values for the most recent k periods to forecast the time series value for the next period. </a:t>
            </a:r>
            <a:endParaRPr lang="en-US" b="1"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exponential smoothing forecast is </a:t>
            </a:r>
            <a:r>
              <a:rPr lang="en-US" sz="1800" dirty="0">
                <a:effectLst/>
                <a:latin typeface="Calibri" panose="020F0502020204030204" pitchFamily="34" charset="0"/>
                <a:ea typeface="Calibri" panose="020F0502020204030204" pitchFamily="34" charset="0"/>
                <a:cs typeface="Calibri" panose="020F0502020204030204" pitchFamily="34" charset="0"/>
              </a:rPr>
              <a:t>α</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t>times the most recent period's time series value, plus (1-</a:t>
            </a:r>
            <a:r>
              <a:rPr lang="en-US" sz="1800" dirty="0">
                <a:effectLst/>
                <a:latin typeface="Calibri" panose="020F0502020204030204" pitchFamily="34" charset="0"/>
                <a:ea typeface="Calibri" panose="020F0502020204030204" pitchFamily="34" charset="0"/>
                <a:cs typeface="Calibri" panose="020F0502020204030204" pitchFamily="34" charset="0"/>
              </a:rPr>
              <a:t>α</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t>times the most recent period's forecast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could weight Ensemble models based on Mean Absolute Percentage Error (MAPE).</a:t>
            </a:r>
          </a:p>
        </p:txBody>
      </p:sp>
      <p:sp>
        <p:nvSpPr>
          <p:cNvPr id="4" name="Slide Number Placeholder 3"/>
          <p:cNvSpPr>
            <a:spLocks noGrp="1"/>
          </p:cNvSpPr>
          <p:nvPr>
            <p:ph type="sldNum" sz="quarter" idx="5"/>
          </p:nvPr>
        </p:nvSpPr>
        <p:spPr/>
        <p:txBody>
          <a:bodyPr/>
          <a:lstStyle/>
          <a:p>
            <a:fld id="{1B73AE0D-8C9B-4412-AC01-D7E5DD2EB783}" type="slidenum">
              <a:rPr lang="en-US" smtClean="0"/>
              <a:t>2</a:t>
            </a:fld>
            <a:endParaRPr lang="en-US"/>
          </a:p>
        </p:txBody>
      </p:sp>
    </p:spTree>
    <p:extLst>
      <p:ext uri="{BB962C8B-B14F-4D97-AF65-F5344CB8AC3E}">
        <p14:creationId xmlns:p14="http://schemas.microsoft.com/office/powerpoint/2010/main" val="293708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residual errors seem fine (</a:t>
            </a:r>
            <a:r>
              <a:rPr lang="en-US" dirty="0" err="1"/>
              <a:t>ie</a:t>
            </a:r>
            <a:r>
              <a:rPr lang="en-US" dirty="0"/>
              <a:t> are normally distributed with mean = 0, constant variance).</a:t>
            </a:r>
          </a:p>
        </p:txBody>
      </p:sp>
      <p:sp>
        <p:nvSpPr>
          <p:cNvPr id="4" name="Slide Number Placeholder 3"/>
          <p:cNvSpPr>
            <a:spLocks noGrp="1"/>
          </p:cNvSpPr>
          <p:nvPr>
            <p:ph type="sldNum" sz="quarter" idx="5"/>
          </p:nvPr>
        </p:nvSpPr>
        <p:spPr/>
        <p:txBody>
          <a:bodyPr/>
          <a:lstStyle/>
          <a:p>
            <a:fld id="{1B73AE0D-8C9B-4412-AC01-D7E5DD2EB783}" type="slidenum">
              <a:rPr lang="en-US" smtClean="0"/>
              <a:t>12</a:t>
            </a:fld>
            <a:endParaRPr lang="en-US"/>
          </a:p>
        </p:txBody>
      </p:sp>
    </p:spTree>
    <p:extLst>
      <p:ext uri="{BB962C8B-B14F-4D97-AF65-F5344CB8AC3E}">
        <p14:creationId xmlns:p14="http://schemas.microsoft.com/office/powerpoint/2010/main" val="361776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training and testing dataset by splitting the time series into 2 contiguous parts. Then you compare the forecast against the actuals.</a:t>
            </a:r>
          </a:p>
          <a:p>
            <a:r>
              <a:rPr lang="en-US" b="0" i="0" dirty="0">
                <a:effectLst/>
                <a:latin typeface="Roboto"/>
              </a:rPr>
              <a:t>The forecast above may not look very impressive, as it is almost a straight line. This is because this is a very simple, univariate forecasting model. Nonetheless, keep in mind that these simple forecasting models can be extremely competitive.</a:t>
            </a:r>
            <a:endParaRPr lang="en-US" dirty="0"/>
          </a:p>
        </p:txBody>
      </p:sp>
      <p:sp>
        <p:nvSpPr>
          <p:cNvPr id="4" name="Slide Number Placeholder 3"/>
          <p:cNvSpPr>
            <a:spLocks noGrp="1"/>
          </p:cNvSpPr>
          <p:nvPr>
            <p:ph type="sldNum" sz="quarter" idx="5"/>
          </p:nvPr>
        </p:nvSpPr>
        <p:spPr/>
        <p:txBody>
          <a:bodyPr/>
          <a:lstStyle/>
          <a:p>
            <a:fld id="{1B73AE0D-8C9B-4412-AC01-D7E5DD2EB783}" type="slidenum">
              <a:rPr lang="en-US" smtClean="0"/>
              <a:t>13</a:t>
            </a:fld>
            <a:endParaRPr lang="en-US"/>
          </a:p>
        </p:txBody>
      </p:sp>
    </p:spTree>
    <p:extLst>
      <p:ext uri="{BB962C8B-B14F-4D97-AF65-F5344CB8AC3E}">
        <p14:creationId xmlns:p14="http://schemas.microsoft.com/office/powerpoint/2010/main" val="1584330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has a Auto ARIMA package (</a:t>
            </a:r>
            <a:r>
              <a:rPr lang="en-US" dirty="0" err="1"/>
              <a:t>pmdarmima</a:t>
            </a:r>
            <a:r>
              <a:rPr lang="en-US" dirty="0"/>
              <a:t>) and it has found ARIMA(2,1,3) to be best.  </a:t>
            </a:r>
          </a:p>
          <a:p>
            <a:r>
              <a:rPr lang="en-US" dirty="0"/>
              <a:t>ARIMA(2,1,3) Model seems better than our original ARIMA(1,1,1) Model.</a:t>
            </a:r>
          </a:p>
        </p:txBody>
      </p:sp>
      <p:sp>
        <p:nvSpPr>
          <p:cNvPr id="4" name="Slide Number Placeholder 3"/>
          <p:cNvSpPr>
            <a:spLocks noGrp="1"/>
          </p:cNvSpPr>
          <p:nvPr>
            <p:ph type="sldNum" sz="quarter" idx="5"/>
          </p:nvPr>
        </p:nvSpPr>
        <p:spPr/>
        <p:txBody>
          <a:bodyPr/>
          <a:lstStyle/>
          <a:p>
            <a:fld id="{1B73AE0D-8C9B-4412-AC01-D7E5DD2EB783}" type="slidenum">
              <a:rPr lang="en-US" smtClean="0"/>
              <a:t>14</a:t>
            </a:fld>
            <a:endParaRPr lang="en-US"/>
          </a:p>
        </p:txBody>
      </p:sp>
    </p:spTree>
    <p:extLst>
      <p:ext uri="{BB962C8B-B14F-4D97-AF65-F5344CB8AC3E}">
        <p14:creationId xmlns:p14="http://schemas.microsoft.com/office/powerpoint/2010/main" val="2538635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training and testing dataset by splitting the time series into 2 contiguous parts. Then you compare the forecast against the actuals.</a:t>
            </a:r>
          </a:p>
          <a:p>
            <a:r>
              <a:rPr lang="en-US" dirty="0"/>
              <a:t>ARIMA(2,1,3) Model.</a:t>
            </a:r>
          </a:p>
        </p:txBody>
      </p:sp>
      <p:sp>
        <p:nvSpPr>
          <p:cNvPr id="4" name="Slide Number Placeholder 3"/>
          <p:cNvSpPr>
            <a:spLocks noGrp="1"/>
          </p:cNvSpPr>
          <p:nvPr>
            <p:ph type="sldNum" sz="quarter" idx="5"/>
          </p:nvPr>
        </p:nvSpPr>
        <p:spPr/>
        <p:txBody>
          <a:bodyPr/>
          <a:lstStyle/>
          <a:p>
            <a:fld id="{1B73AE0D-8C9B-4412-AC01-D7E5DD2EB783}" type="slidenum">
              <a:rPr lang="en-US" smtClean="0"/>
              <a:t>15</a:t>
            </a:fld>
            <a:endParaRPr lang="en-US"/>
          </a:p>
        </p:txBody>
      </p:sp>
    </p:spTree>
    <p:extLst>
      <p:ext uri="{BB962C8B-B14F-4D97-AF65-F5344CB8AC3E}">
        <p14:creationId xmlns:p14="http://schemas.microsoft.com/office/powerpoint/2010/main" val="1173551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is forecasting two weeks ahead.</a:t>
            </a:r>
          </a:p>
          <a:p>
            <a:r>
              <a:rPr lang="en-US" dirty="0"/>
              <a:t>This is a univariate model…</a:t>
            </a:r>
          </a:p>
          <a:p>
            <a:r>
              <a:rPr lang="en-US" dirty="0"/>
              <a:t>We might next consider a seasonal component SARIMA and SARIMA (adding ‘exogenous variable/external predictor’ – multivariate).</a:t>
            </a:r>
          </a:p>
          <a:p>
            <a:r>
              <a:rPr lang="en-US" dirty="0"/>
              <a:t>Many forecasters are using an Autoregressive base model (as SIR models </a:t>
            </a:r>
            <a:r>
              <a:rPr lang="en-US"/>
              <a:t>clearly demonstrate…</a:t>
            </a:r>
            <a:r>
              <a:rPr lang="en-US" dirty="0"/>
              <a:t>transmission yesterday has an effect on transmission tomorrow).</a:t>
            </a:r>
          </a:p>
        </p:txBody>
      </p:sp>
      <p:sp>
        <p:nvSpPr>
          <p:cNvPr id="4" name="Slide Number Placeholder 3"/>
          <p:cNvSpPr>
            <a:spLocks noGrp="1"/>
          </p:cNvSpPr>
          <p:nvPr>
            <p:ph type="sldNum" sz="quarter" idx="5"/>
          </p:nvPr>
        </p:nvSpPr>
        <p:spPr/>
        <p:txBody>
          <a:bodyPr/>
          <a:lstStyle/>
          <a:p>
            <a:fld id="{1B73AE0D-8C9B-4412-AC01-D7E5DD2EB783}" type="slidenum">
              <a:rPr lang="en-US" smtClean="0"/>
              <a:t>16</a:t>
            </a:fld>
            <a:endParaRPr lang="en-US"/>
          </a:p>
        </p:txBody>
      </p:sp>
    </p:spTree>
    <p:extLst>
      <p:ext uri="{BB962C8B-B14F-4D97-AF65-F5344CB8AC3E}">
        <p14:creationId xmlns:p14="http://schemas.microsoft.com/office/powerpoint/2010/main" val="2017845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 series is affected by four components (non-stationarity), i.e. </a:t>
            </a:r>
            <a:r>
              <a:rPr lang="en-US" u="sng" dirty="0"/>
              <a:t>trend</a:t>
            </a:r>
            <a:r>
              <a:rPr lang="en-US" dirty="0"/>
              <a:t>, seasonal, cyclical and </a:t>
            </a:r>
            <a:r>
              <a:rPr lang="en-US" u="sng" dirty="0"/>
              <a:t>irregular</a:t>
            </a:r>
            <a:r>
              <a:rPr lang="en-US" dirty="0"/>
              <a:t> components. Linear regression models work best when the predictors are </a:t>
            </a:r>
            <a:r>
              <a:rPr lang="en-US" u="sng" dirty="0"/>
              <a:t>not correlated</a:t>
            </a:r>
            <a:r>
              <a:rPr lang="en-US" u="none" dirty="0"/>
              <a:t> </a:t>
            </a:r>
            <a:r>
              <a:rPr lang="en-US" dirty="0"/>
              <a:t>and are </a:t>
            </a:r>
            <a:r>
              <a:rPr lang="en-US" u="sng" dirty="0"/>
              <a:t>independent</a:t>
            </a:r>
            <a:r>
              <a:rPr lang="en-US" dirty="0"/>
              <a:t> of each other.  AR models are linear regression models. Autoregressive models are based on the idea that current value of the series, can be explained as a linear combination of past values, together with a random error in the same series.</a:t>
            </a:r>
          </a:p>
          <a:p>
            <a:r>
              <a:rPr lang="en-US" dirty="0"/>
              <a:t>Direction is easier to discuss than Magnitude ;-0.</a:t>
            </a:r>
          </a:p>
        </p:txBody>
      </p:sp>
      <p:sp>
        <p:nvSpPr>
          <p:cNvPr id="4" name="Slide Number Placeholder 3"/>
          <p:cNvSpPr>
            <a:spLocks noGrp="1"/>
          </p:cNvSpPr>
          <p:nvPr>
            <p:ph type="sldNum" sz="quarter" idx="5"/>
          </p:nvPr>
        </p:nvSpPr>
        <p:spPr/>
        <p:txBody>
          <a:bodyPr/>
          <a:lstStyle/>
          <a:p>
            <a:fld id="{1B73AE0D-8C9B-4412-AC01-D7E5DD2EB783}" type="slidenum">
              <a:rPr lang="en-US" smtClean="0"/>
              <a:t>3</a:t>
            </a:fld>
            <a:endParaRPr lang="en-US"/>
          </a:p>
        </p:txBody>
      </p:sp>
    </p:spTree>
    <p:extLst>
      <p:ext uri="{BB962C8B-B14F-4D97-AF65-F5344CB8AC3E}">
        <p14:creationId xmlns:p14="http://schemas.microsoft.com/office/powerpoint/2010/main" val="892863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Anaconda | Individual Edition</a:t>
            </a:r>
            <a:endParaRPr lang="en-US" dirty="0"/>
          </a:p>
        </p:txBody>
      </p:sp>
      <p:sp>
        <p:nvSpPr>
          <p:cNvPr id="4" name="Slide Number Placeholder 3"/>
          <p:cNvSpPr>
            <a:spLocks noGrp="1"/>
          </p:cNvSpPr>
          <p:nvPr>
            <p:ph type="sldNum" sz="quarter" idx="5"/>
          </p:nvPr>
        </p:nvSpPr>
        <p:spPr/>
        <p:txBody>
          <a:bodyPr/>
          <a:lstStyle/>
          <a:p>
            <a:fld id="{1B73AE0D-8C9B-4412-AC01-D7E5DD2EB783}" type="slidenum">
              <a:rPr lang="en-US" smtClean="0"/>
              <a:t>5</a:t>
            </a:fld>
            <a:endParaRPr lang="en-US"/>
          </a:p>
        </p:txBody>
      </p:sp>
    </p:spTree>
    <p:extLst>
      <p:ext uri="{BB962C8B-B14F-4D97-AF65-F5344CB8AC3E}">
        <p14:creationId xmlns:p14="http://schemas.microsoft.com/office/powerpoint/2010/main" val="286957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73AE0D-8C9B-4412-AC01-D7E5DD2EB783}" type="slidenum">
              <a:rPr lang="en-US" smtClean="0"/>
              <a:t>6</a:t>
            </a:fld>
            <a:endParaRPr lang="en-US"/>
          </a:p>
        </p:txBody>
      </p:sp>
    </p:spTree>
    <p:extLst>
      <p:ext uri="{BB962C8B-B14F-4D97-AF65-F5344CB8AC3E}">
        <p14:creationId xmlns:p14="http://schemas.microsoft.com/office/powerpoint/2010/main" val="1076609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US" sz="1200" b="1" u="none"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Our Model will be Univariate (only predictor is time series) – but you can consider “exogenous” variables to build a Multivariate model.</a:t>
            </a:r>
          </a:p>
          <a:p>
            <a:endParaRPr lang="en-US" dirty="0">
              <a:hlinkClick r:id="rId3"/>
            </a:endParaRPr>
          </a:p>
          <a:p>
            <a:pPr marL="0" algn="l" defTabSz="914400" rtl="0" eaLnBrk="1" latinLnBrk="0" hangingPunct="1"/>
            <a:r>
              <a:rPr lang="en-US" sz="1200"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Hawaii sign language interpreter for COVID-19 briefings dies of virus during San Diego trip (10news.com)</a:t>
            </a:r>
            <a:endParaRPr lang="en-US" sz="1200" kern="1200" dirty="0">
              <a:solidFill>
                <a:schemeClr val="tx1"/>
              </a:solidFill>
              <a:latin typeface="+mn-lt"/>
              <a:ea typeface="+mn-ea"/>
              <a:cs typeface="+mn-cs"/>
            </a:endParaRPr>
          </a:p>
          <a:p>
            <a:r>
              <a:rPr lang="en-US" dirty="0"/>
              <a:t>http://dbedt.hawaii.gov/visitor/daily-passenger-counts/</a:t>
            </a:r>
          </a:p>
          <a:p>
            <a:r>
              <a:rPr lang="en-US" dirty="0"/>
              <a:t>https://public.tableau.com/profile/docd.epi#!/vizhome/MaskWearingFrequency/MaskDash</a:t>
            </a:r>
          </a:p>
          <a:p>
            <a:r>
              <a:rPr lang="en-US" dirty="0"/>
              <a:t>https://covid.cdc.gov/covid-data-tracker/#mobility</a:t>
            </a:r>
          </a:p>
        </p:txBody>
      </p:sp>
      <p:sp>
        <p:nvSpPr>
          <p:cNvPr id="4" name="Slide Number Placeholder 3"/>
          <p:cNvSpPr>
            <a:spLocks noGrp="1"/>
          </p:cNvSpPr>
          <p:nvPr>
            <p:ph type="sldNum" sz="quarter" idx="5"/>
          </p:nvPr>
        </p:nvSpPr>
        <p:spPr/>
        <p:txBody>
          <a:bodyPr/>
          <a:lstStyle/>
          <a:p>
            <a:fld id="{1B73AE0D-8C9B-4412-AC01-D7E5DD2EB783}" type="slidenum">
              <a:rPr lang="en-US" smtClean="0"/>
              <a:t>7</a:t>
            </a:fld>
            <a:endParaRPr lang="en-US"/>
          </a:p>
        </p:txBody>
      </p:sp>
    </p:spTree>
    <p:extLst>
      <p:ext uri="{BB962C8B-B14F-4D97-AF65-F5344CB8AC3E}">
        <p14:creationId xmlns:p14="http://schemas.microsoft.com/office/powerpoint/2010/main" val="200562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Forecasting is difficult as time series is non-deterministic in nature. Forecasting in general is really tough. In practice, really advanced models do well on in-sample (interpolation) forecasts but not so great out in the wild (extrapolation), as compared to more simpler models. ARIMA models occupy that middle-range area of being simple enough to not </a:t>
            </a:r>
            <a:r>
              <a:rPr lang="en-US" b="1" u="sng" dirty="0"/>
              <a:t>overfit</a:t>
            </a:r>
            <a:r>
              <a:rPr lang="en-US" dirty="0"/>
              <a:t> while being flexible enough to capture some of the types of relationships you'd see in the data. </a:t>
            </a:r>
            <a:r>
              <a:rPr lang="en-US" b="0" i="0" dirty="0">
                <a:solidFill>
                  <a:srgbClr val="111111"/>
                </a:solidFill>
                <a:effectLst/>
                <a:latin typeface="Roboto"/>
              </a:rPr>
              <a:t>Including more lags than necessary may result in over-fitting (lag length is an important issue…</a:t>
            </a:r>
            <a:r>
              <a:rPr lang="en-US" b="0" i="0" dirty="0" err="1">
                <a:solidFill>
                  <a:srgbClr val="111111"/>
                </a:solidFill>
                <a:effectLst/>
                <a:latin typeface="Roboto"/>
              </a:rPr>
              <a:t>ie</a:t>
            </a:r>
            <a:r>
              <a:rPr lang="en-US" b="0" i="0" dirty="0">
                <a:solidFill>
                  <a:srgbClr val="111111"/>
                </a:solidFill>
                <a:effectLst/>
                <a:latin typeface="Roboto"/>
              </a:rPr>
              <a:t> AIC). </a:t>
            </a:r>
            <a:r>
              <a:rPr lang="en-US" b="1" dirty="0"/>
              <a:t>AR</a:t>
            </a:r>
            <a:r>
              <a:rPr lang="en-US" dirty="0"/>
              <a:t> and </a:t>
            </a:r>
            <a:r>
              <a:rPr lang="en-US" b="1" dirty="0"/>
              <a:t>MA</a:t>
            </a:r>
            <a:r>
              <a:rPr lang="en-US" dirty="0"/>
              <a:t> are two widely used linear models that work on stationary time series, and </a:t>
            </a:r>
            <a:r>
              <a:rPr lang="en-US" b="1" dirty="0"/>
              <a:t>I</a:t>
            </a:r>
            <a:r>
              <a:rPr lang="en-US" dirty="0"/>
              <a:t> (differencing the time steps) is a preprocessing procedure to “</a:t>
            </a:r>
            <a:r>
              <a:rPr lang="en-US" dirty="0" err="1"/>
              <a:t>stationarize</a:t>
            </a:r>
            <a:r>
              <a:rPr lang="en-US" dirty="0"/>
              <a:t>” time series if needed.</a:t>
            </a:r>
          </a:p>
        </p:txBody>
      </p:sp>
      <p:sp>
        <p:nvSpPr>
          <p:cNvPr id="4" name="Slide Number Placeholder 3"/>
          <p:cNvSpPr>
            <a:spLocks noGrp="1"/>
          </p:cNvSpPr>
          <p:nvPr>
            <p:ph type="sldNum" sz="quarter" idx="5"/>
          </p:nvPr>
        </p:nvSpPr>
        <p:spPr/>
        <p:txBody>
          <a:bodyPr/>
          <a:lstStyle/>
          <a:p>
            <a:fld id="{1B73AE0D-8C9B-4412-AC01-D7E5DD2EB783}" type="slidenum">
              <a:rPr lang="en-US" smtClean="0"/>
              <a:t>8</a:t>
            </a:fld>
            <a:endParaRPr lang="en-US"/>
          </a:p>
        </p:txBody>
      </p:sp>
    </p:spTree>
    <p:extLst>
      <p:ext uri="{BB962C8B-B14F-4D97-AF65-F5344CB8AC3E}">
        <p14:creationId xmlns:p14="http://schemas.microsoft.com/office/powerpoint/2010/main" val="1831396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statistical forecasting methods are based on the assumption that the time series can be rendered approximately stationary (stationary time series is one whose statistical properties such as mean, variance, autocorrelation, etc. are all constant over time) after mathematical transformations. </a:t>
            </a:r>
            <a:r>
              <a:rPr lang="en-US" b="0" i="0" dirty="0">
                <a:solidFill>
                  <a:srgbClr val="333333"/>
                </a:solidFill>
                <a:effectLst/>
                <a:latin typeface="Verdana" panose="020B0604030504040204" pitchFamily="34" charset="0"/>
              </a:rPr>
              <a:t>We will use the graph of the data, the ACF graph, and the “</a:t>
            </a:r>
            <a:r>
              <a:rPr lang="en-US" b="0" i="0" dirty="0" err="1">
                <a:solidFill>
                  <a:srgbClr val="333333"/>
                </a:solidFill>
                <a:effectLst/>
                <a:latin typeface="Verdana" panose="020B0604030504040204" pitchFamily="34" charset="0"/>
              </a:rPr>
              <a:t>Adfuller</a:t>
            </a:r>
            <a:r>
              <a:rPr lang="en-US" b="0" i="0" dirty="0">
                <a:solidFill>
                  <a:srgbClr val="333333"/>
                </a:solidFill>
                <a:effectLst/>
                <a:latin typeface="Verdana" panose="020B0604030504040204" pitchFamily="34" charset="0"/>
              </a:rPr>
              <a:t>/</a:t>
            </a:r>
            <a:r>
              <a:rPr lang="en-US" dirty="0"/>
              <a:t>Augmented Dickey-Fuller</a:t>
            </a:r>
            <a:r>
              <a:rPr lang="en-US" b="0" i="0" dirty="0">
                <a:solidFill>
                  <a:srgbClr val="333333"/>
                </a:solidFill>
                <a:effectLst/>
                <a:latin typeface="Verdana" panose="020B0604030504040204" pitchFamily="34" charset="0"/>
              </a:rPr>
              <a:t>” test, to get a general idea of what models should be used – 1</a:t>
            </a:r>
            <a:r>
              <a:rPr lang="en-US" b="0" i="0" baseline="30000" dirty="0">
                <a:solidFill>
                  <a:srgbClr val="333333"/>
                </a:solidFill>
                <a:effectLst/>
                <a:latin typeface="Verdana" panose="020B0604030504040204" pitchFamily="34" charset="0"/>
              </a:rPr>
              <a:t>st</a:t>
            </a:r>
            <a:r>
              <a:rPr lang="en-US" b="0" i="0" dirty="0">
                <a:solidFill>
                  <a:srgbClr val="333333"/>
                </a:solidFill>
                <a:effectLst/>
                <a:latin typeface="Verdana" panose="020B0604030504040204" pitchFamily="34" charset="0"/>
              </a:rPr>
              <a:t> Differenced Model looks good.</a:t>
            </a:r>
            <a:endParaRPr lang="en-US" dirty="0"/>
          </a:p>
        </p:txBody>
      </p:sp>
      <p:sp>
        <p:nvSpPr>
          <p:cNvPr id="4" name="Slide Number Placeholder 3"/>
          <p:cNvSpPr>
            <a:spLocks noGrp="1"/>
          </p:cNvSpPr>
          <p:nvPr>
            <p:ph type="sldNum" sz="quarter" idx="5"/>
          </p:nvPr>
        </p:nvSpPr>
        <p:spPr/>
        <p:txBody>
          <a:bodyPr/>
          <a:lstStyle/>
          <a:p>
            <a:fld id="{1B73AE0D-8C9B-4412-AC01-D7E5DD2EB783}" type="slidenum">
              <a:rPr lang="en-US" smtClean="0"/>
              <a:t>9</a:t>
            </a:fld>
            <a:endParaRPr lang="en-US"/>
          </a:p>
        </p:txBody>
      </p:sp>
    </p:spTree>
    <p:extLst>
      <p:ext uri="{BB962C8B-B14F-4D97-AF65-F5344CB8AC3E}">
        <p14:creationId xmlns:p14="http://schemas.microsoft.com/office/powerpoint/2010/main" val="1071490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Verdana" panose="020B0604030504040204" pitchFamily="34" charset="0"/>
              </a:rPr>
              <a:t>We will use the ACF and PACF to get a general idea of what models should be used (ACF for Moving Average lags, and PACF for Auto Regression lags).  Some software will </a:t>
            </a:r>
            <a:r>
              <a:rPr lang="en-US" b="0" i="0" u="sng" dirty="0">
                <a:solidFill>
                  <a:srgbClr val="333333"/>
                </a:solidFill>
                <a:effectLst/>
                <a:latin typeface="Verdana" panose="020B0604030504040204" pitchFamily="34" charset="0"/>
              </a:rPr>
              <a:t>optimize</a:t>
            </a:r>
            <a:r>
              <a:rPr lang="en-US" b="0" i="0" dirty="0">
                <a:solidFill>
                  <a:srgbClr val="333333"/>
                </a:solidFill>
                <a:effectLst/>
                <a:latin typeface="Verdana" panose="020B0604030504040204" pitchFamily="34" charset="0"/>
              </a:rPr>
              <a:t> for the best model </a:t>
            </a:r>
            <a:r>
              <a:rPr lang="en-US" b="0" i="0" u="sng" dirty="0">
                <a:solidFill>
                  <a:srgbClr val="333333"/>
                </a:solidFill>
                <a:effectLst/>
                <a:latin typeface="Verdana" panose="020B0604030504040204" pitchFamily="34" charset="0"/>
              </a:rPr>
              <a:t>automatically</a:t>
            </a:r>
            <a:r>
              <a:rPr lang="en-US" b="0" i="0" dirty="0">
                <a:solidFill>
                  <a:srgbClr val="333333"/>
                </a:solidFill>
                <a:effectLst/>
                <a:latin typeface="Verdana" panose="020B0604030504040204" pitchFamily="34" charset="0"/>
              </a:rPr>
              <a:t>.</a:t>
            </a:r>
            <a:endParaRPr lang="en-US" dirty="0"/>
          </a:p>
        </p:txBody>
      </p:sp>
      <p:sp>
        <p:nvSpPr>
          <p:cNvPr id="4" name="Slide Number Placeholder 3"/>
          <p:cNvSpPr>
            <a:spLocks noGrp="1"/>
          </p:cNvSpPr>
          <p:nvPr>
            <p:ph type="sldNum" sz="quarter" idx="5"/>
          </p:nvPr>
        </p:nvSpPr>
        <p:spPr/>
        <p:txBody>
          <a:bodyPr/>
          <a:lstStyle/>
          <a:p>
            <a:fld id="{1B73AE0D-8C9B-4412-AC01-D7E5DD2EB783}" type="slidenum">
              <a:rPr lang="en-US" smtClean="0"/>
              <a:t>10</a:t>
            </a:fld>
            <a:endParaRPr lang="en-US"/>
          </a:p>
        </p:txBody>
      </p:sp>
    </p:spTree>
    <p:extLst>
      <p:ext uri="{BB962C8B-B14F-4D97-AF65-F5344CB8AC3E}">
        <p14:creationId xmlns:p14="http://schemas.microsoft.com/office/powerpoint/2010/main" val="37925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play with a number of different models and analyze their outputs. Here we have selected the ARIMA(1,1,1) Model.</a:t>
            </a:r>
          </a:p>
          <a:p>
            <a:r>
              <a:rPr lang="en-US" dirty="0"/>
              <a:t>The model fit looks good for say interpolating … but how is it for extrapolation?</a:t>
            </a:r>
          </a:p>
          <a:p>
            <a:r>
              <a:rPr lang="en-US" dirty="0"/>
              <a:t>All introductory statistics books tell you Never extrapolate outside of your data – and most intermediate statistics texts explain that as you move further outside of the data set…the more uncertainty/error you face.</a:t>
            </a:r>
          </a:p>
          <a:p>
            <a:r>
              <a:rPr lang="en-US" dirty="0"/>
              <a:t>Box discussed this in his quote on slide #2.</a:t>
            </a:r>
          </a:p>
          <a:p>
            <a:endParaRPr lang="en-US" dirty="0"/>
          </a:p>
        </p:txBody>
      </p:sp>
      <p:sp>
        <p:nvSpPr>
          <p:cNvPr id="4" name="Slide Number Placeholder 3"/>
          <p:cNvSpPr>
            <a:spLocks noGrp="1"/>
          </p:cNvSpPr>
          <p:nvPr>
            <p:ph type="sldNum" sz="quarter" idx="5"/>
          </p:nvPr>
        </p:nvSpPr>
        <p:spPr/>
        <p:txBody>
          <a:bodyPr/>
          <a:lstStyle/>
          <a:p>
            <a:fld id="{1B73AE0D-8C9B-4412-AC01-D7E5DD2EB783}" type="slidenum">
              <a:rPr lang="en-US" smtClean="0"/>
              <a:t>11</a:t>
            </a:fld>
            <a:endParaRPr lang="en-US"/>
          </a:p>
        </p:txBody>
      </p:sp>
    </p:spTree>
    <p:extLst>
      <p:ext uri="{BB962C8B-B14F-4D97-AF65-F5344CB8AC3E}">
        <p14:creationId xmlns:p14="http://schemas.microsoft.com/office/powerpoint/2010/main" val="4200725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58FD-06C3-42AA-8F4B-C813224CE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42C895-1E32-482E-8C4B-DAD8238111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059FCE-3086-4B43-A460-3CD357DDC6CC}"/>
              </a:ext>
            </a:extLst>
          </p:cNvPr>
          <p:cNvSpPr>
            <a:spLocks noGrp="1"/>
          </p:cNvSpPr>
          <p:nvPr>
            <p:ph type="dt" sz="half" idx="10"/>
          </p:nvPr>
        </p:nvSpPr>
        <p:spPr/>
        <p:txBody>
          <a:bodyPr/>
          <a:lstStyle/>
          <a:p>
            <a:fld id="{09F53F6A-52E9-477A-9534-90754BCAD214}" type="datetimeFigureOut">
              <a:rPr lang="en-US" smtClean="0"/>
              <a:t>2/4/2021</a:t>
            </a:fld>
            <a:endParaRPr lang="en-US"/>
          </a:p>
        </p:txBody>
      </p:sp>
      <p:sp>
        <p:nvSpPr>
          <p:cNvPr id="5" name="Footer Placeholder 4">
            <a:extLst>
              <a:ext uri="{FF2B5EF4-FFF2-40B4-BE49-F238E27FC236}">
                <a16:creationId xmlns:a16="http://schemas.microsoft.com/office/drawing/2014/main" id="{754A7AC4-CD34-4215-B5C7-6EDAC9C36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F4B0D-E0E6-4972-BCBD-FAB28086A536}"/>
              </a:ext>
            </a:extLst>
          </p:cNvPr>
          <p:cNvSpPr>
            <a:spLocks noGrp="1"/>
          </p:cNvSpPr>
          <p:nvPr>
            <p:ph type="sldNum" sz="quarter" idx="12"/>
          </p:nvPr>
        </p:nvSpPr>
        <p:spPr/>
        <p:txBody>
          <a:bodyPr/>
          <a:lstStyle/>
          <a:p>
            <a:fld id="{60ED747D-6565-45DA-9997-978478E1C0C0}" type="slidenum">
              <a:rPr lang="en-US" smtClean="0"/>
              <a:t>‹#›</a:t>
            </a:fld>
            <a:endParaRPr lang="en-US"/>
          </a:p>
        </p:txBody>
      </p:sp>
    </p:spTree>
    <p:extLst>
      <p:ext uri="{BB962C8B-B14F-4D97-AF65-F5344CB8AC3E}">
        <p14:creationId xmlns:p14="http://schemas.microsoft.com/office/powerpoint/2010/main" val="339424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0B34-6955-459B-8308-4158AB1A76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2277EB-687C-4F5B-B7BC-F9C1903A98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4F1C4-5221-45F5-9B73-7053307AEEAF}"/>
              </a:ext>
            </a:extLst>
          </p:cNvPr>
          <p:cNvSpPr>
            <a:spLocks noGrp="1"/>
          </p:cNvSpPr>
          <p:nvPr>
            <p:ph type="dt" sz="half" idx="10"/>
          </p:nvPr>
        </p:nvSpPr>
        <p:spPr/>
        <p:txBody>
          <a:bodyPr/>
          <a:lstStyle/>
          <a:p>
            <a:fld id="{09F53F6A-52E9-477A-9534-90754BCAD214}" type="datetimeFigureOut">
              <a:rPr lang="en-US" smtClean="0"/>
              <a:t>2/4/2021</a:t>
            </a:fld>
            <a:endParaRPr lang="en-US"/>
          </a:p>
        </p:txBody>
      </p:sp>
      <p:sp>
        <p:nvSpPr>
          <p:cNvPr id="5" name="Footer Placeholder 4">
            <a:extLst>
              <a:ext uri="{FF2B5EF4-FFF2-40B4-BE49-F238E27FC236}">
                <a16:creationId xmlns:a16="http://schemas.microsoft.com/office/drawing/2014/main" id="{87B1E6CF-F252-4AA5-AA07-5391C95D2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A90E0-6B9A-436C-995C-A067B6BD1C84}"/>
              </a:ext>
            </a:extLst>
          </p:cNvPr>
          <p:cNvSpPr>
            <a:spLocks noGrp="1"/>
          </p:cNvSpPr>
          <p:nvPr>
            <p:ph type="sldNum" sz="quarter" idx="12"/>
          </p:nvPr>
        </p:nvSpPr>
        <p:spPr/>
        <p:txBody>
          <a:bodyPr/>
          <a:lstStyle/>
          <a:p>
            <a:fld id="{60ED747D-6565-45DA-9997-978478E1C0C0}" type="slidenum">
              <a:rPr lang="en-US" smtClean="0"/>
              <a:t>‹#›</a:t>
            </a:fld>
            <a:endParaRPr lang="en-US"/>
          </a:p>
        </p:txBody>
      </p:sp>
    </p:spTree>
    <p:extLst>
      <p:ext uri="{BB962C8B-B14F-4D97-AF65-F5344CB8AC3E}">
        <p14:creationId xmlns:p14="http://schemas.microsoft.com/office/powerpoint/2010/main" val="296423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D06922-C84C-4358-AB61-26BB7CE00B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47AA51-0F15-498D-B1D3-AFB100CD0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4BD5A-D488-4073-95F7-CAA545E53BD6}"/>
              </a:ext>
            </a:extLst>
          </p:cNvPr>
          <p:cNvSpPr>
            <a:spLocks noGrp="1"/>
          </p:cNvSpPr>
          <p:nvPr>
            <p:ph type="dt" sz="half" idx="10"/>
          </p:nvPr>
        </p:nvSpPr>
        <p:spPr/>
        <p:txBody>
          <a:bodyPr/>
          <a:lstStyle/>
          <a:p>
            <a:fld id="{09F53F6A-52E9-477A-9534-90754BCAD214}" type="datetimeFigureOut">
              <a:rPr lang="en-US" smtClean="0"/>
              <a:t>2/4/2021</a:t>
            </a:fld>
            <a:endParaRPr lang="en-US"/>
          </a:p>
        </p:txBody>
      </p:sp>
      <p:sp>
        <p:nvSpPr>
          <p:cNvPr id="5" name="Footer Placeholder 4">
            <a:extLst>
              <a:ext uri="{FF2B5EF4-FFF2-40B4-BE49-F238E27FC236}">
                <a16:creationId xmlns:a16="http://schemas.microsoft.com/office/drawing/2014/main" id="{32912E4A-C434-4E4D-977B-FC7E7C63D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52354-B725-4F87-9EE5-06D964EDA4F0}"/>
              </a:ext>
            </a:extLst>
          </p:cNvPr>
          <p:cNvSpPr>
            <a:spLocks noGrp="1"/>
          </p:cNvSpPr>
          <p:nvPr>
            <p:ph type="sldNum" sz="quarter" idx="12"/>
          </p:nvPr>
        </p:nvSpPr>
        <p:spPr/>
        <p:txBody>
          <a:bodyPr/>
          <a:lstStyle/>
          <a:p>
            <a:fld id="{60ED747D-6565-45DA-9997-978478E1C0C0}" type="slidenum">
              <a:rPr lang="en-US" smtClean="0"/>
              <a:t>‹#›</a:t>
            </a:fld>
            <a:endParaRPr lang="en-US"/>
          </a:p>
        </p:txBody>
      </p:sp>
    </p:spTree>
    <p:extLst>
      <p:ext uri="{BB962C8B-B14F-4D97-AF65-F5344CB8AC3E}">
        <p14:creationId xmlns:p14="http://schemas.microsoft.com/office/powerpoint/2010/main" val="127125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852C-82DD-4B9D-8DB0-728B4807CE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BAB3CE-563E-4EBD-A596-7E08A65AA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336B3-49A0-4B1E-B23D-AAC1D7F10BCE}"/>
              </a:ext>
            </a:extLst>
          </p:cNvPr>
          <p:cNvSpPr>
            <a:spLocks noGrp="1"/>
          </p:cNvSpPr>
          <p:nvPr>
            <p:ph type="dt" sz="half" idx="10"/>
          </p:nvPr>
        </p:nvSpPr>
        <p:spPr/>
        <p:txBody>
          <a:bodyPr/>
          <a:lstStyle/>
          <a:p>
            <a:fld id="{09F53F6A-52E9-477A-9534-90754BCAD214}" type="datetimeFigureOut">
              <a:rPr lang="en-US" smtClean="0"/>
              <a:t>2/4/2021</a:t>
            </a:fld>
            <a:endParaRPr lang="en-US"/>
          </a:p>
        </p:txBody>
      </p:sp>
      <p:sp>
        <p:nvSpPr>
          <p:cNvPr id="5" name="Footer Placeholder 4">
            <a:extLst>
              <a:ext uri="{FF2B5EF4-FFF2-40B4-BE49-F238E27FC236}">
                <a16:creationId xmlns:a16="http://schemas.microsoft.com/office/drawing/2014/main" id="{38944B13-B0DD-4E49-872E-3FE17D2F8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00661-2384-4FA5-A1D1-9F5E42705F10}"/>
              </a:ext>
            </a:extLst>
          </p:cNvPr>
          <p:cNvSpPr>
            <a:spLocks noGrp="1"/>
          </p:cNvSpPr>
          <p:nvPr>
            <p:ph type="sldNum" sz="quarter" idx="12"/>
          </p:nvPr>
        </p:nvSpPr>
        <p:spPr/>
        <p:txBody>
          <a:bodyPr/>
          <a:lstStyle/>
          <a:p>
            <a:fld id="{60ED747D-6565-45DA-9997-978478E1C0C0}" type="slidenum">
              <a:rPr lang="en-US" smtClean="0"/>
              <a:t>‹#›</a:t>
            </a:fld>
            <a:endParaRPr lang="en-US"/>
          </a:p>
        </p:txBody>
      </p:sp>
    </p:spTree>
    <p:extLst>
      <p:ext uri="{BB962C8B-B14F-4D97-AF65-F5344CB8AC3E}">
        <p14:creationId xmlns:p14="http://schemas.microsoft.com/office/powerpoint/2010/main" val="147408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ACD6-39B2-4993-8C91-5EBD9B1C7F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656B92-C1F5-4443-835E-2308756E13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595D2F-97CB-485B-BE53-B8FBD66788E0}"/>
              </a:ext>
            </a:extLst>
          </p:cNvPr>
          <p:cNvSpPr>
            <a:spLocks noGrp="1"/>
          </p:cNvSpPr>
          <p:nvPr>
            <p:ph type="dt" sz="half" idx="10"/>
          </p:nvPr>
        </p:nvSpPr>
        <p:spPr/>
        <p:txBody>
          <a:bodyPr/>
          <a:lstStyle/>
          <a:p>
            <a:fld id="{09F53F6A-52E9-477A-9534-90754BCAD214}" type="datetimeFigureOut">
              <a:rPr lang="en-US" smtClean="0"/>
              <a:t>2/4/2021</a:t>
            </a:fld>
            <a:endParaRPr lang="en-US"/>
          </a:p>
        </p:txBody>
      </p:sp>
      <p:sp>
        <p:nvSpPr>
          <p:cNvPr id="5" name="Footer Placeholder 4">
            <a:extLst>
              <a:ext uri="{FF2B5EF4-FFF2-40B4-BE49-F238E27FC236}">
                <a16:creationId xmlns:a16="http://schemas.microsoft.com/office/drawing/2014/main" id="{9F2B25BF-5BD8-4B65-80BB-A1EB91BE2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80643-6C87-441C-B5C9-EC02C48B3343}"/>
              </a:ext>
            </a:extLst>
          </p:cNvPr>
          <p:cNvSpPr>
            <a:spLocks noGrp="1"/>
          </p:cNvSpPr>
          <p:nvPr>
            <p:ph type="sldNum" sz="quarter" idx="12"/>
          </p:nvPr>
        </p:nvSpPr>
        <p:spPr/>
        <p:txBody>
          <a:bodyPr/>
          <a:lstStyle/>
          <a:p>
            <a:fld id="{60ED747D-6565-45DA-9997-978478E1C0C0}" type="slidenum">
              <a:rPr lang="en-US" smtClean="0"/>
              <a:t>‹#›</a:t>
            </a:fld>
            <a:endParaRPr lang="en-US"/>
          </a:p>
        </p:txBody>
      </p:sp>
    </p:spTree>
    <p:extLst>
      <p:ext uri="{BB962C8B-B14F-4D97-AF65-F5344CB8AC3E}">
        <p14:creationId xmlns:p14="http://schemas.microsoft.com/office/powerpoint/2010/main" val="100662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89EBC-F374-48AD-8E1C-9A1032A00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1489EE-51A5-41A8-8D11-F437ED6D0B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B21421-C78C-46B3-A023-5FCF7EF429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4F98CE-45EA-4A95-AD2D-25336946BF80}"/>
              </a:ext>
            </a:extLst>
          </p:cNvPr>
          <p:cNvSpPr>
            <a:spLocks noGrp="1"/>
          </p:cNvSpPr>
          <p:nvPr>
            <p:ph type="dt" sz="half" idx="10"/>
          </p:nvPr>
        </p:nvSpPr>
        <p:spPr/>
        <p:txBody>
          <a:bodyPr/>
          <a:lstStyle/>
          <a:p>
            <a:fld id="{09F53F6A-52E9-477A-9534-90754BCAD214}" type="datetimeFigureOut">
              <a:rPr lang="en-US" smtClean="0"/>
              <a:t>2/4/2021</a:t>
            </a:fld>
            <a:endParaRPr lang="en-US"/>
          </a:p>
        </p:txBody>
      </p:sp>
      <p:sp>
        <p:nvSpPr>
          <p:cNvPr id="6" name="Footer Placeholder 5">
            <a:extLst>
              <a:ext uri="{FF2B5EF4-FFF2-40B4-BE49-F238E27FC236}">
                <a16:creationId xmlns:a16="http://schemas.microsoft.com/office/drawing/2014/main" id="{2D0D1F15-955C-4695-9381-EBAC18EDE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0C0A5-8E0E-48DE-A58C-33D0138D142A}"/>
              </a:ext>
            </a:extLst>
          </p:cNvPr>
          <p:cNvSpPr>
            <a:spLocks noGrp="1"/>
          </p:cNvSpPr>
          <p:nvPr>
            <p:ph type="sldNum" sz="quarter" idx="12"/>
          </p:nvPr>
        </p:nvSpPr>
        <p:spPr/>
        <p:txBody>
          <a:bodyPr/>
          <a:lstStyle/>
          <a:p>
            <a:fld id="{60ED747D-6565-45DA-9997-978478E1C0C0}" type="slidenum">
              <a:rPr lang="en-US" smtClean="0"/>
              <a:t>‹#›</a:t>
            </a:fld>
            <a:endParaRPr lang="en-US"/>
          </a:p>
        </p:txBody>
      </p:sp>
    </p:spTree>
    <p:extLst>
      <p:ext uri="{BB962C8B-B14F-4D97-AF65-F5344CB8AC3E}">
        <p14:creationId xmlns:p14="http://schemas.microsoft.com/office/powerpoint/2010/main" val="294792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E2AB-FAB7-4F70-818E-B83AEF901E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4044AB-A11D-4A87-8CF6-24C82F7034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2EBBEC-C81E-424B-AB78-811CD519E8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D028E6-4C13-428F-A1A8-5C8CE466DD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72F262-ABEE-428F-8519-BA28C4B0CB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3588AC-6A07-43EF-84C6-1CAC3B205E2A}"/>
              </a:ext>
            </a:extLst>
          </p:cNvPr>
          <p:cNvSpPr>
            <a:spLocks noGrp="1"/>
          </p:cNvSpPr>
          <p:nvPr>
            <p:ph type="dt" sz="half" idx="10"/>
          </p:nvPr>
        </p:nvSpPr>
        <p:spPr/>
        <p:txBody>
          <a:bodyPr/>
          <a:lstStyle/>
          <a:p>
            <a:fld id="{09F53F6A-52E9-477A-9534-90754BCAD214}" type="datetimeFigureOut">
              <a:rPr lang="en-US" smtClean="0"/>
              <a:t>2/4/2021</a:t>
            </a:fld>
            <a:endParaRPr lang="en-US"/>
          </a:p>
        </p:txBody>
      </p:sp>
      <p:sp>
        <p:nvSpPr>
          <p:cNvPr id="8" name="Footer Placeholder 7">
            <a:extLst>
              <a:ext uri="{FF2B5EF4-FFF2-40B4-BE49-F238E27FC236}">
                <a16:creationId xmlns:a16="http://schemas.microsoft.com/office/drawing/2014/main" id="{736C30F7-0F10-4C11-969D-3B29D1F268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6756F0-CCD7-42B0-97DA-07056B685B6B}"/>
              </a:ext>
            </a:extLst>
          </p:cNvPr>
          <p:cNvSpPr>
            <a:spLocks noGrp="1"/>
          </p:cNvSpPr>
          <p:nvPr>
            <p:ph type="sldNum" sz="quarter" idx="12"/>
          </p:nvPr>
        </p:nvSpPr>
        <p:spPr/>
        <p:txBody>
          <a:bodyPr/>
          <a:lstStyle/>
          <a:p>
            <a:fld id="{60ED747D-6565-45DA-9997-978478E1C0C0}" type="slidenum">
              <a:rPr lang="en-US" smtClean="0"/>
              <a:t>‹#›</a:t>
            </a:fld>
            <a:endParaRPr lang="en-US"/>
          </a:p>
        </p:txBody>
      </p:sp>
    </p:spTree>
    <p:extLst>
      <p:ext uri="{BB962C8B-B14F-4D97-AF65-F5344CB8AC3E}">
        <p14:creationId xmlns:p14="http://schemas.microsoft.com/office/powerpoint/2010/main" val="206633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A65C-208C-4723-AFD9-9DF4C19EFA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F17CD1-950A-4AF1-8BE4-2048D26065B4}"/>
              </a:ext>
            </a:extLst>
          </p:cNvPr>
          <p:cNvSpPr>
            <a:spLocks noGrp="1"/>
          </p:cNvSpPr>
          <p:nvPr>
            <p:ph type="dt" sz="half" idx="10"/>
          </p:nvPr>
        </p:nvSpPr>
        <p:spPr/>
        <p:txBody>
          <a:bodyPr/>
          <a:lstStyle/>
          <a:p>
            <a:fld id="{09F53F6A-52E9-477A-9534-90754BCAD214}" type="datetimeFigureOut">
              <a:rPr lang="en-US" smtClean="0"/>
              <a:t>2/4/2021</a:t>
            </a:fld>
            <a:endParaRPr lang="en-US"/>
          </a:p>
        </p:txBody>
      </p:sp>
      <p:sp>
        <p:nvSpPr>
          <p:cNvPr id="4" name="Footer Placeholder 3">
            <a:extLst>
              <a:ext uri="{FF2B5EF4-FFF2-40B4-BE49-F238E27FC236}">
                <a16:creationId xmlns:a16="http://schemas.microsoft.com/office/drawing/2014/main" id="{BFA54012-E8A2-4467-A186-61D3A1D989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C1667E-0B0B-4C1F-85AD-CAB8AAEDB2AB}"/>
              </a:ext>
            </a:extLst>
          </p:cNvPr>
          <p:cNvSpPr>
            <a:spLocks noGrp="1"/>
          </p:cNvSpPr>
          <p:nvPr>
            <p:ph type="sldNum" sz="quarter" idx="12"/>
          </p:nvPr>
        </p:nvSpPr>
        <p:spPr/>
        <p:txBody>
          <a:bodyPr/>
          <a:lstStyle/>
          <a:p>
            <a:fld id="{60ED747D-6565-45DA-9997-978478E1C0C0}" type="slidenum">
              <a:rPr lang="en-US" smtClean="0"/>
              <a:t>‹#›</a:t>
            </a:fld>
            <a:endParaRPr lang="en-US"/>
          </a:p>
        </p:txBody>
      </p:sp>
    </p:spTree>
    <p:extLst>
      <p:ext uri="{BB962C8B-B14F-4D97-AF65-F5344CB8AC3E}">
        <p14:creationId xmlns:p14="http://schemas.microsoft.com/office/powerpoint/2010/main" val="339242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E0A69C-72EA-41BF-957B-247F6083728C}"/>
              </a:ext>
            </a:extLst>
          </p:cNvPr>
          <p:cNvSpPr>
            <a:spLocks noGrp="1"/>
          </p:cNvSpPr>
          <p:nvPr>
            <p:ph type="dt" sz="half" idx="10"/>
          </p:nvPr>
        </p:nvSpPr>
        <p:spPr/>
        <p:txBody>
          <a:bodyPr/>
          <a:lstStyle/>
          <a:p>
            <a:fld id="{09F53F6A-52E9-477A-9534-90754BCAD214}" type="datetimeFigureOut">
              <a:rPr lang="en-US" smtClean="0"/>
              <a:t>2/4/2021</a:t>
            </a:fld>
            <a:endParaRPr lang="en-US"/>
          </a:p>
        </p:txBody>
      </p:sp>
      <p:sp>
        <p:nvSpPr>
          <p:cNvPr id="3" name="Footer Placeholder 2">
            <a:extLst>
              <a:ext uri="{FF2B5EF4-FFF2-40B4-BE49-F238E27FC236}">
                <a16:creationId xmlns:a16="http://schemas.microsoft.com/office/drawing/2014/main" id="{F78BFB74-F1DC-41A9-A712-BEEA8CEC4B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835D8-A566-4FF1-97D3-DF79B8D7A923}"/>
              </a:ext>
            </a:extLst>
          </p:cNvPr>
          <p:cNvSpPr>
            <a:spLocks noGrp="1"/>
          </p:cNvSpPr>
          <p:nvPr>
            <p:ph type="sldNum" sz="quarter" idx="12"/>
          </p:nvPr>
        </p:nvSpPr>
        <p:spPr/>
        <p:txBody>
          <a:bodyPr/>
          <a:lstStyle/>
          <a:p>
            <a:fld id="{60ED747D-6565-45DA-9997-978478E1C0C0}" type="slidenum">
              <a:rPr lang="en-US" smtClean="0"/>
              <a:t>‹#›</a:t>
            </a:fld>
            <a:endParaRPr lang="en-US"/>
          </a:p>
        </p:txBody>
      </p:sp>
    </p:spTree>
    <p:extLst>
      <p:ext uri="{BB962C8B-B14F-4D97-AF65-F5344CB8AC3E}">
        <p14:creationId xmlns:p14="http://schemas.microsoft.com/office/powerpoint/2010/main" val="223714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FE10E-ACE6-4FF5-A61D-F558922FF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AEBF08-738F-4C6C-BCB0-51B54A7C1F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AC6785-8082-4C6C-9D5B-E8996B909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17EA3-CAF7-434E-8599-7B62DF6FCC43}"/>
              </a:ext>
            </a:extLst>
          </p:cNvPr>
          <p:cNvSpPr>
            <a:spLocks noGrp="1"/>
          </p:cNvSpPr>
          <p:nvPr>
            <p:ph type="dt" sz="half" idx="10"/>
          </p:nvPr>
        </p:nvSpPr>
        <p:spPr/>
        <p:txBody>
          <a:bodyPr/>
          <a:lstStyle/>
          <a:p>
            <a:fld id="{09F53F6A-52E9-477A-9534-90754BCAD214}" type="datetimeFigureOut">
              <a:rPr lang="en-US" smtClean="0"/>
              <a:t>2/4/2021</a:t>
            </a:fld>
            <a:endParaRPr lang="en-US"/>
          </a:p>
        </p:txBody>
      </p:sp>
      <p:sp>
        <p:nvSpPr>
          <p:cNvPr id="6" name="Footer Placeholder 5">
            <a:extLst>
              <a:ext uri="{FF2B5EF4-FFF2-40B4-BE49-F238E27FC236}">
                <a16:creationId xmlns:a16="http://schemas.microsoft.com/office/drawing/2014/main" id="{2049C72D-86FD-49F8-BC64-AE8F61D71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D92CB-3568-4BC5-BA3C-BA03C1F73462}"/>
              </a:ext>
            </a:extLst>
          </p:cNvPr>
          <p:cNvSpPr>
            <a:spLocks noGrp="1"/>
          </p:cNvSpPr>
          <p:nvPr>
            <p:ph type="sldNum" sz="quarter" idx="12"/>
          </p:nvPr>
        </p:nvSpPr>
        <p:spPr/>
        <p:txBody>
          <a:bodyPr/>
          <a:lstStyle/>
          <a:p>
            <a:fld id="{60ED747D-6565-45DA-9997-978478E1C0C0}" type="slidenum">
              <a:rPr lang="en-US" smtClean="0"/>
              <a:t>‹#›</a:t>
            </a:fld>
            <a:endParaRPr lang="en-US"/>
          </a:p>
        </p:txBody>
      </p:sp>
    </p:spTree>
    <p:extLst>
      <p:ext uri="{BB962C8B-B14F-4D97-AF65-F5344CB8AC3E}">
        <p14:creationId xmlns:p14="http://schemas.microsoft.com/office/powerpoint/2010/main" val="345685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6F05-E9DC-49BA-9463-CC1F40FDBB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707C8-6E5E-49D8-AE68-2FD768DA8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52988-EEDE-4BBD-9F95-97471C769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16EBA-41DB-4E73-B093-F66928FA8EB4}"/>
              </a:ext>
            </a:extLst>
          </p:cNvPr>
          <p:cNvSpPr>
            <a:spLocks noGrp="1"/>
          </p:cNvSpPr>
          <p:nvPr>
            <p:ph type="dt" sz="half" idx="10"/>
          </p:nvPr>
        </p:nvSpPr>
        <p:spPr/>
        <p:txBody>
          <a:bodyPr/>
          <a:lstStyle/>
          <a:p>
            <a:fld id="{09F53F6A-52E9-477A-9534-90754BCAD214}" type="datetimeFigureOut">
              <a:rPr lang="en-US" smtClean="0"/>
              <a:t>2/4/2021</a:t>
            </a:fld>
            <a:endParaRPr lang="en-US"/>
          </a:p>
        </p:txBody>
      </p:sp>
      <p:sp>
        <p:nvSpPr>
          <p:cNvPr id="6" name="Footer Placeholder 5">
            <a:extLst>
              <a:ext uri="{FF2B5EF4-FFF2-40B4-BE49-F238E27FC236}">
                <a16:creationId xmlns:a16="http://schemas.microsoft.com/office/drawing/2014/main" id="{B7E02DCF-2826-448C-9DDC-40EA65EE51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9D514-0CAA-4E2F-91E2-A586F6EFBB9E}"/>
              </a:ext>
            </a:extLst>
          </p:cNvPr>
          <p:cNvSpPr>
            <a:spLocks noGrp="1"/>
          </p:cNvSpPr>
          <p:nvPr>
            <p:ph type="sldNum" sz="quarter" idx="12"/>
          </p:nvPr>
        </p:nvSpPr>
        <p:spPr/>
        <p:txBody>
          <a:bodyPr/>
          <a:lstStyle/>
          <a:p>
            <a:fld id="{60ED747D-6565-45DA-9997-978478E1C0C0}" type="slidenum">
              <a:rPr lang="en-US" smtClean="0"/>
              <a:t>‹#›</a:t>
            </a:fld>
            <a:endParaRPr lang="en-US"/>
          </a:p>
        </p:txBody>
      </p:sp>
    </p:spTree>
    <p:extLst>
      <p:ext uri="{BB962C8B-B14F-4D97-AF65-F5344CB8AC3E}">
        <p14:creationId xmlns:p14="http://schemas.microsoft.com/office/powerpoint/2010/main" val="203041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730753-F3B6-43EB-86AA-8C3723175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6320EB-5CAA-4FE4-BD1F-467542063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26F31-75C3-48B7-9D69-59C3FC816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53F6A-52E9-477A-9534-90754BCAD214}" type="datetimeFigureOut">
              <a:rPr lang="en-US" smtClean="0"/>
              <a:t>2/4/2021</a:t>
            </a:fld>
            <a:endParaRPr lang="en-US"/>
          </a:p>
        </p:txBody>
      </p:sp>
      <p:sp>
        <p:nvSpPr>
          <p:cNvPr id="5" name="Footer Placeholder 4">
            <a:extLst>
              <a:ext uri="{FF2B5EF4-FFF2-40B4-BE49-F238E27FC236}">
                <a16:creationId xmlns:a16="http://schemas.microsoft.com/office/drawing/2014/main" id="{3D44C360-8308-47E5-B15E-A9F07E67D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4BC977-DD81-4487-8FAC-4B3C862D9B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D747D-6565-45DA-9997-978478E1C0C0}" type="slidenum">
              <a:rPr lang="en-US" smtClean="0"/>
              <a:t>‹#›</a:t>
            </a:fld>
            <a:endParaRPr lang="en-US"/>
          </a:p>
        </p:txBody>
      </p:sp>
    </p:spTree>
    <p:extLst>
      <p:ext uri="{BB962C8B-B14F-4D97-AF65-F5344CB8AC3E}">
        <p14:creationId xmlns:p14="http://schemas.microsoft.com/office/powerpoint/2010/main" val="331214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dcepi/COVID-19-Forecasts/blob/master/COVID-19_Forecast_Model_Descriptions.m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health.hawaii.gov/coronavirusdisease2019/"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50126-6423-4696-BA2C-D48E8409A09B}"/>
              </a:ext>
            </a:extLst>
          </p:cNvPr>
          <p:cNvSpPr>
            <a:spLocks noGrp="1"/>
          </p:cNvSpPr>
          <p:nvPr>
            <p:ph type="title"/>
          </p:nvPr>
        </p:nvSpPr>
        <p:spPr>
          <a:xfrm>
            <a:off x="8029293" y="806364"/>
            <a:ext cx="3354636" cy="2847413"/>
          </a:xfrm>
        </p:spPr>
        <p:txBody>
          <a:bodyPr vert="horz" lIns="91440" tIns="45720" rIns="91440" bIns="45720" rtlCol="0" anchor="b">
            <a:normAutofit/>
          </a:bodyPr>
          <a:lstStyle/>
          <a:p>
            <a:r>
              <a:rPr lang="en-US" sz="4200" b="1" kern="1200">
                <a:solidFill>
                  <a:schemeClr val="tx1"/>
                </a:solidFill>
                <a:latin typeface="+mj-lt"/>
                <a:ea typeface="+mj-ea"/>
                <a:cs typeface="+mj-cs"/>
              </a:rPr>
              <a:t>Coach Blamey’s Auto Regressive Chat</a:t>
            </a:r>
          </a:p>
        </p:txBody>
      </p:sp>
      <p:pic>
        <p:nvPicPr>
          <p:cNvPr id="5" name="Content Placeholder 4" descr="Shape&#10;&#10;Description automatically generated with medium confidence">
            <a:extLst>
              <a:ext uri="{FF2B5EF4-FFF2-40B4-BE49-F238E27FC236}">
                <a16:creationId xmlns:a16="http://schemas.microsoft.com/office/drawing/2014/main" id="{24ECB8A9-9D17-40EA-9FB0-06489063BF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558" y="1624210"/>
            <a:ext cx="5604636" cy="3592062"/>
          </a:xfrm>
          <a:prstGeom prst="rect">
            <a:avLst/>
          </a:prstGeom>
        </p:spPr>
      </p:pic>
    </p:spTree>
    <p:extLst>
      <p:ext uri="{BB962C8B-B14F-4D97-AF65-F5344CB8AC3E}">
        <p14:creationId xmlns:p14="http://schemas.microsoft.com/office/powerpoint/2010/main" val="242107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8AF78-B642-45CF-95E2-AD0619B41A9A}"/>
              </a:ext>
            </a:extLst>
          </p:cNvPr>
          <p:cNvSpPr>
            <a:spLocks noGrp="1"/>
          </p:cNvSpPr>
          <p:nvPr>
            <p:ph type="title"/>
          </p:nvPr>
        </p:nvSpPr>
        <p:spPr>
          <a:xfrm>
            <a:off x="841247" y="474146"/>
            <a:ext cx="10515593" cy="1197864"/>
          </a:xfrm>
        </p:spPr>
        <p:txBody>
          <a:bodyPr>
            <a:normAutofit/>
          </a:bodyPr>
          <a:lstStyle/>
          <a:p>
            <a:r>
              <a:rPr lang="en-US" b="1" dirty="0">
                <a:effectLst/>
                <a:latin typeface="+mn-lt"/>
              </a:rPr>
              <a:t>Order of the ARIMA (</a:t>
            </a:r>
            <a:r>
              <a:rPr lang="en-US" b="1" dirty="0" err="1">
                <a:effectLst/>
                <a:latin typeface="+mn-lt"/>
              </a:rPr>
              <a:t>p,d,q</a:t>
            </a:r>
            <a:r>
              <a:rPr lang="en-US" b="1" dirty="0">
                <a:effectLst/>
                <a:latin typeface="+mn-lt"/>
              </a:rPr>
              <a:t>)</a:t>
            </a:r>
            <a:endParaRPr lang="en-US" dirty="0"/>
          </a:p>
        </p:txBody>
      </p:sp>
      <p:cxnSp>
        <p:nvCxnSpPr>
          <p:cNvPr id="20" name="Straight Connector 19">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7548D76-E06E-40A8-AC84-F38239BF6FDA}"/>
              </a:ext>
            </a:extLst>
          </p:cNvPr>
          <p:cNvPicPr>
            <a:picLocks noChangeAspect="1"/>
          </p:cNvPicPr>
          <p:nvPr/>
        </p:nvPicPr>
        <p:blipFill rotWithShape="1">
          <a:blip r:embed="rId3"/>
          <a:srcRect r="1" b="3908"/>
          <a:stretch/>
        </p:blipFill>
        <p:spPr>
          <a:xfrm>
            <a:off x="835153" y="2002117"/>
            <a:ext cx="6215794" cy="4171569"/>
          </a:xfrm>
          <a:prstGeom prst="rect">
            <a:avLst/>
          </a:prstGeom>
        </p:spPr>
      </p:pic>
      <p:sp>
        <p:nvSpPr>
          <p:cNvPr id="3" name="Content Placeholder 2">
            <a:extLst>
              <a:ext uri="{FF2B5EF4-FFF2-40B4-BE49-F238E27FC236}">
                <a16:creationId xmlns:a16="http://schemas.microsoft.com/office/drawing/2014/main" id="{E06C5EA8-AE09-40B6-BE9B-630A4E7B1A70}"/>
              </a:ext>
            </a:extLst>
          </p:cNvPr>
          <p:cNvSpPr>
            <a:spLocks noGrp="1"/>
          </p:cNvSpPr>
          <p:nvPr>
            <p:ph idx="1"/>
          </p:nvPr>
        </p:nvSpPr>
        <p:spPr>
          <a:xfrm>
            <a:off x="7533314" y="1999578"/>
            <a:ext cx="3823525" cy="4171568"/>
          </a:xfrm>
        </p:spPr>
        <p:txBody>
          <a:bodyPr anchor="ctr">
            <a:normAutofit/>
          </a:bodyPr>
          <a:lstStyle/>
          <a:p>
            <a:pPr marL="0" indent="0">
              <a:buNone/>
            </a:pPr>
            <a:r>
              <a:rPr lang="en-US" sz="1700"/>
              <a:t>import numpy as np</a:t>
            </a:r>
          </a:p>
          <a:p>
            <a:pPr marL="0" indent="0">
              <a:buNone/>
            </a:pPr>
            <a:r>
              <a:rPr lang="en-US" sz="1700"/>
              <a:t>import statsmodels as sm</a:t>
            </a:r>
          </a:p>
          <a:p>
            <a:pPr marL="0" indent="0">
              <a:buNone/>
            </a:pPr>
            <a:r>
              <a:rPr lang="en-US" sz="1700"/>
              <a:t>import matplotlib.pyplot as plt</a:t>
            </a:r>
          </a:p>
          <a:p>
            <a:pPr marL="0" indent="0">
              <a:buNone/>
            </a:pPr>
            <a:r>
              <a:rPr lang="en-US" sz="1700"/>
              <a:t>from statsmodels.tsa.stattools import adfuller</a:t>
            </a:r>
          </a:p>
          <a:p>
            <a:pPr marL="0" indent="0">
              <a:buNone/>
            </a:pPr>
            <a:r>
              <a:rPr lang="en-US" sz="1700"/>
              <a:t>from statsmodels.graphics.tsaplots import plot_acf, plot_pacf</a:t>
            </a:r>
          </a:p>
          <a:p>
            <a:pPr marL="0" indent="0">
              <a:buNone/>
            </a:pPr>
            <a:endParaRPr lang="en-US" sz="1700"/>
          </a:p>
          <a:p>
            <a:pPr marL="0" indent="0">
              <a:buNone/>
            </a:pPr>
            <a:r>
              <a:rPr lang="en-US" sz="1700"/>
              <a:t># Original Series plot</a:t>
            </a:r>
          </a:p>
          <a:p>
            <a:pPr marL="0" indent="0">
              <a:buNone/>
            </a:pPr>
            <a:r>
              <a:rPr lang="en-US" sz="1700"/>
              <a:t>fig, axes = plt.subplots(2, 1, sharex=True)</a:t>
            </a:r>
          </a:p>
          <a:p>
            <a:pPr marL="0" indent="0">
              <a:buNone/>
            </a:pPr>
            <a:r>
              <a:rPr lang="en-US" sz="1700"/>
              <a:t>plot_acf(ts.diff().dropna(), ax=axes[0])</a:t>
            </a:r>
          </a:p>
          <a:p>
            <a:pPr marL="0" indent="0">
              <a:buNone/>
            </a:pPr>
            <a:r>
              <a:rPr lang="en-US" sz="1700"/>
              <a:t>plot_pacf(ts.diff().dropna(), ax=axes[1])</a:t>
            </a:r>
          </a:p>
          <a:p>
            <a:pPr marL="0" indent="0">
              <a:buNone/>
            </a:pPr>
            <a:endParaRPr lang="en-US" sz="1700"/>
          </a:p>
        </p:txBody>
      </p:sp>
    </p:spTree>
    <p:extLst>
      <p:ext uri="{BB962C8B-B14F-4D97-AF65-F5344CB8AC3E}">
        <p14:creationId xmlns:p14="http://schemas.microsoft.com/office/powerpoint/2010/main" val="2804873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5BDD0-D6D8-4833-893B-31379D97FC74}"/>
              </a:ext>
            </a:extLst>
          </p:cNvPr>
          <p:cNvSpPr>
            <a:spLocks noGrp="1"/>
          </p:cNvSpPr>
          <p:nvPr>
            <p:ph type="title"/>
          </p:nvPr>
        </p:nvSpPr>
        <p:spPr>
          <a:xfrm>
            <a:off x="841247" y="474146"/>
            <a:ext cx="10515593" cy="1197864"/>
          </a:xfrm>
        </p:spPr>
        <p:txBody>
          <a:bodyPr>
            <a:normAutofit/>
          </a:bodyPr>
          <a:lstStyle/>
          <a:p>
            <a:r>
              <a:rPr lang="en-US" sz="3700" b="1" dirty="0">
                <a:latin typeface="+mn-lt"/>
              </a:rPr>
              <a:t>Fitting the ARIMA Model</a:t>
            </a:r>
            <a:br>
              <a:rPr lang="en-US" sz="3700" b="1" dirty="0"/>
            </a:br>
            <a:endParaRPr lang="en-US" sz="3700" dirty="0"/>
          </a:p>
        </p:txBody>
      </p:sp>
      <p:cxnSp>
        <p:nvCxnSpPr>
          <p:cNvPr id="14" name="Straight Connector 13">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388D4C-3C28-47E0-9AAA-68D01BFB5349}"/>
              </a:ext>
            </a:extLst>
          </p:cNvPr>
          <p:cNvSpPr>
            <a:spLocks noGrp="1"/>
          </p:cNvSpPr>
          <p:nvPr>
            <p:ph idx="1"/>
          </p:nvPr>
        </p:nvSpPr>
        <p:spPr>
          <a:xfrm>
            <a:off x="974233" y="1844342"/>
            <a:ext cx="3823525" cy="4171568"/>
          </a:xfrm>
        </p:spPr>
        <p:txBody>
          <a:bodyPr anchor="ctr">
            <a:noAutofit/>
          </a:bodyPr>
          <a:lstStyle/>
          <a:p>
            <a:pPr marL="0" indent="0">
              <a:buNone/>
            </a:pPr>
            <a:r>
              <a:rPr lang="en-US" sz="800" dirty="0"/>
              <a:t> ARIMA Model Results                              </a:t>
            </a:r>
          </a:p>
          <a:p>
            <a:pPr marL="0" indent="0">
              <a:buNone/>
            </a:pPr>
            <a:r>
              <a:rPr lang="en-US" sz="800" dirty="0"/>
              <a:t>==============================================================================</a:t>
            </a:r>
          </a:p>
          <a:p>
            <a:pPr marL="0" indent="0">
              <a:buNone/>
            </a:pPr>
            <a:r>
              <a:rPr lang="en-US" sz="800" dirty="0"/>
              <a:t>Dep. Variable:             </a:t>
            </a:r>
            <a:r>
              <a:rPr lang="en-US" sz="800" dirty="0" err="1"/>
              <a:t>D.Reported</a:t>
            </a:r>
            <a:r>
              <a:rPr lang="en-US" sz="800" dirty="0"/>
              <a:t>   No. Observations:                  321</a:t>
            </a:r>
          </a:p>
          <a:p>
            <a:pPr marL="0" indent="0">
              <a:buNone/>
            </a:pPr>
            <a:r>
              <a:rPr lang="en-US" sz="800" dirty="0"/>
              <a:t>Model:                 </a:t>
            </a:r>
            <a:r>
              <a:rPr lang="en-US" sz="800" b="1" dirty="0">
                <a:solidFill>
                  <a:srgbClr val="FF0000"/>
                </a:solidFill>
              </a:rPr>
              <a:t>ARIMA(1, 1, 1)   </a:t>
            </a:r>
            <a:r>
              <a:rPr lang="en-US" sz="800" dirty="0"/>
              <a:t>Log Likelihood               -1555.944</a:t>
            </a:r>
          </a:p>
          <a:p>
            <a:pPr marL="0" indent="0">
              <a:buNone/>
            </a:pPr>
            <a:r>
              <a:rPr lang="en-US" sz="800" dirty="0"/>
              <a:t>Method:                       </a:t>
            </a:r>
            <a:r>
              <a:rPr lang="en-US" sz="800" dirty="0" err="1"/>
              <a:t>css-mle</a:t>
            </a:r>
            <a:r>
              <a:rPr lang="en-US" sz="800" dirty="0"/>
              <a:t>   S.D. of innovations             30.797</a:t>
            </a:r>
          </a:p>
          <a:p>
            <a:pPr marL="0" indent="0">
              <a:buNone/>
            </a:pPr>
            <a:r>
              <a:rPr lang="en-US" sz="800" dirty="0"/>
              <a:t>Date:                Mon, 18 Jan 2021   AIC                           3119.888</a:t>
            </a:r>
          </a:p>
          <a:p>
            <a:pPr marL="0" indent="0">
              <a:buNone/>
            </a:pPr>
            <a:r>
              <a:rPr lang="en-US" sz="800" dirty="0"/>
              <a:t>Time:                        13:41:13   BIC                           3134.974</a:t>
            </a:r>
          </a:p>
          <a:p>
            <a:pPr marL="0" indent="0">
              <a:buNone/>
            </a:pPr>
            <a:r>
              <a:rPr lang="en-US" sz="800" dirty="0"/>
              <a:t>Sample:                             1   HQIC                          3125.911</a:t>
            </a:r>
          </a:p>
          <a:p>
            <a:pPr marL="0" indent="0">
              <a:buNone/>
            </a:pPr>
            <a:r>
              <a:rPr lang="en-US" sz="800" dirty="0"/>
              <a:t>                                                                              </a:t>
            </a:r>
          </a:p>
          <a:p>
            <a:pPr marL="0" indent="0">
              <a:buNone/>
            </a:pPr>
            <a:r>
              <a:rPr lang="en-US" sz="800" dirty="0"/>
              <a:t>====================================================================================</a:t>
            </a:r>
          </a:p>
          <a:p>
            <a:pPr marL="0" indent="0">
              <a:buNone/>
            </a:pPr>
            <a:r>
              <a:rPr lang="en-US" sz="800" dirty="0"/>
              <a:t>                       </a:t>
            </a:r>
            <a:r>
              <a:rPr lang="en-US" sz="800" dirty="0" err="1"/>
              <a:t>coef</a:t>
            </a:r>
            <a:r>
              <a:rPr lang="en-US" sz="800" dirty="0"/>
              <a:t>    std err          z      </a:t>
            </a:r>
            <a:r>
              <a:rPr lang="en-US" sz="800" b="1" dirty="0">
                <a:solidFill>
                  <a:srgbClr val="FF0000"/>
                </a:solidFill>
              </a:rPr>
              <a:t>P&gt;|z|      </a:t>
            </a:r>
            <a:r>
              <a:rPr lang="en-US" sz="800" dirty="0"/>
              <a:t>[0.025      0.975]</a:t>
            </a:r>
          </a:p>
          <a:p>
            <a:pPr marL="0" indent="0">
              <a:buNone/>
            </a:pPr>
            <a:r>
              <a:rPr lang="en-US" sz="800" dirty="0"/>
              <a:t>------------------------------------------------------------------------------------</a:t>
            </a:r>
          </a:p>
          <a:p>
            <a:pPr marL="0" indent="0">
              <a:buNone/>
            </a:pPr>
            <a:r>
              <a:rPr lang="en-US" sz="800" dirty="0"/>
              <a:t>const                0.3145      0.529      0.594      </a:t>
            </a:r>
            <a:r>
              <a:rPr lang="en-US" sz="800" b="1" dirty="0">
                <a:solidFill>
                  <a:srgbClr val="FF0000"/>
                </a:solidFill>
              </a:rPr>
              <a:t>0.553</a:t>
            </a:r>
            <a:r>
              <a:rPr lang="en-US" sz="800" dirty="0"/>
              <a:t>      -0.723       1.352</a:t>
            </a:r>
          </a:p>
          <a:p>
            <a:pPr marL="0" indent="0">
              <a:buNone/>
            </a:pPr>
            <a:r>
              <a:rPr lang="en-US" sz="800" dirty="0"/>
              <a:t>ar.L1.D.Reported     0.3054      0.070      4.367      </a:t>
            </a:r>
            <a:r>
              <a:rPr lang="en-US" sz="800" b="1" dirty="0">
                <a:solidFill>
                  <a:srgbClr val="FF0000"/>
                </a:solidFill>
              </a:rPr>
              <a:t>0.000</a:t>
            </a:r>
            <a:r>
              <a:rPr lang="en-US" sz="800" dirty="0"/>
              <a:t>       0.168       0.443</a:t>
            </a:r>
          </a:p>
          <a:p>
            <a:pPr marL="0" indent="0">
              <a:buNone/>
            </a:pPr>
            <a:r>
              <a:rPr lang="en-US" sz="800" dirty="0"/>
              <a:t>ma.L1.D.Reported    -0.7884      0.038    -20.603      </a:t>
            </a:r>
            <a:r>
              <a:rPr lang="en-US" sz="800" b="1" dirty="0">
                <a:solidFill>
                  <a:srgbClr val="FF0000"/>
                </a:solidFill>
              </a:rPr>
              <a:t>0.000</a:t>
            </a:r>
            <a:r>
              <a:rPr lang="en-US" sz="800" dirty="0"/>
              <a:t>      -0.863      -0.713</a:t>
            </a:r>
          </a:p>
          <a:p>
            <a:pPr marL="0" indent="0">
              <a:buNone/>
            </a:pPr>
            <a:r>
              <a:rPr lang="en-US" sz="800" dirty="0"/>
              <a:t>                                    Roots                                    </a:t>
            </a:r>
          </a:p>
          <a:p>
            <a:pPr marL="0" indent="0">
              <a:buNone/>
            </a:pPr>
            <a:r>
              <a:rPr lang="en-US" sz="800" dirty="0"/>
              <a:t>=============================================================================</a:t>
            </a:r>
          </a:p>
          <a:p>
            <a:pPr marL="0" indent="0">
              <a:buNone/>
            </a:pPr>
            <a:r>
              <a:rPr lang="en-US" sz="800" dirty="0"/>
              <a:t>                  Real          Imaginary           Modulus         Frequency</a:t>
            </a:r>
          </a:p>
          <a:p>
            <a:pPr marL="0" indent="0">
              <a:buNone/>
            </a:pPr>
            <a:r>
              <a:rPr lang="en-US" sz="800" dirty="0"/>
              <a:t>-----------------------------------------------------------------------------</a:t>
            </a:r>
          </a:p>
          <a:p>
            <a:pPr marL="0" indent="0">
              <a:buNone/>
            </a:pPr>
            <a:r>
              <a:rPr lang="en-US" sz="800" dirty="0"/>
              <a:t>AR.1            3.2739           +0.0000j            3.2739            0.0000</a:t>
            </a:r>
          </a:p>
          <a:p>
            <a:pPr marL="0" indent="0">
              <a:buNone/>
            </a:pPr>
            <a:r>
              <a:rPr lang="en-US" sz="800" dirty="0"/>
              <a:t>MA.1            1.2684           +0.0000j            1.2684            0.0000</a:t>
            </a:r>
          </a:p>
        </p:txBody>
      </p:sp>
      <p:sp>
        <p:nvSpPr>
          <p:cNvPr id="5" name="TextBox 4">
            <a:extLst>
              <a:ext uri="{FF2B5EF4-FFF2-40B4-BE49-F238E27FC236}">
                <a16:creationId xmlns:a16="http://schemas.microsoft.com/office/drawing/2014/main" id="{472E36E2-3662-4AEE-AC16-C716A541AAB4}"/>
              </a:ext>
            </a:extLst>
          </p:cNvPr>
          <p:cNvSpPr txBox="1"/>
          <p:nvPr/>
        </p:nvSpPr>
        <p:spPr>
          <a:xfrm>
            <a:off x="7587782" y="3374436"/>
            <a:ext cx="4336686" cy="3247043"/>
          </a:xfrm>
          <a:prstGeom prst="rect">
            <a:avLst/>
          </a:prstGeom>
          <a:noFill/>
        </p:spPr>
        <p:txBody>
          <a:bodyPr wrap="square">
            <a:spAutoFit/>
          </a:bodyPr>
          <a:lstStyle/>
          <a:p>
            <a:pPr>
              <a:spcAft>
                <a:spcPts val="600"/>
              </a:spcAft>
            </a:pPr>
            <a:r>
              <a:rPr lang="en-US" sz="1000" dirty="0"/>
              <a:t>import pandas as pd</a:t>
            </a:r>
          </a:p>
          <a:p>
            <a:pPr>
              <a:spcAft>
                <a:spcPts val="600"/>
              </a:spcAft>
            </a:pPr>
            <a:r>
              <a:rPr lang="en-US" sz="1000" dirty="0"/>
              <a:t>import </a:t>
            </a:r>
            <a:r>
              <a:rPr lang="en-US" sz="1000" dirty="0" err="1"/>
              <a:t>numpy</a:t>
            </a:r>
            <a:r>
              <a:rPr lang="en-US" sz="1000" dirty="0"/>
              <a:t> as np</a:t>
            </a:r>
          </a:p>
          <a:p>
            <a:pPr>
              <a:spcAft>
                <a:spcPts val="600"/>
              </a:spcAft>
            </a:pPr>
            <a:r>
              <a:rPr lang="en-US" sz="1000" dirty="0"/>
              <a:t>import </a:t>
            </a:r>
            <a:r>
              <a:rPr lang="en-US" sz="1000" dirty="0" err="1"/>
              <a:t>statsmodels</a:t>
            </a:r>
            <a:r>
              <a:rPr lang="en-US" sz="1000" dirty="0"/>
              <a:t> as </a:t>
            </a:r>
            <a:r>
              <a:rPr lang="en-US" sz="1000" dirty="0" err="1"/>
              <a:t>sm</a:t>
            </a:r>
            <a:endParaRPr lang="en-US" sz="1000" dirty="0"/>
          </a:p>
          <a:p>
            <a:pPr>
              <a:spcAft>
                <a:spcPts val="600"/>
              </a:spcAft>
            </a:pPr>
            <a:r>
              <a:rPr lang="en-US" sz="1000" dirty="0"/>
              <a:t>import </a:t>
            </a:r>
            <a:r>
              <a:rPr lang="en-US" sz="1000" dirty="0" err="1"/>
              <a:t>matplotlib.pyplot</a:t>
            </a:r>
            <a:r>
              <a:rPr lang="en-US" sz="1000" dirty="0"/>
              <a:t> as </a:t>
            </a:r>
            <a:r>
              <a:rPr lang="en-US" sz="1000" dirty="0" err="1"/>
              <a:t>plt</a:t>
            </a:r>
            <a:endParaRPr lang="en-US" sz="1000" dirty="0"/>
          </a:p>
          <a:p>
            <a:pPr>
              <a:spcAft>
                <a:spcPts val="600"/>
              </a:spcAft>
            </a:pPr>
            <a:r>
              <a:rPr lang="en-US" sz="1000" dirty="0"/>
              <a:t>from </a:t>
            </a:r>
            <a:r>
              <a:rPr lang="en-US" sz="1000" dirty="0" err="1"/>
              <a:t>statsmodels.tsa.arima_model</a:t>
            </a:r>
            <a:r>
              <a:rPr lang="en-US" sz="1000" dirty="0"/>
              <a:t> import ARIMA</a:t>
            </a:r>
          </a:p>
          <a:p>
            <a:pPr>
              <a:spcAft>
                <a:spcPts val="600"/>
              </a:spcAft>
            </a:pPr>
            <a:endParaRPr lang="en-US" sz="1000" dirty="0"/>
          </a:p>
          <a:p>
            <a:pPr>
              <a:spcAft>
                <a:spcPts val="600"/>
              </a:spcAft>
            </a:pPr>
            <a:r>
              <a:rPr lang="en-US" sz="1000" dirty="0"/>
              <a:t># 1,1,1 ARIMA Model</a:t>
            </a:r>
          </a:p>
          <a:p>
            <a:pPr>
              <a:spcAft>
                <a:spcPts val="600"/>
              </a:spcAft>
            </a:pPr>
            <a:r>
              <a:rPr lang="en-US" sz="1000" dirty="0"/>
              <a:t>model = ARIMA(</a:t>
            </a:r>
            <a:r>
              <a:rPr lang="en-US" sz="1000" dirty="0" err="1"/>
              <a:t>ts</a:t>
            </a:r>
            <a:r>
              <a:rPr lang="en-US" sz="1000" dirty="0"/>
              <a:t>, order=(1,1,1))</a:t>
            </a:r>
          </a:p>
          <a:p>
            <a:pPr>
              <a:spcAft>
                <a:spcPts val="600"/>
              </a:spcAft>
            </a:pPr>
            <a:r>
              <a:rPr lang="en-US" sz="1000" dirty="0" err="1"/>
              <a:t>model_fit</a:t>
            </a:r>
            <a:r>
              <a:rPr lang="en-US" sz="1000" dirty="0"/>
              <a:t> = </a:t>
            </a:r>
            <a:r>
              <a:rPr lang="en-US" sz="1000" dirty="0" err="1"/>
              <a:t>model.fit</a:t>
            </a:r>
            <a:r>
              <a:rPr lang="en-US" sz="1000" dirty="0"/>
              <a:t>(</a:t>
            </a:r>
            <a:r>
              <a:rPr lang="en-US" sz="1000" dirty="0" err="1"/>
              <a:t>disp</a:t>
            </a:r>
            <a:r>
              <a:rPr lang="en-US" sz="1000" dirty="0"/>
              <a:t>=0)</a:t>
            </a:r>
          </a:p>
          <a:p>
            <a:pPr>
              <a:spcAft>
                <a:spcPts val="600"/>
              </a:spcAft>
            </a:pPr>
            <a:r>
              <a:rPr lang="en-US" sz="1000" dirty="0"/>
              <a:t>print(</a:t>
            </a:r>
            <a:r>
              <a:rPr lang="en-US" sz="1000" dirty="0" err="1"/>
              <a:t>model_fit.summary</a:t>
            </a:r>
            <a:r>
              <a:rPr lang="en-US" sz="1000" dirty="0"/>
              <a:t>())</a:t>
            </a:r>
          </a:p>
          <a:p>
            <a:pPr>
              <a:spcAft>
                <a:spcPts val="600"/>
              </a:spcAft>
            </a:pPr>
            <a:endParaRPr lang="en-US" sz="1000" dirty="0"/>
          </a:p>
          <a:p>
            <a:pPr>
              <a:spcAft>
                <a:spcPts val="600"/>
              </a:spcAft>
            </a:pPr>
            <a:r>
              <a:rPr lang="en-US" sz="1000" dirty="0"/>
              <a:t># Actual vs Fitted</a:t>
            </a:r>
          </a:p>
          <a:p>
            <a:pPr>
              <a:spcAft>
                <a:spcPts val="600"/>
              </a:spcAft>
            </a:pPr>
            <a:r>
              <a:rPr lang="en-US" sz="1000" dirty="0" err="1"/>
              <a:t>model_fit.plot_predict</a:t>
            </a:r>
            <a:r>
              <a:rPr lang="en-US" sz="1000" dirty="0"/>
              <a:t>(dynamic=False)</a:t>
            </a:r>
          </a:p>
          <a:p>
            <a:pPr>
              <a:spcAft>
                <a:spcPts val="600"/>
              </a:spcAft>
            </a:pPr>
            <a:r>
              <a:rPr lang="en-US" sz="1000" dirty="0" err="1"/>
              <a:t>plt.show</a:t>
            </a:r>
            <a:r>
              <a:rPr lang="en-US" sz="1000" dirty="0"/>
              <a:t>()</a:t>
            </a:r>
          </a:p>
        </p:txBody>
      </p:sp>
      <p:pic>
        <p:nvPicPr>
          <p:cNvPr id="6" name="Picture 5">
            <a:extLst>
              <a:ext uri="{FF2B5EF4-FFF2-40B4-BE49-F238E27FC236}">
                <a16:creationId xmlns:a16="http://schemas.microsoft.com/office/drawing/2014/main" id="{3DAC4AC4-CB7B-4CDE-8264-F088707D505F}"/>
              </a:ext>
            </a:extLst>
          </p:cNvPr>
          <p:cNvPicPr>
            <a:picLocks noChangeAspect="1"/>
          </p:cNvPicPr>
          <p:nvPr/>
        </p:nvPicPr>
        <p:blipFill>
          <a:blip r:embed="rId3"/>
          <a:stretch>
            <a:fillRect/>
          </a:stretch>
        </p:blipFill>
        <p:spPr>
          <a:xfrm>
            <a:off x="7548032" y="345900"/>
            <a:ext cx="4023955" cy="2682636"/>
          </a:xfrm>
          <a:prstGeom prst="rect">
            <a:avLst/>
          </a:prstGeom>
        </p:spPr>
      </p:pic>
    </p:spTree>
    <p:extLst>
      <p:ext uri="{BB962C8B-B14F-4D97-AF65-F5344CB8AC3E}">
        <p14:creationId xmlns:p14="http://schemas.microsoft.com/office/powerpoint/2010/main" val="108899603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8AF78-B642-45CF-95E2-AD0619B41A9A}"/>
              </a:ext>
            </a:extLst>
          </p:cNvPr>
          <p:cNvSpPr>
            <a:spLocks noGrp="1"/>
          </p:cNvSpPr>
          <p:nvPr>
            <p:ph type="title"/>
          </p:nvPr>
        </p:nvSpPr>
        <p:spPr>
          <a:xfrm>
            <a:off x="841247" y="474146"/>
            <a:ext cx="10515593" cy="1197864"/>
          </a:xfrm>
        </p:spPr>
        <p:txBody>
          <a:bodyPr>
            <a:normAutofit/>
          </a:bodyPr>
          <a:lstStyle/>
          <a:p>
            <a:r>
              <a:rPr lang="en-US" sz="3700" b="1" dirty="0"/>
              <a:t>Residual plots to ensure there are no patterns/information left (constant mean and variance).</a:t>
            </a:r>
          </a:p>
        </p:txBody>
      </p:sp>
      <p:cxnSp>
        <p:nvCxnSpPr>
          <p:cNvPr id="19" name="Straight Connector 18">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753639A-E8DF-4288-A05E-1FACAC50B47E}"/>
              </a:ext>
            </a:extLst>
          </p:cNvPr>
          <p:cNvPicPr>
            <a:picLocks noChangeAspect="1"/>
          </p:cNvPicPr>
          <p:nvPr/>
        </p:nvPicPr>
        <p:blipFill rotWithShape="1">
          <a:blip r:embed="rId3"/>
          <a:srcRect t="1122" r="-1" b="751"/>
          <a:stretch/>
        </p:blipFill>
        <p:spPr>
          <a:xfrm>
            <a:off x="835153" y="2002117"/>
            <a:ext cx="6215794" cy="4171569"/>
          </a:xfrm>
          <a:prstGeom prst="rect">
            <a:avLst/>
          </a:prstGeom>
        </p:spPr>
      </p:pic>
      <p:sp>
        <p:nvSpPr>
          <p:cNvPr id="3" name="Content Placeholder 2">
            <a:extLst>
              <a:ext uri="{FF2B5EF4-FFF2-40B4-BE49-F238E27FC236}">
                <a16:creationId xmlns:a16="http://schemas.microsoft.com/office/drawing/2014/main" id="{E06C5EA8-AE09-40B6-BE9B-630A4E7B1A70}"/>
              </a:ext>
            </a:extLst>
          </p:cNvPr>
          <p:cNvSpPr>
            <a:spLocks noGrp="1"/>
          </p:cNvSpPr>
          <p:nvPr>
            <p:ph idx="1"/>
          </p:nvPr>
        </p:nvSpPr>
        <p:spPr>
          <a:xfrm>
            <a:off x="7533314" y="1999578"/>
            <a:ext cx="3823525" cy="4171568"/>
          </a:xfrm>
        </p:spPr>
        <p:txBody>
          <a:bodyPr anchor="ctr">
            <a:noAutofit/>
          </a:bodyPr>
          <a:lstStyle/>
          <a:p>
            <a:pPr marL="0" indent="0">
              <a:buNone/>
            </a:pPr>
            <a:r>
              <a:rPr lang="en-US" sz="900" dirty="0"/>
              <a:t>import pandas as pd</a:t>
            </a:r>
          </a:p>
          <a:p>
            <a:pPr marL="0" indent="0">
              <a:buNone/>
            </a:pPr>
            <a:r>
              <a:rPr lang="en-US" sz="900" dirty="0"/>
              <a:t>import </a:t>
            </a:r>
            <a:r>
              <a:rPr lang="en-US" sz="900" dirty="0" err="1"/>
              <a:t>numpy</a:t>
            </a:r>
            <a:r>
              <a:rPr lang="en-US" sz="900" dirty="0"/>
              <a:t> as np</a:t>
            </a:r>
          </a:p>
          <a:p>
            <a:pPr marL="0" indent="0">
              <a:buNone/>
            </a:pPr>
            <a:r>
              <a:rPr lang="en-US" sz="900" dirty="0"/>
              <a:t>import </a:t>
            </a:r>
            <a:r>
              <a:rPr lang="en-US" sz="900" dirty="0" err="1"/>
              <a:t>statsmodels</a:t>
            </a:r>
            <a:r>
              <a:rPr lang="en-US" sz="900" dirty="0"/>
              <a:t> as </a:t>
            </a:r>
            <a:r>
              <a:rPr lang="en-US" sz="900" dirty="0" err="1"/>
              <a:t>sm</a:t>
            </a:r>
            <a:endParaRPr lang="en-US" sz="900" dirty="0"/>
          </a:p>
          <a:p>
            <a:pPr marL="0" indent="0">
              <a:buNone/>
            </a:pPr>
            <a:r>
              <a:rPr lang="en-US" sz="900" dirty="0"/>
              <a:t>import </a:t>
            </a:r>
            <a:r>
              <a:rPr lang="en-US" sz="900" dirty="0" err="1"/>
              <a:t>matplotlib.pyplot</a:t>
            </a:r>
            <a:r>
              <a:rPr lang="en-US" sz="900" dirty="0"/>
              <a:t> as </a:t>
            </a:r>
            <a:r>
              <a:rPr lang="en-US" sz="900" dirty="0" err="1"/>
              <a:t>plt</a:t>
            </a:r>
            <a:endParaRPr lang="en-US" sz="900" dirty="0"/>
          </a:p>
          <a:p>
            <a:pPr marL="0" indent="0">
              <a:buNone/>
            </a:pPr>
            <a:r>
              <a:rPr lang="en-US" sz="900" dirty="0"/>
              <a:t>from </a:t>
            </a:r>
            <a:r>
              <a:rPr lang="en-US" sz="900" dirty="0" err="1"/>
              <a:t>statsmodels.tsa.arima_model</a:t>
            </a:r>
            <a:r>
              <a:rPr lang="en-US" sz="900" dirty="0"/>
              <a:t> import ARIMA</a:t>
            </a:r>
          </a:p>
          <a:p>
            <a:pPr marL="0" indent="0">
              <a:buNone/>
            </a:pPr>
            <a:endParaRPr lang="en-US" sz="900" dirty="0"/>
          </a:p>
          <a:p>
            <a:pPr marL="0" indent="0">
              <a:buNone/>
            </a:pPr>
            <a:r>
              <a:rPr lang="en-US" sz="900" dirty="0" err="1"/>
              <a:t>ts</a:t>
            </a:r>
            <a:r>
              <a:rPr lang="en-US" sz="900" dirty="0"/>
              <a:t> = df['Reported']</a:t>
            </a:r>
          </a:p>
          <a:p>
            <a:pPr marL="0" indent="0">
              <a:buNone/>
            </a:pPr>
            <a:endParaRPr lang="en-US" sz="900" dirty="0"/>
          </a:p>
          <a:p>
            <a:pPr marL="0" indent="0">
              <a:buNone/>
            </a:pPr>
            <a:r>
              <a:rPr lang="en-US" sz="900" dirty="0"/>
              <a:t># 1,1,1 ARIMA Model</a:t>
            </a:r>
          </a:p>
          <a:p>
            <a:pPr marL="0" indent="0">
              <a:buNone/>
            </a:pPr>
            <a:r>
              <a:rPr lang="en-US" sz="900" dirty="0"/>
              <a:t>model = ARIMA(</a:t>
            </a:r>
            <a:r>
              <a:rPr lang="en-US" sz="900" dirty="0" err="1"/>
              <a:t>ts</a:t>
            </a:r>
            <a:r>
              <a:rPr lang="en-US" sz="900" dirty="0"/>
              <a:t>, order=(1,1,1))</a:t>
            </a:r>
          </a:p>
          <a:p>
            <a:pPr marL="0" indent="0">
              <a:buNone/>
            </a:pPr>
            <a:r>
              <a:rPr lang="en-US" sz="900" dirty="0" err="1"/>
              <a:t>model_fit</a:t>
            </a:r>
            <a:r>
              <a:rPr lang="en-US" sz="900" dirty="0"/>
              <a:t> = </a:t>
            </a:r>
            <a:r>
              <a:rPr lang="en-US" sz="900" dirty="0" err="1"/>
              <a:t>model.fit</a:t>
            </a:r>
            <a:r>
              <a:rPr lang="en-US" sz="900" dirty="0"/>
              <a:t>(</a:t>
            </a:r>
            <a:r>
              <a:rPr lang="en-US" sz="900" dirty="0" err="1"/>
              <a:t>disp</a:t>
            </a:r>
            <a:r>
              <a:rPr lang="en-US" sz="900" dirty="0"/>
              <a:t>=0)</a:t>
            </a:r>
          </a:p>
          <a:p>
            <a:pPr marL="0" indent="0">
              <a:buNone/>
            </a:pPr>
            <a:endParaRPr lang="en-US" sz="900" dirty="0"/>
          </a:p>
          <a:p>
            <a:pPr marL="0" indent="0">
              <a:buNone/>
            </a:pPr>
            <a:r>
              <a:rPr lang="en-US" sz="900" dirty="0"/>
              <a:t># Plot residual errors</a:t>
            </a:r>
          </a:p>
          <a:p>
            <a:pPr marL="0" indent="0">
              <a:buNone/>
            </a:pPr>
            <a:r>
              <a:rPr lang="en-US" sz="900" dirty="0"/>
              <a:t>residuals = </a:t>
            </a:r>
            <a:r>
              <a:rPr lang="en-US" sz="900" dirty="0" err="1"/>
              <a:t>pd.DataFrame</a:t>
            </a:r>
            <a:r>
              <a:rPr lang="en-US" sz="900" dirty="0"/>
              <a:t>(</a:t>
            </a:r>
            <a:r>
              <a:rPr lang="en-US" sz="900" dirty="0" err="1"/>
              <a:t>model_fit.resid</a:t>
            </a:r>
            <a:r>
              <a:rPr lang="en-US" sz="900" dirty="0"/>
              <a:t>)</a:t>
            </a:r>
          </a:p>
          <a:p>
            <a:pPr marL="0" indent="0">
              <a:buNone/>
            </a:pPr>
            <a:r>
              <a:rPr lang="en-US" sz="900" dirty="0"/>
              <a:t>fig, ax = </a:t>
            </a:r>
            <a:r>
              <a:rPr lang="en-US" sz="900" dirty="0" err="1"/>
              <a:t>plt.subplots</a:t>
            </a:r>
            <a:r>
              <a:rPr lang="en-US" sz="900" dirty="0"/>
              <a:t>(1,2)</a:t>
            </a:r>
          </a:p>
          <a:p>
            <a:pPr marL="0" indent="0">
              <a:buNone/>
            </a:pPr>
            <a:r>
              <a:rPr lang="en-US" sz="900" dirty="0" err="1"/>
              <a:t>residuals.plot</a:t>
            </a:r>
            <a:r>
              <a:rPr lang="en-US" sz="900" dirty="0"/>
              <a:t>(title="Residuals", ax=ax[0])</a:t>
            </a:r>
          </a:p>
          <a:p>
            <a:pPr marL="0" indent="0">
              <a:buNone/>
            </a:pPr>
            <a:r>
              <a:rPr lang="en-US" sz="900" dirty="0" err="1"/>
              <a:t>residuals.plot</a:t>
            </a:r>
            <a:r>
              <a:rPr lang="en-US" sz="900" dirty="0"/>
              <a:t>(kind='</a:t>
            </a:r>
            <a:r>
              <a:rPr lang="en-US" sz="900" dirty="0" err="1"/>
              <a:t>kde</a:t>
            </a:r>
            <a:r>
              <a:rPr lang="en-US" sz="900" dirty="0"/>
              <a:t>', title='Density', ax=ax[1])</a:t>
            </a:r>
          </a:p>
          <a:p>
            <a:pPr marL="0" indent="0">
              <a:buNone/>
            </a:pPr>
            <a:r>
              <a:rPr lang="en-US" sz="900" dirty="0" err="1"/>
              <a:t>plt.show</a:t>
            </a:r>
            <a:r>
              <a:rPr lang="en-US" sz="900" dirty="0"/>
              <a:t>()</a:t>
            </a:r>
          </a:p>
        </p:txBody>
      </p:sp>
    </p:spTree>
    <p:extLst>
      <p:ext uri="{BB962C8B-B14F-4D97-AF65-F5344CB8AC3E}">
        <p14:creationId xmlns:p14="http://schemas.microsoft.com/office/powerpoint/2010/main" val="210157826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8AF78-B642-45CF-95E2-AD0619B41A9A}"/>
              </a:ext>
            </a:extLst>
          </p:cNvPr>
          <p:cNvSpPr>
            <a:spLocks noGrp="1"/>
          </p:cNvSpPr>
          <p:nvPr>
            <p:ph type="title"/>
          </p:nvPr>
        </p:nvSpPr>
        <p:spPr>
          <a:xfrm>
            <a:off x="841247" y="474146"/>
            <a:ext cx="10515593" cy="1197864"/>
          </a:xfrm>
        </p:spPr>
        <p:txBody>
          <a:bodyPr>
            <a:normAutofit/>
          </a:bodyPr>
          <a:lstStyle/>
          <a:p>
            <a:r>
              <a:rPr lang="en-US" b="1" dirty="0">
                <a:effectLst/>
                <a:latin typeface="+mn-lt"/>
              </a:rPr>
              <a:t>Cross Validating your Model</a:t>
            </a:r>
            <a:endParaRPr lang="en-US" dirty="0"/>
          </a:p>
        </p:txBody>
      </p:sp>
      <p:cxnSp>
        <p:nvCxnSpPr>
          <p:cNvPr id="20" name="Straight Connector 19">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D1D87D5-B56B-463F-82A5-381EEDAEDD06}"/>
              </a:ext>
            </a:extLst>
          </p:cNvPr>
          <p:cNvPicPr>
            <a:picLocks noChangeAspect="1"/>
          </p:cNvPicPr>
          <p:nvPr/>
        </p:nvPicPr>
        <p:blipFill rotWithShape="1">
          <a:blip r:embed="rId3"/>
          <a:srcRect t="111" r="1" b="3797"/>
          <a:stretch/>
        </p:blipFill>
        <p:spPr>
          <a:xfrm>
            <a:off x="835153" y="2002117"/>
            <a:ext cx="6215794" cy="4171569"/>
          </a:xfrm>
          <a:prstGeom prst="rect">
            <a:avLst/>
          </a:prstGeom>
        </p:spPr>
      </p:pic>
      <p:sp>
        <p:nvSpPr>
          <p:cNvPr id="3" name="Content Placeholder 2">
            <a:extLst>
              <a:ext uri="{FF2B5EF4-FFF2-40B4-BE49-F238E27FC236}">
                <a16:creationId xmlns:a16="http://schemas.microsoft.com/office/drawing/2014/main" id="{E06C5EA8-AE09-40B6-BE9B-630A4E7B1A70}"/>
              </a:ext>
            </a:extLst>
          </p:cNvPr>
          <p:cNvSpPr>
            <a:spLocks noGrp="1"/>
          </p:cNvSpPr>
          <p:nvPr>
            <p:ph idx="1"/>
          </p:nvPr>
        </p:nvSpPr>
        <p:spPr>
          <a:xfrm>
            <a:off x="7708187" y="1751928"/>
            <a:ext cx="3823525" cy="4171568"/>
          </a:xfrm>
        </p:spPr>
        <p:txBody>
          <a:bodyPr anchor="ctr">
            <a:noAutofit/>
          </a:bodyPr>
          <a:lstStyle/>
          <a:p>
            <a:pPr marL="0" indent="0">
              <a:buNone/>
            </a:pPr>
            <a:r>
              <a:rPr lang="en-US" sz="900" dirty="0"/>
              <a:t>from </a:t>
            </a:r>
            <a:r>
              <a:rPr lang="en-US" sz="900" dirty="0" err="1"/>
              <a:t>statsmodels.tsa.stattools</a:t>
            </a:r>
            <a:r>
              <a:rPr lang="en-US" sz="900" dirty="0"/>
              <a:t> import </a:t>
            </a:r>
            <a:r>
              <a:rPr lang="en-US" sz="900" dirty="0" err="1"/>
              <a:t>acf</a:t>
            </a:r>
            <a:endParaRPr lang="en-US" sz="900" dirty="0"/>
          </a:p>
          <a:p>
            <a:pPr marL="0" indent="0">
              <a:buNone/>
            </a:pPr>
            <a:r>
              <a:rPr lang="en-US" sz="900" dirty="0"/>
              <a:t># Create Training and Test</a:t>
            </a:r>
          </a:p>
          <a:p>
            <a:pPr marL="0" indent="0">
              <a:buNone/>
            </a:pPr>
            <a:r>
              <a:rPr lang="en-US" sz="900" dirty="0"/>
              <a:t>s = 270; d = 307</a:t>
            </a:r>
          </a:p>
          <a:p>
            <a:pPr marL="0" indent="0">
              <a:buNone/>
            </a:pPr>
            <a:r>
              <a:rPr lang="en-US" sz="900" dirty="0"/>
              <a:t>train = </a:t>
            </a:r>
            <a:r>
              <a:rPr lang="en-US" sz="900" dirty="0" err="1"/>
              <a:t>ts</a:t>
            </a:r>
            <a:r>
              <a:rPr lang="en-US" sz="900" dirty="0"/>
              <a:t>[</a:t>
            </a:r>
            <a:r>
              <a:rPr lang="en-US" sz="900" dirty="0" err="1"/>
              <a:t>s:d</a:t>
            </a:r>
            <a:r>
              <a:rPr lang="en-US" sz="900" dirty="0"/>
              <a:t>]; test = </a:t>
            </a:r>
            <a:r>
              <a:rPr lang="en-US" sz="900" dirty="0" err="1"/>
              <a:t>ts</a:t>
            </a:r>
            <a:r>
              <a:rPr lang="en-US" sz="900" dirty="0"/>
              <a:t>[d:]</a:t>
            </a:r>
          </a:p>
          <a:p>
            <a:pPr marL="0" indent="0">
              <a:buNone/>
            </a:pPr>
            <a:r>
              <a:rPr lang="en-US" sz="900" dirty="0"/>
              <a:t># Build Model</a:t>
            </a:r>
          </a:p>
          <a:p>
            <a:pPr marL="0" indent="0">
              <a:buNone/>
            </a:pPr>
            <a:r>
              <a:rPr lang="en-US" sz="900" dirty="0"/>
              <a:t>model = ARIMA(</a:t>
            </a:r>
            <a:r>
              <a:rPr lang="en-US" sz="900" dirty="0" err="1"/>
              <a:t>ts</a:t>
            </a:r>
            <a:r>
              <a:rPr lang="en-US" sz="900" dirty="0"/>
              <a:t>, order=(1, 1, 1))  </a:t>
            </a:r>
          </a:p>
          <a:p>
            <a:pPr marL="0" indent="0">
              <a:buNone/>
            </a:pPr>
            <a:r>
              <a:rPr lang="en-US" sz="900" dirty="0"/>
              <a:t>fitted = </a:t>
            </a:r>
            <a:r>
              <a:rPr lang="en-US" sz="900" dirty="0" err="1"/>
              <a:t>model.fit</a:t>
            </a:r>
            <a:r>
              <a:rPr lang="en-US" sz="900" dirty="0"/>
              <a:t>(</a:t>
            </a:r>
            <a:r>
              <a:rPr lang="en-US" sz="900" dirty="0" err="1"/>
              <a:t>disp</a:t>
            </a:r>
            <a:r>
              <a:rPr lang="en-US" sz="900" dirty="0"/>
              <a:t>=-1)  </a:t>
            </a:r>
          </a:p>
          <a:p>
            <a:pPr marL="0" indent="0">
              <a:buNone/>
            </a:pPr>
            <a:r>
              <a:rPr lang="en-US" sz="900" dirty="0"/>
              <a:t># Forecast</a:t>
            </a:r>
          </a:p>
          <a:p>
            <a:pPr marL="0" indent="0">
              <a:buNone/>
            </a:pPr>
            <a:r>
              <a:rPr lang="en-US" sz="900" dirty="0"/>
              <a:t>fc, se, conf = </a:t>
            </a:r>
            <a:r>
              <a:rPr lang="en-US" sz="900" dirty="0" err="1"/>
              <a:t>fitted.forecast</a:t>
            </a:r>
            <a:r>
              <a:rPr lang="en-US" sz="900" dirty="0"/>
              <a:t>(</a:t>
            </a:r>
            <a:r>
              <a:rPr lang="en-US" sz="900" dirty="0" err="1"/>
              <a:t>len</a:t>
            </a:r>
            <a:r>
              <a:rPr lang="en-US" sz="900" dirty="0"/>
              <a:t>(</a:t>
            </a:r>
            <a:r>
              <a:rPr lang="en-US" sz="900" dirty="0" err="1"/>
              <a:t>ts</a:t>
            </a:r>
            <a:r>
              <a:rPr lang="en-US" sz="900" dirty="0"/>
              <a:t>)-d, alpha=0.01)  # 99% conf</a:t>
            </a:r>
          </a:p>
          <a:p>
            <a:pPr marL="0" indent="0">
              <a:buNone/>
            </a:pPr>
            <a:r>
              <a:rPr lang="en-US" sz="900" dirty="0"/>
              <a:t># Make as pandas series</a:t>
            </a:r>
          </a:p>
          <a:p>
            <a:pPr marL="0" indent="0">
              <a:buNone/>
            </a:pPr>
            <a:r>
              <a:rPr lang="en-US" sz="900" dirty="0" err="1"/>
              <a:t>fc_series</a:t>
            </a:r>
            <a:r>
              <a:rPr lang="en-US" sz="900" dirty="0"/>
              <a:t> = </a:t>
            </a:r>
            <a:r>
              <a:rPr lang="en-US" sz="900" dirty="0" err="1"/>
              <a:t>pd.Series</a:t>
            </a:r>
            <a:r>
              <a:rPr lang="en-US" sz="900" dirty="0"/>
              <a:t>(fc, index=</a:t>
            </a:r>
            <a:r>
              <a:rPr lang="en-US" sz="900" dirty="0" err="1"/>
              <a:t>test.index</a:t>
            </a:r>
            <a:r>
              <a:rPr lang="en-US" sz="900" dirty="0"/>
              <a:t>)</a:t>
            </a:r>
          </a:p>
          <a:p>
            <a:pPr marL="0" indent="0">
              <a:buNone/>
            </a:pPr>
            <a:r>
              <a:rPr lang="en-US" sz="900" dirty="0" err="1"/>
              <a:t>lower_series</a:t>
            </a:r>
            <a:r>
              <a:rPr lang="en-US" sz="900" dirty="0"/>
              <a:t> = </a:t>
            </a:r>
            <a:r>
              <a:rPr lang="en-US" sz="900" dirty="0" err="1"/>
              <a:t>pd.Series</a:t>
            </a:r>
            <a:r>
              <a:rPr lang="en-US" sz="900" dirty="0"/>
              <a:t>(conf[:, 0], index=</a:t>
            </a:r>
            <a:r>
              <a:rPr lang="en-US" sz="900" dirty="0" err="1"/>
              <a:t>test.index</a:t>
            </a:r>
            <a:r>
              <a:rPr lang="en-US" sz="900" dirty="0"/>
              <a:t>)</a:t>
            </a:r>
          </a:p>
          <a:p>
            <a:pPr marL="0" indent="0">
              <a:buNone/>
            </a:pPr>
            <a:r>
              <a:rPr lang="en-US" sz="900" dirty="0" err="1"/>
              <a:t>upper_series</a:t>
            </a:r>
            <a:r>
              <a:rPr lang="en-US" sz="900" dirty="0"/>
              <a:t> = </a:t>
            </a:r>
            <a:r>
              <a:rPr lang="en-US" sz="900" dirty="0" err="1"/>
              <a:t>pd.Series</a:t>
            </a:r>
            <a:r>
              <a:rPr lang="en-US" sz="900" dirty="0"/>
              <a:t>(conf[:, 1], index=</a:t>
            </a:r>
            <a:r>
              <a:rPr lang="en-US" sz="900" dirty="0" err="1"/>
              <a:t>test.index</a:t>
            </a:r>
            <a:r>
              <a:rPr lang="en-US" sz="900" dirty="0"/>
              <a:t>)</a:t>
            </a:r>
          </a:p>
          <a:p>
            <a:pPr marL="0" indent="0">
              <a:buNone/>
            </a:pPr>
            <a:r>
              <a:rPr lang="en-US" sz="900" dirty="0"/>
              <a:t># Plot</a:t>
            </a:r>
          </a:p>
          <a:p>
            <a:pPr marL="0" indent="0">
              <a:buNone/>
            </a:pPr>
            <a:r>
              <a:rPr lang="en-US" sz="900" dirty="0"/>
              <a:t>#plt.figure(figsize=(10,5), dpi=100)</a:t>
            </a:r>
          </a:p>
          <a:p>
            <a:pPr marL="0" indent="0">
              <a:buNone/>
            </a:pPr>
            <a:r>
              <a:rPr lang="en-US" sz="900" dirty="0" err="1"/>
              <a:t>plt.plot</a:t>
            </a:r>
            <a:r>
              <a:rPr lang="en-US" sz="900" dirty="0"/>
              <a:t>(train, label='training')</a:t>
            </a:r>
          </a:p>
          <a:p>
            <a:pPr marL="0" indent="0">
              <a:buNone/>
            </a:pPr>
            <a:r>
              <a:rPr lang="en-US" sz="900" dirty="0" err="1"/>
              <a:t>plt.plot</a:t>
            </a:r>
            <a:r>
              <a:rPr lang="en-US" sz="900" dirty="0"/>
              <a:t>(test, label='actual')</a:t>
            </a:r>
          </a:p>
          <a:p>
            <a:pPr marL="0" indent="0">
              <a:buNone/>
            </a:pPr>
            <a:r>
              <a:rPr lang="en-US" sz="900" dirty="0" err="1"/>
              <a:t>plt.plot</a:t>
            </a:r>
            <a:r>
              <a:rPr lang="en-US" sz="900" dirty="0"/>
              <a:t>(</a:t>
            </a:r>
            <a:r>
              <a:rPr lang="en-US" sz="900" dirty="0" err="1"/>
              <a:t>fc_series</a:t>
            </a:r>
            <a:r>
              <a:rPr lang="en-US" sz="900" dirty="0"/>
              <a:t>, label='forecast')</a:t>
            </a:r>
          </a:p>
          <a:p>
            <a:pPr marL="0" indent="0">
              <a:buNone/>
            </a:pPr>
            <a:r>
              <a:rPr lang="en-US" sz="900" dirty="0" err="1"/>
              <a:t>plt.fill_between</a:t>
            </a:r>
            <a:r>
              <a:rPr lang="en-US" sz="900" dirty="0"/>
              <a:t>(</a:t>
            </a:r>
            <a:r>
              <a:rPr lang="en-US" sz="900" dirty="0" err="1"/>
              <a:t>lower_series.index</a:t>
            </a:r>
            <a:r>
              <a:rPr lang="en-US" sz="900" dirty="0"/>
              <a:t>, </a:t>
            </a:r>
            <a:r>
              <a:rPr lang="en-US" sz="900" dirty="0" err="1"/>
              <a:t>lower_series</a:t>
            </a:r>
            <a:r>
              <a:rPr lang="en-US" sz="900" dirty="0"/>
              <a:t>, </a:t>
            </a:r>
            <a:r>
              <a:rPr lang="en-US" sz="900" dirty="0" err="1"/>
              <a:t>upper_series</a:t>
            </a:r>
            <a:r>
              <a:rPr lang="en-US" sz="900" dirty="0"/>
              <a:t>, color='k', alpha=.15)</a:t>
            </a:r>
          </a:p>
          <a:p>
            <a:pPr marL="0" indent="0">
              <a:buNone/>
            </a:pPr>
            <a:r>
              <a:rPr lang="en-US" sz="900" dirty="0" err="1"/>
              <a:t>plt.title</a:t>
            </a:r>
            <a:r>
              <a:rPr lang="en-US" sz="900" dirty="0"/>
              <a:t>('Forecast vs Actuals')</a:t>
            </a:r>
          </a:p>
          <a:p>
            <a:pPr marL="0" indent="0">
              <a:buNone/>
            </a:pPr>
            <a:r>
              <a:rPr lang="en-US" sz="900" dirty="0" err="1"/>
              <a:t>plt.legend</a:t>
            </a:r>
            <a:r>
              <a:rPr lang="en-US" sz="900" dirty="0"/>
              <a:t>(loc='upper left', </a:t>
            </a:r>
            <a:r>
              <a:rPr lang="en-US" sz="900" dirty="0" err="1"/>
              <a:t>fontsize</a:t>
            </a:r>
            <a:r>
              <a:rPr lang="en-US" sz="900" dirty="0"/>
              <a:t>=8)</a:t>
            </a:r>
          </a:p>
          <a:p>
            <a:pPr marL="0" indent="0">
              <a:buNone/>
            </a:pPr>
            <a:r>
              <a:rPr lang="en-US" sz="900" dirty="0" err="1"/>
              <a:t>plt.show</a:t>
            </a:r>
            <a:r>
              <a:rPr lang="en-US" sz="900" dirty="0"/>
              <a:t>()</a:t>
            </a:r>
          </a:p>
        </p:txBody>
      </p:sp>
    </p:spTree>
    <p:extLst>
      <p:ext uri="{BB962C8B-B14F-4D97-AF65-F5344CB8AC3E}">
        <p14:creationId xmlns:p14="http://schemas.microsoft.com/office/powerpoint/2010/main" val="61288481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5BDD0-D6D8-4833-893B-31379D97FC74}"/>
              </a:ext>
            </a:extLst>
          </p:cNvPr>
          <p:cNvSpPr>
            <a:spLocks noGrp="1"/>
          </p:cNvSpPr>
          <p:nvPr>
            <p:ph type="title"/>
          </p:nvPr>
        </p:nvSpPr>
        <p:spPr>
          <a:xfrm>
            <a:off x="838200" y="620742"/>
            <a:ext cx="10515600" cy="1325563"/>
          </a:xfrm>
        </p:spPr>
        <p:txBody>
          <a:bodyPr vert="horz" lIns="91440" tIns="45720" rIns="91440" bIns="45720" rtlCol="0" anchor="ctr">
            <a:normAutofit/>
          </a:bodyPr>
          <a:lstStyle/>
          <a:p>
            <a:r>
              <a:rPr lang="en-US" sz="2800" b="1" kern="1200" dirty="0">
                <a:solidFill>
                  <a:srgbClr val="FFFFFF"/>
                </a:solidFill>
                <a:latin typeface="+mj-lt"/>
                <a:ea typeface="+mj-ea"/>
                <a:cs typeface="+mj-cs"/>
              </a:rPr>
              <a:t>Auto ARIMA Forecast</a:t>
            </a:r>
            <a:br>
              <a:rPr lang="en-US" sz="2800" b="1" kern="1200" dirty="0">
                <a:solidFill>
                  <a:srgbClr val="FFFFFF"/>
                </a:solidFill>
                <a:latin typeface="+mj-lt"/>
                <a:ea typeface="+mj-ea"/>
                <a:cs typeface="+mj-cs"/>
              </a:rPr>
            </a:br>
            <a:br>
              <a:rPr lang="en-US" sz="2800" b="1" kern="1200" dirty="0">
                <a:solidFill>
                  <a:srgbClr val="FFFFFF"/>
                </a:solidFill>
                <a:latin typeface="+mj-lt"/>
                <a:ea typeface="+mj-ea"/>
                <a:cs typeface="+mj-cs"/>
              </a:rPr>
            </a:br>
            <a:endParaRPr lang="en-US" sz="2800" kern="1200" dirty="0">
              <a:solidFill>
                <a:srgbClr val="FFFFFF"/>
              </a:solidFill>
              <a:latin typeface="+mj-lt"/>
              <a:ea typeface="+mj-ea"/>
              <a:cs typeface="+mj-cs"/>
            </a:endParaRPr>
          </a:p>
        </p:txBody>
      </p:sp>
      <p:cxnSp>
        <p:nvCxnSpPr>
          <p:cNvPr id="23" name="Straight Connector 22">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388D4C-3C28-47E0-9AAA-68D01BFB5349}"/>
              </a:ext>
            </a:extLst>
          </p:cNvPr>
          <p:cNvSpPr>
            <a:spLocks noGrp="1"/>
          </p:cNvSpPr>
          <p:nvPr>
            <p:ph idx="1"/>
          </p:nvPr>
        </p:nvSpPr>
        <p:spPr>
          <a:xfrm>
            <a:off x="762000" y="1848934"/>
            <a:ext cx="5097780" cy="3910617"/>
          </a:xfrm>
        </p:spPr>
        <p:txBody>
          <a:bodyPr vert="horz" lIns="91440" tIns="45720" rIns="91440" bIns="45720" rtlCol="0">
            <a:noAutofit/>
          </a:bodyPr>
          <a:lstStyle/>
          <a:p>
            <a:pPr marL="0"/>
            <a:r>
              <a:rPr lang="en-US" sz="1200" dirty="0">
                <a:solidFill>
                  <a:srgbClr val="FFFFFF"/>
                </a:solidFill>
              </a:rPr>
              <a:t>import </a:t>
            </a:r>
            <a:r>
              <a:rPr lang="en-US" sz="1200" b="1" dirty="0" err="1">
                <a:solidFill>
                  <a:srgbClr val="FF0000"/>
                </a:solidFill>
              </a:rPr>
              <a:t>pmdarima</a:t>
            </a:r>
            <a:r>
              <a:rPr lang="en-US" sz="1200" dirty="0">
                <a:solidFill>
                  <a:srgbClr val="FFFFFF"/>
                </a:solidFill>
              </a:rPr>
              <a:t> as pm</a:t>
            </a:r>
          </a:p>
          <a:p>
            <a:pPr marL="0"/>
            <a:r>
              <a:rPr lang="en-US" sz="1200" dirty="0">
                <a:solidFill>
                  <a:srgbClr val="FFFFFF"/>
                </a:solidFill>
              </a:rPr>
              <a:t>model = </a:t>
            </a:r>
            <a:r>
              <a:rPr lang="en-US" sz="1200" dirty="0" err="1">
                <a:solidFill>
                  <a:srgbClr val="FFFFFF"/>
                </a:solidFill>
              </a:rPr>
              <a:t>pm.auto_arima</a:t>
            </a:r>
            <a:r>
              <a:rPr lang="en-US" sz="1200" dirty="0">
                <a:solidFill>
                  <a:srgbClr val="FFFFFF"/>
                </a:solidFill>
              </a:rPr>
              <a:t>(</a:t>
            </a:r>
            <a:r>
              <a:rPr lang="en-US" sz="1200" dirty="0" err="1">
                <a:solidFill>
                  <a:srgbClr val="FFFFFF"/>
                </a:solidFill>
              </a:rPr>
              <a:t>ts</a:t>
            </a:r>
            <a:r>
              <a:rPr lang="en-US" sz="1200" dirty="0">
                <a:solidFill>
                  <a:srgbClr val="FFFFFF"/>
                </a:solidFill>
              </a:rPr>
              <a:t>, </a:t>
            </a:r>
            <a:r>
              <a:rPr lang="en-US" sz="1200" dirty="0" err="1">
                <a:solidFill>
                  <a:srgbClr val="FFFFFF"/>
                </a:solidFill>
              </a:rPr>
              <a:t>start_p</a:t>
            </a:r>
            <a:r>
              <a:rPr lang="en-US" sz="1200" dirty="0">
                <a:solidFill>
                  <a:srgbClr val="FFFFFF"/>
                </a:solidFill>
              </a:rPr>
              <a:t>=1, </a:t>
            </a:r>
            <a:r>
              <a:rPr lang="en-US" sz="1200" dirty="0" err="1">
                <a:solidFill>
                  <a:srgbClr val="FFFFFF"/>
                </a:solidFill>
              </a:rPr>
              <a:t>start_q</a:t>
            </a:r>
            <a:r>
              <a:rPr lang="en-US" sz="1200" dirty="0">
                <a:solidFill>
                  <a:srgbClr val="FFFFFF"/>
                </a:solidFill>
              </a:rPr>
              <a:t>=1,</a:t>
            </a:r>
          </a:p>
          <a:p>
            <a:pPr marL="0"/>
            <a:r>
              <a:rPr lang="en-US" sz="1200" dirty="0">
                <a:solidFill>
                  <a:srgbClr val="FFFFFF"/>
                </a:solidFill>
              </a:rPr>
              <a:t>                      test='</a:t>
            </a:r>
            <a:r>
              <a:rPr lang="en-US" sz="1200" dirty="0" err="1">
                <a:solidFill>
                  <a:srgbClr val="FFFFFF"/>
                </a:solidFill>
              </a:rPr>
              <a:t>adf</a:t>
            </a:r>
            <a:r>
              <a:rPr lang="en-US" sz="1200" dirty="0">
                <a:solidFill>
                  <a:srgbClr val="FFFFFF"/>
                </a:solidFill>
              </a:rPr>
              <a:t>',       # use </a:t>
            </a:r>
            <a:r>
              <a:rPr lang="en-US" sz="1200" dirty="0" err="1">
                <a:solidFill>
                  <a:srgbClr val="FFFFFF"/>
                </a:solidFill>
              </a:rPr>
              <a:t>adftest</a:t>
            </a:r>
            <a:r>
              <a:rPr lang="en-US" sz="1200" dirty="0">
                <a:solidFill>
                  <a:srgbClr val="FFFFFF"/>
                </a:solidFill>
              </a:rPr>
              <a:t> to find optimal 'd'</a:t>
            </a:r>
          </a:p>
          <a:p>
            <a:pPr marL="0"/>
            <a:r>
              <a:rPr lang="en-US" sz="1200" dirty="0">
                <a:solidFill>
                  <a:srgbClr val="FFFFFF"/>
                </a:solidFill>
              </a:rPr>
              <a:t>                      </a:t>
            </a:r>
            <a:r>
              <a:rPr lang="en-US" sz="1200" dirty="0" err="1">
                <a:solidFill>
                  <a:srgbClr val="FFFFFF"/>
                </a:solidFill>
              </a:rPr>
              <a:t>max_p</a:t>
            </a:r>
            <a:r>
              <a:rPr lang="en-US" sz="1200" dirty="0">
                <a:solidFill>
                  <a:srgbClr val="FFFFFF"/>
                </a:solidFill>
              </a:rPr>
              <a:t>=3, </a:t>
            </a:r>
            <a:r>
              <a:rPr lang="en-US" sz="1200" dirty="0" err="1">
                <a:solidFill>
                  <a:srgbClr val="FFFFFF"/>
                </a:solidFill>
              </a:rPr>
              <a:t>max_q</a:t>
            </a:r>
            <a:r>
              <a:rPr lang="en-US" sz="1200" dirty="0">
                <a:solidFill>
                  <a:srgbClr val="FFFFFF"/>
                </a:solidFill>
              </a:rPr>
              <a:t>=3, # maximum p and q</a:t>
            </a:r>
          </a:p>
          <a:p>
            <a:pPr marL="0"/>
            <a:r>
              <a:rPr lang="en-US" sz="1200" dirty="0">
                <a:solidFill>
                  <a:srgbClr val="FFFFFF"/>
                </a:solidFill>
              </a:rPr>
              <a:t>                      m=1,              # frequency of series</a:t>
            </a:r>
          </a:p>
          <a:p>
            <a:pPr marL="0"/>
            <a:r>
              <a:rPr lang="en-US" sz="1200" dirty="0">
                <a:solidFill>
                  <a:srgbClr val="FFFFFF"/>
                </a:solidFill>
              </a:rPr>
              <a:t>                      d=None,           # let model determine 'd'</a:t>
            </a:r>
          </a:p>
          <a:p>
            <a:pPr marL="0"/>
            <a:r>
              <a:rPr lang="en-US" sz="1200" dirty="0">
                <a:solidFill>
                  <a:srgbClr val="FFFFFF"/>
                </a:solidFill>
              </a:rPr>
              <a:t>                      seasonal=False,   # No Seasonality</a:t>
            </a:r>
          </a:p>
          <a:p>
            <a:pPr marL="0"/>
            <a:r>
              <a:rPr lang="en-US" sz="1200" dirty="0">
                <a:solidFill>
                  <a:srgbClr val="FFFFFF"/>
                </a:solidFill>
              </a:rPr>
              <a:t>                      </a:t>
            </a:r>
            <a:r>
              <a:rPr lang="en-US" sz="1200" dirty="0" err="1">
                <a:solidFill>
                  <a:srgbClr val="FFFFFF"/>
                </a:solidFill>
              </a:rPr>
              <a:t>start_P</a:t>
            </a:r>
            <a:r>
              <a:rPr lang="en-US" sz="1200" dirty="0">
                <a:solidFill>
                  <a:srgbClr val="FFFFFF"/>
                </a:solidFill>
              </a:rPr>
              <a:t>=0, </a:t>
            </a:r>
          </a:p>
          <a:p>
            <a:pPr marL="0"/>
            <a:r>
              <a:rPr lang="en-US" sz="1200" dirty="0">
                <a:solidFill>
                  <a:srgbClr val="FFFFFF"/>
                </a:solidFill>
              </a:rPr>
              <a:t>                      D=0, </a:t>
            </a:r>
          </a:p>
          <a:p>
            <a:pPr marL="0"/>
            <a:r>
              <a:rPr lang="en-US" sz="1200" dirty="0">
                <a:solidFill>
                  <a:srgbClr val="FFFFFF"/>
                </a:solidFill>
              </a:rPr>
              <a:t>                      trace=True,</a:t>
            </a:r>
          </a:p>
          <a:p>
            <a:pPr marL="0"/>
            <a:r>
              <a:rPr lang="en-US" sz="1200" dirty="0">
                <a:solidFill>
                  <a:srgbClr val="FFFFFF"/>
                </a:solidFill>
              </a:rPr>
              <a:t>                      </a:t>
            </a:r>
            <a:r>
              <a:rPr lang="en-US" sz="1200" dirty="0" err="1">
                <a:solidFill>
                  <a:srgbClr val="FFFFFF"/>
                </a:solidFill>
              </a:rPr>
              <a:t>error_action</a:t>
            </a:r>
            <a:r>
              <a:rPr lang="en-US" sz="1200" dirty="0">
                <a:solidFill>
                  <a:srgbClr val="FFFFFF"/>
                </a:solidFill>
              </a:rPr>
              <a:t>='ignore',  </a:t>
            </a:r>
          </a:p>
          <a:p>
            <a:pPr marL="0"/>
            <a:r>
              <a:rPr lang="en-US" sz="1200" dirty="0">
                <a:solidFill>
                  <a:srgbClr val="FFFFFF"/>
                </a:solidFill>
              </a:rPr>
              <a:t>                      </a:t>
            </a:r>
            <a:r>
              <a:rPr lang="en-US" sz="1200" dirty="0" err="1">
                <a:solidFill>
                  <a:srgbClr val="FFFFFF"/>
                </a:solidFill>
              </a:rPr>
              <a:t>suppress_warnings</a:t>
            </a:r>
            <a:r>
              <a:rPr lang="en-US" sz="1200" dirty="0">
                <a:solidFill>
                  <a:srgbClr val="FFFFFF"/>
                </a:solidFill>
              </a:rPr>
              <a:t>=True, </a:t>
            </a:r>
          </a:p>
          <a:p>
            <a:pPr marL="0"/>
            <a:r>
              <a:rPr lang="en-US" sz="1200" dirty="0">
                <a:solidFill>
                  <a:srgbClr val="FFFFFF"/>
                </a:solidFill>
              </a:rPr>
              <a:t>                      stepwise=True)</a:t>
            </a:r>
          </a:p>
          <a:p>
            <a:pPr marL="0"/>
            <a:r>
              <a:rPr lang="en-US" sz="1200" dirty="0">
                <a:solidFill>
                  <a:srgbClr val="FFFFFF"/>
                </a:solidFill>
              </a:rPr>
              <a:t>print(</a:t>
            </a:r>
            <a:r>
              <a:rPr lang="en-US" sz="1200" dirty="0" err="1">
                <a:solidFill>
                  <a:srgbClr val="FFFFFF"/>
                </a:solidFill>
              </a:rPr>
              <a:t>model.summary</a:t>
            </a:r>
            <a:r>
              <a:rPr lang="en-US" sz="1200" dirty="0">
                <a:solidFill>
                  <a:srgbClr val="FFFFFF"/>
                </a:solidFill>
              </a:rPr>
              <a:t>())</a:t>
            </a:r>
          </a:p>
        </p:txBody>
      </p:sp>
      <p:sp>
        <p:nvSpPr>
          <p:cNvPr id="9" name="TextBox 8">
            <a:extLst>
              <a:ext uri="{FF2B5EF4-FFF2-40B4-BE49-F238E27FC236}">
                <a16:creationId xmlns:a16="http://schemas.microsoft.com/office/drawing/2014/main" id="{75AD00D7-7921-4042-94AF-4E2BD368AA4C}"/>
              </a:ext>
            </a:extLst>
          </p:cNvPr>
          <p:cNvSpPr txBox="1"/>
          <p:nvPr/>
        </p:nvSpPr>
        <p:spPr>
          <a:xfrm>
            <a:off x="6515100" y="171098"/>
            <a:ext cx="5097780" cy="3910618"/>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700" dirty="0">
                <a:solidFill>
                  <a:srgbClr val="FFFFFF"/>
                </a:solidFill>
              </a:rPr>
              <a:t>Fit ARIMA: order=(1, 1, 1); AIC=3119.888, </a:t>
            </a:r>
            <a:r>
              <a:rPr lang="en-US" sz="700" b="1" dirty="0">
                <a:solidFill>
                  <a:srgbClr val="FF0000"/>
                </a:solidFill>
              </a:rPr>
              <a:t>BIC=3134.974</a:t>
            </a:r>
            <a:r>
              <a:rPr lang="en-US" sz="700" dirty="0">
                <a:solidFill>
                  <a:srgbClr val="FFFFFF"/>
                </a:solidFill>
              </a:rPr>
              <a:t>, Fit time=0.047 seconds</a:t>
            </a:r>
          </a:p>
          <a:p>
            <a:pPr indent="-228600">
              <a:lnSpc>
                <a:spcPct val="90000"/>
              </a:lnSpc>
              <a:spcAft>
                <a:spcPts val="600"/>
              </a:spcAft>
              <a:buFont typeface="Arial" panose="020B0604020202020204" pitchFamily="34" charset="0"/>
              <a:buChar char="•"/>
            </a:pPr>
            <a:r>
              <a:rPr lang="en-US" sz="700" dirty="0">
                <a:solidFill>
                  <a:srgbClr val="FFFFFF"/>
                </a:solidFill>
              </a:rPr>
              <a:t>Fit ARIMA: order=(0, 1, 0); AIC=3189.163, BIC=3196.706, Fit time=0.000 seconds</a:t>
            </a:r>
          </a:p>
          <a:p>
            <a:pPr indent="-228600">
              <a:lnSpc>
                <a:spcPct val="90000"/>
              </a:lnSpc>
              <a:spcAft>
                <a:spcPts val="600"/>
              </a:spcAft>
              <a:buFont typeface="Arial" panose="020B0604020202020204" pitchFamily="34" charset="0"/>
              <a:buChar char="•"/>
            </a:pPr>
            <a:r>
              <a:rPr lang="en-US" sz="700" dirty="0">
                <a:solidFill>
                  <a:srgbClr val="FFFFFF"/>
                </a:solidFill>
              </a:rPr>
              <a:t>Fit ARIMA: order=(1, 1, 0); AIC=3162.134, BIC=3173.448, Fit time=0.031 seconds</a:t>
            </a:r>
          </a:p>
          <a:p>
            <a:pPr indent="-228600">
              <a:lnSpc>
                <a:spcPct val="90000"/>
              </a:lnSpc>
              <a:spcAft>
                <a:spcPts val="600"/>
              </a:spcAft>
              <a:buFont typeface="Arial" panose="020B0604020202020204" pitchFamily="34" charset="0"/>
              <a:buChar char="•"/>
            </a:pPr>
            <a:r>
              <a:rPr lang="en-US" sz="700" dirty="0">
                <a:solidFill>
                  <a:srgbClr val="FFFFFF"/>
                </a:solidFill>
              </a:rPr>
              <a:t>Fit ARIMA: order=(0, 1, 1); AIC=3136.600, BIC=3147.914, Fit time=0.016 seconds</a:t>
            </a:r>
          </a:p>
          <a:p>
            <a:pPr indent="-228600">
              <a:lnSpc>
                <a:spcPct val="90000"/>
              </a:lnSpc>
              <a:spcAft>
                <a:spcPts val="600"/>
              </a:spcAft>
              <a:buFont typeface="Arial" panose="020B0604020202020204" pitchFamily="34" charset="0"/>
              <a:buChar char="•"/>
            </a:pPr>
            <a:r>
              <a:rPr lang="en-US" sz="700" dirty="0">
                <a:solidFill>
                  <a:srgbClr val="FFFFFF"/>
                </a:solidFill>
              </a:rPr>
              <a:t>Fit ARIMA: order=(2, 1, 1); AIC=3121.111, BIC=3139.969, Fit time=0.085 seconds</a:t>
            </a:r>
          </a:p>
          <a:p>
            <a:pPr indent="-228600">
              <a:lnSpc>
                <a:spcPct val="90000"/>
              </a:lnSpc>
              <a:spcAft>
                <a:spcPts val="600"/>
              </a:spcAft>
              <a:buFont typeface="Arial" panose="020B0604020202020204" pitchFamily="34" charset="0"/>
              <a:buChar char="•"/>
            </a:pPr>
            <a:r>
              <a:rPr lang="en-US" sz="700" dirty="0">
                <a:solidFill>
                  <a:srgbClr val="FFFFFF"/>
                </a:solidFill>
              </a:rPr>
              <a:t>Fit ARIMA: order=(1, 1, 2); AIC=3121.571, BIC=3140.428, Fit time=0.069 seconds</a:t>
            </a:r>
          </a:p>
          <a:p>
            <a:pPr indent="-228600">
              <a:lnSpc>
                <a:spcPct val="90000"/>
              </a:lnSpc>
              <a:spcAft>
                <a:spcPts val="600"/>
              </a:spcAft>
              <a:buFont typeface="Arial" panose="020B0604020202020204" pitchFamily="34" charset="0"/>
              <a:buChar char="•"/>
            </a:pPr>
            <a:r>
              <a:rPr lang="en-US" sz="700" dirty="0">
                <a:solidFill>
                  <a:srgbClr val="FFFFFF"/>
                </a:solidFill>
              </a:rPr>
              <a:t>Fit ARIMA: order=(2, 1, 2); AIC=3092.257, BIC=3114.886, Fit time=0.156 seconds</a:t>
            </a:r>
          </a:p>
          <a:p>
            <a:pPr indent="-228600">
              <a:lnSpc>
                <a:spcPct val="90000"/>
              </a:lnSpc>
              <a:spcAft>
                <a:spcPts val="600"/>
              </a:spcAft>
              <a:buFont typeface="Arial" panose="020B0604020202020204" pitchFamily="34" charset="0"/>
              <a:buChar char="•"/>
            </a:pPr>
            <a:r>
              <a:rPr lang="en-US" sz="700" dirty="0">
                <a:solidFill>
                  <a:srgbClr val="FFFFFF"/>
                </a:solidFill>
              </a:rPr>
              <a:t>Fit ARIMA: order=(3, 1, 2); AIC=3081.968, BIC=3108.368, Fit time=0.161 seconds</a:t>
            </a:r>
          </a:p>
          <a:p>
            <a:pPr indent="-228600">
              <a:lnSpc>
                <a:spcPct val="90000"/>
              </a:lnSpc>
              <a:spcAft>
                <a:spcPts val="600"/>
              </a:spcAft>
              <a:buFont typeface="Arial" panose="020B0604020202020204" pitchFamily="34" charset="0"/>
              <a:buChar char="•"/>
            </a:pPr>
            <a:r>
              <a:rPr lang="en-US" sz="700" dirty="0">
                <a:solidFill>
                  <a:srgbClr val="FFFFFF"/>
                </a:solidFill>
              </a:rPr>
              <a:t>Fit ARIMA: order=(3, 1, 1); AIC=3108.247, BIC=3130.875, Fit time=0.090 seconds</a:t>
            </a:r>
          </a:p>
          <a:p>
            <a:pPr indent="-228600">
              <a:lnSpc>
                <a:spcPct val="90000"/>
              </a:lnSpc>
              <a:spcAft>
                <a:spcPts val="600"/>
              </a:spcAft>
              <a:buFont typeface="Arial" panose="020B0604020202020204" pitchFamily="34" charset="0"/>
              <a:buChar char="•"/>
            </a:pPr>
            <a:r>
              <a:rPr lang="en-US" sz="700" dirty="0">
                <a:solidFill>
                  <a:srgbClr val="FFFFFF"/>
                </a:solidFill>
              </a:rPr>
              <a:t>Fit ARIMA: order=(3, 1, 3); AIC=3064.358, BIC=3094.529, Fit time=0.527 seconds</a:t>
            </a:r>
          </a:p>
          <a:p>
            <a:pPr indent="-228600">
              <a:lnSpc>
                <a:spcPct val="90000"/>
              </a:lnSpc>
              <a:spcAft>
                <a:spcPts val="600"/>
              </a:spcAft>
              <a:buFont typeface="Arial" panose="020B0604020202020204" pitchFamily="34" charset="0"/>
              <a:buChar char="•"/>
            </a:pPr>
            <a:r>
              <a:rPr lang="en-US" sz="700" dirty="0">
                <a:solidFill>
                  <a:srgbClr val="FFFFFF"/>
                </a:solidFill>
              </a:rPr>
              <a:t>Fit ARIMA: order=(2, 1, 3); AIC=3062.935</a:t>
            </a:r>
            <a:r>
              <a:rPr lang="en-US" sz="700" b="1" dirty="0">
                <a:solidFill>
                  <a:srgbClr val="FF0000"/>
                </a:solidFill>
              </a:rPr>
              <a:t>, BIC=3089.335</a:t>
            </a:r>
            <a:r>
              <a:rPr lang="en-US" sz="700" dirty="0">
                <a:solidFill>
                  <a:srgbClr val="FFFFFF"/>
                </a:solidFill>
              </a:rPr>
              <a:t>, Fit time=0.342 seconds</a:t>
            </a:r>
          </a:p>
          <a:p>
            <a:pPr indent="-228600">
              <a:lnSpc>
                <a:spcPct val="90000"/>
              </a:lnSpc>
              <a:spcAft>
                <a:spcPts val="600"/>
              </a:spcAft>
              <a:buFont typeface="Arial" panose="020B0604020202020204" pitchFamily="34" charset="0"/>
              <a:buChar char="•"/>
            </a:pPr>
            <a:r>
              <a:rPr lang="en-US" sz="700" dirty="0">
                <a:solidFill>
                  <a:srgbClr val="FFFFFF"/>
                </a:solidFill>
              </a:rPr>
              <a:t>Fit ARIMA: order=(1, 1, 3); AIC=3119.239, BIC=3141.868, Fit time=0.120 seconds</a:t>
            </a:r>
          </a:p>
          <a:p>
            <a:pPr indent="-228600">
              <a:lnSpc>
                <a:spcPct val="90000"/>
              </a:lnSpc>
              <a:spcAft>
                <a:spcPts val="600"/>
              </a:spcAft>
              <a:buFont typeface="Arial" panose="020B0604020202020204" pitchFamily="34" charset="0"/>
              <a:buChar char="•"/>
            </a:pPr>
            <a:r>
              <a:rPr lang="en-US" sz="700" dirty="0">
                <a:solidFill>
                  <a:srgbClr val="FFFFFF"/>
                </a:solidFill>
              </a:rPr>
              <a:t>Total fit time: 1.643 seconds</a:t>
            </a:r>
          </a:p>
          <a:p>
            <a:pPr indent="-228600">
              <a:lnSpc>
                <a:spcPct val="90000"/>
              </a:lnSpc>
              <a:spcAft>
                <a:spcPts val="600"/>
              </a:spcAft>
              <a:buFont typeface="Arial" panose="020B0604020202020204" pitchFamily="34" charset="0"/>
              <a:buChar char="•"/>
            </a:pPr>
            <a:r>
              <a:rPr lang="en-US" sz="700" dirty="0">
                <a:solidFill>
                  <a:srgbClr val="FFFFFF"/>
                </a:solidFill>
              </a:rPr>
              <a:t>                             ARIMA Model Results                              </a:t>
            </a:r>
          </a:p>
          <a:p>
            <a:pPr indent="-228600">
              <a:lnSpc>
                <a:spcPct val="90000"/>
              </a:lnSpc>
              <a:spcAft>
                <a:spcPts val="600"/>
              </a:spcAft>
              <a:buFont typeface="Arial" panose="020B0604020202020204" pitchFamily="34" charset="0"/>
              <a:buChar char="•"/>
            </a:pPr>
            <a:r>
              <a:rPr lang="en-US" sz="700" dirty="0">
                <a:solidFill>
                  <a:srgbClr val="FFFFFF"/>
                </a:solidFill>
              </a:rPr>
              <a:t>==============================================================================</a:t>
            </a:r>
          </a:p>
          <a:p>
            <a:pPr indent="-228600">
              <a:lnSpc>
                <a:spcPct val="90000"/>
              </a:lnSpc>
              <a:spcAft>
                <a:spcPts val="600"/>
              </a:spcAft>
              <a:buFont typeface="Arial" panose="020B0604020202020204" pitchFamily="34" charset="0"/>
              <a:buChar char="•"/>
            </a:pPr>
            <a:r>
              <a:rPr lang="en-US" sz="700" dirty="0">
                <a:solidFill>
                  <a:srgbClr val="FFFFFF"/>
                </a:solidFill>
              </a:rPr>
              <a:t>Dep. Variable:                    </a:t>
            </a:r>
            <a:r>
              <a:rPr lang="en-US" sz="700" dirty="0" err="1">
                <a:solidFill>
                  <a:srgbClr val="FFFFFF"/>
                </a:solidFill>
              </a:rPr>
              <a:t>D.y</a:t>
            </a:r>
            <a:r>
              <a:rPr lang="en-US" sz="700" dirty="0">
                <a:solidFill>
                  <a:srgbClr val="FFFFFF"/>
                </a:solidFill>
              </a:rPr>
              <a:t>   No. Observations:                  321</a:t>
            </a:r>
          </a:p>
          <a:p>
            <a:pPr indent="-228600">
              <a:lnSpc>
                <a:spcPct val="90000"/>
              </a:lnSpc>
              <a:spcAft>
                <a:spcPts val="600"/>
              </a:spcAft>
              <a:buFont typeface="Arial" panose="020B0604020202020204" pitchFamily="34" charset="0"/>
              <a:buChar char="•"/>
            </a:pPr>
            <a:r>
              <a:rPr lang="en-US" sz="700" dirty="0">
                <a:solidFill>
                  <a:srgbClr val="FFFFFF"/>
                </a:solidFill>
              </a:rPr>
              <a:t>Model:                 </a:t>
            </a:r>
            <a:r>
              <a:rPr lang="en-US" sz="700" b="1" dirty="0">
                <a:solidFill>
                  <a:srgbClr val="FF0000"/>
                </a:solidFill>
              </a:rPr>
              <a:t>ARIMA(2, 1, 3)   </a:t>
            </a:r>
            <a:r>
              <a:rPr lang="en-US" sz="700" dirty="0">
                <a:solidFill>
                  <a:srgbClr val="FFFFFF"/>
                </a:solidFill>
              </a:rPr>
              <a:t>Log Likelihood               -1524.468</a:t>
            </a:r>
          </a:p>
          <a:p>
            <a:pPr indent="-228600">
              <a:lnSpc>
                <a:spcPct val="90000"/>
              </a:lnSpc>
              <a:spcAft>
                <a:spcPts val="600"/>
              </a:spcAft>
              <a:buFont typeface="Arial" panose="020B0604020202020204" pitchFamily="34" charset="0"/>
              <a:buChar char="•"/>
            </a:pPr>
            <a:r>
              <a:rPr lang="en-US" sz="700" dirty="0">
                <a:solidFill>
                  <a:srgbClr val="FFFFFF"/>
                </a:solidFill>
              </a:rPr>
              <a:t>Method:                       </a:t>
            </a:r>
            <a:r>
              <a:rPr lang="en-US" sz="700" dirty="0" err="1">
                <a:solidFill>
                  <a:srgbClr val="FFFFFF"/>
                </a:solidFill>
              </a:rPr>
              <a:t>css-mle</a:t>
            </a:r>
            <a:r>
              <a:rPr lang="en-US" sz="700" dirty="0">
                <a:solidFill>
                  <a:srgbClr val="FFFFFF"/>
                </a:solidFill>
              </a:rPr>
              <a:t>   S.D. of innovations             27.849</a:t>
            </a:r>
          </a:p>
          <a:p>
            <a:pPr indent="-228600">
              <a:lnSpc>
                <a:spcPct val="90000"/>
              </a:lnSpc>
              <a:spcAft>
                <a:spcPts val="600"/>
              </a:spcAft>
              <a:buFont typeface="Arial" panose="020B0604020202020204" pitchFamily="34" charset="0"/>
              <a:buChar char="•"/>
            </a:pPr>
            <a:r>
              <a:rPr lang="en-US" sz="700" dirty="0">
                <a:solidFill>
                  <a:srgbClr val="FFFFFF"/>
                </a:solidFill>
              </a:rPr>
              <a:t>Date:                Mon, 18 Jan 2021   AIC                           3062.935</a:t>
            </a:r>
          </a:p>
          <a:p>
            <a:pPr indent="-228600">
              <a:lnSpc>
                <a:spcPct val="90000"/>
              </a:lnSpc>
              <a:spcAft>
                <a:spcPts val="600"/>
              </a:spcAft>
              <a:buFont typeface="Arial" panose="020B0604020202020204" pitchFamily="34" charset="0"/>
              <a:buChar char="•"/>
            </a:pPr>
            <a:r>
              <a:rPr lang="en-US" sz="700" dirty="0">
                <a:solidFill>
                  <a:srgbClr val="FFFFFF"/>
                </a:solidFill>
              </a:rPr>
              <a:t>Time:                        13:50:56   BIC                           3089.335</a:t>
            </a:r>
          </a:p>
          <a:p>
            <a:pPr indent="-228600">
              <a:lnSpc>
                <a:spcPct val="90000"/>
              </a:lnSpc>
              <a:spcAft>
                <a:spcPts val="600"/>
              </a:spcAft>
              <a:buFont typeface="Arial" panose="020B0604020202020204" pitchFamily="34" charset="0"/>
              <a:buChar char="•"/>
            </a:pPr>
            <a:r>
              <a:rPr lang="en-US" sz="700" dirty="0">
                <a:solidFill>
                  <a:srgbClr val="FFFFFF"/>
                </a:solidFill>
              </a:rPr>
              <a:t>Sample:                             1   HQIC                          3073.476</a:t>
            </a:r>
          </a:p>
          <a:p>
            <a:pPr indent="-228600">
              <a:lnSpc>
                <a:spcPct val="90000"/>
              </a:lnSpc>
              <a:spcAft>
                <a:spcPts val="600"/>
              </a:spcAft>
              <a:buFont typeface="Arial" panose="020B0604020202020204" pitchFamily="34" charset="0"/>
              <a:buChar char="•"/>
            </a:pPr>
            <a:r>
              <a:rPr lang="en-US" sz="700" dirty="0">
                <a:solidFill>
                  <a:srgbClr val="FFFFFF"/>
                </a:solidFill>
              </a:rPr>
              <a:t>                                                                              </a:t>
            </a:r>
          </a:p>
          <a:p>
            <a:pPr indent="-228600">
              <a:lnSpc>
                <a:spcPct val="90000"/>
              </a:lnSpc>
              <a:spcAft>
                <a:spcPts val="600"/>
              </a:spcAft>
              <a:buFont typeface="Arial" panose="020B0604020202020204" pitchFamily="34" charset="0"/>
              <a:buChar char="•"/>
            </a:pPr>
            <a:r>
              <a:rPr lang="en-US" sz="700" dirty="0">
                <a:solidFill>
                  <a:srgbClr val="FFFFFF"/>
                </a:solidFill>
              </a:rPr>
              <a:t>==============================================================================</a:t>
            </a:r>
          </a:p>
          <a:p>
            <a:pPr indent="-228600">
              <a:lnSpc>
                <a:spcPct val="90000"/>
              </a:lnSpc>
              <a:spcAft>
                <a:spcPts val="600"/>
              </a:spcAft>
              <a:buFont typeface="Arial" panose="020B0604020202020204" pitchFamily="34" charset="0"/>
              <a:buChar char="•"/>
            </a:pPr>
            <a:r>
              <a:rPr lang="en-US" sz="700" dirty="0">
                <a:solidFill>
                  <a:srgbClr val="FFFFFF"/>
                </a:solidFill>
              </a:rPr>
              <a:t>                 </a:t>
            </a:r>
            <a:r>
              <a:rPr lang="en-US" sz="700" dirty="0" err="1">
                <a:solidFill>
                  <a:srgbClr val="FFFFFF"/>
                </a:solidFill>
              </a:rPr>
              <a:t>coef</a:t>
            </a:r>
            <a:r>
              <a:rPr lang="en-US" sz="700" dirty="0">
                <a:solidFill>
                  <a:srgbClr val="FFFFFF"/>
                </a:solidFill>
              </a:rPr>
              <a:t>    std err          z      </a:t>
            </a:r>
            <a:r>
              <a:rPr lang="en-US" sz="700" b="1" dirty="0">
                <a:solidFill>
                  <a:srgbClr val="FF0000"/>
                </a:solidFill>
              </a:rPr>
              <a:t>P&gt;|z|      </a:t>
            </a:r>
            <a:r>
              <a:rPr lang="en-US" sz="700" dirty="0">
                <a:solidFill>
                  <a:srgbClr val="FFFFFF"/>
                </a:solidFill>
              </a:rPr>
              <a:t>[0.025      0.975]</a:t>
            </a:r>
          </a:p>
          <a:p>
            <a:pPr indent="-228600">
              <a:lnSpc>
                <a:spcPct val="90000"/>
              </a:lnSpc>
              <a:spcAft>
                <a:spcPts val="600"/>
              </a:spcAft>
              <a:buFont typeface="Arial" panose="020B0604020202020204" pitchFamily="34" charset="0"/>
              <a:buChar char="•"/>
            </a:pPr>
            <a:r>
              <a:rPr lang="en-US" sz="700" dirty="0">
                <a:solidFill>
                  <a:srgbClr val="FFFFFF"/>
                </a:solidFill>
              </a:rPr>
              <a:t>------------------------------------------------------------------------------</a:t>
            </a:r>
          </a:p>
          <a:p>
            <a:pPr indent="-228600">
              <a:lnSpc>
                <a:spcPct val="90000"/>
              </a:lnSpc>
              <a:spcAft>
                <a:spcPts val="600"/>
              </a:spcAft>
              <a:buFont typeface="Arial" panose="020B0604020202020204" pitchFamily="34" charset="0"/>
              <a:buChar char="•"/>
            </a:pPr>
            <a:r>
              <a:rPr lang="en-US" sz="700" dirty="0">
                <a:solidFill>
                  <a:srgbClr val="FFFFFF"/>
                </a:solidFill>
              </a:rPr>
              <a:t>const          0.3133      0.530      0.592      </a:t>
            </a:r>
            <a:r>
              <a:rPr lang="en-US" sz="700" b="1" dirty="0">
                <a:solidFill>
                  <a:srgbClr val="FF0000"/>
                </a:solidFill>
              </a:rPr>
              <a:t>0.555</a:t>
            </a:r>
            <a:r>
              <a:rPr lang="en-US" sz="700" dirty="0">
                <a:solidFill>
                  <a:srgbClr val="FFFFFF"/>
                </a:solidFill>
              </a:rPr>
              <a:t>      -0.725       1.351</a:t>
            </a:r>
          </a:p>
          <a:p>
            <a:pPr indent="-228600">
              <a:lnSpc>
                <a:spcPct val="90000"/>
              </a:lnSpc>
              <a:spcAft>
                <a:spcPts val="600"/>
              </a:spcAft>
              <a:buFont typeface="Arial" panose="020B0604020202020204" pitchFamily="34" charset="0"/>
              <a:buChar char="•"/>
            </a:pPr>
            <a:r>
              <a:rPr lang="en-US" sz="700" dirty="0">
                <a:solidFill>
                  <a:srgbClr val="FFFFFF"/>
                </a:solidFill>
              </a:rPr>
              <a:t>ar.L1.D.y      1.2276      0.016     75.131      </a:t>
            </a:r>
            <a:r>
              <a:rPr lang="en-US" sz="700" b="1" dirty="0">
                <a:solidFill>
                  <a:srgbClr val="FF0000"/>
                </a:solidFill>
              </a:rPr>
              <a:t>0.000</a:t>
            </a:r>
            <a:r>
              <a:rPr lang="en-US" sz="700" dirty="0">
                <a:solidFill>
                  <a:srgbClr val="FFFFFF"/>
                </a:solidFill>
              </a:rPr>
              <a:t>       1.196       1.260</a:t>
            </a:r>
          </a:p>
          <a:p>
            <a:pPr indent="-228600">
              <a:lnSpc>
                <a:spcPct val="90000"/>
              </a:lnSpc>
              <a:spcAft>
                <a:spcPts val="600"/>
              </a:spcAft>
              <a:buFont typeface="Arial" panose="020B0604020202020204" pitchFamily="34" charset="0"/>
              <a:buChar char="•"/>
            </a:pPr>
            <a:r>
              <a:rPr lang="en-US" sz="700" dirty="0">
                <a:solidFill>
                  <a:srgbClr val="FFFFFF"/>
                </a:solidFill>
              </a:rPr>
              <a:t>ar.L2.D.y     -0.9804      0.014    -69.048      </a:t>
            </a:r>
            <a:r>
              <a:rPr lang="en-US" sz="700" b="1" dirty="0">
                <a:solidFill>
                  <a:srgbClr val="FF0000"/>
                </a:solidFill>
              </a:rPr>
              <a:t>0.000</a:t>
            </a:r>
            <a:r>
              <a:rPr lang="en-US" sz="700" dirty="0">
                <a:solidFill>
                  <a:srgbClr val="FFFFFF"/>
                </a:solidFill>
              </a:rPr>
              <a:t>      -1.008      -0.953</a:t>
            </a:r>
          </a:p>
          <a:p>
            <a:pPr indent="-228600">
              <a:lnSpc>
                <a:spcPct val="90000"/>
              </a:lnSpc>
              <a:spcAft>
                <a:spcPts val="600"/>
              </a:spcAft>
              <a:buFont typeface="Arial" panose="020B0604020202020204" pitchFamily="34" charset="0"/>
              <a:buChar char="•"/>
            </a:pPr>
            <a:r>
              <a:rPr lang="en-US" sz="700" dirty="0">
                <a:solidFill>
                  <a:srgbClr val="FFFFFF"/>
                </a:solidFill>
              </a:rPr>
              <a:t>ma.L1.D.y     -1.7980      0.049    -37.009      </a:t>
            </a:r>
            <a:r>
              <a:rPr lang="en-US" sz="700" b="1" dirty="0">
                <a:solidFill>
                  <a:srgbClr val="FF0000"/>
                </a:solidFill>
              </a:rPr>
              <a:t>0.000</a:t>
            </a:r>
            <a:r>
              <a:rPr lang="en-US" sz="700" dirty="0">
                <a:solidFill>
                  <a:srgbClr val="FFFFFF"/>
                </a:solidFill>
              </a:rPr>
              <a:t>      -1.893      -1.703</a:t>
            </a:r>
          </a:p>
          <a:p>
            <a:pPr indent="-228600">
              <a:lnSpc>
                <a:spcPct val="90000"/>
              </a:lnSpc>
              <a:spcAft>
                <a:spcPts val="600"/>
              </a:spcAft>
              <a:buFont typeface="Arial" panose="020B0604020202020204" pitchFamily="34" charset="0"/>
              <a:buChar char="•"/>
            </a:pPr>
            <a:r>
              <a:rPr lang="en-US" sz="700" dirty="0">
                <a:solidFill>
                  <a:srgbClr val="FFFFFF"/>
                </a:solidFill>
              </a:rPr>
              <a:t>ma.L2.D.y      1.6163      0.068     23.936      </a:t>
            </a:r>
            <a:r>
              <a:rPr lang="en-US" sz="700" b="1" dirty="0">
                <a:solidFill>
                  <a:srgbClr val="FF0000"/>
                </a:solidFill>
              </a:rPr>
              <a:t>0.000</a:t>
            </a:r>
            <a:r>
              <a:rPr lang="en-US" sz="700" dirty="0">
                <a:solidFill>
                  <a:srgbClr val="FFFFFF"/>
                </a:solidFill>
              </a:rPr>
              <a:t>       1.484       1.749</a:t>
            </a:r>
          </a:p>
          <a:p>
            <a:pPr indent="-228600">
              <a:lnSpc>
                <a:spcPct val="90000"/>
              </a:lnSpc>
              <a:spcAft>
                <a:spcPts val="600"/>
              </a:spcAft>
              <a:buFont typeface="Arial" panose="020B0604020202020204" pitchFamily="34" charset="0"/>
              <a:buChar char="•"/>
            </a:pPr>
            <a:r>
              <a:rPr lang="en-US" sz="700" dirty="0">
                <a:solidFill>
                  <a:srgbClr val="FFFFFF"/>
                </a:solidFill>
              </a:rPr>
              <a:t>ma.L3.D.y     -0.5633      0.044    -12.921      </a:t>
            </a:r>
            <a:r>
              <a:rPr lang="en-US" sz="700" b="1" dirty="0">
                <a:solidFill>
                  <a:srgbClr val="FF0000"/>
                </a:solidFill>
              </a:rPr>
              <a:t>0.000</a:t>
            </a:r>
            <a:r>
              <a:rPr lang="en-US" sz="700" dirty="0">
                <a:solidFill>
                  <a:srgbClr val="FFFFFF"/>
                </a:solidFill>
              </a:rPr>
              <a:t>      -0.649      -0.478</a:t>
            </a:r>
          </a:p>
          <a:p>
            <a:pPr indent="-228600">
              <a:lnSpc>
                <a:spcPct val="90000"/>
              </a:lnSpc>
              <a:spcAft>
                <a:spcPts val="600"/>
              </a:spcAft>
              <a:buFont typeface="Arial" panose="020B0604020202020204" pitchFamily="34" charset="0"/>
              <a:buChar char="•"/>
            </a:pPr>
            <a:r>
              <a:rPr lang="en-US" sz="700" dirty="0">
                <a:solidFill>
                  <a:srgbClr val="FFFFFF"/>
                </a:solidFill>
              </a:rPr>
              <a:t>                                    Roots                                    </a:t>
            </a:r>
          </a:p>
          <a:p>
            <a:pPr indent="-228600">
              <a:lnSpc>
                <a:spcPct val="90000"/>
              </a:lnSpc>
              <a:spcAft>
                <a:spcPts val="600"/>
              </a:spcAft>
              <a:buFont typeface="Arial" panose="020B0604020202020204" pitchFamily="34" charset="0"/>
              <a:buChar char="•"/>
            </a:pPr>
            <a:r>
              <a:rPr lang="en-US" sz="700" dirty="0">
                <a:solidFill>
                  <a:srgbClr val="FFFFFF"/>
                </a:solidFill>
              </a:rPr>
              <a:t>=============================================================================</a:t>
            </a:r>
          </a:p>
          <a:p>
            <a:pPr indent="-228600">
              <a:lnSpc>
                <a:spcPct val="90000"/>
              </a:lnSpc>
              <a:spcAft>
                <a:spcPts val="600"/>
              </a:spcAft>
              <a:buFont typeface="Arial" panose="020B0604020202020204" pitchFamily="34" charset="0"/>
              <a:buChar char="•"/>
            </a:pPr>
            <a:r>
              <a:rPr lang="en-US" sz="700" dirty="0">
                <a:solidFill>
                  <a:srgbClr val="FFFFFF"/>
                </a:solidFill>
              </a:rPr>
              <a:t>                  Real          Imaginary           Modulus         Frequency</a:t>
            </a:r>
          </a:p>
          <a:p>
            <a:pPr indent="-228600">
              <a:lnSpc>
                <a:spcPct val="90000"/>
              </a:lnSpc>
              <a:spcAft>
                <a:spcPts val="600"/>
              </a:spcAft>
              <a:buFont typeface="Arial" panose="020B0604020202020204" pitchFamily="34" charset="0"/>
              <a:buChar char="•"/>
            </a:pPr>
            <a:r>
              <a:rPr lang="en-US" sz="700" dirty="0">
                <a:solidFill>
                  <a:srgbClr val="FFFFFF"/>
                </a:solidFill>
              </a:rPr>
              <a:t>-----------------------------------------------------------------------------</a:t>
            </a:r>
          </a:p>
          <a:p>
            <a:pPr indent="-228600">
              <a:lnSpc>
                <a:spcPct val="90000"/>
              </a:lnSpc>
              <a:spcAft>
                <a:spcPts val="600"/>
              </a:spcAft>
              <a:buFont typeface="Arial" panose="020B0604020202020204" pitchFamily="34" charset="0"/>
              <a:buChar char="•"/>
            </a:pPr>
            <a:r>
              <a:rPr lang="en-US" sz="700" dirty="0">
                <a:solidFill>
                  <a:srgbClr val="FFFFFF"/>
                </a:solidFill>
              </a:rPr>
              <a:t>AR.1            0.6260           -0.7925j            1.0099           -0.1436</a:t>
            </a:r>
          </a:p>
          <a:p>
            <a:pPr indent="-228600">
              <a:lnSpc>
                <a:spcPct val="90000"/>
              </a:lnSpc>
              <a:spcAft>
                <a:spcPts val="600"/>
              </a:spcAft>
              <a:buFont typeface="Arial" panose="020B0604020202020204" pitchFamily="34" charset="0"/>
              <a:buChar char="•"/>
            </a:pPr>
            <a:r>
              <a:rPr lang="en-US" sz="700" dirty="0">
                <a:solidFill>
                  <a:srgbClr val="FFFFFF"/>
                </a:solidFill>
              </a:rPr>
              <a:t>AR.2            0.6260           +0.7925j            1.0099            0.1436</a:t>
            </a:r>
          </a:p>
          <a:p>
            <a:pPr indent="-228600">
              <a:lnSpc>
                <a:spcPct val="90000"/>
              </a:lnSpc>
              <a:spcAft>
                <a:spcPts val="600"/>
              </a:spcAft>
              <a:buFont typeface="Arial" panose="020B0604020202020204" pitchFamily="34" charset="0"/>
              <a:buChar char="•"/>
            </a:pPr>
            <a:r>
              <a:rPr lang="en-US" sz="700" dirty="0">
                <a:solidFill>
                  <a:srgbClr val="FFFFFF"/>
                </a:solidFill>
              </a:rPr>
              <a:t>MA.1            0.6605           -0.8429j            1.0709           -0.1442</a:t>
            </a:r>
          </a:p>
          <a:p>
            <a:pPr indent="-228600">
              <a:lnSpc>
                <a:spcPct val="90000"/>
              </a:lnSpc>
              <a:spcAft>
                <a:spcPts val="600"/>
              </a:spcAft>
              <a:buFont typeface="Arial" panose="020B0604020202020204" pitchFamily="34" charset="0"/>
              <a:buChar char="•"/>
            </a:pPr>
            <a:r>
              <a:rPr lang="en-US" sz="700" dirty="0">
                <a:solidFill>
                  <a:srgbClr val="FFFFFF"/>
                </a:solidFill>
              </a:rPr>
              <a:t>MA.2            0.6605           +0.8429j            1.0709            0.1442</a:t>
            </a:r>
          </a:p>
          <a:p>
            <a:pPr indent="-228600">
              <a:lnSpc>
                <a:spcPct val="90000"/>
              </a:lnSpc>
              <a:spcAft>
                <a:spcPts val="600"/>
              </a:spcAft>
              <a:buFont typeface="Arial" panose="020B0604020202020204" pitchFamily="34" charset="0"/>
              <a:buChar char="•"/>
            </a:pPr>
            <a:r>
              <a:rPr lang="en-US" sz="700" dirty="0">
                <a:solidFill>
                  <a:srgbClr val="FFFFFF"/>
                </a:solidFill>
              </a:rPr>
              <a:t>MA.3            1.5480           -0.0000j            1.5480           -0.0000</a:t>
            </a:r>
          </a:p>
        </p:txBody>
      </p:sp>
    </p:spTree>
    <p:extLst>
      <p:ext uri="{BB962C8B-B14F-4D97-AF65-F5344CB8AC3E}">
        <p14:creationId xmlns:p14="http://schemas.microsoft.com/office/powerpoint/2010/main" val="343861033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58AF78-B642-45CF-95E2-AD0619B41A9A}"/>
              </a:ext>
            </a:extLst>
          </p:cNvPr>
          <p:cNvSpPr>
            <a:spLocks noGrp="1"/>
          </p:cNvSpPr>
          <p:nvPr>
            <p:ph type="title"/>
          </p:nvPr>
        </p:nvSpPr>
        <p:spPr>
          <a:xfrm>
            <a:off x="524256" y="491260"/>
            <a:ext cx="6594189" cy="1625210"/>
          </a:xfrm>
        </p:spPr>
        <p:txBody>
          <a:bodyPr>
            <a:normAutofit/>
          </a:bodyPr>
          <a:lstStyle/>
          <a:p>
            <a:r>
              <a:rPr lang="en-US" b="1">
                <a:solidFill>
                  <a:srgbClr val="FFFFFF"/>
                </a:solidFill>
                <a:effectLst/>
                <a:latin typeface="+mn-lt"/>
              </a:rPr>
              <a:t>Cross Validating your Model</a:t>
            </a:r>
            <a:endParaRPr lang="en-US">
              <a:solidFill>
                <a:srgbClr val="FFFFFF"/>
              </a:solidFill>
            </a:endParaRPr>
          </a:p>
        </p:txBody>
      </p:sp>
      <p:pic>
        <p:nvPicPr>
          <p:cNvPr id="6" name="Picture 5">
            <a:extLst>
              <a:ext uri="{FF2B5EF4-FFF2-40B4-BE49-F238E27FC236}">
                <a16:creationId xmlns:a16="http://schemas.microsoft.com/office/drawing/2014/main" id="{442CF281-6936-4802-937B-65AF32766273}"/>
              </a:ext>
            </a:extLst>
          </p:cNvPr>
          <p:cNvPicPr>
            <a:picLocks noChangeAspect="1"/>
          </p:cNvPicPr>
          <p:nvPr/>
        </p:nvPicPr>
        <p:blipFill rotWithShape="1">
          <a:blip r:embed="rId3"/>
          <a:srcRect t="8253" r="1" b="8977"/>
          <a:stretch/>
        </p:blipFill>
        <p:spPr>
          <a:xfrm>
            <a:off x="327547" y="2454903"/>
            <a:ext cx="6790898" cy="3925671"/>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6C5EA8-AE09-40B6-BE9B-630A4E7B1A70}"/>
              </a:ext>
            </a:extLst>
          </p:cNvPr>
          <p:cNvSpPr>
            <a:spLocks noGrp="1"/>
          </p:cNvSpPr>
          <p:nvPr>
            <p:ph idx="1"/>
          </p:nvPr>
        </p:nvSpPr>
        <p:spPr>
          <a:xfrm>
            <a:off x="8029319" y="917725"/>
            <a:ext cx="3424739" cy="4852362"/>
          </a:xfrm>
        </p:spPr>
        <p:txBody>
          <a:bodyPr anchor="ctr">
            <a:noAutofit/>
          </a:bodyPr>
          <a:lstStyle/>
          <a:p>
            <a:pPr marL="0" indent="0">
              <a:buNone/>
            </a:pPr>
            <a:r>
              <a:rPr lang="en-US" sz="900" dirty="0">
                <a:solidFill>
                  <a:srgbClr val="FFFFFF"/>
                </a:solidFill>
              </a:rPr>
              <a:t>from </a:t>
            </a:r>
            <a:r>
              <a:rPr lang="en-US" sz="900" dirty="0" err="1">
                <a:solidFill>
                  <a:srgbClr val="FFFFFF"/>
                </a:solidFill>
              </a:rPr>
              <a:t>statsmodels.tsa.stattools</a:t>
            </a:r>
            <a:r>
              <a:rPr lang="en-US" sz="900" dirty="0">
                <a:solidFill>
                  <a:srgbClr val="FFFFFF"/>
                </a:solidFill>
              </a:rPr>
              <a:t> import </a:t>
            </a:r>
            <a:r>
              <a:rPr lang="en-US" sz="900" dirty="0" err="1">
                <a:solidFill>
                  <a:srgbClr val="FFFFFF"/>
                </a:solidFill>
              </a:rPr>
              <a:t>acf</a:t>
            </a:r>
            <a:endParaRPr lang="en-US" sz="900" dirty="0">
              <a:solidFill>
                <a:srgbClr val="FFFFFF"/>
              </a:solidFill>
            </a:endParaRPr>
          </a:p>
          <a:p>
            <a:pPr marL="0" indent="0">
              <a:buNone/>
            </a:pPr>
            <a:r>
              <a:rPr lang="en-US" sz="900" dirty="0">
                <a:solidFill>
                  <a:srgbClr val="FFFFFF"/>
                </a:solidFill>
              </a:rPr>
              <a:t># Create Training and Test</a:t>
            </a:r>
          </a:p>
          <a:p>
            <a:pPr marL="0" indent="0">
              <a:buNone/>
            </a:pPr>
            <a:r>
              <a:rPr lang="en-US" sz="900" dirty="0">
                <a:solidFill>
                  <a:srgbClr val="FFFFFF"/>
                </a:solidFill>
              </a:rPr>
              <a:t>s = 270; d = 307</a:t>
            </a:r>
          </a:p>
          <a:p>
            <a:pPr marL="0" indent="0">
              <a:buNone/>
            </a:pPr>
            <a:r>
              <a:rPr lang="en-US" sz="900" dirty="0">
                <a:solidFill>
                  <a:srgbClr val="FFFFFF"/>
                </a:solidFill>
              </a:rPr>
              <a:t>train = </a:t>
            </a:r>
            <a:r>
              <a:rPr lang="en-US" sz="900" dirty="0" err="1">
                <a:solidFill>
                  <a:srgbClr val="FFFFFF"/>
                </a:solidFill>
              </a:rPr>
              <a:t>ts</a:t>
            </a:r>
            <a:r>
              <a:rPr lang="en-US" sz="900" dirty="0">
                <a:solidFill>
                  <a:srgbClr val="FFFFFF"/>
                </a:solidFill>
              </a:rPr>
              <a:t>[</a:t>
            </a:r>
            <a:r>
              <a:rPr lang="en-US" sz="900" dirty="0" err="1">
                <a:solidFill>
                  <a:srgbClr val="FFFFFF"/>
                </a:solidFill>
              </a:rPr>
              <a:t>s:d</a:t>
            </a:r>
            <a:r>
              <a:rPr lang="en-US" sz="900" dirty="0">
                <a:solidFill>
                  <a:srgbClr val="FFFFFF"/>
                </a:solidFill>
              </a:rPr>
              <a:t>]; test = </a:t>
            </a:r>
            <a:r>
              <a:rPr lang="en-US" sz="900" dirty="0" err="1">
                <a:solidFill>
                  <a:srgbClr val="FFFFFF"/>
                </a:solidFill>
              </a:rPr>
              <a:t>ts</a:t>
            </a:r>
            <a:r>
              <a:rPr lang="en-US" sz="900" dirty="0">
                <a:solidFill>
                  <a:srgbClr val="FFFFFF"/>
                </a:solidFill>
              </a:rPr>
              <a:t>[d:]</a:t>
            </a:r>
          </a:p>
          <a:p>
            <a:pPr marL="0" indent="0">
              <a:buNone/>
            </a:pPr>
            <a:r>
              <a:rPr lang="en-US" sz="900" dirty="0">
                <a:solidFill>
                  <a:srgbClr val="FFFFFF"/>
                </a:solidFill>
              </a:rPr>
              <a:t># Build Model</a:t>
            </a:r>
          </a:p>
          <a:p>
            <a:pPr marL="0" indent="0">
              <a:buNone/>
            </a:pPr>
            <a:r>
              <a:rPr lang="en-US" sz="900" b="1" dirty="0">
                <a:solidFill>
                  <a:srgbClr val="FFFFFF"/>
                </a:solidFill>
              </a:rPr>
              <a:t>model = ARIMA(</a:t>
            </a:r>
            <a:r>
              <a:rPr lang="en-US" sz="900" b="1" dirty="0" err="1">
                <a:solidFill>
                  <a:srgbClr val="FFFFFF"/>
                </a:solidFill>
              </a:rPr>
              <a:t>ts</a:t>
            </a:r>
            <a:r>
              <a:rPr lang="en-US" sz="900" b="1" dirty="0">
                <a:solidFill>
                  <a:srgbClr val="FFFFFF"/>
                </a:solidFill>
              </a:rPr>
              <a:t>, order=(2, 1, 3))  </a:t>
            </a:r>
          </a:p>
          <a:p>
            <a:pPr marL="0" indent="0">
              <a:buNone/>
            </a:pPr>
            <a:r>
              <a:rPr lang="en-US" sz="900" dirty="0">
                <a:solidFill>
                  <a:srgbClr val="FFFFFF"/>
                </a:solidFill>
              </a:rPr>
              <a:t>fitted = </a:t>
            </a:r>
            <a:r>
              <a:rPr lang="en-US" sz="900" dirty="0" err="1">
                <a:solidFill>
                  <a:srgbClr val="FFFFFF"/>
                </a:solidFill>
              </a:rPr>
              <a:t>model.fit</a:t>
            </a:r>
            <a:r>
              <a:rPr lang="en-US" sz="900" dirty="0">
                <a:solidFill>
                  <a:srgbClr val="FFFFFF"/>
                </a:solidFill>
              </a:rPr>
              <a:t>(</a:t>
            </a:r>
            <a:r>
              <a:rPr lang="en-US" sz="900" dirty="0" err="1">
                <a:solidFill>
                  <a:srgbClr val="FFFFFF"/>
                </a:solidFill>
              </a:rPr>
              <a:t>disp</a:t>
            </a:r>
            <a:r>
              <a:rPr lang="en-US" sz="900" dirty="0">
                <a:solidFill>
                  <a:srgbClr val="FFFFFF"/>
                </a:solidFill>
              </a:rPr>
              <a:t>=-1)  </a:t>
            </a:r>
          </a:p>
          <a:p>
            <a:pPr marL="0" indent="0">
              <a:buNone/>
            </a:pPr>
            <a:r>
              <a:rPr lang="en-US" sz="900" dirty="0">
                <a:solidFill>
                  <a:srgbClr val="FFFFFF"/>
                </a:solidFill>
              </a:rPr>
              <a:t># Forecast</a:t>
            </a:r>
          </a:p>
          <a:p>
            <a:pPr marL="0" indent="0">
              <a:buNone/>
            </a:pPr>
            <a:r>
              <a:rPr lang="en-US" sz="900" dirty="0">
                <a:solidFill>
                  <a:srgbClr val="FFFFFF"/>
                </a:solidFill>
              </a:rPr>
              <a:t>fc, se, conf = </a:t>
            </a:r>
            <a:r>
              <a:rPr lang="en-US" sz="900" dirty="0" err="1">
                <a:solidFill>
                  <a:srgbClr val="FFFFFF"/>
                </a:solidFill>
              </a:rPr>
              <a:t>fitted.forecast</a:t>
            </a:r>
            <a:r>
              <a:rPr lang="en-US" sz="900" dirty="0">
                <a:solidFill>
                  <a:srgbClr val="FFFFFF"/>
                </a:solidFill>
              </a:rPr>
              <a:t>(</a:t>
            </a:r>
            <a:r>
              <a:rPr lang="en-US" sz="900" dirty="0" err="1">
                <a:solidFill>
                  <a:srgbClr val="FFFFFF"/>
                </a:solidFill>
              </a:rPr>
              <a:t>len</a:t>
            </a:r>
            <a:r>
              <a:rPr lang="en-US" sz="900" dirty="0">
                <a:solidFill>
                  <a:srgbClr val="FFFFFF"/>
                </a:solidFill>
              </a:rPr>
              <a:t>(</a:t>
            </a:r>
            <a:r>
              <a:rPr lang="en-US" sz="900" dirty="0" err="1">
                <a:solidFill>
                  <a:srgbClr val="FFFFFF"/>
                </a:solidFill>
              </a:rPr>
              <a:t>ts</a:t>
            </a:r>
            <a:r>
              <a:rPr lang="en-US" sz="900" dirty="0">
                <a:solidFill>
                  <a:srgbClr val="FFFFFF"/>
                </a:solidFill>
              </a:rPr>
              <a:t>)-d, alpha=0.01)  # 99% conf</a:t>
            </a:r>
          </a:p>
          <a:p>
            <a:pPr marL="0" indent="0">
              <a:buNone/>
            </a:pPr>
            <a:r>
              <a:rPr lang="en-US" sz="900" dirty="0">
                <a:solidFill>
                  <a:srgbClr val="FFFFFF"/>
                </a:solidFill>
              </a:rPr>
              <a:t># Make as pandas series</a:t>
            </a:r>
          </a:p>
          <a:p>
            <a:pPr marL="0" indent="0">
              <a:buNone/>
            </a:pPr>
            <a:r>
              <a:rPr lang="en-US" sz="900" dirty="0" err="1">
                <a:solidFill>
                  <a:srgbClr val="FFFFFF"/>
                </a:solidFill>
              </a:rPr>
              <a:t>fc_series</a:t>
            </a:r>
            <a:r>
              <a:rPr lang="en-US" sz="900" dirty="0">
                <a:solidFill>
                  <a:srgbClr val="FFFFFF"/>
                </a:solidFill>
              </a:rPr>
              <a:t> = </a:t>
            </a:r>
            <a:r>
              <a:rPr lang="en-US" sz="900" dirty="0" err="1">
                <a:solidFill>
                  <a:srgbClr val="FFFFFF"/>
                </a:solidFill>
              </a:rPr>
              <a:t>pd.Series</a:t>
            </a:r>
            <a:r>
              <a:rPr lang="en-US" sz="900" dirty="0">
                <a:solidFill>
                  <a:srgbClr val="FFFFFF"/>
                </a:solidFill>
              </a:rPr>
              <a:t>(fc, index=</a:t>
            </a:r>
            <a:r>
              <a:rPr lang="en-US" sz="900" dirty="0" err="1">
                <a:solidFill>
                  <a:srgbClr val="FFFFFF"/>
                </a:solidFill>
              </a:rPr>
              <a:t>test.index</a:t>
            </a:r>
            <a:r>
              <a:rPr lang="en-US" sz="900" dirty="0">
                <a:solidFill>
                  <a:srgbClr val="FFFFFF"/>
                </a:solidFill>
              </a:rPr>
              <a:t>)</a:t>
            </a:r>
          </a:p>
          <a:p>
            <a:pPr marL="0" indent="0">
              <a:buNone/>
            </a:pPr>
            <a:r>
              <a:rPr lang="en-US" sz="900" dirty="0" err="1">
                <a:solidFill>
                  <a:srgbClr val="FFFFFF"/>
                </a:solidFill>
              </a:rPr>
              <a:t>lower_series</a:t>
            </a:r>
            <a:r>
              <a:rPr lang="en-US" sz="900" dirty="0">
                <a:solidFill>
                  <a:srgbClr val="FFFFFF"/>
                </a:solidFill>
              </a:rPr>
              <a:t> = </a:t>
            </a:r>
            <a:r>
              <a:rPr lang="en-US" sz="900" dirty="0" err="1">
                <a:solidFill>
                  <a:srgbClr val="FFFFFF"/>
                </a:solidFill>
              </a:rPr>
              <a:t>pd.Series</a:t>
            </a:r>
            <a:r>
              <a:rPr lang="en-US" sz="900" dirty="0">
                <a:solidFill>
                  <a:srgbClr val="FFFFFF"/>
                </a:solidFill>
              </a:rPr>
              <a:t>(conf[:, 0], index=</a:t>
            </a:r>
            <a:r>
              <a:rPr lang="en-US" sz="900" dirty="0" err="1">
                <a:solidFill>
                  <a:srgbClr val="FFFFFF"/>
                </a:solidFill>
              </a:rPr>
              <a:t>test.index</a:t>
            </a:r>
            <a:r>
              <a:rPr lang="en-US" sz="900" dirty="0">
                <a:solidFill>
                  <a:srgbClr val="FFFFFF"/>
                </a:solidFill>
              </a:rPr>
              <a:t>)</a:t>
            </a:r>
          </a:p>
          <a:p>
            <a:pPr marL="0" indent="0">
              <a:buNone/>
            </a:pPr>
            <a:r>
              <a:rPr lang="en-US" sz="900" dirty="0" err="1">
                <a:solidFill>
                  <a:srgbClr val="FFFFFF"/>
                </a:solidFill>
              </a:rPr>
              <a:t>upper_series</a:t>
            </a:r>
            <a:r>
              <a:rPr lang="en-US" sz="900" dirty="0">
                <a:solidFill>
                  <a:srgbClr val="FFFFFF"/>
                </a:solidFill>
              </a:rPr>
              <a:t> = </a:t>
            </a:r>
            <a:r>
              <a:rPr lang="en-US" sz="900" dirty="0" err="1">
                <a:solidFill>
                  <a:srgbClr val="FFFFFF"/>
                </a:solidFill>
              </a:rPr>
              <a:t>pd.Series</a:t>
            </a:r>
            <a:r>
              <a:rPr lang="en-US" sz="900" dirty="0">
                <a:solidFill>
                  <a:srgbClr val="FFFFFF"/>
                </a:solidFill>
              </a:rPr>
              <a:t>(conf[:, 1], index=</a:t>
            </a:r>
            <a:r>
              <a:rPr lang="en-US" sz="900" dirty="0" err="1">
                <a:solidFill>
                  <a:srgbClr val="FFFFFF"/>
                </a:solidFill>
              </a:rPr>
              <a:t>test.index</a:t>
            </a:r>
            <a:r>
              <a:rPr lang="en-US" sz="900" dirty="0">
                <a:solidFill>
                  <a:srgbClr val="FFFFFF"/>
                </a:solidFill>
              </a:rPr>
              <a:t>)</a:t>
            </a:r>
          </a:p>
          <a:p>
            <a:pPr marL="0" indent="0">
              <a:buNone/>
            </a:pPr>
            <a:r>
              <a:rPr lang="en-US" sz="900" dirty="0">
                <a:solidFill>
                  <a:srgbClr val="FFFFFF"/>
                </a:solidFill>
              </a:rPr>
              <a:t># Plot</a:t>
            </a:r>
          </a:p>
          <a:p>
            <a:pPr marL="0" indent="0">
              <a:buNone/>
            </a:pPr>
            <a:r>
              <a:rPr lang="en-US" sz="900" dirty="0">
                <a:solidFill>
                  <a:srgbClr val="FFFFFF"/>
                </a:solidFill>
              </a:rPr>
              <a:t>#plt.figure(figsize=(10,5), dpi=100)</a:t>
            </a:r>
          </a:p>
          <a:p>
            <a:pPr marL="0" indent="0">
              <a:buNone/>
            </a:pPr>
            <a:r>
              <a:rPr lang="en-US" sz="900" dirty="0" err="1">
                <a:solidFill>
                  <a:srgbClr val="FFFFFF"/>
                </a:solidFill>
              </a:rPr>
              <a:t>plt.plot</a:t>
            </a:r>
            <a:r>
              <a:rPr lang="en-US" sz="900" dirty="0">
                <a:solidFill>
                  <a:srgbClr val="FFFFFF"/>
                </a:solidFill>
              </a:rPr>
              <a:t>(train, label='training')</a:t>
            </a:r>
          </a:p>
          <a:p>
            <a:pPr marL="0" indent="0">
              <a:buNone/>
            </a:pPr>
            <a:r>
              <a:rPr lang="en-US" sz="900" dirty="0" err="1">
                <a:solidFill>
                  <a:srgbClr val="FFFFFF"/>
                </a:solidFill>
              </a:rPr>
              <a:t>plt.plot</a:t>
            </a:r>
            <a:r>
              <a:rPr lang="en-US" sz="900" dirty="0">
                <a:solidFill>
                  <a:srgbClr val="FFFFFF"/>
                </a:solidFill>
              </a:rPr>
              <a:t>(test, label='actual')</a:t>
            </a:r>
          </a:p>
          <a:p>
            <a:pPr marL="0" indent="0">
              <a:buNone/>
            </a:pPr>
            <a:r>
              <a:rPr lang="en-US" sz="900" dirty="0" err="1">
                <a:solidFill>
                  <a:srgbClr val="FFFFFF"/>
                </a:solidFill>
              </a:rPr>
              <a:t>plt.plot</a:t>
            </a:r>
            <a:r>
              <a:rPr lang="en-US" sz="900" dirty="0">
                <a:solidFill>
                  <a:srgbClr val="FFFFFF"/>
                </a:solidFill>
              </a:rPr>
              <a:t>(</a:t>
            </a:r>
            <a:r>
              <a:rPr lang="en-US" sz="900" dirty="0" err="1">
                <a:solidFill>
                  <a:srgbClr val="FFFFFF"/>
                </a:solidFill>
              </a:rPr>
              <a:t>fc_series</a:t>
            </a:r>
            <a:r>
              <a:rPr lang="en-US" sz="900" dirty="0">
                <a:solidFill>
                  <a:srgbClr val="FFFFFF"/>
                </a:solidFill>
              </a:rPr>
              <a:t>, label='forecast')</a:t>
            </a:r>
          </a:p>
          <a:p>
            <a:pPr marL="0" indent="0">
              <a:buNone/>
            </a:pPr>
            <a:r>
              <a:rPr lang="en-US" sz="900" dirty="0" err="1">
                <a:solidFill>
                  <a:srgbClr val="FFFFFF"/>
                </a:solidFill>
              </a:rPr>
              <a:t>plt.fill_between</a:t>
            </a:r>
            <a:r>
              <a:rPr lang="en-US" sz="900" dirty="0">
                <a:solidFill>
                  <a:srgbClr val="FFFFFF"/>
                </a:solidFill>
              </a:rPr>
              <a:t>(</a:t>
            </a:r>
            <a:r>
              <a:rPr lang="en-US" sz="900" dirty="0" err="1">
                <a:solidFill>
                  <a:srgbClr val="FFFFFF"/>
                </a:solidFill>
              </a:rPr>
              <a:t>lower_series.index</a:t>
            </a:r>
            <a:r>
              <a:rPr lang="en-US" sz="900" dirty="0">
                <a:solidFill>
                  <a:srgbClr val="FFFFFF"/>
                </a:solidFill>
              </a:rPr>
              <a:t>, </a:t>
            </a:r>
            <a:r>
              <a:rPr lang="en-US" sz="900" dirty="0" err="1">
                <a:solidFill>
                  <a:srgbClr val="FFFFFF"/>
                </a:solidFill>
              </a:rPr>
              <a:t>lower_series</a:t>
            </a:r>
            <a:r>
              <a:rPr lang="en-US" sz="900" dirty="0">
                <a:solidFill>
                  <a:srgbClr val="FFFFFF"/>
                </a:solidFill>
              </a:rPr>
              <a:t>, </a:t>
            </a:r>
            <a:r>
              <a:rPr lang="en-US" sz="900" dirty="0" err="1">
                <a:solidFill>
                  <a:srgbClr val="FFFFFF"/>
                </a:solidFill>
              </a:rPr>
              <a:t>upper_series</a:t>
            </a:r>
            <a:r>
              <a:rPr lang="en-US" sz="900" dirty="0">
                <a:solidFill>
                  <a:srgbClr val="FFFFFF"/>
                </a:solidFill>
              </a:rPr>
              <a:t>, color='k', alpha=.15)</a:t>
            </a:r>
          </a:p>
          <a:p>
            <a:pPr marL="0" indent="0">
              <a:buNone/>
            </a:pPr>
            <a:r>
              <a:rPr lang="en-US" sz="900" dirty="0" err="1">
                <a:solidFill>
                  <a:srgbClr val="FFFFFF"/>
                </a:solidFill>
              </a:rPr>
              <a:t>plt.title</a:t>
            </a:r>
            <a:r>
              <a:rPr lang="en-US" sz="900" dirty="0">
                <a:solidFill>
                  <a:srgbClr val="FFFFFF"/>
                </a:solidFill>
              </a:rPr>
              <a:t>('Forecast vs Actuals')</a:t>
            </a:r>
          </a:p>
          <a:p>
            <a:pPr marL="0" indent="0">
              <a:buNone/>
            </a:pPr>
            <a:r>
              <a:rPr lang="en-US" sz="900" dirty="0" err="1">
                <a:solidFill>
                  <a:srgbClr val="FFFFFF"/>
                </a:solidFill>
              </a:rPr>
              <a:t>plt.legend</a:t>
            </a:r>
            <a:r>
              <a:rPr lang="en-US" sz="900" dirty="0">
                <a:solidFill>
                  <a:srgbClr val="FFFFFF"/>
                </a:solidFill>
              </a:rPr>
              <a:t>(loc='upper left', </a:t>
            </a:r>
            <a:r>
              <a:rPr lang="en-US" sz="900" dirty="0" err="1">
                <a:solidFill>
                  <a:srgbClr val="FFFFFF"/>
                </a:solidFill>
              </a:rPr>
              <a:t>fontsize</a:t>
            </a:r>
            <a:r>
              <a:rPr lang="en-US" sz="900" dirty="0">
                <a:solidFill>
                  <a:srgbClr val="FFFFFF"/>
                </a:solidFill>
              </a:rPr>
              <a:t>=8)</a:t>
            </a:r>
          </a:p>
          <a:p>
            <a:pPr marL="0" indent="0">
              <a:buNone/>
            </a:pPr>
            <a:r>
              <a:rPr lang="en-US" sz="900" dirty="0" err="1">
                <a:solidFill>
                  <a:srgbClr val="FFFFFF"/>
                </a:solidFill>
              </a:rPr>
              <a:t>plt.show</a:t>
            </a:r>
            <a:r>
              <a:rPr lang="en-US" sz="900" dirty="0">
                <a:solidFill>
                  <a:srgbClr val="FFFFFF"/>
                </a:solidFill>
              </a:rPr>
              <a:t>()</a:t>
            </a:r>
          </a:p>
        </p:txBody>
      </p:sp>
    </p:spTree>
    <p:extLst>
      <p:ext uri="{BB962C8B-B14F-4D97-AF65-F5344CB8AC3E}">
        <p14:creationId xmlns:p14="http://schemas.microsoft.com/office/powerpoint/2010/main" val="3623910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58AF78-B642-45CF-95E2-AD0619B41A9A}"/>
              </a:ext>
            </a:extLst>
          </p:cNvPr>
          <p:cNvSpPr>
            <a:spLocks noGrp="1"/>
          </p:cNvSpPr>
          <p:nvPr>
            <p:ph type="title"/>
          </p:nvPr>
        </p:nvSpPr>
        <p:spPr>
          <a:xfrm>
            <a:off x="524256" y="491260"/>
            <a:ext cx="6594189" cy="1625210"/>
          </a:xfrm>
        </p:spPr>
        <p:txBody>
          <a:bodyPr>
            <a:normAutofit/>
          </a:bodyPr>
          <a:lstStyle/>
          <a:p>
            <a:r>
              <a:rPr lang="en-US" b="1" dirty="0">
                <a:solidFill>
                  <a:srgbClr val="FFFFFF"/>
                </a:solidFill>
                <a:effectLst/>
                <a:latin typeface="+mn-lt"/>
              </a:rPr>
              <a:t>Finally Forecasting (prospectively)</a:t>
            </a:r>
            <a:endParaRPr lang="en-US" dirty="0">
              <a:solidFill>
                <a:srgbClr val="FFFFFF"/>
              </a:solidFill>
            </a:endParaRPr>
          </a:p>
        </p:txBody>
      </p:sp>
      <p:pic>
        <p:nvPicPr>
          <p:cNvPr id="6" name="Picture 5">
            <a:extLst>
              <a:ext uri="{FF2B5EF4-FFF2-40B4-BE49-F238E27FC236}">
                <a16:creationId xmlns:a16="http://schemas.microsoft.com/office/drawing/2014/main" id="{B03F1755-918E-4E8A-A926-73F617439712}"/>
              </a:ext>
            </a:extLst>
          </p:cNvPr>
          <p:cNvPicPr>
            <a:picLocks noChangeAspect="1"/>
          </p:cNvPicPr>
          <p:nvPr/>
        </p:nvPicPr>
        <p:blipFill rotWithShape="1">
          <a:blip r:embed="rId3"/>
          <a:srcRect l="9182" r="1" b="1"/>
          <a:stretch/>
        </p:blipFill>
        <p:spPr>
          <a:xfrm>
            <a:off x="327547" y="2454903"/>
            <a:ext cx="7058306" cy="4080254"/>
          </a:xfrm>
          <a:prstGeom prst="rect">
            <a:avLst/>
          </a:prstGeom>
        </p:spPr>
      </p:pic>
      <p:sp>
        <p:nvSpPr>
          <p:cNvPr id="19" name="Rectangle 1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6C5EA8-AE09-40B6-BE9B-630A4E7B1A70}"/>
              </a:ext>
            </a:extLst>
          </p:cNvPr>
          <p:cNvSpPr>
            <a:spLocks noGrp="1"/>
          </p:cNvSpPr>
          <p:nvPr>
            <p:ph idx="1"/>
          </p:nvPr>
        </p:nvSpPr>
        <p:spPr>
          <a:xfrm>
            <a:off x="8029319" y="917725"/>
            <a:ext cx="3424739" cy="4852362"/>
          </a:xfrm>
        </p:spPr>
        <p:txBody>
          <a:bodyPr anchor="ctr">
            <a:noAutofit/>
          </a:bodyPr>
          <a:lstStyle/>
          <a:p>
            <a:pPr marL="0" indent="0">
              <a:buNone/>
            </a:pPr>
            <a:r>
              <a:rPr lang="en-US" sz="900" dirty="0">
                <a:solidFill>
                  <a:srgbClr val="FFFFFF"/>
                </a:solidFill>
              </a:rPr>
              <a:t># Forecast</a:t>
            </a:r>
          </a:p>
          <a:p>
            <a:pPr marL="0" indent="0">
              <a:buNone/>
            </a:pPr>
            <a:r>
              <a:rPr lang="en-US" sz="900" dirty="0" err="1">
                <a:solidFill>
                  <a:srgbClr val="FFFFFF"/>
                </a:solidFill>
              </a:rPr>
              <a:t>n_periods</a:t>
            </a:r>
            <a:r>
              <a:rPr lang="en-US" sz="900" dirty="0">
                <a:solidFill>
                  <a:srgbClr val="FFFFFF"/>
                </a:solidFill>
              </a:rPr>
              <a:t> = 14</a:t>
            </a:r>
          </a:p>
          <a:p>
            <a:pPr marL="0" indent="0">
              <a:buNone/>
            </a:pPr>
            <a:r>
              <a:rPr lang="en-US" sz="900" dirty="0">
                <a:solidFill>
                  <a:srgbClr val="FFFFFF"/>
                </a:solidFill>
              </a:rPr>
              <a:t>fc, </a:t>
            </a:r>
            <a:r>
              <a:rPr lang="en-US" sz="900" dirty="0" err="1">
                <a:solidFill>
                  <a:srgbClr val="FFFFFF"/>
                </a:solidFill>
              </a:rPr>
              <a:t>confint</a:t>
            </a:r>
            <a:r>
              <a:rPr lang="en-US" sz="900" dirty="0">
                <a:solidFill>
                  <a:srgbClr val="FFFFFF"/>
                </a:solidFill>
              </a:rPr>
              <a:t> = </a:t>
            </a:r>
            <a:r>
              <a:rPr lang="en-US" sz="900" dirty="0" err="1">
                <a:solidFill>
                  <a:srgbClr val="FFFFFF"/>
                </a:solidFill>
              </a:rPr>
              <a:t>model.predict</a:t>
            </a:r>
            <a:r>
              <a:rPr lang="en-US" sz="900" dirty="0">
                <a:solidFill>
                  <a:srgbClr val="FFFFFF"/>
                </a:solidFill>
              </a:rPr>
              <a:t>(</a:t>
            </a:r>
            <a:r>
              <a:rPr lang="en-US" sz="900" dirty="0" err="1">
                <a:solidFill>
                  <a:srgbClr val="FFFFFF"/>
                </a:solidFill>
              </a:rPr>
              <a:t>n_periods</a:t>
            </a:r>
            <a:r>
              <a:rPr lang="en-US" sz="900" dirty="0">
                <a:solidFill>
                  <a:srgbClr val="FFFFFF"/>
                </a:solidFill>
              </a:rPr>
              <a:t>=</a:t>
            </a:r>
            <a:r>
              <a:rPr lang="en-US" sz="900" dirty="0" err="1">
                <a:solidFill>
                  <a:srgbClr val="FFFFFF"/>
                </a:solidFill>
              </a:rPr>
              <a:t>n_periods</a:t>
            </a:r>
            <a:r>
              <a:rPr lang="en-US" sz="900" dirty="0">
                <a:solidFill>
                  <a:srgbClr val="FFFFFF"/>
                </a:solidFill>
              </a:rPr>
              <a:t>, </a:t>
            </a:r>
            <a:r>
              <a:rPr lang="en-US" sz="900" dirty="0" err="1">
                <a:solidFill>
                  <a:srgbClr val="FFFFFF"/>
                </a:solidFill>
              </a:rPr>
              <a:t>return_conf_int</a:t>
            </a:r>
            <a:r>
              <a:rPr lang="en-US" sz="900" dirty="0">
                <a:solidFill>
                  <a:srgbClr val="FFFFFF"/>
                </a:solidFill>
              </a:rPr>
              <a:t>=True)</a:t>
            </a:r>
          </a:p>
          <a:p>
            <a:pPr marL="0" indent="0">
              <a:buNone/>
            </a:pPr>
            <a:r>
              <a:rPr lang="en-US" sz="900" dirty="0" err="1">
                <a:solidFill>
                  <a:srgbClr val="FFFFFF"/>
                </a:solidFill>
              </a:rPr>
              <a:t>index_of_fc</a:t>
            </a:r>
            <a:r>
              <a:rPr lang="en-US" sz="900" dirty="0">
                <a:solidFill>
                  <a:srgbClr val="FFFFFF"/>
                </a:solidFill>
              </a:rPr>
              <a:t> = </a:t>
            </a:r>
            <a:r>
              <a:rPr lang="en-US" sz="900" dirty="0" err="1">
                <a:solidFill>
                  <a:srgbClr val="FFFFFF"/>
                </a:solidFill>
              </a:rPr>
              <a:t>np.arange</a:t>
            </a:r>
            <a:r>
              <a:rPr lang="en-US" sz="900" dirty="0">
                <a:solidFill>
                  <a:srgbClr val="FFFFFF"/>
                </a:solidFill>
              </a:rPr>
              <a:t>(</a:t>
            </a:r>
            <a:r>
              <a:rPr lang="en-US" sz="900" dirty="0" err="1">
                <a:solidFill>
                  <a:srgbClr val="FFFFFF"/>
                </a:solidFill>
              </a:rPr>
              <a:t>len</a:t>
            </a:r>
            <a:r>
              <a:rPr lang="en-US" sz="900" dirty="0">
                <a:solidFill>
                  <a:srgbClr val="FFFFFF"/>
                </a:solidFill>
              </a:rPr>
              <a:t>(</a:t>
            </a:r>
            <a:r>
              <a:rPr lang="en-US" sz="900" dirty="0" err="1">
                <a:solidFill>
                  <a:srgbClr val="FFFFFF"/>
                </a:solidFill>
              </a:rPr>
              <a:t>ts</a:t>
            </a:r>
            <a:r>
              <a:rPr lang="en-US" sz="900" dirty="0">
                <a:solidFill>
                  <a:srgbClr val="FFFFFF"/>
                </a:solidFill>
              </a:rPr>
              <a:t>), </a:t>
            </a:r>
            <a:r>
              <a:rPr lang="en-US" sz="900" dirty="0" err="1">
                <a:solidFill>
                  <a:srgbClr val="FFFFFF"/>
                </a:solidFill>
              </a:rPr>
              <a:t>len</a:t>
            </a:r>
            <a:r>
              <a:rPr lang="en-US" sz="900" dirty="0">
                <a:solidFill>
                  <a:srgbClr val="FFFFFF"/>
                </a:solidFill>
              </a:rPr>
              <a:t>(</a:t>
            </a:r>
            <a:r>
              <a:rPr lang="en-US" sz="900" dirty="0" err="1">
                <a:solidFill>
                  <a:srgbClr val="FFFFFF"/>
                </a:solidFill>
              </a:rPr>
              <a:t>ts</a:t>
            </a:r>
            <a:r>
              <a:rPr lang="en-US" sz="900" dirty="0">
                <a:solidFill>
                  <a:srgbClr val="FFFFFF"/>
                </a:solidFill>
              </a:rPr>
              <a:t>)+</a:t>
            </a:r>
            <a:r>
              <a:rPr lang="en-US" sz="900" dirty="0" err="1">
                <a:solidFill>
                  <a:srgbClr val="FFFFFF"/>
                </a:solidFill>
              </a:rPr>
              <a:t>n_periods</a:t>
            </a:r>
            <a:r>
              <a:rPr lang="en-US" sz="900" dirty="0">
                <a:solidFill>
                  <a:srgbClr val="FFFFFF"/>
                </a:solidFill>
              </a:rPr>
              <a:t>)</a:t>
            </a:r>
          </a:p>
          <a:p>
            <a:pPr marL="0" indent="0">
              <a:buNone/>
            </a:pPr>
            <a:endParaRPr lang="en-US" sz="900" dirty="0">
              <a:solidFill>
                <a:srgbClr val="FFFFFF"/>
              </a:solidFill>
            </a:endParaRPr>
          </a:p>
          <a:p>
            <a:pPr marL="0" indent="0">
              <a:buNone/>
            </a:pPr>
            <a:r>
              <a:rPr lang="en-US" sz="900" dirty="0">
                <a:solidFill>
                  <a:srgbClr val="FFFFFF"/>
                </a:solidFill>
              </a:rPr>
              <a:t># make series for plotting purpose</a:t>
            </a:r>
          </a:p>
          <a:p>
            <a:pPr marL="0" indent="0">
              <a:buNone/>
            </a:pPr>
            <a:r>
              <a:rPr lang="en-US" sz="900" dirty="0" err="1">
                <a:solidFill>
                  <a:srgbClr val="FFFFFF"/>
                </a:solidFill>
              </a:rPr>
              <a:t>fc_series</a:t>
            </a:r>
            <a:r>
              <a:rPr lang="en-US" sz="900" dirty="0">
                <a:solidFill>
                  <a:srgbClr val="FFFFFF"/>
                </a:solidFill>
              </a:rPr>
              <a:t> = </a:t>
            </a:r>
            <a:r>
              <a:rPr lang="en-US" sz="900" dirty="0" err="1">
                <a:solidFill>
                  <a:srgbClr val="FFFFFF"/>
                </a:solidFill>
              </a:rPr>
              <a:t>pd.Series</a:t>
            </a:r>
            <a:r>
              <a:rPr lang="en-US" sz="900" dirty="0">
                <a:solidFill>
                  <a:srgbClr val="FFFFFF"/>
                </a:solidFill>
              </a:rPr>
              <a:t>(fc, index=</a:t>
            </a:r>
            <a:r>
              <a:rPr lang="en-US" sz="900" dirty="0" err="1">
                <a:solidFill>
                  <a:srgbClr val="FFFFFF"/>
                </a:solidFill>
              </a:rPr>
              <a:t>index_of_fc</a:t>
            </a:r>
            <a:r>
              <a:rPr lang="en-US" sz="900" dirty="0">
                <a:solidFill>
                  <a:srgbClr val="FFFFFF"/>
                </a:solidFill>
              </a:rPr>
              <a:t>)</a:t>
            </a:r>
          </a:p>
          <a:p>
            <a:pPr marL="0" indent="0">
              <a:buNone/>
            </a:pPr>
            <a:r>
              <a:rPr lang="en-US" sz="900" dirty="0" err="1">
                <a:solidFill>
                  <a:srgbClr val="FFFFFF"/>
                </a:solidFill>
              </a:rPr>
              <a:t>lower_series</a:t>
            </a:r>
            <a:r>
              <a:rPr lang="en-US" sz="900" dirty="0">
                <a:solidFill>
                  <a:srgbClr val="FFFFFF"/>
                </a:solidFill>
              </a:rPr>
              <a:t> = </a:t>
            </a:r>
            <a:r>
              <a:rPr lang="en-US" sz="900" dirty="0" err="1">
                <a:solidFill>
                  <a:srgbClr val="FFFFFF"/>
                </a:solidFill>
              </a:rPr>
              <a:t>pd.Series</a:t>
            </a:r>
            <a:r>
              <a:rPr lang="en-US" sz="900" dirty="0">
                <a:solidFill>
                  <a:srgbClr val="FFFFFF"/>
                </a:solidFill>
              </a:rPr>
              <a:t>(</a:t>
            </a:r>
            <a:r>
              <a:rPr lang="en-US" sz="900" dirty="0" err="1">
                <a:solidFill>
                  <a:srgbClr val="FFFFFF"/>
                </a:solidFill>
              </a:rPr>
              <a:t>confint</a:t>
            </a:r>
            <a:r>
              <a:rPr lang="en-US" sz="900" dirty="0">
                <a:solidFill>
                  <a:srgbClr val="FFFFFF"/>
                </a:solidFill>
              </a:rPr>
              <a:t>[:, 0], index=</a:t>
            </a:r>
            <a:r>
              <a:rPr lang="en-US" sz="900" dirty="0" err="1">
                <a:solidFill>
                  <a:srgbClr val="FFFFFF"/>
                </a:solidFill>
              </a:rPr>
              <a:t>index_of_fc</a:t>
            </a:r>
            <a:r>
              <a:rPr lang="en-US" sz="900" dirty="0">
                <a:solidFill>
                  <a:srgbClr val="FFFFFF"/>
                </a:solidFill>
              </a:rPr>
              <a:t>)</a:t>
            </a:r>
          </a:p>
          <a:p>
            <a:pPr marL="0" indent="0">
              <a:buNone/>
            </a:pPr>
            <a:r>
              <a:rPr lang="en-US" sz="900" dirty="0" err="1">
                <a:solidFill>
                  <a:srgbClr val="FFFFFF"/>
                </a:solidFill>
              </a:rPr>
              <a:t>upper_series</a:t>
            </a:r>
            <a:r>
              <a:rPr lang="en-US" sz="900" dirty="0">
                <a:solidFill>
                  <a:srgbClr val="FFFFFF"/>
                </a:solidFill>
              </a:rPr>
              <a:t> = </a:t>
            </a:r>
            <a:r>
              <a:rPr lang="en-US" sz="900" dirty="0" err="1">
                <a:solidFill>
                  <a:srgbClr val="FFFFFF"/>
                </a:solidFill>
              </a:rPr>
              <a:t>pd.Series</a:t>
            </a:r>
            <a:r>
              <a:rPr lang="en-US" sz="900" dirty="0">
                <a:solidFill>
                  <a:srgbClr val="FFFFFF"/>
                </a:solidFill>
              </a:rPr>
              <a:t>(</a:t>
            </a:r>
            <a:r>
              <a:rPr lang="en-US" sz="900" dirty="0" err="1">
                <a:solidFill>
                  <a:srgbClr val="FFFFFF"/>
                </a:solidFill>
              </a:rPr>
              <a:t>confint</a:t>
            </a:r>
            <a:r>
              <a:rPr lang="en-US" sz="900" dirty="0">
                <a:solidFill>
                  <a:srgbClr val="FFFFFF"/>
                </a:solidFill>
              </a:rPr>
              <a:t>[:, 1], index=</a:t>
            </a:r>
            <a:r>
              <a:rPr lang="en-US" sz="900" dirty="0" err="1">
                <a:solidFill>
                  <a:srgbClr val="FFFFFF"/>
                </a:solidFill>
              </a:rPr>
              <a:t>index_of_fc</a:t>
            </a:r>
            <a:r>
              <a:rPr lang="en-US" sz="900" dirty="0">
                <a:solidFill>
                  <a:srgbClr val="FFFFFF"/>
                </a:solidFill>
              </a:rPr>
              <a:t>)</a:t>
            </a:r>
          </a:p>
          <a:p>
            <a:pPr marL="0" indent="0">
              <a:buNone/>
            </a:pPr>
            <a:endParaRPr lang="en-US" sz="900" dirty="0">
              <a:solidFill>
                <a:srgbClr val="FFFFFF"/>
              </a:solidFill>
            </a:endParaRPr>
          </a:p>
          <a:p>
            <a:pPr marL="0" indent="0">
              <a:buNone/>
            </a:pPr>
            <a:r>
              <a:rPr lang="en-US" sz="900" dirty="0">
                <a:solidFill>
                  <a:srgbClr val="FFFFFF"/>
                </a:solidFill>
              </a:rPr>
              <a:t># Plot</a:t>
            </a:r>
          </a:p>
          <a:p>
            <a:pPr marL="0" indent="0">
              <a:buNone/>
            </a:pPr>
            <a:r>
              <a:rPr lang="en-US" sz="900" dirty="0" err="1">
                <a:solidFill>
                  <a:srgbClr val="FFFFFF"/>
                </a:solidFill>
              </a:rPr>
              <a:t>plt.figure</a:t>
            </a:r>
            <a:r>
              <a:rPr lang="en-US" sz="900" dirty="0">
                <a:solidFill>
                  <a:srgbClr val="FFFFFF"/>
                </a:solidFill>
              </a:rPr>
              <a:t>(</a:t>
            </a:r>
            <a:r>
              <a:rPr lang="en-US" sz="900" dirty="0" err="1">
                <a:solidFill>
                  <a:srgbClr val="FFFFFF"/>
                </a:solidFill>
              </a:rPr>
              <a:t>figsize</a:t>
            </a:r>
            <a:r>
              <a:rPr lang="en-US" sz="900" dirty="0">
                <a:solidFill>
                  <a:srgbClr val="FFFFFF"/>
                </a:solidFill>
              </a:rPr>
              <a:t>=(10,5), dpi=100)</a:t>
            </a:r>
          </a:p>
          <a:p>
            <a:pPr marL="0" indent="0">
              <a:buNone/>
            </a:pPr>
            <a:endParaRPr lang="en-US" sz="900" dirty="0">
              <a:solidFill>
                <a:srgbClr val="FFFFFF"/>
              </a:solidFill>
            </a:endParaRPr>
          </a:p>
          <a:p>
            <a:pPr marL="0" indent="0">
              <a:buNone/>
            </a:pPr>
            <a:r>
              <a:rPr lang="en-US" sz="900" dirty="0" err="1">
                <a:solidFill>
                  <a:srgbClr val="FFFFFF"/>
                </a:solidFill>
              </a:rPr>
              <a:t>plt.plot</a:t>
            </a:r>
            <a:r>
              <a:rPr lang="en-US" sz="900" dirty="0">
                <a:solidFill>
                  <a:srgbClr val="FFFFFF"/>
                </a:solidFill>
              </a:rPr>
              <a:t>(</a:t>
            </a:r>
            <a:r>
              <a:rPr lang="en-US" sz="900" dirty="0" err="1">
                <a:solidFill>
                  <a:srgbClr val="FFFFFF"/>
                </a:solidFill>
              </a:rPr>
              <a:t>ts</a:t>
            </a:r>
            <a:r>
              <a:rPr lang="en-US" sz="900" dirty="0">
                <a:solidFill>
                  <a:srgbClr val="FFFFFF"/>
                </a:solidFill>
              </a:rPr>
              <a:t>)</a:t>
            </a:r>
          </a:p>
          <a:p>
            <a:pPr marL="0" indent="0">
              <a:buNone/>
            </a:pPr>
            <a:r>
              <a:rPr lang="en-US" sz="900" dirty="0" err="1">
                <a:solidFill>
                  <a:srgbClr val="FFFFFF"/>
                </a:solidFill>
              </a:rPr>
              <a:t>plt.plot</a:t>
            </a:r>
            <a:r>
              <a:rPr lang="en-US" sz="900" dirty="0">
                <a:solidFill>
                  <a:srgbClr val="FFFFFF"/>
                </a:solidFill>
              </a:rPr>
              <a:t>(</a:t>
            </a:r>
            <a:r>
              <a:rPr lang="en-US" sz="900" dirty="0" err="1">
                <a:solidFill>
                  <a:srgbClr val="FFFFFF"/>
                </a:solidFill>
              </a:rPr>
              <a:t>fc_series</a:t>
            </a:r>
            <a:r>
              <a:rPr lang="en-US" sz="900" dirty="0">
                <a:solidFill>
                  <a:srgbClr val="FFFFFF"/>
                </a:solidFill>
              </a:rPr>
              <a:t>, color='</a:t>
            </a:r>
            <a:r>
              <a:rPr lang="en-US" sz="900" dirty="0" err="1">
                <a:solidFill>
                  <a:srgbClr val="FFFFFF"/>
                </a:solidFill>
              </a:rPr>
              <a:t>darkgreen</a:t>
            </a:r>
            <a:r>
              <a:rPr lang="en-US" sz="900" dirty="0">
                <a:solidFill>
                  <a:srgbClr val="FFFFFF"/>
                </a:solidFill>
              </a:rPr>
              <a:t>')</a:t>
            </a:r>
          </a:p>
          <a:p>
            <a:pPr marL="0" indent="0">
              <a:buNone/>
            </a:pPr>
            <a:r>
              <a:rPr lang="en-US" sz="900" dirty="0" err="1">
                <a:solidFill>
                  <a:srgbClr val="FFFFFF"/>
                </a:solidFill>
              </a:rPr>
              <a:t>plt.fill_between</a:t>
            </a:r>
            <a:r>
              <a:rPr lang="en-US" sz="900" dirty="0">
                <a:solidFill>
                  <a:srgbClr val="FFFFFF"/>
                </a:solidFill>
              </a:rPr>
              <a:t>(</a:t>
            </a:r>
            <a:r>
              <a:rPr lang="en-US" sz="900" dirty="0" err="1">
                <a:solidFill>
                  <a:srgbClr val="FFFFFF"/>
                </a:solidFill>
              </a:rPr>
              <a:t>lower_series.index</a:t>
            </a:r>
            <a:r>
              <a:rPr lang="en-US" sz="900" dirty="0">
                <a:solidFill>
                  <a:srgbClr val="FFFFFF"/>
                </a:solidFill>
              </a:rPr>
              <a:t>, </a:t>
            </a:r>
          </a:p>
          <a:p>
            <a:pPr marL="0" indent="0">
              <a:buNone/>
            </a:pPr>
            <a:r>
              <a:rPr lang="en-US" sz="900" dirty="0">
                <a:solidFill>
                  <a:srgbClr val="FFFFFF"/>
                </a:solidFill>
              </a:rPr>
              <a:t>                 </a:t>
            </a:r>
            <a:r>
              <a:rPr lang="en-US" sz="900" dirty="0" err="1">
                <a:solidFill>
                  <a:srgbClr val="FFFFFF"/>
                </a:solidFill>
              </a:rPr>
              <a:t>lower_series</a:t>
            </a:r>
            <a:r>
              <a:rPr lang="en-US" sz="900" dirty="0">
                <a:solidFill>
                  <a:srgbClr val="FFFFFF"/>
                </a:solidFill>
              </a:rPr>
              <a:t>, </a:t>
            </a:r>
          </a:p>
          <a:p>
            <a:pPr marL="0" indent="0">
              <a:buNone/>
            </a:pPr>
            <a:r>
              <a:rPr lang="en-US" sz="900" dirty="0">
                <a:solidFill>
                  <a:srgbClr val="FFFFFF"/>
                </a:solidFill>
              </a:rPr>
              <a:t>                 </a:t>
            </a:r>
            <a:r>
              <a:rPr lang="en-US" sz="900" dirty="0" err="1">
                <a:solidFill>
                  <a:srgbClr val="FFFFFF"/>
                </a:solidFill>
              </a:rPr>
              <a:t>upper_series</a:t>
            </a:r>
            <a:r>
              <a:rPr lang="en-US" sz="900" dirty="0">
                <a:solidFill>
                  <a:srgbClr val="FFFFFF"/>
                </a:solidFill>
              </a:rPr>
              <a:t>, </a:t>
            </a:r>
          </a:p>
          <a:p>
            <a:pPr marL="0" indent="0">
              <a:buNone/>
            </a:pPr>
            <a:r>
              <a:rPr lang="en-US" sz="900" dirty="0">
                <a:solidFill>
                  <a:srgbClr val="FFFFFF"/>
                </a:solidFill>
              </a:rPr>
              <a:t>                 color='k', alpha=.15)</a:t>
            </a:r>
          </a:p>
          <a:p>
            <a:pPr marL="0" indent="0">
              <a:buNone/>
            </a:pPr>
            <a:endParaRPr lang="en-US" sz="900" dirty="0">
              <a:solidFill>
                <a:srgbClr val="FFFFFF"/>
              </a:solidFill>
            </a:endParaRPr>
          </a:p>
          <a:p>
            <a:pPr marL="0" indent="0">
              <a:buNone/>
            </a:pPr>
            <a:r>
              <a:rPr lang="en-US" sz="900" dirty="0" err="1">
                <a:solidFill>
                  <a:srgbClr val="FFFFFF"/>
                </a:solidFill>
              </a:rPr>
              <a:t>plt.title</a:t>
            </a:r>
            <a:r>
              <a:rPr lang="en-US" sz="900" dirty="0">
                <a:solidFill>
                  <a:srgbClr val="FFFFFF"/>
                </a:solidFill>
              </a:rPr>
              <a:t>("Final Forecast")</a:t>
            </a:r>
          </a:p>
          <a:p>
            <a:pPr marL="0" indent="0">
              <a:buNone/>
            </a:pPr>
            <a:r>
              <a:rPr lang="en-US" sz="900" dirty="0" err="1">
                <a:solidFill>
                  <a:srgbClr val="FFFFFF"/>
                </a:solidFill>
              </a:rPr>
              <a:t>plt.show</a:t>
            </a:r>
            <a:r>
              <a:rPr lang="en-US" sz="900" dirty="0">
                <a:solidFill>
                  <a:srgbClr val="FFFFFF"/>
                </a:solidFill>
              </a:rPr>
              <a:t>()</a:t>
            </a:r>
          </a:p>
        </p:txBody>
      </p:sp>
    </p:spTree>
    <p:extLst>
      <p:ext uri="{BB962C8B-B14F-4D97-AF65-F5344CB8AC3E}">
        <p14:creationId xmlns:p14="http://schemas.microsoft.com/office/powerpoint/2010/main" val="2640134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76499"/>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9668A3-13B0-46C3-8D6A-03C2ECC46967}"/>
              </a:ext>
            </a:extLst>
          </p:cNvPr>
          <p:cNvSpPr>
            <a:spLocks noGrp="1"/>
          </p:cNvSpPr>
          <p:nvPr>
            <p:ph type="title"/>
          </p:nvPr>
        </p:nvSpPr>
        <p:spPr>
          <a:xfrm>
            <a:off x="841248" y="503270"/>
            <a:ext cx="2889504" cy="1345997"/>
          </a:xfrm>
        </p:spPr>
        <p:txBody>
          <a:bodyPr vert="horz" lIns="91440" tIns="45720" rIns="91440" bIns="45720" rtlCol="0" anchor="ctr">
            <a:normAutofit/>
          </a:bodyPr>
          <a:lstStyle/>
          <a:p>
            <a:r>
              <a:rPr lang="en-US" sz="2600" b="1" dirty="0">
                <a:solidFill>
                  <a:schemeClr val="bg1"/>
                </a:solidFill>
              </a:rPr>
              <a:t>Modeling Covid-19</a:t>
            </a:r>
          </a:p>
        </p:txBody>
      </p:sp>
      <p:cxnSp>
        <p:nvCxnSpPr>
          <p:cNvPr id="141" name="Straight Connector 140">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73216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A914FEC-2A20-4ED1-9461-405AAE30BA5E}"/>
              </a:ext>
            </a:extLst>
          </p:cNvPr>
          <p:cNvSpPr txBox="1"/>
          <p:nvPr/>
        </p:nvSpPr>
        <p:spPr>
          <a:xfrm>
            <a:off x="4379976" y="503270"/>
            <a:ext cx="6976872" cy="1345997"/>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1700" b="0" i="0" dirty="0">
                <a:solidFill>
                  <a:schemeClr val="bg1"/>
                </a:solidFill>
                <a:effectLst/>
              </a:rPr>
              <a:t>Numerous classes of models are being used for Covid-19 forecasting</a:t>
            </a:r>
          </a:p>
          <a:p>
            <a:pPr indent="-228600">
              <a:lnSpc>
                <a:spcPct val="90000"/>
              </a:lnSpc>
              <a:spcAft>
                <a:spcPts val="600"/>
              </a:spcAft>
              <a:buFont typeface="Arial" panose="020B0604020202020204" pitchFamily="34" charset="0"/>
              <a:buChar char="•"/>
            </a:pPr>
            <a:r>
              <a:rPr lang="en-US" sz="1700" b="0" i="0" dirty="0">
                <a:solidFill>
                  <a:schemeClr val="bg1"/>
                </a:solidFill>
                <a:effectLst/>
              </a:rPr>
              <a:t>Ensemble Models compensate for relative weaknesses in Individual Models while reinforcing their relative strengths (UMVUE).</a:t>
            </a:r>
          </a:p>
          <a:p>
            <a:pPr indent="-228600">
              <a:lnSpc>
                <a:spcPct val="90000"/>
              </a:lnSpc>
              <a:spcAft>
                <a:spcPts val="600"/>
              </a:spcAft>
              <a:buFont typeface="Arial" panose="020B0604020202020204" pitchFamily="34" charset="0"/>
              <a:buChar char="•"/>
            </a:pPr>
            <a:r>
              <a:rPr lang="en-US" sz="1600" dirty="0">
                <a:hlinkClick r:id="rId3"/>
              </a:rPr>
              <a:t>COVID-19-Forecasts/COVID-19_Forecast_Model_Descriptions.md at master · </a:t>
            </a:r>
            <a:r>
              <a:rPr lang="en-US" sz="1600" dirty="0" err="1">
                <a:hlinkClick r:id="rId3"/>
              </a:rPr>
              <a:t>cdcepi</a:t>
            </a:r>
            <a:r>
              <a:rPr lang="en-US" sz="1600" dirty="0">
                <a:hlinkClick r:id="rId3"/>
              </a:rPr>
              <a:t>/COVID-19-Forecasts · GitHub</a:t>
            </a:r>
            <a:endParaRPr lang="en-US" sz="1700" dirty="0">
              <a:solidFill>
                <a:schemeClr val="bg1"/>
              </a:solidFill>
            </a:endParaRPr>
          </a:p>
        </p:txBody>
      </p:sp>
      <p:pic>
        <p:nvPicPr>
          <p:cNvPr id="1028" name="Picture 4">
            <a:extLst>
              <a:ext uri="{FF2B5EF4-FFF2-40B4-BE49-F238E27FC236}">
                <a16:creationId xmlns:a16="http://schemas.microsoft.com/office/drawing/2014/main" id="{171FD5A1-F04E-4133-B284-DCAB6AD0B8B9}"/>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r="1295" b="1"/>
          <a:stretch/>
        </p:blipFill>
        <p:spPr bwMode="auto">
          <a:xfrm>
            <a:off x="320040" y="2194560"/>
            <a:ext cx="11548872" cy="4299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4550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1D4132-7252-464E-88D0-DF2CEEA99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99" y="377535"/>
            <a:ext cx="7416801" cy="41719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D3290BD-2772-4173-86F3-56EC2E82D3B1}"/>
              </a:ext>
            </a:extLst>
          </p:cNvPr>
          <p:cNvSpPr txBox="1"/>
          <p:nvPr/>
        </p:nvSpPr>
        <p:spPr>
          <a:xfrm>
            <a:off x="304101" y="4764838"/>
            <a:ext cx="6094602" cy="369332"/>
          </a:xfrm>
          <a:prstGeom prst="rect">
            <a:avLst/>
          </a:prstGeom>
          <a:noFill/>
        </p:spPr>
        <p:txBody>
          <a:bodyPr wrap="square">
            <a:spAutoFit/>
          </a:bodyPr>
          <a:lstStyle/>
          <a:p>
            <a:r>
              <a:rPr lang="en-US" b="0" i="0" dirty="0">
                <a:solidFill>
                  <a:srgbClr val="2E2E2E"/>
                </a:solidFill>
                <a:effectLst/>
                <a:latin typeface="NexusSerif"/>
              </a:rPr>
              <a:t>All models are wrong, but some are useful – George Box</a:t>
            </a:r>
            <a:endParaRPr lang="en-US" dirty="0"/>
          </a:p>
        </p:txBody>
      </p:sp>
      <p:sp>
        <p:nvSpPr>
          <p:cNvPr id="9" name="TextBox 8">
            <a:extLst>
              <a:ext uri="{FF2B5EF4-FFF2-40B4-BE49-F238E27FC236}">
                <a16:creationId xmlns:a16="http://schemas.microsoft.com/office/drawing/2014/main" id="{ECD91004-0A2D-441A-A308-4196A68FCA70}"/>
              </a:ext>
            </a:extLst>
          </p:cNvPr>
          <p:cNvSpPr txBox="1"/>
          <p:nvPr/>
        </p:nvSpPr>
        <p:spPr>
          <a:xfrm>
            <a:off x="7902429" y="1136731"/>
            <a:ext cx="4118996" cy="1200329"/>
          </a:xfrm>
          <a:prstGeom prst="rect">
            <a:avLst/>
          </a:prstGeom>
          <a:noFill/>
        </p:spPr>
        <p:txBody>
          <a:bodyPr wrap="square">
            <a:spAutoFit/>
          </a:bodyPr>
          <a:lstStyle/>
          <a:p>
            <a:r>
              <a:rPr lang="en-US" b="0" i="0" dirty="0">
                <a:solidFill>
                  <a:srgbClr val="202122"/>
                </a:solidFill>
                <a:effectLst/>
                <a:latin typeface="Arial" panose="020B0604020202020204" pitchFamily="34" charset="0"/>
              </a:rPr>
              <a:t>The autoregressive model specifies that the response variable depends linearly on its own previous values, and a stochastic term.</a:t>
            </a:r>
            <a:endParaRPr lang="en-US" dirty="0"/>
          </a:p>
        </p:txBody>
      </p:sp>
      <p:pic>
        <p:nvPicPr>
          <p:cNvPr id="1026" name="Picture 2">
            <a:extLst>
              <a:ext uri="{FF2B5EF4-FFF2-40B4-BE49-F238E27FC236}">
                <a16:creationId xmlns:a16="http://schemas.microsoft.com/office/drawing/2014/main" id="{6615E8E9-D19C-4D15-9BD3-7416C1AFA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399" y="5190649"/>
            <a:ext cx="3873771" cy="1620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a:extLst>
              <a:ext uri="{FF2B5EF4-FFF2-40B4-BE49-F238E27FC236}">
                <a16:creationId xmlns:a16="http://schemas.microsoft.com/office/drawing/2014/main" id="{3107B79F-4A5D-4146-9DDC-933C2C17C3CB}"/>
              </a:ext>
            </a:extLst>
          </p:cNvPr>
          <p:cNvPicPr>
            <a:picLocks noChangeAspect="1"/>
          </p:cNvPicPr>
          <p:nvPr/>
        </p:nvPicPr>
        <p:blipFill rotWithShape="1">
          <a:blip r:embed="rId2"/>
          <a:srcRect l="2066" r="1356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2A9895-5BDC-4158-AB36-59077D1BA36D}"/>
              </a:ext>
            </a:extLst>
          </p:cNvPr>
          <p:cNvSpPr>
            <a:spLocks noGrp="1"/>
          </p:cNvSpPr>
          <p:nvPr>
            <p:ph type="title"/>
          </p:nvPr>
        </p:nvSpPr>
        <p:spPr>
          <a:xfrm>
            <a:off x="371094" y="1161288"/>
            <a:ext cx="3438144" cy="1124712"/>
          </a:xfrm>
        </p:spPr>
        <p:txBody>
          <a:bodyPr anchor="b">
            <a:normAutofit/>
          </a:bodyPr>
          <a:lstStyle/>
          <a:p>
            <a:r>
              <a:rPr lang="en-US" sz="2800" b="1">
                <a:latin typeface="+mn-lt"/>
              </a:rPr>
              <a:t>Data Wrangling/Cleaning</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E0004AA-2EB7-4621-AE51-C4948938CAAF}"/>
              </a:ext>
            </a:extLst>
          </p:cNvPr>
          <p:cNvSpPr>
            <a:spLocks noGrp="1"/>
          </p:cNvSpPr>
          <p:nvPr>
            <p:ph idx="1"/>
          </p:nvPr>
        </p:nvSpPr>
        <p:spPr>
          <a:xfrm>
            <a:off x="371094" y="2718054"/>
            <a:ext cx="3438906" cy="3207258"/>
          </a:xfrm>
        </p:spPr>
        <p:txBody>
          <a:bodyPr anchor="t">
            <a:normAutofit/>
          </a:bodyPr>
          <a:lstStyle/>
          <a:p>
            <a:pPr marL="0" indent="0">
              <a:buNone/>
            </a:pPr>
            <a:r>
              <a:rPr lang="en-US" sz="1600" b="0" i="0">
                <a:effectLst/>
                <a:latin typeface="Open Sans"/>
              </a:rPr>
              <a:t>Data wrangling and data cleaning are two processes that we can perform on data to obtain meaningful data. However, the main difference between data wrangling and data cleaning is that data wrangling is the process of converting and mapping data from one format to another format to use that data to perform analyzing while data cleaning is the process of eliminating the incorrect data or to modify them.</a:t>
            </a:r>
            <a:endParaRPr lang="en-US" sz="1600"/>
          </a:p>
        </p:txBody>
      </p:sp>
      <p:sp>
        <p:nvSpPr>
          <p:cNvPr id="10" name="TextBox 9">
            <a:extLst>
              <a:ext uri="{FF2B5EF4-FFF2-40B4-BE49-F238E27FC236}">
                <a16:creationId xmlns:a16="http://schemas.microsoft.com/office/drawing/2014/main" id="{0A5F2BAC-1813-4914-AB8F-297250862599}"/>
              </a:ext>
            </a:extLst>
          </p:cNvPr>
          <p:cNvSpPr txBox="1"/>
          <p:nvPr/>
        </p:nvSpPr>
        <p:spPr>
          <a:xfrm>
            <a:off x="4845878" y="5175275"/>
            <a:ext cx="6128424" cy="369332"/>
          </a:xfrm>
          <a:prstGeom prst="rect">
            <a:avLst/>
          </a:prstGeom>
          <a:noFill/>
        </p:spPr>
        <p:txBody>
          <a:bodyPr wrap="square">
            <a:spAutoFit/>
          </a:bodyPr>
          <a:lstStyle/>
          <a:p>
            <a:r>
              <a:rPr lang="en-US" dirty="0">
                <a:hlinkClick r:id="rId3"/>
              </a:rPr>
              <a:t>Disease Outbreak Control Division | COVID-19 (hawaii.gov)</a:t>
            </a:r>
            <a:endParaRPr lang="en-US" dirty="0"/>
          </a:p>
        </p:txBody>
      </p:sp>
    </p:spTree>
    <p:extLst>
      <p:ext uri="{BB962C8B-B14F-4D97-AF65-F5344CB8AC3E}">
        <p14:creationId xmlns:p14="http://schemas.microsoft.com/office/powerpoint/2010/main" val="308986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Right Triangle 7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DF4CA-C5D7-470D-91D1-8295E6E93F43}"/>
              </a:ext>
            </a:extLst>
          </p:cNvPr>
          <p:cNvSpPr>
            <a:spLocks noGrp="1"/>
          </p:cNvSpPr>
          <p:nvPr>
            <p:ph type="title"/>
          </p:nvPr>
        </p:nvSpPr>
        <p:spPr>
          <a:xfrm>
            <a:off x="1127760" y="4212709"/>
            <a:ext cx="8232296" cy="1337699"/>
          </a:xfrm>
        </p:spPr>
        <p:txBody>
          <a:bodyPr anchor="b">
            <a:normAutofit/>
          </a:bodyPr>
          <a:lstStyle/>
          <a:p>
            <a:r>
              <a:rPr lang="en-US" sz="4200" b="1">
                <a:latin typeface="+mn-lt"/>
              </a:rPr>
              <a:t>Software development environment</a:t>
            </a:r>
          </a:p>
        </p:txBody>
      </p:sp>
      <p:pic>
        <p:nvPicPr>
          <p:cNvPr id="3074" name="Picture 2">
            <a:extLst>
              <a:ext uri="{FF2B5EF4-FFF2-40B4-BE49-F238E27FC236}">
                <a16:creationId xmlns:a16="http://schemas.microsoft.com/office/drawing/2014/main" id="{3E403B4D-E4F4-4E94-92DE-6CBB696EF2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34" r="-1" b="-1"/>
          <a:stretch/>
        </p:blipFill>
        <p:spPr bwMode="auto">
          <a:xfrm>
            <a:off x="1123359" y="1107907"/>
            <a:ext cx="2935720" cy="27996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C36EB01-0BD8-48D9-B67B-E4969EF4F0AA}"/>
              </a:ext>
            </a:extLst>
          </p:cNvPr>
          <p:cNvSpPr>
            <a:spLocks noGrp="1"/>
          </p:cNvSpPr>
          <p:nvPr>
            <p:ph idx="1"/>
          </p:nvPr>
        </p:nvSpPr>
        <p:spPr>
          <a:xfrm>
            <a:off x="4654294" y="1107907"/>
            <a:ext cx="5414265" cy="2799692"/>
          </a:xfrm>
        </p:spPr>
        <p:txBody>
          <a:bodyPr anchor="ctr">
            <a:normAutofit/>
          </a:bodyPr>
          <a:lstStyle/>
          <a:p>
            <a:pPr marL="0" indent="0">
              <a:buNone/>
            </a:pPr>
            <a:r>
              <a:rPr lang="en-US" sz="2000" b="0" i="0">
                <a:effectLst/>
                <a:latin typeface="Source Sans Pro" panose="020B0503030403020204" pitchFamily="34" charset="0"/>
              </a:rPr>
              <a:t>Spyder is a scientific integrated development environment written in Python. This software is designed for and by scientists who can integrate with Matplotlib, SciPy, NumPy, Pandas, Cython, IPython, SymPy, and other open-source software. Spyder is available through Anaconda (open-source distribution system) distribution on Windows, macOS, and Linux.</a:t>
            </a:r>
            <a:endParaRPr lang="en-US" sz="2000"/>
          </a:p>
        </p:txBody>
      </p:sp>
    </p:spTree>
    <p:extLst>
      <p:ext uri="{BB962C8B-B14F-4D97-AF65-F5344CB8AC3E}">
        <p14:creationId xmlns:p14="http://schemas.microsoft.com/office/powerpoint/2010/main" val="23943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94D5-50B0-4418-BA16-A211D1BECD0E}"/>
              </a:ext>
            </a:extLst>
          </p:cNvPr>
          <p:cNvSpPr>
            <a:spLocks noGrp="1"/>
          </p:cNvSpPr>
          <p:nvPr>
            <p:ph type="title"/>
          </p:nvPr>
        </p:nvSpPr>
        <p:spPr>
          <a:xfrm>
            <a:off x="4965430" y="629268"/>
            <a:ext cx="6586491" cy="1286160"/>
          </a:xfrm>
        </p:spPr>
        <p:txBody>
          <a:bodyPr anchor="b">
            <a:normAutofit/>
          </a:bodyPr>
          <a:lstStyle/>
          <a:p>
            <a:r>
              <a:rPr lang="en-US" sz="4100" b="1">
                <a:latin typeface="+mn-lt"/>
              </a:rPr>
              <a:t>Python Libraries we will be using</a:t>
            </a:r>
          </a:p>
        </p:txBody>
      </p:sp>
      <p:sp>
        <p:nvSpPr>
          <p:cNvPr id="3" name="Content Placeholder 2">
            <a:extLst>
              <a:ext uri="{FF2B5EF4-FFF2-40B4-BE49-F238E27FC236}">
                <a16:creationId xmlns:a16="http://schemas.microsoft.com/office/drawing/2014/main" id="{DD50C5C7-FF34-4D9E-8E05-031F7FEC57AE}"/>
              </a:ext>
            </a:extLst>
          </p:cNvPr>
          <p:cNvSpPr>
            <a:spLocks noGrp="1"/>
          </p:cNvSpPr>
          <p:nvPr>
            <p:ph idx="1"/>
          </p:nvPr>
        </p:nvSpPr>
        <p:spPr>
          <a:xfrm>
            <a:off x="4965431" y="2438400"/>
            <a:ext cx="6586489" cy="3785419"/>
          </a:xfrm>
        </p:spPr>
        <p:txBody>
          <a:bodyPr>
            <a:normAutofit/>
          </a:bodyPr>
          <a:lstStyle/>
          <a:p>
            <a:r>
              <a:rPr lang="en-US" sz="2000" b="0" i="0" dirty="0">
                <a:effectLst/>
                <a:latin typeface="roboto"/>
              </a:rPr>
              <a:t>Pandas</a:t>
            </a:r>
          </a:p>
          <a:p>
            <a:r>
              <a:rPr lang="en-US" sz="2000" b="0" i="0" dirty="0">
                <a:effectLst/>
                <a:latin typeface="roboto"/>
              </a:rPr>
              <a:t>Matplotlib</a:t>
            </a:r>
          </a:p>
          <a:p>
            <a:r>
              <a:rPr lang="en-US" sz="2000" b="0" i="0" dirty="0">
                <a:effectLst/>
                <a:latin typeface="roboto"/>
              </a:rPr>
              <a:t>NumPy</a:t>
            </a:r>
          </a:p>
          <a:p>
            <a:r>
              <a:rPr lang="en-US" sz="2000" dirty="0" err="1">
                <a:latin typeface="roboto"/>
              </a:rPr>
              <a:t>Statsmodels</a:t>
            </a:r>
            <a:endParaRPr lang="en-US" sz="2000" dirty="0">
              <a:latin typeface="roboto"/>
            </a:endParaRPr>
          </a:p>
          <a:p>
            <a:r>
              <a:rPr lang="en-US" sz="2000" dirty="0" err="1">
                <a:latin typeface="roboto"/>
              </a:rPr>
              <a:t>Pmdarima</a:t>
            </a:r>
            <a:endParaRPr lang="en-US" sz="2000" dirty="0">
              <a:latin typeface="roboto"/>
            </a:endParaRPr>
          </a:p>
          <a:p>
            <a:endParaRPr lang="en-US" sz="2000" dirty="0">
              <a:latin typeface="roboto"/>
            </a:endParaRPr>
          </a:p>
          <a:p>
            <a:endParaRPr lang="en-US" sz="2000" dirty="0">
              <a:latin typeface="roboto"/>
            </a:endParaRPr>
          </a:p>
          <a:p>
            <a:endParaRPr lang="en-US" sz="2000" dirty="0">
              <a:latin typeface="roboto"/>
            </a:endParaRPr>
          </a:p>
          <a:p>
            <a:pPr marL="0" indent="0">
              <a:buNone/>
            </a:pPr>
            <a:endParaRPr lang="en-US" sz="2000" dirty="0">
              <a:latin typeface="roboto"/>
            </a:endParaRPr>
          </a:p>
          <a:p>
            <a:endParaRPr lang="en-US" sz="2000" dirty="0"/>
          </a:p>
        </p:txBody>
      </p:sp>
      <p:pic>
        <p:nvPicPr>
          <p:cNvPr id="5" name="Picture 4">
            <a:extLst>
              <a:ext uri="{FF2B5EF4-FFF2-40B4-BE49-F238E27FC236}">
                <a16:creationId xmlns:a16="http://schemas.microsoft.com/office/drawing/2014/main" id="{54A66809-5005-4FA4-9F7D-DEA6DBFE8B9D}"/>
              </a:ext>
            </a:extLst>
          </p:cNvPr>
          <p:cNvPicPr>
            <a:picLocks noChangeAspect="1"/>
          </p:cNvPicPr>
          <p:nvPr/>
        </p:nvPicPr>
        <p:blipFill rotWithShape="1">
          <a:blip r:embed="rId3"/>
          <a:srcRect l="7554" r="4732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55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8AF78-B642-45CF-95E2-AD0619B41A9A}"/>
              </a:ext>
            </a:extLst>
          </p:cNvPr>
          <p:cNvSpPr>
            <a:spLocks noGrp="1"/>
          </p:cNvSpPr>
          <p:nvPr>
            <p:ph type="title"/>
          </p:nvPr>
        </p:nvSpPr>
        <p:spPr>
          <a:xfrm>
            <a:off x="841247" y="474146"/>
            <a:ext cx="10515593" cy="1197864"/>
          </a:xfrm>
        </p:spPr>
        <p:txBody>
          <a:bodyPr>
            <a:normAutofit/>
          </a:bodyPr>
          <a:lstStyle/>
          <a:p>
            <a:r>
              <a:rPr lang="en-US" b="1">
                <a:effectLst/>
                <a:latin typeface="+mn-lt"/>
              </a:rPr>
              <a:t>Reading Data into Python</a:t>
            </a:r>
            <a:endParaRPr lang="en-US"/>
          </a:p>
        </p:txBody>
      </p:sp>
      <p:cxnSp>
        <p:nvCxnSpPr>
          <p:cNvPr id="27" name="Straight Connector 26">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6B7862F-F828-4F30-8260-6F5302FECCD0}"/>
              </a:ext>
            </a:extLst>
          </p:cNvPr>
          <p:cNvPicPr>
            <a:picLocks noChangeAspect="1"/>
          </p:cNvPicPr>
          <p:nvPr/>
        </p:nvPicPr>
        <p:blipFill rotWithShape="1">
          <a:blip r:embed="rId3"/>
          <a:srcRect t="3862" r="1" b="45"/>
          <a:stretch/>
        </p:blipFill>
        <p:spPr>
          <a:xfrm>
            <a:off x="835153" y="1876425"/>
            <a:ext cx="6215794" cy="4297261"/>
          </a:xfrm>
          <a:prstGeom prst="rect">
            <a:avLst/>
          </a:prstGeom>
        </p:spPr>
      </p:pic>
      <p:sp>
        <p:nvSpPr>
          <p:cNvPr id="3" name="Content Placeholder 2">
            <a:extLst>
              <a:ext uri="{FF2B5EF4-FFF2-40B4-BE49-F238E27FC236}">
                <a16:creationId xmlns:a16="http://schemas.microsoft.com/office/drawing/2014/main" id="{E06C5EA8-AE09-40B6-BE9B-630A4E7B1A70}"/>
              </a:ext>
            </a:extLst>
          </p:cNvPr>
          <p:cNvSpPr>
            <a:spLocks noGrp="1"/>
          </p:cNvSpPr>
          <p:nvPr>
            <p:ph idx="1"/>
          </p:nvPr>
        </p:nvSpPr>
        <p:spPr>
          <a:xfrm>
            <a:off x="7533314" y="1999578"/>
            <a:ext cx="3823525" cy="4171568"/>
          </a:xfrm>
        </p:spPr>
        <p:txBody>
          <a:bodyPr anchor="ctr">
            <a:normAutofit/>
          </a:bodyPr>
          <a:lstStyle/>
          <a:p>
            <a:pPr marL="0" indent="0">
              <a:buNone/>
            </a:pPr>
            <a:r>
              <a:rPr lang="en-US" sz="1300" dirty="0"/>
              <a:t>import pandas as pd</a:t>
            </a:r>
          </a:p>
          <a:p>
            <a:pPr marL="0" indent="0">
              <a:buNone/>
            </a:pPr>
            <a:endParaRPr lang="en-US" sz="1300" dirty="0"/>
          </a:p>
          <a:p>
            <a:pPr marL="0" indent="0">
              <a:buNone/>
            </a:pPr>
            <a:r>
              <a:rPr lang="en-US" sz="1300" dirty="0"/>
              <a:t># lambda function that converts a string into datetime</a:t>
            </a:r>
          </a:p>
          <a:p>
            <a:pPr marL="0" indent="0">
              <a:buNone/>
            </a:pPr>
            <a:r>
              <a:rPr lang="en-US" sz="1300" dirty="0" err="1"/>
              <a:t>dateparse</a:t>
            </a:r>
            <a:r>
              <a:rPr lang="en-US" sz="1300" dirty="0"/>
              <a:t> = lambda dates: </a:t>
            </a:r>
            <a:r>
              <a:rPr lang="en-US" sz="1300" dirty="0" err="1"/>
              <a:t>pd.datetime.strptime</a:t>
            </a:r>
            <a:r>
              <a:rPr lang="en-US" sz="1300" dirty="0"/>
              <a:t>(dates, '%m/%d/%Y')</a:t>
            </a:r>
          </a:p>
          <a:p>
            <a:pPr marL="0" indent="0">
              <a:buNone/>
            </a:pPr>
            <a:endParaRPr lang="en-US" sz="1300" dirty="0"/>
          </a:p>
          <a:p>
            <a:pPr marL="0" indent="0">
              <a:buNone/>
            </a:pPr>
            <a:r>
              <a:rPr lang="en-US" sz="1300" dirty="0"/>
              <a:t># reads the csv into </a:t>
            </a:r>
          </a:p>
          <a:p>
            <a:pPr marL="0" indent="0">
              <a:buNone/>
            </a:pPr>
            <a:r>
              <a:rPr lang="en-US" sz="1300" dirty="0"/>
              <a:t>df = </a:t>
            </a:r>
            <a:r>
              <a:rPr lang="en-US" sz="1300" dirty="0" err="1"/>
              <a:t>pd.read_csv</a:t>
            </a:r>
            <a:r>
              <a:rPr lang="en-US" sz="1300" dirty="0"/>
              <a:t>(</a:t>
            </a:r>
            <a:r>
              <a:rPr lang="en-US" sz="1300" dirty="0" err="1"/>
              <a:t>r"C</a:t>
            </a:r>
            <a:r>
              <a:rPr lang="en-US" sz="1300" dirty="0"/>
              <a:t>:\TBLAMEY\UH\SP2021\Covid-19\Reported_hono.csv", </a:t>
            </a:r>
            <a:r>
              <a:rPr lang="en-US" sz="1300" dirty="0" err="1"/>
              <a:t>parse_dates</a:t>
            </a:r>
            <a:r>
              <a:rPr lang="en-US" sz="1300" dirty="0"/>
              <a:t>=['Date'], </a:t>
            </a:r>
            <a:r>
              <a:rPr lang="en-US" sz="1300" dirty="0" err="1"/>
              <a:t>date_parser</a:t>
            </a:r>
            <a:r>
              <a:rPr lang="en-US" sz="1300" dirty="0"/>
              <a:t>=</a:t>
            </a:r>
            <a:r>
              <a:rPr lang="en-US" sz="1300" dirty="0" err="1"/>
              <a:t>dateparse</a:t>
            </a:r>
            <a:r>
              <a:rPr lang="en-US" sz="1300" dirty="0"/>
              <a:t>)</a:t>
            </a:r>
          </a:p>
          <a:p>
            <a:pPr marL="0" indent="0">
              <a:buNone/>
            </a:pPr>
            <a:r>
              <a:rPr lang="en-US" sz="1300" dirty="0" err="1"/>
              <a:t>ts</a:t>
            </a:r>
            <a:r>
              <a:rPr lang="en-US" sz="1300" dirty="0"/>
              <a:t> = df['Reported']</a:t>
            </a:r>
          </a:p>
          <a:p>
            <a:pPr marL="0" indent="0">
              <a:buNone/>
            </a:pPr>
            <a:endParaRPr lang="en-US" sz="1300" dirty="0"/>
          </a:p>
          <a:p>
            <a:pPr marL="0" indent="0">
              <a:buNone/>
            </a:pPr>
            <a:r>
              <a:rPr lang="en-US" sz="1300" dirty="0"/>
              <a:t># sets the date column as the index</a:t>
            </a:r>
          </a:p>
          <a:p>
            <a:pPr marL="0" indent="0">
              <a:buNone/>
            </a:pPr>
            <a:r>
              <a:rPr lang="en-US" sz="1300" dirty="0"/>
              <a:t>df = </a:t>
            </a:r>
            <a:r>
              <a:rPr lang="en-US" sz="1300" dirty="0" err="1"/>
              <a:t>df.set_index</a:t>
            </a:r>
            <a:r>
              <a:rPr lang="en-US" sz="1300" dirty="0"/>
              <a:t>('Date')</a:t>
            </a:r>
          </a:p>
          <a:p>
            <a:pPr marL="0" indent="0">
              <a:buNone/>
            </a:pPr>
            <a:r>
              <a:rPr lang="en-US" sz="1300" dirty="0" err="1"/>
              <a:t>df.plot</a:t>
            </a:r>
            <a:r>
              <a:rPr lang="en-US" sz="1300" dirty="0"/>
              <a:t>()</a:t>
            </a:r>
          </a:p>
          <a:p>
            <a:pPr marL="0" indent="0">
              <a:buNone/>
            </a:pPr>
            <a:endParaRPr lang="en-US" sz="1300" dirty="0"/>
          </a:p>
        </p:txBody>
      </p:sp>
    </p:spTree>
    <p:extLst>
      <p:ext uri="{BB962C8B-B14F-4D97-AF65-F5344CB8AC3E}">
        <p14:creationId xmlns:p14="http://schemas.microsoft.com/office/powerpoint/2010/main" val="356184059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89A89E-8D14-443E-8956-0D200389222E}"/>
              </a:ext>
            </a:extLst>
          </p:cNvPr>
          <p:cNvSpPr>
            <a:spLocks noGrp="1"/>
          </p:cNvSpPr>
          <p:nvPr>
            <p:ph type="title"/>
          </p:nvPr>
        </p:nvSpPr>
        <p:spPr>
          <a:xfrm>
            <a:off x="958506" y="800392"/>
            <a:ext cx="10264697" cy="1212102"/>
          </a:xfrm>
        </p:spPr>
        <p:txBody>
          <a:bodyPr>
            <a:normAutofit/>
          </a:bodyPr>
          <a:lstStyle/>
          <a:p>
            <a:r>
              <a:rPr lang="en-US" sz="4000" b="1">
                <a:solidFill>
                  <a:srgbClr val="FFFFFF"/>
                </a:solidFill>
                <a:latin typeface="+mn-lt"/>
              </a:rPr>
              <a:t>ARIMA Model</a:t>
            </a:r>
            <a:br>
              <a:rPr lang="en-US" sz="4000" b="1">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7FCF0966-F287-439B-9F65-258115144A29}"/>
              </a:ext>
            </a:extLst>
          </p:cNvPr>
          <p:cNvSpPr>
            <a:spLocks noGrp="1"/>
          </p:cNvSpPr>
          <p:nvPr>
            <p:ph idx="1"/>
          </p:nvPr>
        </p:nvSpPr>
        <p:spPr>
          <a:xfrm>
            <a:off x="1367624" y="2490436"/>
            <a:ext cx="9708995" cy="3567173"/>
          </a:xfrm>
        </p:spPr>
        <p:txBody>
          <a:bodyPr anchor="ctr">
            <a:normAutofit fontScale="92500" lnSpcReduction="10000"/>
          </a:bodyPr>
          <a:lstStyle/>
          <a:p>
            <a:r>
              <a:rPr lang="en-US" sz="1700" b="0" i="0" dirty="0">
                <a:effectLst/>
                <a:latin typeface="游ゴシック" panose="020B0400000000000000" pitchFamily="34" charset="-128"/>
                <a:ea typeface="游ゴシック" panose="020B0400000000000000" pitchFamily="34" charset="-128"/>
              </a:rPr>
              <a:t>Time series are a quite unique topic within forecasting.</a:t>
            </a:r>
            <a:endParaRPr lang="en-US" sz="1700" dirty="0"/>
          </a:p>
          <a:p>
            <a:r>
              <a:rPr lang="en-US" sz="1700" b="0" i="0" dirty="0">
                <a:effectLst/>
                <a:latin typeface="游ゴシック" panose="020B0400000000000000" pitchFamily="34" charset="-128"/>
                <a:ea typeface="游ゴシック" panose="020B0400000000000000" pitchFamily="34" charset="-128"/>
              </a:rPr>
              <a:t>In time series the explanatory variables are often not known.</a:t>
            </a:r>
          </a:p>
          <a:p>
            <a:r>
              <a:rPr lang="en-US" sz="1700" b="0" i="0" dirty="0">
                <a:effectLst/>
                <a:latin typeface="游ゴシック" panose="020B0400000000000000" pitchFamily="34" charset="-128"/>
                <a:ea typeface="游ゴシック" panose="020B0400000000000000" pitchFamily="34" charset="-128"/>
              </a:rPr>
              <a:t>Point is that explanatory variables are not very clear, nor is the explanatory data easily obtainable (as we have seen during the pandemic).</a:t>
            </a:r>
          </a:p>
          <a:p>
            <a:r>
              <a:rPr lang="en-US" sz="1700" b="0" i="0" dirty="0">
                <a:effectLst/>
                <a:latin typeface="游ゴシック" panose="020B0400000000000000" pitchFamily="34" charset="-128"/>
                <a:ea typeface="游ゴシック" panose="020B0400000000000000" pitchFamily="34" charset="-128"/>
              </a:rPr>
              <a:t>One of the most used models when handling time series are ARIMA models (where the response variable is dependent only on prior time steps – Auto Regressive family).</a:t>
            </a:r>
          </a:p>
          <a:p>
            <a:r>
              <a:rPr lang="en-US" sz="1700" b="0" i="0" dirty="0">
                <a:effectLst/>
                <a:latin typeface="游ゴシック" panose="020B0400000000000000" pitchFamily="34" charset="-128"/>
                <a:ea typeface="游ゴシック" panose="020B0400000000000000" pitchFamily="34" charset="-128"/>
              </a:rPr>
              <a:t>ARIMA models are actually a combination of two, (or three if you count differencing as a model) processes that are able to generate series data. Those two models are based on an Auto Regressive (AR) process and a Moving Average process.</a:t>
            </a:r>
            <a:endParaRPr lang="en-US" sz="1700" dirty="0"/>
          </a:p>
          <a:p>
            <a:r>
              <a:rPr lang="en-US" sz="1700" b="0" i="0" dirty="0">
                <a:effectLst/>
                <a:latin typeface="游ゴシック" panose="020B0400000000000000" pitchFamily="34" charset="-128"/>
                <a:ea typeface="游ゴシック" panose="020B0400000000000000" pitchFamily="34" charset="-128"/>
              </a:rPr>
              <a:t>ARIMA models can work with data that isn’t stationary, but instead has a trend.</a:t>
            </a:r>
          </a:p>
          <a:p>
            <a:r>
              <a:rPr lang="en-US" sz="1700" b="1" i="0" dirty="0">
                <a:effectLst/>
                <a:latin typeface="游ゴシック" panose="020B0400000000000000" pitchFamily="34" charset="-128"/>
                <a:ea typeface="游ゴシック" panose="020B0400000000000000" pitchFamily="34" charset="-128"/>
              </a:rPr>
              <a:t>When the data show a trend, we can remove the trend by differencing the time steps.</a:t>
            </a:r>
          </a:p>
          <a:p>
            <a:r>
              <a:rPr lang="en-US" sz="1700" b="0" i="0" dirty="0">
                <a:effectLst/>
                <a:latin typeface="游ゴシック" panose="020B0400000000000000" pitchFamily="34" charset="-128"/>
                <a:ea typeface="游ゴシック" panose="020B0400000000000000" pitchFamily="34" charset="-128"/>
              </a:rPr>
              <a:t>We are assuming no Seasonality (if we assumed Seasonality we would use a SARIMA model).</a:t>
            </a:r>
          </a:p>
        </p:txBody>
      </p:sp>
      <p:pic>
        <p:nvPicPr>
          <p:cNvPr id="8" name="Picture 7" descr="Schematic&#10;&#10;Description automatically generated">
            <a:extLst>
              <a:ext uri="{FF2B5EF4-FFF2-40B4-BE49-F238E27FC236}">
                <a16:creationId xmlns:a16="http://schemas.microsoft.com/office/drawing/2014/main" id="{B62291A2-9D9C-42DB-885E-6378F30FF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417" y="941390"/>
            <a:ext cx="3296110" cy="962159"/>
          </a:xfrm>
          <a:prstGeom prst="rect">
            <a:avLst/>
          </a:prstGeom>
        </p:spPr>
      </p:pic>
    </p:spTree>
    <p:extLst>
      <p:ext uri="{BB962C8B-B14F-4D97-AF65-F5344CB8AC3E}">
        <p14:creationId xmlns:p14="http://schemas.microsoft.com/office/powerpoint/2010/main" val="421147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8AF78-B642-45CF-95E2-AD0619B41A9A}"/>
              </a:ext>
            </a:extLst>
          </p:cNvPr>
          <p:cNvSpPr>
            <a:spLocks noGrp="1"/>
          </p:cNvSpPr>
          <p:nvPr>
            <p:ph type="title"/>
          </p:nvPr>
        </p:nvSpPr>
        <p:spPr>
          <a:xfrm>
            <a:off x="841247" y="474146"/>
            <a:ext cx="10515593" cy="1197864"/>
          </a:xfrm>
        </p:spPr>
        <p:txBody>
          <a:bodyPr>
            <a:normAutofit/>
          </a:bodyPr>
          <a:lstStyle/>
          <a:p>
            <a:r>
              <a:rPr lang="en-US" sz="3200" b="1" dirty="0">
                <a:effectLst/>
                <a:latin typeface="+mn-lt"/>
              </a:rPr>
              <a:t>Testing for </a:t>
            </a:r>
            <a:r>
              <a:rPr lang="en-US" sz="3200" b="1" i="0" dirty="0">
                <a:effectLst/>
                <a:latin typeface="游ゴシック" panose="020B0400000000000000" pitchFamily="34" charset="-128"/>
                <a:ea typeface="游ゴシック" panose="020B0400000000000000" pitchFamily="34" charset="-128"/>
              </a:rPr>
              <a:t>stationarity.</a:t>
            </a:r>
            <a:endParaRPr lang="en-US" sz="3200" b="1" dirty="0"/>
          </a:p>
        </p:txBody>
      </p:sp>
      <p:cxnSp>
        <p:nvCxnSpPr>
          <p:cNvPr id="20" name="Straight Connector 12">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6C5EA8-AE09-40B6-BE9B-630A4E7B1A70}"/>
              </a:ext>
            </a:extLst>
          </p:cNvPr>
          <p:cNvSpPr>
            <a:spLocks noGrp="1"/>
          </p:cNvSpPr>
          <p:nvPr>
            <p:ph idx="1"/>
          </p:nvPr>
        </p:nvSpPr>
        <p:spPr>
          <a:xfrm>
            <a:off x="7527228" y="184557"/>
            <a:ext cx="3823525" cy="6493079"/>
          </a:xfrm>
        </p:spPr>
        <p:txBody>
          <a:bodyPr anchor="ctr">
            <a:noAutofit/>
          </a:bodyPr>
          <a:lstStyle/>
          <a:p>
            <a:pPr marL="0" indent="0">
              <a:buNone/>
            </a:pPr>
            <a:r>
              <a:rPr lang="en-US" sz="900" dirty="0"/>
              <a:t>import pandas as pd</a:t>
            </a:r>
          </a:p>
          <a:p>
            <a:pPr marL="0" indent="0">
              <a:buNone/>
            </a:pPr>
            <a:r>
              <a:rPr lang="en-US" sz="900" dirty="0"/>
              <a:t>import </a:t>
            </a:r>
            <a:r>
              <a:rPr lang="en-US" sz="900" dirty="0" err="1"/>
              <a:t>numpy</a:t>
            </a:r>
            <a:r>
              <a:rPr lang="en-US" sz="900" dirty="0"/>
              <a:t> as np</a:t>
            </a:r>
          </a:p>
          <a:p>
            <a:pPr marL="0" indent="0">
              <a:buNone/>
            </a:pPr>
            <a:r>
              <a:rPr lang="en-US" sz="900" dirty="0"/>
              <a:t>import </a:t>
            </a:r>
            <a:r>
              <a:rPr lang="en-US" sz="900" dirty="0" err="1"/>
              <a:t>statsmodels</a:t>
            </a:r>
            <a:r>
              <a:rPr lang="en-US" sz="900" dirty="0"/>
              <a:t> as </a:t>
            </a:r>
            <a:r>
              <a:rPr lang="en-US" sz="900" dirty="0" err="1"/>
              <a:t>sm</a:t>
            </a:r>
            <a:endParaRPr lang="en-US" sz="900" dirty="0"/>
          </a:p>
          <a:p>
            <a:pPr marL="0" indent="0">
              <a:buNone/>
            </a:pPr>
            <a:r>
              <a:rPr lang="en-US" sz="900" dirty="0"/>
              <a:t>import </a:t>
            </a:r>
            <a:r>
              <a:rPr lang="en-US" sz="900" dirty="0" err="1"/>
              <a:t>matplotlib.pyplot</a:t>
            </a:r>
            <a:r>
              <a:rPr lang="en-US" sz="900" dirty="0"/>
              <a:t> as </a:t>
            </a:r>
            <a:r>
              <a:rPr lang="en-US" sz="900" dirty="0" err="1"/>
              <a:t>plt</a:t>
            </a:r>
            <a:endParaRPr lang="en-US" sz="900" dirty="0"/>
          </a:p>
          <a:p>
            <a:pPr marL="0" indent="0">
              <a:buNone/>
            </a:pPr>
            <a:r>
              <a:rPr lang="en-US" sz="900" dirty="0"/>
              <a:t>from </a:t>
            </a:r>
            <a:r>
              <a:rPr lang="en-US" sz="900" dirty="0" err="1"/>
              <a:t>statsmodels.tsa.stattools</a:t>
            </a:r>
            <a:r>
              <a:rPr lang="en-US" sz="900" dirty="0"/>
              <a:t> import </a:t>
            </a:r>
            <a:r>
              <a:rPr lang="en-US" sz="900" dirty="0" err="1"/>
              <a:t>adfuller</a:t>
            </a:r>
            <a:endParaRPr lang="en-US" sz="900" dirty="0"/>
          </a:p>
          <a:p>
            <a:pPr marL="0" indent="0">
              <a:buNone/>
            </a:pPr>
            <a:r>
              <a:rPr lang="en-US" sz="900" dirty="0"/>
              <a:t>from </a:t>
            </a:r>
            <a:r>
              <a:rPr lang="en-US" sz="900" dirty="0" err="1"/>
              <a:t>statsmodels.graphics.tsaplots</a:t>
            </a:r>
            <a:r>
              <a:rPr lang="en-US" sz="900" dirty="0"/>
              <a:t> import </a:t>
            </a:r>
            <a:r>
              <a:rPr lang="en-US" sz="900" dirty="0" err="1"/>
              <a:t>plot_acf</a:t>
            </a:r>
            <a:r>
              <a:rPr lang="en-US" sz="900" dirty="0"/>
              <a:t>, </a:t>
            </a:r>
            <a:r>
              <a:rPr lang="en-US" sz="900" dirty="0" err="1"/>
              <a:t>plot_pacf</a:t>
            </a:r>
            <a:endParaRPr lang="en-US" sz="900" dirty="0"/>
          </a:p>
          <a:p>
            <a:pPr marL="0" indent="0">
              <a:buNone/>
            </a:pPr>
            <a:endParaRPr lang="en-US" sz="900" dirty="0"/>
          </a:p>
          <a:p>
            <a:pPr marL="0" indent="0">
              <a:buNone/>
            </a:pPr>
            <a:r>
              <a:rPr lang="en-US" sz="900" dirty="0"/>
              <a:t>#Ho: It is non-stationary vs H1: It is stationary</a:t>
            </a:r>
          </a:p>
          <a:p>
            <a:pPr marL="0" indent="0">
              <a:buNone/>
            </a:pPr>
            <a:r>
              <a:rPr lang="en-US" sz="900" dirty="0"/>
              <a:t>result = </a:t>
            </a:r>
            <a:r>
              <a:rPr lang="en-US" sz="900" dirty="0" err="1"/>
              <a:t>adfuller</a:t>
            </a:r>
            <a:r>
              <a:rPr lang="en-US" sz="900" dirty="0"/>
              <a:t>(</a:t>
            </a:r>
            <a:r>
              <a:rPr lang="en-US" sz="900" dirty="0" err="1"/>
              <a:t>ts.dropna</a:t>
            </a:r>
            <a:r>
              <a:rPr lang="en-US" sz="900" dirty="0"/>
              <a:t>())</a:t>
            </a:r>
          </a:p>
          <a:p>
            <a:pPr marL="0" indent="0">
              <a:buNone/>
            </a:pPr>
            <a:r>
              <a:rPr lang="en-US" sz="900" dirty="0"/>
              <a:t>print('p-value: %f' % result[1])</a:t>
            </a:r>
          </a:p>
          <a:p>
            <a:pPr marL="0" indent="0">
              <a:buNone/>
            </a:pPr>
            <a:endParaRPr lang="en-US" sz="900" dirty="0"/>
          </a:p>
          <a:p>
            <a:pPr marL="0" indent="0">
              <a:buNone/>
            </a:pPr>
            <a:r>
              <a:rPr lang="en-US" sz="900" dirty="0"/>
              <a:t># Original Series plot</a:t>
            </a:r>
          </a:p>
          <a:p>
            <a:pPr marL="0" indent="0">
              <a:buNone/>
            </a:pPr>
            <a:r>
              <a:rPr lang="en-US" sz="900" dirty="0"/>
              <a:t>fig, axes = </a:t>
            </a:r>
            <a:r>
              <a:rPr lang="en-US" sz="900" dirty="0" err="1"/>
              <a:t>plt.subplots</a:t>
            </a:r>
            <a:r>
              <a:rPr lang="en-US" sz="900" dirty="0"/>
              <a:t>(2, 2, </a:t>
            </a:r>
            <a:r>
              <a:rPr lang="en-US" sz="900" dirty="0" err="1"/>
              <a:t>sharex</a:t>
            </a:r>
            <a:r>
              <a:rPr lang="en-US" sz="900" dirty="0"/>
              <a:t>=True)</a:t>
            </a:r>
          </a:p>
          <a:p>
            <a:pPr marL="0" indent="0">
              <a:buNone/>
            </a:pPr>
            <a:r>
              <a:rPr lang="en-US" sz="900" dirty="0"/>
              <a:t>axes[0, 0].plot(</a:t>
            </a:r>
            <a:r>
              <a:rPr lang="en-US" sz="900" dirty="0" err="1"/>
              <a:t>ts</a:t>
            </a:r>
            <a:r>
              <a:rPr lang="en-US" sz="900" dirty="0"/>
              <a:t>); axes[0, 0].</a:t>
            </a:r>
            <a:r>
              <a:rPr lang="en-US" sz="900" dirty="0" err="1"/>
              <a:t>set_title</a:t>
            </a:r>
            <a:r>
              <a:rPr lang="en-US" sz="900" dirty="0"/>
              <a:t>('Original Series')</a:t>
            </a:r>
          </a:p>
          <a:p>
            <a:pPr marL="0" indent="0">
              <a:buNone/>
            </a:pPr>
            <a:r>
              <a:rPr lang="en-US" sz="900" dirty="0" err="1"/>
              <a:t>plot_acf</a:t>
            </a:r>
            <a:r>
              <a:rPr lang="en-US" sz="900" dirty="0"/>
              <a:t>(</a:t>
            </a:r>
            <a:r>
              <a:rPr lang="en-US" sz="900" dirty="0" err="1"/>
              <a:t>ts</a:t>
            </a:r>
            <a:r>
              <a:rPr lang="en-US" sz="900" dirty="0"/>
              <a:t>, ax=axes[0, 1])</a:t>
            </a:r>
          </a:p>
          <a:p>
            <a:pPr marL="0" indent="0">
              <a:buNone/>
            </a:pPr>
            <a:endParaRPr lang="en-US" sz="900" dirty="0"/>
          </a:p>
          <a:p>
            <a:pPr marL="0" indent="0">
              <a:buNone/>
            </a:pPr>
            <a:r>
              <a:rPr lang="en-US" sz="900" dirty="0"/>
              <a:t>result = </a:t>
            </a:r>
            <a:r>
              <a:rPr lang="en-US" sz="900" dirty="0" err="1"/>
              <a:t>adfuller</a:t>
            </a:r>
            <a:r>
              <a:rPr lang="en-US" sz="900" dirty="0"/>
              <a:t>(</a:t>
            </a:r>
            <a:r>
              <a:rPr lang="en-US" sz="900" dirty="0" err="1"/>
              <a:t>ts.diff</a:t>
            </a:r>
            <a:r>
              <a:rPr lang="en-US" sz="900" dirty="0"/>
              <a:t>().</a:t>
            </a:r>
            <a:r>
              <a:rPr lang="en-US" sz="900" dirty="0" err="1"/>
              <a:t>dropna</a:t>
            </a:r>
            <a:r>
              <a:rPr lang="en-US" sz="900" dirty="0"/>
              <a:t>())</a:t>
            </a:r>
          </a:p>
          <a:p>
            <a:pPr marL="0" indent="0">
              <a:buNone/>
            </a:pPr>
            <a:r>
              <a:rPr lang="en-US" sz="900" dirty="0"/>
              <a:t>print('p-value: %f' % result[1])</a:t>
            </a:r>
          </a:p>
          <a:p>
            <a:pPr marL="0" indent="0">
              <a:buNone/>
            </a:pPr>
            <a:endParaRPr lang="en-US" sz="900" dirty="0"/>
          </a:p>
          <a:p>
            <a:pPr marL="0" indent="0">
              <a:buNone/>
            </a:pPr>
            <a:r>
              <a:rPr lang="en-US" sz="900" dirty="0"/>
              <a:t># Differencing stabilizes the mean (Reducing Trend)</a:t>
            </a:r>
          </a:p>
          <a:p>
            <a:pPr marL="0" indent="0">
              <a:buNone/>
            </a:pPr>
            <a:r>
              <a:rPr lang="en-US" sz="900" dirty="0"/>
              <a:t># 1st Order Differencing plot</a:t>
            </a:r>
          </a:p>
          <a:p>
            <a:pPr marL="0" indent="0">
              <a:buNone/>
            </a:pPr>
            <a:r>
              <a:rPr lang="en-US" sz="900" dirty="0"/>
              <a:t>axes[1, 0].plot(</a:t>
            </a:r>
            <a:r>
              <a:rPr lang="en-US" sz="900" dirty="0" err="1"/>
              <a:t>ts.diff</a:t>
            </a:r>
            <a:r>
              <a:rPr lang="en-US" sz="900" dirty="0"/>
              <a:t>()); axes[1, 0].</a:t>
            </a:r>
            <a:r>
              <a:rPr lang="en-US" sz="900" dirty="0" err="1"/>
              <a:t>set_title</a:t>
            </a:r>
            <a:r>
              <a:rPr lang="en-US" sz="900" dirty="0"/>
              <a:t>('1st Order Differencing')</a:t>
            </a:r>
          </a:p>
          <a:p>
            <a:pPr marL="0" indent="0">
              <a:buNone/>
            </a:pPr>
            <a:r>
              <a:rPr lang="en-US" sz="900" dirty="0" err="1"/>
              <a:t>plot_acf</a:t>
            </a:r>
            <a:r>
              <a:rPr lang="en-US" sz="900" dirty="0"/>
              <a:t>(</a:t>
            </a:r>
            <a:r>
              <a:rPr lang="en-US" sz="900" dirty="0" err="1"/>
              <a:t>ts.diff</a:t>
            </a:r>
            <a:r>
              <a:rPr lang="en-US" sz="900" dirty="0"/>
              <a:t>().</a:t>
            </a:r>
            <a:r>
              <a:rPr lang="en-US" sz="900" dirty="0" err="1"/>
              <a:t>dropna</a:t>
            </a:r>
            <a:r>
              <a:rPr lang="en-US" sz="900" dirty="0"/>
              <a:t>(), ax=axes[1, 1])</a:t>
            </a:r>
          </a:p>
        </p:txBody>
      </p:sp>
      <p:sp>
        <p:nvSpPr>
          <p:cNvPr id="16" name="TextBox 15">
            <a:extLst>
              <a:ext uri="{FF2B5EF4-FFF2-40B4-BE49-F238E27FC236}">
                <a16:creationId xmlns:a16="http://schemas.microsoft.com/office/drawing/2014/main" id="{52167BFF-B557-4D19-8371-9BD9BFBEC17F}"/>
              </a:ext>
            </a:extLst>
          </p:cNvPr>
          <p:cNvSpPr txBox="1"/>
          <p:nvPr/>
        </p:nvSpPr>
        <p:spPr>
          <a:xfrm>
            <a:off x="715613" y="1536410"/>
            <a:ext cx="6647212" cy="369332"/>
          </a:xfrm>
          <a:prstGeom prst="rect">
            <a:avLst/>
          </a:prstGeom>
          <a:noFill/>
        </p:spPr>
        <p:txBody>
          <a:bodyPr wrap="square">
            <a:spAutoFit/>
          </a:bodyPr>
          <a:lstStyle/>
          <a:p>
            <a:r>
              <a:rPr lang="en-US" dirty="0"/>
              <a:t>p-value: 0.178207 – Original Data (fail to reject Ho – Non Stationary)</a:t>
            </a:r>
          </a:p>
        </p:txBody>
      </p:sp>
      <p:sp>
        <p:nvSpPr>
          <p:cNvPr id="23" name="TextBox 22">
            <a:extLst>
              <a:ext uri="{FF2B5EF4-FFF2-40B4-BE49-F238E27FC236}">
                <a16:creationId xmlns:a16="http://schemas.microsoft.com/office/drawing/2014/main" id="{078009B7-B5F1-429C-834A-5220979B4948}"/>
              </a:ext>
            </a:extLst>
          </p:cNvPr>
          <p:cNvSpPr txBox="1"/>
          <p:nvPr/>
        </p:nvSpPr>
        <p:spPr>
          <a:xfrm>
            <a:off x="715613" y="6096054"/>
            <a:ext cx="6269349" cy="369332"/>
          </a:xfrm>
          <a:prstGeom prst="rect">
            <a:avLst/>
          </a:prstGeom>
          <a:noFill/>
        </p:spPr>
        <p:txBody>
          <a:bodyPr wrap="square">
            <a:spAutoFit/>
          </a:bodyPr>
          <a:lstStyle/>
          <a:p>
            <a:r>
              <a:rPr lang="en-US" dirty="0"/>
              <a:t>p-value: 0.005823 – 1</a:t>
            </a:r>
            <a:r>
              <a:rPr lang="en-US" baseline="30000" dirty="0"/>
              <a:t>st</a:t>
            </a:r>
            <a:r>
              <a:rPr lang="en-US" dirty="0"/>
              <a:t> Differenced Data (reject Ho – Stationary)</a:t>
            </a:r>
          </a:p>
        </p:txBody>
      </p:sp>
      <p:pic>
        <p:nvPicPr>
          <p:cNvPr id="5" name="Picture 4">
            <a:extLst>
              <a:ext uri="{FF2B5EF4-FFF2-40B4-BE49-F238E27FC236}">
                <a16:creationId xmlns:a16="http://schemas.microsoft.com/office/drawing/2014/main" id="{CB5517FD-288A-42C2-B4E0-B6BD359CC6D3}"/>
              </a:ext>
            </a:extLst>
          </p:cNvPr>
          <p:cNvPicPr>
            <a:picLocks noChangeAspect="1"/>
          </p:cNvPicPr>
          <p:nvPr/>
        </p:nvPicPr>
        <p:blipFill>
          <a:blip r:embed="rId3"/>
          <a:stretch>
            <a:fillRect/>
          </a:stretch>
        </p:blipFill>
        <p:spPr>
          <a:xfrm>
            <a:off x="841247" y="2146156"/>
            <a:ext cx="5369053" cy="3353564"/>
          </a:xfrm>
          <a:prstGeom prst="rect">
            <a:avLst/>
          </a:prstGeom>
        </p:spPr>
      </p:pic>
    </p:spTree>
    <p:extLst>
      <p:ext uri="{BB962C8B-B14F-4D97-AF65-F5344CB8AC3E}">
        <p14:creationId xmlns:p14="http://schemas.microsoft.com/office/powerpoint/2010/main" val="183426381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3458</Words>
  <Application>Microsoft Office PowerPoint</Application>
  <PresentationFormat>Widescreen</PresentationFormat>
  <Paragraphs>306</Paragraphs>
  <Slides>16</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游ゴシック</vt:lpstr>
      <vt:lpstr>Arial</vt:lpstr>
      <vt:lpstr>Calibri</vt:lpstr>
      <vt:lpstr>Calibri Light</vt:lpstr>
      <vt:lpstr>NexusSerif</vt:lpstr>
      <vt:lpstr>Open Sans</vt:lpstr>
      <vt:lpstr>Roboto</vt:lpstr>
      <vt:lpstr>Roboto</vt:lpstr>
      <vt:lpstr>Source Sans Pro</vt:lpstr>
      <vt:lpstr>Verdana</vt:lpstr>
      <vt:lpstr>Office Theme</vt:lpstr>
      <vt:lpstr>Coach Blamey’s Auto Regressive Chat</vt:lpstr>
      <vt:lpstr>Modeling Covid-19</vt:lpstr>
      <vt:lpstr>PowerPoint Presentation</vt:lpstr>
      <vt:lpstr>Data Wrangling/Cleaning</vt:lpstr>
      <vt:lpstr>Software development environment</vt:lpstr>
      <vt:lpstr>Python Libraries we will be using</vt:lpstr>
      <vt:lpstr>Reading Data into Python</vt:lpstr>
      <vt:lpstr>ARIMA Model </vt:lpstr>
      <vt:lpstr>Testing for stationarity.</vt:lpstr>
      <vt:lpstr>Order of the ARIMA (p,d,q)</vt:lpstr>
      <vt:lpstr>Fitting the ARIMA Model </vt:lpstr>
      <vt:lpstr>Residual plots to ensure there are no patterns/information left (constant mean and variance).</vt:lpstr>
      <vt:lpstr>Cross Validating your Model</vt:lpstr>
      <vt:lpstr>Auto ARIMA Forecast  </vt:lpstr>
      <vt:lpstr>Cross Validating your Model</vt:lpstr>
      <vt:lpstr>Finally Forecasting (prospectively)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Covid-19</dc:title>
  <dc:creator>Tom Blamey</dc:creator>
  <cp:lastModifiedBy>Tom Blamey</cp:lastModifiedBy>
  <cp:revision>29</cp:revision>
  <dcterms:created xsi:type="dcterms:W3CDTF">2021-01-18T23:39:16Z</dcterms:created>
  <dcterms:modified xsi:type="dcterms:W3CDTF">2021-02-05T03:27:44Z</dcterms:modified>
</cp:coreProperties>
</file>