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74a71a0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74a71a0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74a71a0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74a71a0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74a71a03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74a71a03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74a71a03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74a71a03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74a71a0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74a71a0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74a71a03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74a71a03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74a71a0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74a71a0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74a71a0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74a71a0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My Amazing Triceratops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Design 1 template (use an informative title, lol)</a:t>
            </a:r>
            <a:endParaRPr/>
          </a:p>
          <a:p>
            <a:pPr indent="0" lvl="0" marL="0" rtl="0" algn="ctr">
              <a:spcBef>
                <a:spcPts val="0"/>
              </a:spcBef>
              <a:spcAft>
                <a:spcPts val="0"/>
              </a:spcAft>
              <a:buNone/>
            </a:pPr>
            <a:r>
              <a:rPr lang="en"/>
              <a:t>Marguerite Butler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Introduce your animal </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78571"/>
              <a:buFont typeface="Arial"/>
              <a:buNone/>
            </a:pPr>
            <a:r>
              <a:rPr lang="en"/>
              <a:t>Start with what is coolest about your animal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Maybe lead into some physical features - it had the jaw of an herbivore…. </a:t>
            </a:r>
            <a:endParaRPr/>
          </a:p>
          <a:p>
            <a:pPr indent="0" lvl="0" marL="0" rtl="0" algn="l">
              <a:spcBef>
                <a:spcPts val="1200"/>
              </a:spcBef>
              <a:spcAft>
                <a:spcPts val="0"/>
              </a:spcAft>
              <a:buNone/>
            </a:pPr>
            <a:r>
              <a:rPr lang="en"/>
              <a:t>At the time of the Jurassic, North America was much warmer</a:t>
            </a:r>
            <a:endParaRPr/>
          </a:p>
          <a:p>
            <a:pPr indent="0" lvl="0" marL="0" rtl="0" algn="l">
              <a:spcBef>
                <a:spcPts val="1200"/>
              </a:spcBef>
              <a:spcAft>
                <a:spcPts val="0"/>
              </a:spcAft>
              <a:buNone/>
            </a:pPr>
            <a:r>
              <a:rPr lang="en"/>
              <a:t>It lived in swamps that was full of food, for example… </a:t>
            </a:r>
            <a:endParaRPr/>
          </a:p>
          <a:p>
            <a:pPr indent="0" lvl="0" marL="0" rtl="0" algn="l">
              <a:spcBef>
                <a:spcPts val="1200"/>
              </a:spcBef>
              <a:spcAft>
                <a:spcPts val="0"/>
              </a:spcAft>
              <a:buNone/>
            </a:pPr>
            <a:r>
              <a:rPr lang="en"/>
              <a:t>It was massive…. BE SURE TO mention its SIZE and Mass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98329" y="1600675"/>
            <a:ext cx="4952104" cy="3416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Cover your background info</a:t>
            </a:r>
            <a:endParaRPr/>
          </a:p>
        </p:txBody>
      </p:sp>
      <p:sp>
        <p:nvSpPr>
          <p:cNvPr id="69" name="Google Shape;69;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You </a:t>
            </a:r>
            <a:r>
              <a:rPr lang="en"/>
              <a:t>have</a:t>
            </a:r>
            <a:r>
              <a:rPr lang="en"/>
              <a:t> to cover the background related to Metabolic Rate and Heat Balance, </a:t>
            </a:r>
            <a:endParaRPr/>
          </a:p>
          <a:p>
            <a:pPr indent="0" lvl="0" marL="0" rtl="0" algn="l">
              <a:spcBef>
                <a:spcPts val="1200"/>
              </a:spcBef>
              <a:spcAft>
                <a:spcPts val="0"/>
              </a:spcAft>
              <a:buNone/>
            </a:pPr>
            <a:r>
              <a:rPr lang="en"/>
              <a:t>But you can make it more interesting by </a:t>
            </a:r>
            <a:r>
              <a:rPr i="1" lang="en"/>
              <a:t>weaving </a:t>
            </a:r>
            <a:r>
              <a:rPr i="1" lang="en"/>
              <a:t>together</a:t>
            </a:r>
            <a:r>
              <a:rPr i="1" lang="en"/>
              <a:t> the background into a story about how it lived.</a:t>
            </a:r>
            <a:r>
              <a:rPr lang="en"/>
              <a:t> </a:t>
            </a:r>
            <a:endParaRPr/>
          </a:p>
          <a:p>
            <a:pPr indent="0" lvl="0" marL="0" rtl="0" algn="l">
              <a:spcBef>
                <a:spcPts val="1200"/>
              </a:spcBef>
              <a:spcAft>
                <a:spcPts val="0"/>
              </a:spcAft>
              <a:buNone/>
            </a:pPr>
            <a:r>
              <a:rPr lang="en"/>
              <a:t>For example, I might say "</a:t>
            </a:r>
            <a:r>
              <a:rPr i="1" lang="en"/>
              <a:t>Although it was a huge herbivore, the swamps it lived in had tall cycads and palms offering plenty of shade…. </a:t>
            </a:r>
            <a:r>
              <a:rPr lang="en"/>
              <a:t>" and show pictures of swamp with shade.  </a:t>
            </a:r>
            <a:endParaRPr/>
          </a:p>
          <a:p>
            <a:pPr indent="0" lvl="0" marL="0" rtl="0" algn="l">
              <a:spcBef>
                <a:spcPts val="1200"/>
              </a:spcBef>
              <a:spcAft>
                <a:spcPts val="1200"/>
              </a:spcAft>
              <a:buNone/>
            </a:pPr>
            <a:r>
              <a:rPr i="1" lang="en"/>
              <a:t>It lived with X, Y, Z, animals but it was one of the biggest animals around so didnʻt have much need to run, except when it fought off a T. Rex</a:t>
            </a:r>
            <a:r>
              <a:rPr lang="en"/>
              <a:t> (hinting at low activity, but might have to fight)</a:t>
            </a:r>
            <a:endParaRPr/>
          </a:p>
        </p:txBody>
      </p:sp>
      <p:sp>
        <p:nvSpPr>
          <p:cNvPr id="70" name="Google Shape;70;p15"/>
          <p:cNvSpPr txBox="1"/>
          <p:nvPr>
            <p:ph idx="2" type="body"/>
          </p:nvPr>
        </p:nvSpPr>
        <p:spPr>
          <a:xfrm>
            <a:off x="4832400" y="1152475"/>
            <a:ext cx="3999900" cy="1698900"/>
          </a:xfrm>
          <a:prstGeom prst="rect">
            <a:avLst/>
          </a:prstGeom>
          <a:solidFill>
            <a:srgbClr val="00FFFF"/>
          </a:solidFill>
        </p:spPr>
        <p:txBody>
          <a:bodyPr anchorCtr="0" anchor="t" bIns="91425" lIns="91425" spcFirstLastPara="1" rIns="91425" wrap="square" tIns="91425">
            <a:normAutofit/>
          </a:bodyPr>
          <a:lstStyle/>
          <a:p>
            <a:pPr indent="0" lvl="0" marL="0" rtl="0" algn="l">
              <a:spcBef>
                <a:spcPts val="0"/>
              </a:spcBef>
              <a:spcAft>
                <a:spcPts val="0"/>
              </a:spcAft>
              <a:buNone/>
            </a:pPr>
            <a:r>
              <a:rPr lang="en"/>
              <a:t>Donʻt put a lot of text on your slides. </a:t>
            </a:r>
            <a:r>
              <a:rPr b="1" lang="en"/>
              <a:t>Just bullet points and images.</a:t>
            </a:r>
            <a:r>
              <a:rPr lang="en"/>
              <a:t> </a:t>
            </a:r>
            <a:endParaRPr/>
          </a:p>
          <a:p>
            <a:pPr indent="0" lvl="0" marL="0" rtl="0" algn="l">
              <a:spcBef>
                <a:spcPts val="1200"/>
              </a:spcBef>
              <a:spcAft>
                <a:spcPts val="1200"/>
              </a:spcAft>
              <a:buNone/>
            </a:pPr>
            <a:r>
              <a:rPr lang="en"/>
              <a:t>&lt;- these are suggestions for a story to go over the bullet points. But I made it all up, so make up your own story with your facts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490250" y="450150"/>
            <a:ext cx="82182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End intro with your question or statement of purpose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Mass and Standard Metabolic Rate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Did you have to model the volume to get the mass? Show us your major assumptions and what geometry did you use? State the strategy and the final number. If it is from a published estimate, you can just say that.</a:t>
            </a:r>
            <a:endParaRPr/>
          </a:p>
          <a:p>
            <a:pPr indent="0" lvl="0" marL="0" rtl="0" algn="l">
              <a:spcBef>
                <a:spcPts val="1200"/>
              </a:spcBef>
              <a:spcAft>
                <a:spcPts val="1200"/>
              </a:spcAft>
              <a:buNone/>
            </a:pPr>
            <a:r>
              <a:rPr lang="en"/>
              <a:t>How did you model SMR? Tell us and show us the scaling equation and assumptions (mass, Tb, etc.). Did you assume SMR or RMR at rest? Give us the final number.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 Balance at Rest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A good strategy is to go through the heat balance at rest, and then you can just state for your other scenarios what is happening and what you assumed (what changed relative to rest)</a:t>
            </a:r>
            <a:endParaRPr/>
          </a:p>
          <a:p>
            <a:pPr indent="0" lvl="0" marL="0" rtl="0" algn="l">
              <a:spcBef>
                <a:spcPts val="1200"/>
              </a:spcBef>
              <a:spcAft>
                <a:spcPts val="0"/>
              </a:spcAft>
              <a:buNone/>
            </a:pPr>
            <a:r>
              <a:rPr i="1" lang="en"/>
              <a:t>At rest, we envisioned the triceratops was … </a:t>
            </a:r>
            <a:r>
              <a:rPr lang="en"/>
              <a:t>(tell us what is going on)</a:t>
            </a:r>
            <a:endParaRPr/>
          </a:p>
          <a:p>
            <a:pPr indent="0" lvl="0" marL="0" rtl="0" algn="l">
              <a:spcBef>
                <a:spcPts val="1200"/>
              </a:spcBef>
              <a:spcAft>
                <a:spcPts val="0"/>
              </a:spcAft>
              <a:buNone/>
            </a:pPr>
            <a:r>
              <a:rPr lang="en"/>
              <a:t>Be explicit about your critical assumptions</a:t>
            </a:r>
            <a:endParaRPr/>
          </a:p>
          <a:p>
            <a:pPr indent="0" lvl="0" marL="0" rtl="0" algn="l">
              <a:spcBef>
                <a:spcPts val="1200"/>
              </a:spcBef>
              <a:spcAft>
                <a:spcPts val="0"/>
              </a:spcAft>
              <a:buNone/>
            </a:pPr>
            <a:r>
              <a:rPr lang="en"/>
              <a:t>Did you model it as an endotherm or ectotherm? Why? </a:t>
            </a:r>
            <a:endParaRPr/>
          </a:p>
          <a:p>
            <a:pPr indent="0" lvl="0" marL="0" rtl="0" algn="l">
              <a:spcBef>
                <a:spcPts val="1200"/>
              </a:spcBef>
              <a:spcAft>
                <a:spcPts val="0"/>
              </a:spcAft>
              <a:buNone/>
            </a:pPr>
            <a:r>
              <a:rPr lang="en"/>
              <a:t>Go through each component, tell us the critical assumptions, and the evidence or reasoning for those choices, and any essential equations (you can just say or show the equation and then move on). Give the result for each (donʻt have to show calculations for a talk).</a:t>
            </a:r>
            <a:endParaRPr/>
          </a:p>
          <a:p>
            <a:pPr indent="0" lvl="0" marL="0" rtl="0" algn="l">
              <a:spcBef>
                <a:spcPts val="1200"/>
              </a:spcBef>
              <a:spcAft>
                <a:spcPts val="1200"/>
              </a:spcAft>
              <a:buNone/>
            </a:pPr>
            <a:r>
              <a:rPr lang="en"/>
              <a:t>At the end, show us the delta Hs and the change in Tb to demonstrate heat balance.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Fighting the T Rex</a:t>
            </a:r>
            <a:endParaRPr/>
          </a:p>
        </p:txBody>
      </p:sp>
      <p:sp>
        <p:nvSpPr>
          <p:cNvPr id="93" name="Google Shape;93;p19"/>
          <p:cNvSpPr txBox="1"/>
          <p:nvPr>
            <p:ph idx="1" type="body"/>
          </p:nvPr>
        </p:nvSpPr>
        <p:spPr>
          <a:xfrm>
            <a:off x="311700" y="1138450"/>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i="1" lang="en"/>
              <a:t>The major stressor for Triceratops may have been fighting off a T Rex. They were both diurnal, … </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i="1" lang="en"/>
              <a:t>It would have spiked in metabolic rate by … we assumed …. </a:t>
            </a:r>
            <a:endParaRPr i="1"/>
          </a:p>
          <a:p>
            <a:pPr indent="0" lvl="0" marL="0" rtl="0" algn="l">
              <a:spcBef>
                <a:spcPts val="1200"/>
              </a:spcBef>
              <a:spcAft>
                <a:spcPts val="0"/>
              </a:spcAft>
              <a:buNone/>
            </a:pPr>
            <a:r>
              <a:rPr lang="en"/>
              <a:t>Go through all of the changes relative to rest. </a:t>
            </a:r>
            <a:endParaRPr/>
          </a:p>
          <a:p>
            <a:pPr indent="0" lvl="0" marL="0" rtl="0" algn="l">
              <a:spcBef>
                <a:spcPts val="1200"/>
              </a:spcBef>
              <a:spcAft>
                <a:spcPts val="0"/>
              </a:spcAft>
              <a:buNone/>
            </a:pPr>
            <a:r>
              <a:rPr lang="en"/>
              <a:t>Be sure to end with the Heat balance:</a:t>
            </a:r>
            <a:endParaRPr/>
          </a:p>
          <a:p>
            <a:pPr indent="0" lvl="0" marL="0" rtl="0" algn="l">
              <a:spcBef>
                <a:spcPts val="1200"/>
              </a:spcBef>
              <a:spcAft>
                <a:spcPts val="0"/>
              </a:spcAft>
              <a:buNone/>
            </a:pPr>
            <a:r>
              <a:rPr lang="en"/>
              <a:t>Delta Hs = Hm +/- Hc +/- He +/ Hr</a:t>
            </a:r>
            <a:endParaRPr/>
          </a:p>
          <a:p>
            <a:pPr indent="0" lvl="0" marL="0" rtl="0" algn="l">
              <a:spcBef>
                <a:spcPts val="1200"/>
              </a:spcBef>
              <a:spcAft>
                <a:spcPts val="0"/>
              </a:spcAft>
              <a:buNone/>
            </a:pPr>
            <a:r>
              <a:rPr lang="en"/>
              <a:t>+170 kJ/hr = 240 kJ/hr - 150 kJ/hr - 120 kJ/r + 200 kJ/hr </a:t>
            </a:r>
            <a:endParaRPr/>
          </a:p>
          <a:p>
            <a:pPr indent="0" lvl="0" marL="0" rtl="0" algn="l">
              <a:spcBef>
                <a:spcPts val="1200"/>
              </a:spcBef>
              <a:spcAft>
                <a:spcPts val="1200"/>
              </a:spcAft>
              <a:buClr>
                <a:schemeClr val="dk1"/>
              </a:buClr>
              <a:buSzPct val="61111"/>
              <a:buFont typeface="Arial"/>
              <a:buNone/>
            </a:pPr>
            <a:r>
              <a:rPr lang="en"/>
              <a:t>Delta Tb = …. Is its body temperature actually increasing?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Daily Metabolic Rate and Heat Balance</a:t>
            </a:r>
            <a:endParaRPr/>
          </a:p>
        </p:txBody>
      </p:sp>
      <p:sp>
        <p:nvSpPr>
          <p:cNvPr id="99" name="Google Shape;99;p20"/>
          <p:cNvSpPr txBox="1"/>
          <p:nvPr>
            <p:ph idx="1" type="body"/>
          </p:nvPr>
        </p:nvSpPr>
        <p:spPr>
          <a:xfrm>
            <a:off x="311700" y="11384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A typical day in the life of Triceratops might have been …. </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n"/>
              <a:t>Go through the DMR (both activity levels and time for each). </a:t>
            </a:r>
            <a:endParaRPr/>
          </a:p>
          <a:p>
            <a:pPr indent="0" lvl="0" marL="0" rtl="0" algn="l">
              <a:spcBef>
                <a:spcPts val="1200"/>
              </a:spcBef>
              <a:spcAft>
                <a:spcPts val="0"/>
              </a:spcAft>
              <a:buNone/>
            </a:pPr>
            <a:r>
              <a:rPr lang="en"/>
              <a:t>Be sure to end with the Heat balance:</a:t>
            </a:r>
            <a:endParaRPr/>
          </a:p>
          <a:p>
            <a:pPr indent="0" lvl="0" marL="0" rtl="0" algn="l">
              <a:spcBef>
                <a:spcPts val="1200"/>
              </a:spcBef>
              <a:spcAft>
                <a:spcPts val="0"/>
              </a:spcAft>
              <a:buNone/>
            </a:pPr>
            <a:r>
              <a:rPr lang="en"/>
              <a:t>Delta Hs = Hm +/- Hc +/- He +/ Hr</a:t>
            </a:r>
            <a:endParaRPr/>
          </a:p>
          <a:p>
            <a:pPr indent="0" lvl="0" marL="0" rtl="0" algn="l">
              <a:spcBef>
                <a:spcPts val="1200"/>
              </a:spcBef>
              <a:spcAft>
                <a:spcPts val="0"/>
              </a:spcAft>
              <a:buNone/>
            </a:pPr>
            <a:r>
              <a:rPr lang="en"/>
              <a:t>+170 kJ/hr = 240 kJ/hr - 150 kJ/hr - 120 kJ/r + 200 kJ/hr </a:t>
            </a:r>
            <a:endParaRPr/>
          </a:p>
          <a:p>
            <a:pPr indent="0" lvl="0" marL="0" rtl="0" algn="l">
              <a:spcBef>
                <a:spcPts val="1200"/>
              </a:spcBef>
              <a:spcAft>
                <a:spcPts val="1200"/>
              </a:spcAft>
              <a:buNone/>
            </a:pPr>
            <a:r>
              <a:rPr lang="en"/>
              <a:t>Delta Tb = …. Is its body temperature actually increasing?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Was it way out of heat balance? Why – what where the major contributors?</a:t>
            </a:r>
            <a:endParaRPr/>
          </a:p>
          <a:p>
            <a:pPr indent="0" lvl="0" marL="0" rtl="0" algn="l">
              <a:spcBef>
                <a:spcPts val="1200"/>
              </a:spcBef>
              <a:spcAft>
                <a:spcPts val="0"/>
              </a:spcAft>
              <a:buNone/>
            </a:pPr>
            <a:r>
              <a:rPr lang="en"/>
              <a:t>Maybe it was fine at rest, but heat stress caused a big temperature increase. How could it have gotten back into heat balance? </a:t>
            </a:r>
            <a:endParaRPr/>
          </a:p>
          <a:p>
            <a:pPr indent="0" lvl="0" marL="0" rtl="0" algn="l">
              <a:spcBef>
                <a:spcPts val="1200"/>
              </a:spcBef>
              <a:spcAft>
                <a:spcPts val="0"/>
              </a:spcAft>
              <a:buNone/>
            </a:pPr>
            <a:r>
              <a:rPr lang="en"/>
              <a:t>What about your hypothesis for DMR? Was that easy to balance in terms of heat? What does that suggest? </a:t>
            </a:r>
            <a:endParaRPr/>
          </a:p>
          <a:p>
            <a:pPr indent="0" lvl="0" marL="0" rtl="0" algn="l">
              <a:spcBef>
                <a:spcPts val="1200"/>
              </a:spcBef>
              <a:spcAft>
                <a:spcPts val="1200"/>
              </a:spcAft>
              <a:buNone/>
            </a:pPr>
            <a:r>
              <a:rPr lang="en"/>
              <a:t>Did you learn something about your animal? Would it apply to other animals? What kinds? How broadly could it apply?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